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7" roundtripDataSignature="AMtx7miR5qYCeCN54DveJNKG4QuPFl9i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819bf7cd0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819bf7cd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819bf7cd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819bf7c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19bf7cd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819bf7c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819bf7cd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819bf7c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819bf7cd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819bf7c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392625" y="4449700"/>
            <a:ext cx="8229600" cy="1691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2600">
                <a:solidFill>
                  <a:schemeClr val="dk1"/>
                </a:solidFill>
                <a:latin typeface="Calibri"/>
                <a:ea typeface="Calibri"/>
                <a:cs typeface="Calibri"/>
                <a:sym typeface="Calibri"/>
              </a:rPr>
              <a:t>Inheritance, Polymorphism, </a:t>
            </a:r>
            <a:r>
              <a:rPr lang="en-US" sz="2600"/>
              <a:t>Package, Method</a:t>
            </a:r>
            <a:endParaRPr sz="2600"/>
          </a:p>
        </p:txBody>
      </p:sp>
      <p:sp>
        <p:nvSpPr>
          <p:cNvPr id="85" name="Google Shape;85;p1"/>
          <p:cNvSpPr txBox="1"/>
          <p:nvPr/>
        </p:nvSpPr>
        <p:spPr>
          <a:xfrm>
            <a:off x="914400" y="914400"/>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
        <p:nvSpPr>
          <p:cNvPr id="86" name="Google Shape;86;p1"/>
          <p:cNvSpPr txBox="1"/>
          <p:nvPr/>
        </p:nvSpPr>
        <p:spPr>
          <a:xfrm>
            <a:off x="2955900" y="2174525"/>
            <a:ext cx="3232200" cy="15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500">
                <a:solidFill>
                  <a:srgbClr val="0B5394"/>
                </a:solidFill>
                <a:latin typeface="Calibri"/>
                <a:ea typeface="Calibri"/>
                <a:cs typeface="Calibri"/>
                <a:sym typeface="Calibri"/>
              </a:rPr>
              <a:t>Session 6</a:t>
            </a:r>
            <a:endParaRPr sz="5500">
              <a:solidFill>
                <a:srgbClr val="0B539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457200" y="176063"/>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Notes</a:t>
            </a:r>
            <a:endParaRPr/>
          </a:p>
        </p:txBody>
      </p:sp>
      <p:sp>
        <p:nvSpPr>
          <p:cNvPr id="141" name="Google Shape;141;p7"/>
          <p:cNvSpPr txBox="1"/>
          <p:nvPr/>
        </p:nvSpPr>
        <p:spPr>
          <a:xfrm>
            <a:off x="778075" y="1617050"/>
            <a:ext cx="7822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p>
        </p:txBody>
      </p:sp>
      <p:sp>
        <p:nvSpPr>
          <p:cNvPr id="142" name="Google Shape;142;p7"/>
          <p:cNvSpPr txBox="1"/>
          <p:nvPr/>
        </p:nvSpPr>
        <p:spPr>
          <a:xfrm>
            <a:off x="281650" y="1126600"/>
            <a:ext cx="8862300" cy="40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a:t>
            </a:r>
            <a:r>
              <a:rPr b="1" lang="en-US" sz="1600">
                <a:latin typeface="Calibri"/>
                <a:ea typeface="Calibri"/>
                <a:cs typeface="Calibri"/>
                <a:sym typeface="Calibri"/>
              </a:rPr>
              <a:t>Inheritance</a:t>
            </a:r>
            <a:r>
              <a:rPr lang="en-US">
                <a:latin typeface="Calibri"/>
                <a:ea typeface="Calibri"/>
                <a:cs typeface="Calibri"/>
                <a:sym typeface="Calibri"/>
              </a:rPr>
              <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Inheritance is a fundamental object-oriented programming concept.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It allows a subclass to inherit properties and behaviors from a superclass, promoting code reusability and hierarchical relationships.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 Java, the keyword `extends` is used to establish inheritance between classes.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subclass "is-a" specialized version of its superclass.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Fields and methods marked as `private` in the superclass are not directly accessible in the subclass.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`@Override` annotation is used to indicate method overriding in the subclass.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Java supports single inheritance (one class can only extend one superclass) and multiple interface inheritance (a class can implement multiple interfaces).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a:t>
            </a:r>
            <a:r>
              <a:rPr b="1" lang="en-US" sz="1700">
                <a:latin typeface="Calibri"/>
                <a:ea typeface="Calibri"/>
                <a:cs typeface="Calibri"/>
                <a:sym typeface="Calibri"/>
              </a:rPr>
              <a:t>Package</a:t>
            </a:r>
            <a:r>
              <a:rPr lang="en-US">
                <a:latin typeface="Calibri"/>
                <a:ea typeface="Calibri"/>
                <a:cs typeface="Calibri"/>
                <a:sym typeface="Calibri"/>
              </a:rPr>
              <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 package in Java is a way to organize related classes and interfaces into namespaces.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Packages help avoid naming conflicts, improve code maintainability, and provide access control through package-private and public access modifiers.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package statement is the first line in a Java source file, defining the package to which the class belongs.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`import` statement allows using classes from other packages without fully qualifying their names.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3819bf7cd0_0_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Contd..</a:t>
            </a:r>
            <a:endParaRPr/>
          </a:p>
        </p:txBody>
      </p:sp>
      <p:sp>
        <p:nvSpPr>
          <p:cNvPr id="148" name="Google Shape;148;g23819bf7cd0_0_29"/>
          <p:cNvSpPr txBox="1"/>
          <p:nvPr/>
        </p:nvSpPr>
        <p:spPr>
          <a:xfrm>
            <a:off x="524250" y="1520700"/>
            <a:ext cx="8095500" cy="53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latin typeface="Calibri"/>
                <a:ea typeface="Calibri"/>
                <a:cs typeface="Calibri"/>
                <a:sym typeface="Calibri"/>
              </a:rPr>
              <a:t>Method</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 method in Java is a block of code that performs a specific task and is defined within a class or an interface.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Methods have a name, return type (void if no return value), and can take parameters (input).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Methods are invoked using the dot notation on an object or through the class name if the method is static.</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Java supports method overloading, allowing multiple methods with the same name but different parameter lists.</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The `@Override` annotation is used to indicate method overriding in a subclass.</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a:solidFill>
                  <a:schemeClr val="dk1"/>
                </a:solidFill>
                <a:latin typeface="Calibri"/>
                <a:ea typeface="Calibri"/>
                <a:cs typeface="Calibri"/>
                <a:sym typeface="Calibri"/>
              </a:rPr>
              <a:t>Polymorphism</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Polymorphism is the ability of a class to take multiple forms.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Java, polymorphism can be achieved through method overloading and method overriding.</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Method Overloading: Multiple methods with the same name but different parameters or return types in the same class.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Method Overriding: Providing a specific implementation of a method in the subclass that overrides the implementation in the superclass.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Polymorphism enables code flexibility, allowing objects of different classes to be treated uniformly through common interfaces or base classes.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Inheritance:</a:t>
            </a:r>
            <a:endParaRPr/>
          </a:p>
        </p:txBody>
      </p:sp>
      <p:sp>
        <p:nvSpPr>
          <p:cNvPr id="92" name="Google Shape;92;p2"/>
          <p:cNvSpPr txBox="1"/>
          <p:nvPr/>
        </p:nvSpPr>
        <p:spPr>
          <a:xfrm>
            <a:off x="914400" y="1588975"/>
            <a:ext cx="7967400" cy="421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chemeClr val="dk1"/>
                </a:solidFill>
                <a:latin typeface="Calibri"/>
                <a:ea typeface="Calibri"/>
                <a:cs typeface="Calibri"/>
                <a:sym typeface="Calibri"/>
              </a:rPr>
              <a:t>Inheritance allows a class (the subclass) to inherit the properties and behaviors of another class (the superclass). It enables code reusability, extensibility, and the creation of a hierarchical relationship between classes.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Inheritance promotes the "is-a" relationship, where a subclass is a specialized version of its superclass.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subclass inherits fields and methods from the superclass.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Java supports single inheritance (one class can only extend one superclass) but multiple interface inheritance (a class can implement multiple interfaces).</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3819bf7cd0_0_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98" name="Google Shape;98;g23819bf7cd0_0_1"/>
          <p:cNvSpPr txBox="1"/>
          <p:nvPr/>
        </p:nvSpPr>
        <p:spPr>
          <a:xfrm>
            <a:off x="576175" y="1417650"/>
            <a:ext cx="7560600" cy="44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class Animal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String species;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void makeSound()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System.out.println("Some generic animal sound.");</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class Dog extends Animal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Dog()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species = "Dog";</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@Override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void makeSound()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System.out.println("Bark! Bark!");</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Package</a:t>
            </a:r>
            <a:endParaRPr/>
          </a:p>
        </p:txBody>
      </p:sp>
      <p:sp>
        <p:nvSpPr>
          <p:cNvPr id="104" name="Google Shape;104;p3"/>
          <p:cNvSpPr txBox="1"/>
          <p:nvPr/>
        </p:nvSpPr>
        <p:spPr>
          <a:xfrm>
            <a:off x="806250" y="1292900"/>
            <a:ext cx="75315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package in Java is a way of organizing classes and interfaces into namespaces. It helps to avoid naming conflicts, improves code maintainability, and provides access control through package-private (default) and public access modifiers.</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Packages are containers for related classes and interfaces.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The package statement is the first line in a Java source file, and it defines the package to which the class belongs.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The import statement allows using classes from other packages without fully qualifying their names.</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package com.example.myproject;</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class MyClass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Class code here...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Method</a:t>
            </a:r>
            <a:endParaRPr/>
          </a:p>
        </p:txBody>
      </p:sp>
      <p:sp>
        <p:nvSpPr>
          <p:cNvPr id="110" name="Google Shape;110;p4"/>
          <p:cNvSpPr txBox="1"/>
          <p:nvPr/>
        </p:nvSpPr>
        <p:spPr>
          <a:xfrm>
            <a:off x="914400" y="914400"/>
            <a:ext cx="7772400" cy="335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 method in Java is a block of code that performs a specific task and is defined within a class or an interface. Methods are used to define the behavior of objects, enabling code modularity and reusability.</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Methods have a name, return type (void if no return value), and can take parameters (input).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Methods are invoked using the dot notation on an object or through the class name if the method is static.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@Override annotation is used to indicate that a method overrides a superclass method.</a:t>
            </a:r>
            <a:br>
              <a:rPr lang="en-US" sz="1800">
                <a:solidFill>
                  <a:schemeClr val="dk1"/>
                </a:solidFill>
                <a:latin typeface="Calibri"/>
                <a:ea typeface="Calibri"/>
                <a:cs typeface="Calibri"/>
                <a:sym typeface="Calibri"/>
              </a:rPr>
            </a:br>
            <a:endParaRPr/>
          </a:p>
        </p:txBody>
      </p:sp>
      <p:sp>
        <p:nvSpPr>
          <p:cNvPr id="111" name="Google Shape;111;p4"/>
          <p:cNvSpPr txBox="1"/>
          <p:nvPr/>
        </p:nvSpPr>
        <p:spPr>
          <a:xfrm>
            <a:off x="998725" y="4103550"/>
            <a:ext cx="66753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rgbClr val="080808"/>
                </a:solidFill>
                <a:highlight>
                  <a:srgbClr val="FFFFFF"/>
                </a:highlight>
              </a:rPr>
              <a:t>class Calculator {</a:t>
            </a:r>
            <a:endParaRPr>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a:solidFill>
                  <a:srgbClr val="080808"/>
                </a:solidFill>
                <a:highlight>
                  <a:srgbClr val="FFFFFF"/>
                </a:highlight>
              </a:rPr>
              <a:t>int add(int a, int b) {</a:t>
            </a:r>
            <a:endParaRPr>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a:solidFill>
                  <a:srgbClr val="080808"/>
                </a:solidFill>
                <a:highlight>
                  <a:srgbClr val="FFFFFF"/>
                </a:highlight>
              </a:rPr>
              <a:t>return a + b;</a:t>
            </a:r>
            <a:endParaRPr>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a:solidFill>
                  <a:srgbClr val="080808"/>
                </a:solidFill>
                <a:highlight>
                  <a:srgbClr val="FFFFFF"/>
                </a:highlight>
              </a:rPr>
              <a:t>}</a:t>
            </a:r>
            <a:endParaRPr>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a:solidFill>
                  <a:srgbClr val="080808"/>
                </a:solidFill>
                <a:highlight>
                  <a:srgbClr val="FFFFFF"/>
                </a:highlight>
              </a:rPr>
              <a:t>static double divide(double num, double den) {</a:t>
            </a:r>
            <a:endParaRPr>
              <a:solidFill>
                <a:srgbClr val="080808"/>
              </a:solidFill>
              <a:highlight>
                <a:srgbClr val="FFFFFF"/>
              </a:highlight>
            </a:endParaRPr>
          </a:p>
          <a:p>
            <a:pPr indent="0" lvl="0" marL="914400" rtl="0" algn="l">
              <a:spcBef>
                <a:spcPts val="0"/>
              </a:spcBef>
              <a:spcAft>
                <a:spcPts val="0"/>
              </a:spcAft>
              <a:buClr>
                <a:schemeClr val="dk1"/>
              </a:buClr>
              <a:buSzPts val="1100"/>
              <a:buFont typeface="Arial"/>
              <a:buNone/>
            </a:pPr>
            <a:r>
              <a:rPr lang="en-US">
                <a:solidFill>
                  <a:srgbClr val="080808"/>
                </a:solidFill>
                <a:highlight>
                  <a:srgbClr val="FFFFFF"/>
                </a:highlight>
              </a:rPr>
              <a:t>if (den == 0) {</a:t>
            </a:r>
            <a:endParaRPr>
              <a:solidFill>
                <a:srgbClr val="080808"/>
              </a:solidFill>
              <a:highlight>
                <a:srgbClr val="FFFFFF"/>
              </a:highlight>
            </a:endParaRPr>
          </a:p>
          <a:p>
            <a:pPr indent="0" lvl="0" marL="914400" rtl="0" algn="l">
              <a:spcBef>
                <a:spcPts val="0"/>
              </a:spcBef>
              <a:spcAft>
                <a:spcPts val="0"/>
              </a:spcAft>
              <a:buClr>
                <a:schemeClr val="dk1"/>
              </a:buClr>
              <a:buSzPts val="1100"/>
              <a:buFont typeface="Arial"/>
              <a:buNone/>
            </a:pPr>
            <a:r>
              <a:rPr lang="en-US">
                <a:solidFill>
                  <a:srgbClr val="080808"/>
                </a:solidFill>
                <a:highlight>
                  <a:srgbClr val="FFFFFF"/>
                </a:highlight>
              </a:rPr>
              <a:t>throw new ArithmeticException("Division by zero is not allowed.");</a:t>
            </a:r>
            <a:endParaRPr>
              <a:solidFill>
                <a:srgbClr val="080808"/>
              </a:solidFill>
              <a:highlight>
                <a:srgbClr val="FFFFFF"/>
              </a:highlight>
            </a:endParaRPr>
          </a:p>
          <a:p>
            <a:pPr indent="0" lvl="0" marL="914400" rtl="0" algn="l">
              <a:spcBef>
                <a:spcPts val="0"/>
              </a:spcBef>
              <a:spcAft>
                <a:spcPts val="0"/>
              </a:spcAft>
              <a:buClr>
                <a:schemeClr val="dk1"/>
              </a:buClr>
              <a:buSzPts val="1100"/>
              <a:buFont typeface="Arial"/>
              <a:buNone/>
            </a:pPr>
            <a:r>
              <a:rPr lang="en-US">
                <a:solidFill>
                  <a:srgbClr val="080808"/>
                </a:solidFill>
                <a:highlight>
                  <a:srgbClr val="FFFFFF"/>
                </a:highlight>
              </a:rPr>
              <a:t>}</a:t>
            </a:r>
            <a:endParaRPr>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a:solidFill>
                  <a:srgbClr val="080808"/>
                </a:solidFill>
                <a:highlight>
                  <a:srgbClr val="FFFFFF"/>
                </a:highlight>
              </a:rPr>
              <a:t>return num / den;</a:t>
            </a:r>
            <a:endParaRPr>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a:solidFill>
                  <a:srgbClr val="080808"/>
                </a:solidFill>
                <a:highlight>
                  <a:srgbClr val="FFFFFF"/>
                </a:highlight>
              </a:rPr>
              <a:t>}</a:t>
            </a:r>
            <a:endParaRPr>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a:solidFill>
                  <a:srgbClr val="080808"/>
                </a:solidFill>
                <a:highlight>
                  <a:srgbClr val="FFFFFF"/>
                </a:highlight>
              </a:rPr>
              <a:t>}</a:t>
            </a:r>
            <a:endParaRPr>
              <a:solidFill>
                <a:srgbClr val="080808"/>
              </a:solidFill>
              <a:highlight>
                <a:srgbClr val="FFFFFF"/>
              </a:highlight>
            </a:endParaRPr>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Polymorphism</a:t>
            </a:r>
            <a:endParaRPr/>
          </a:p>
        </p:txBody>
      </p:sp>
      <p:sp>
        <p:nvSpPr>
          <p:cNvPr id="117" name="Google Shape;117;p6"/>
          <p:cNvSpPr txBox="1"/>
          <p:nvPr/>
        </p:nvSpPr>
        <p:spPr>
          <a:xfrm>
            <a:off x="914400" y="914400"/>
            <a:ext cx="7053900" cy="418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Polymorphism is the ability of a class to take multiple forms.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Java, it can be achieved through method overloading and method overriding.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Polymorphism enables code flexibility and is a fundamental principle in object-oriented programming.</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Method Overloading:</a:t>
            </a:r>
            <a:r>
              <a:rPr lang="en-US" sz="1800">
                <a:solidFill>
                  <a:schemeClr val="dk1"/>
                </a:solidFill>
                <a:latin typeface="Calibri"/>
                <a:ea typeface="Calibri"/>
                <a:cs typeface="Calibri"/>
                <a:sym typeface="Calibri"/>
              </a:rPr>
              <a:t> Multiple methods with the same name but different parameters.</a:t>
            </a: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Method Overriding</a:t>
            </a:r>
            <a:r>
              <a:rPr lang="en-US" sz="1800">
                <a:solidFill>
                  <a:schemeClr val="dk1"/>
                </a:solidFill>
                <a:latin typeface="Calibri"/>
                <a:ea typeface="Calibri"/>
                <a:cs typeface="Calibri"/>
                <a:sym typeface="Calibri"/>
              </a:rPr>
              <a:t>: Providing a specific implementation of a method in the subclass that overrides the implementation in the superclass.</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3819bf7cd0_0_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Overriding example</a:t>
            </a:r>
            <a:endParaRPr/>
          </a:p>
        </p:txBody>
      </p:sp>
      <p:sp>
        <p:nvSpPr>
          <p:cNvPr id="123" name="Google Shape;123;g23819bf7cd0_0_9"/>
          <p:cNvSpPr txBox="1"/>
          <p:nvPr/>
        </p:nvSpPr>
        <p:spPr>
          <a:xfrm>
            <a:off x="590250" y="1496675"/>
            <a:ext cx="7897800" cy="51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class Shape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void draw()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System.out.println("Drawing a generic shape.");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class Circle extends Shape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void draw()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System.out.println("Drawing a circle.");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class Square extends Shape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void draw()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System.out.println("Drawing a square.");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3819bf7cd0_0_1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Overloading example</a:t>
            </a:r>
            <a:endParaRPr/>
          </a:p>
        </p:txBody>
      </p:sp>
      <p:sp>
        <p:nvSpPr>
          <p:cNvPr id="129" name="Google Shape;129;g23819bf7cd0_0_14"/>
          <p:cNvSpPr txBox="1"/>
          <p:nvPr/>
        </p:nvSpPr>
        <p:spPr>
          <a:xfrm>
            <a:off x="661875" y="1417650"/>
            <a:ext cx="7505700" cy="49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public class MathOperations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 Method to add two integers</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public int add(int a, int b)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return a + b;</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 Method to add three integers (method with the same name but different parameters)</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public int add(int a, int b, int c)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return a + b + c;</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 Method to add two double values (method with the same name but different parameter types)</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public double add(double a, double b)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return a + b;</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 Method to concatenate two strings (method with the same name but different parameter types)</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public String add(String str1, String str2)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return str1 + str2;</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 Method to add an array of integers (method with the same name but different parameter types)</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public int add(int[] numbers)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int sum = 0;</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for (int num : numbers) {</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sum += num;</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return sum;</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a:t>
            </a:r>
            <a:endParaRPr sz="12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200">
                <a:solidFill>
                  <a:srgbClr val="080808"/>
                </a:solidFill>
                <a:highlight>
                  <a:srgbClr val="FFFFFF"/>
                </a:highlight>
              </a:rPr>
              <a:t>}</a:t>
            </a:r>
            <a:endParaRPr sz="1200">
              <a:solidFill>
                <a:srgbClr val="080808"/>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3819bf7cd0_0_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Overloading contd..</a:t>
            </a:r>
            <a:endParaRPr/>
          </a:p>
        </p:txBody>
      </p:sp>
      <p:sp>
        <p:nvSpPr>
          <p:cNvPr id="135" name="Google Shape;135;g23819bf7cd0_0_20"/>
          <p:cNvSpPr txBox="1"/>
          <p:nvPr/>
        </p:nvSpPr>
        <p:spPr>
          <a:xfrm>
            <a:off x="633700" y="1417650"/>
            <a:ext cx="7984500" cy="53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rgbClr val="080808"/>
                </a:solidFill>
                <a:highlight>
                  <a:srgbClr val="FFFFFF"/>
                </a:highlight>
              </a:rPr>
              <a:t>In the MathOperations class, we have multiple add methods with the same name but different parameters. This is method overloading. The methods are differentiated based on the number or type of parameters they take. Java determines which method to call based on the arguments passed during the method invocation.</a:t>
            </a:r>
            <a:endParaRPr sz="1500">
              <a:solidFill>
                <a:srgbClr val="080808"/>
              </a:solidFill>
              <a:highlight>
                <a:srgbClr val="FFFFFF"/>
              </a:highlight>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Clr>
                <a:schemeClr val="dk1"/>
              </a:buClr>
              <a:buSzPts val="1100"/>
              <a:buFont typeface="Arial"/>
              <a:buNone/>
            </a:pPr>
            <a:r>
              <a:rPr lang="en-US" sz="1500">
                <a:solidFill>
                  <a:srgbClr val="080808"/>
                </a:solidFill>
                <a:highlight>
                  <a:srgbClr val="FFFFFF"/>
                </a:highlight>
              </a:rPr>
              <a:t>public class Main {</a:t>
            </a:r>
            <a:endParaRPr sz="15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500">
                <a:solidFill>
                  <a:srgbClr val="080808"/>
                </a:solidFill>
                <a:highlight>
                  <a:srgbClr val="FFFFFF"/>
                </a:highlight>
              </a:rPr>
              <a:t>public static void main(String[] args) {</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sz="1500">
                <a:solidFill>
                  <a:srgbClr val="080808"/>
                </a:solidFill>
                <a:highlight>
                  <a:srgbClr val="FFFFFF"/>
                </a:highlight>
              </a:rPr>
              <a:t>MathOperations math = new MathOperations();</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sz="1500">
                <a:solidFill>
                  <a:srgbClr val="080808"/>
                </a:solidFill>
                <a:highlight>
                  <a:srgbClr val="FFFFFF"/>
                </a:highlight>
              </a:rPr>
              <a:t>int sum1 = math.add(5, 10); // Calls the add(int a, int b) method</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sz="1500">
                <a:solidFill>
                  <a:srgbClr val="080808"/>
                </a:solidFill>
                <a:highlight>
                  <a:srgbClr val="FFFFFF"/>
                </a:highlight>
              </a:rPr>
              <a:t>int sum2 = math.add(2, 4, 6); // Calls the add(int a, int b, int c) method</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sz="1500">
                <a:solidFill>
                  <a:srgbClr val="080808"/>
                </a:solidFill>
                <a:highlight>
                  <a:srgbClr val="FFFFFF"/>
                </a:highlight>
              </a:rPr>
              <a:t>double result = math.add(2.5, 3.5); // Calls the add(double a, double b) method</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sz="1500">
                <a:solidFill>
                  <a:srgbClr val="080808"/>
                </a:solidFill>
                <a:highlight>
                  <a:srgbClr val="FFFFFF"/>
                </a:highlight>
              </a:rPr>
              <a:t>String concatenated = math.add("Hello", " World!"); // Calls the add(String str1, String str2) method</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sz="1500">
                <a:solidFill>
                  <a:srgbClr val="080808"/>
                </a:solidFill>
                <a:highlight>
                  <a:srgbClr val="FFFFFF"/>
                </a:highlight>
              </a:rPr>
              <a:t>int[] numbers = {1, 2, 3, 4, 5};</a:t>
            </a:r>
            <a:endParaRPr sz="15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US" sz="1500">
                <a:solidFill>
                  <a:srgbClr val="080808"/>
                </a:solidFill>
                <a:highlight>
                  <a:srgbClr val="FFFFFF"/>
                </a:highlight>
              </a:rPr>
              <a:t>int sum3 = math.add(numbers); // Calls the add(int[] numbers) method</a:t>
            </a:r>
            <a:endParaRPr sz="1500">
              <a:solidFill>
                <a:srgbClr val="080808"/>
              </a:solidFill>
              <a:highlight>
                <a:srgbClr val="FFFFFF"/>
              </a:highlight>
            </a:endParaRPr>
          </a:p>
          <a:p>
            <a:pPr indent="457200" lvl="0" marL="0" rtl="0" algn="l">
              <a:spcBef>
                <a:spcPts val="0"/>
              </a:spcBef>
              <a:spcAft>
                <a:spcPts val="0"/>
              </a:spcAft>
              <a:buClr>
                <a:schemeClr val="dk1"/>
              </a:buClr>
              <a:buSzPts val="1100"/>
              <a:buFont typeface="Arial"/>
              <a:buNone/>
            </a:pPr>
            <a:r>
              <a:rPr lang="en-US" sz="1500">
                <a:solidFill>
                  <a:srgbClr val="080808"/>
                </a:solidFill>
                <a:highlight>
                  <a:srgbClr val="FFFFFF"/>
                </a:highlight>
              </a:rPr>
              <a:t>}</a:t>
            </a:r>
            <a:endParaRPr sz="1500">
              <a:solidFill>
                <a:srgbClr val="080808"/>
              </a:solidFill>
              <a:highlight>
                <a:srgbClr val="FFFFFF"/>
              </a:highlight>
            </a:endParaRPr>
          </a:p>
          <a:p>
            <a:pPr indent="0" lvl="0" marL="0" rtl="0" algn="l">
              <a:spcBef>
                <a:spcPts val="0"/>
              </a:spcBef>
              <a:spcAft>
                <a:spcPts val="0"/>
              </a:spcAft>
              <a:buClr>
                <a:schemeClr val="dk1"/>
              </a:buClr>
              <a:buSzPts val="1100"/>
              <a:buFont typeface="Arial"/>
              <a:buNone/>
            </a:pPr>
            <a:r>
              <a:rPr lang="en-US" sz="1500">
                <a:solidFill>
                  <a:srgbClr val="080808"/>
                </a:solidFill>
                <a:highlight>
                  <a:srgbClr val="FFFFFF"/>
                </a:highlight>
              </a:rPr>
              <a:t>}</a:t>
            </a:r>
            <a:endParaRPr sz="1500">
              <a:solidFill>
                <a:srgbClr val="080808"/>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