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c22aca7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c22aca7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c22aca70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c22aca70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c22aca70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c22aca70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c22aca7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c22aca7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c22aca7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c22aca7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22aca7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22aca7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c22aca70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c22aca70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c22aca7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c22aca7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c22aca70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c22aca70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22aca7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22aca7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c22aca70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c22aca70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22aca7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22aca7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c22aca7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c22aca7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22aca7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22aca7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22aca70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22aca7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c22aca7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c22aca7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22aca7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22aca7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oracle.com/javase/tutorial/java/nutsandbolts/QandE/questions_variables.html" TargetMode="External"/><Relationship Id="rId4" Type="http://schemas.openxmlformats.org/officeDocument/2006/relationships/hyperlink" Target="https://docs.oracle.com/javase/tutorial/java/nutsandbolts/QandE/questions_operator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008" y="723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Session 2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680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71"/>
              <a:buFont typeface="Arial"/>
              <a:buNone/>
            </a:pPr>
            <a:r>
              <a:rPr lang="en-GB" sz="3621">
                <a:solidFill>
                  <a:schemeClr val="dk1"/>
                </a:solidFill>
              </a:rPr>
              <a:t>      </a:t>
            </a:r>
            <a:r>
              <a:rPr lang="en-GB" sz="3621">
                <a:solidFill>
                  <a:schemeClr val="dk1"/>
                </a:solidFill>
              </a:rPr>
              <a:t>Control flow statements</a:t>
            </a:r>
            <a:endParaRPr sz="362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Operators, Conditional statement, For loop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7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en-GB" sz="1850">
                <a:solidFill>
                  <a:schemeClr val="dk2"/>
                </a:solidFill>
              </a:rPr>
              <a:t>else if statement:</a:t>
            </a:r>
            <a:r>
              <a:rPr lang="en-GB" sz="185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850650"/>
            <a:ext cx="85206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/>
              <a:t>The else if statement provides an alternative condition to check if the initial if condition is false.</a:t>
            </a:r>
            <a:endParaRPr sz="42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2316800" y="1368725"/>
            <a:ext cx="4308300" cy="364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int score = 85;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if (score &gt;= 90) {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System.out.println("Excellent!");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} else if (score &gt;= 80) {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System.out.println("Good job!");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} else if (score &gt;= 70) {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System.out.println("Keep it up!");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} else {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System.out.println("You can do better!");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else statement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 </a:t>
            </a:r>
            <a:r>
              <a:rPr lang="en-GB" sz="1666"/>
              <a:t>The else statement is used when none of the previous conditions are true.</a:t>
            </a:r>
            <a:endParaRPr sz="1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t/>
            </a:r>
            <a:endParaRPr sz="1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290275" y="1403100"/>
            <a:ext cx="4700400" cy="3215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int hour = 14;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if (hour &lt; 12)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System.out.println("Good morning!");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System.out.println("Good afternoon!");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Example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package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com.conditional;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class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ConditionalExample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static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void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main(String[]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args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= 5;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=10;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GB" sz="15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r>
              <a:rPr lang="en-GB" sz="15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	 System.</a:t>
            </a:r>
            <a:r>
              <a:rPr b="1" i="1" lang="en-GB" sz="1500">
                <a:solidFill>
                  <a:srgbClr val="0000C0"/>
                </a:solidFill>
                <a:highlight>
                  <a:srgbClr val="FFFFFF"/>
                </a:highlight>
              </a:rPr>
              <a:t>out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-GB" sz="1500">
                <a:solidFill>
                  <a:srgbClr val="2A00FF"/>
                </a:solidFill>
                <a:highlight>
                  <a:srgbClr val="FFFFFF"/>
                </a:highlight>
              </a:rPr>
              <a:t>"A is greater"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-GB" sz="1500">
                <a:solidFill>
                  <a:srgbClr val="7F0055"/>
                </a:solidFill>
                <a:highlight>
                  <a:srgbClr val="FFFFFF"/>
                </a:highlight>
              </a:rPr>
              <a:t>else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5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-GB" sz="15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==</a:t>
            </a:r>
            <a:r>
              <a:rPr lang="en-GB" sz="15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	 System.</a:t>
            </a:r>
            <a:r>
              <a:rPr b="1" i="1" lang="en-GB" sz="1500">
                <a:solidFill>
                  <a:srgbClr val="0000C0"/>
                </a:solidFill>
                <a:highlight>
                  <a:srgbClr val="FFFFFF"/>
                </a:highlight>
              </a:rPr>
              <a:t>out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-GB" sz="1500">
                <a:solidFill>
                  <a:srgbClr val="2A00FF"/>
                </a:solidFill>
                <a:highlight>
                  <a:srgbClr val="FFFFFF"/>
                </a:highlight>
              </a:rPr>
              <a:t>"A equal to B"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-GB" sz="1500">
                <a:solidFill>
                  <a:srgbClr val="7F0055"/>
                </a:solidFill>
                <a:highlight>
                  <a:srgbClr val="FFFFFF"/>
                </a:highlight>
              </a:rPr>
              <a:t>else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	 System.</a:t>
            </a:r>
            <a:r>
              <a:rPr b="1" i="1" lang="en-GB" sz="1500">
                <a:solidFill>
                  <a:srgbClr val="0000C0"/>
                </a:solidFill>
                <a:highlight>
                  <a:srgbClr val="FFFFFF"/>
                </a:highlight>
              </a:rPr>
              <a:t>out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-GB" sz="1500">
                <a:solidFill>
                  <a:srgbClr val="2A00FF"/>
                </a:solidFill>
                <a:highlight>
                  <a:srgbClr val="FFFFFF"/>
                </a:highlight>
              </a:rPr>
              <a:t>"B is greater"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Loops: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loops allow us to repeat a block of code for a specific number of times. This is useful for performing repetitive tasks in a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a) Basic for loop: The basic for loop has three parts: initialization, condition, and increment/decrement.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835375" y="2876075"/>
            <a:ext cx="7172400" cy="15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for (int i = 1; i &lt;= 5; i++)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    System.out.println("This is loop iteration #" + i);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b="1" lang="en-GB" sz="1911">
                <a:solidFill>
                  <a:schemeClr val="dk2"/>
                </a:solidFill>
              </a:rPr>
              <a:t>Enhanced for loop (for-each):</a:t>
            </a:r>
            <a:r>
              <a:rPr lang="en-GB" sz="1800">
                <a:solidFill>
                  <a:schemeClr val="dk2"/>
                </a:solidFill>
              </a:rPr>
              <a:t> The enhanced for loop is used to iterate over elements in an array or a collection.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205325" y="1563350"/>
            <a:ext cx="4893000" cy="2577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2029"/>
              <a:t>int[] numbers = {1, 2, 3, 4, 5};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2029"/>
              <a:t>for (int num : numbers) {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2029"/>
              <a:t>    System.out.print(num + " ");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2029"/>
              <a:t>}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22">
                <a:solidFill>
                  <a:schemeClr val="dk2"/>
                </a:solidFill>
              </a:rPr>
              <a:t>Nested for loops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You can also use for loops inside each other for more complex iterations.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1230625" y="1773050"/>
            <a:ext cx="5201700" cy="2451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/>
              <a:t> </a:t>
            </a:r>
            <a:r>
              <a:rPr b="1" lang="en-GB" sz="2000"/>
              <a:t>for (int i = 1; i &lt;= 3; i++) {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    for (int j = 1; j &lt;= 3; j++) {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        System.out.println("i: " + i + ", j: " + j);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    }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}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 example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package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com.loop;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class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ConditionalLoopExample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static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void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main(String[]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args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sum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= 0;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F7F5F"/>
                </a:solidFill>
                <a:highlight>
                  <a:srgbClr val="FFFFFF"/>
                </a:highlight>
              </a:rPr>
              <a:t>// For loop to calculate the sum of the first 5 even numbers</a:t>
            </a:r>
            <a:endParaRPr sz="12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for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i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= 1;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i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&lt;= 10;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i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++)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i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% 2 == 0) { </a:t>
            </a:r>
            <a:r>
              <a:rPr lang="en-GB" sz="1200">
                <a:solidFill>
                  <a:srgbClr val="3F7F5F"/>
                </a:solidFill>
                <a:highlight>
                  <a:srgbClr val="FFFFFF"/>
                </a:highlight>
              </a:rPr>
              <a:t>// Check if the number is even</a:t>
            </a:r>
            <a:endParaRPr sz="12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sum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+=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i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1200">
                <a:solidFill>
                  <a:srgbClr val="3F7F5F"/>
                </a:solidFill>
                <a:highlight>
                  <a:srgbClr val="FFFFFF"/>
                </a:highlight>
              </a:rPr>
              <a:t>// Add the even number to the sum</a:t>
            </a:r>
            <a:endParaRPr sz="12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F7F5F"/>
                </a:solidFill>
                <a:highlight>
                  <a:srgbClr val="FFFFFF"/>
                </a:highlight>
              </a:rPr>
              <a:t>// Print the result</a:t>
            </a:r>
            <a:endParaRPr sz="12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System.</a:t>
            </a:r>
            <a:r>
              <a:rPr b="1" i="1" lang="en-GB" sz="1200">
                <a:solidFill>
                  <a:srgbClr val="0000C0"/>
                </a:solidFill>
                <a:highlight>
                  <a:srgbClr val="FFFFFF"/>
                </a:highlight>
              </a:rPr>
              <a:t>out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-GB" sz="1200">
                <a:solidFill>
                  <a:srgbClr val="2A00FF"/>
                </a:solidFill>
                <a:highlight>
                  <a:srgbClr val="FFFFFF"/>
                </a:highlight>
              </a:rPr>
              <a:t>"The sum of the first 5 even numbers is: 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+ </a:t>
            </a:r>
            <a:r>
              <a:rPr lang="en-GB" sz="1200">
                <a:solidFill>
                  <a:srgbClr val="6A3E3E"/>
                </a:solidFill>
                <a:highlight>
                  <a:srgbClr val="FFFFFF"/>
                </a:highlight>
              </a:rPr>
              <a:t>sum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concepts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Operators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6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38"/>
              <a:buAutoNum type="alphaLcPeriod"/>
            </a:pPr>
            <a:r>
              <a:rPr lang="en-GB" sz="1416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Java operators perform various operations on operands.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6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38"/>
              <a:buAutoNum type="alphaLcPeriod"/>
            </a:pPr>
            <a:r>
              <a:rPr lang="en-GB" sz="1416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Arithmetic operators handle mathematical calculations.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6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38"/>
              <a:buAutoNum type="alphaLcPeriod"/>
            </a:pPr>
            <a:r>
              <a:rPr lang="en-GB" sz="1416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Relational operators compare values and return true or false.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6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38"/>
              <a:buAutoNum type="alphaLcPeriod"/>
            </a:pPr>
            <a:r>
              <a:rPr lang="en-GB" sz="1416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Logical operators perform logical operations and return true or false.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6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38"/>
              <a:buAutoNum type="alphaLcPeriod"/>
            </a:pPr>
            <a:r>
              <a:rPr lang="en-GB" sz="1416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Assignment operators assign values to variables.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6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38"/>
              <a:buAutoNum type="alphaLcPeriod"/>
            </a:pPr>
            <a:r>
              <a:rPr lang="en-GB" sz="1416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Increment and decrement operators change the value of a variable by 1.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6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38"/>
              <a:buAutoNum type="alphaLcPeriod"/>
            </a:pPr>
            <a:r>
              <a:rPr lang="en-GB" sz="1416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conditional operator provides a concise way to write if-else statements.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statements allow us to make decisions in programs based on specific conditions.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loops help us repeat a block of code for a specific number of times or iterate over elements in an array/collection.</a:t>
            </a:r>
            <a:endParaRPr sz="1416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Assigments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https://docs.oracle.com/javase/tutorial/java/nutsandbolts/QandE/questions_variables.html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 u="sng">
                <a:solidFill>
                  <a:schemeClr val="hlink"/>
                </a:solidFill>
                <a:hlinkClick r:id="rId4"/>
              </a:rPr>
              <a:t>https://docs.oracle.com/javase/tutorial/java/nutsandbolts/QandE/questions_operators.html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3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flow statements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267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Operators </a:t>
            </a:r>
            <a:r>
              <a:rPr lang="en-GB" sz="1983">
                <a:solidFill>
                  <a:schemeClr val="dk1"/>
                </a:solidFill>
              </a:rPr>
              <a:t>are symbols that perform specific operations on operands (variables or values). This is used for performing calculations, comparisons, and other operations in your programs.</a:t>
            </a:r>
            <a:endParaRPr sz="198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Conditional statements </a:t>
            </a:r>
            <a:r>
              <a:rPr lang="en-GB" sz="2000">
                <a:solidFill>
                  <a:srgbClr val="374151"/>
                </a:solidFill>
              </a:rPr>
              <a:t>are essential for making decisions in programs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Loops</a:t>
            </a:r>
            <a:r>
              <a:rPr lang="en-GB" sz="2000">
                <a:solidFill>
                  <a:srgbClr val="374151"/>
                </a:solidFill>
              </a:rPr>
              <a:t> for repeating tasks efficiently.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7330" l="19699" r="19554" t="16396"/>
          <a:stretch/>
        </p:blipFill>
        <p:spPr>
          <a:xfrm>
            <a:off x="5501850" y="162125"/>
            <a:ext cx="3330624" cy="4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en-GB" sz="2022">
                <a:solidFill>
                  <a:schemeClr val="dk2"/>
                </a:solidFill>
              </a:rPr>
              <a:t>1. Arithmetic Operators:</a:t>
            </a:r>
            <a:endParaRPr b="1" sz="3022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Arithmetic operators are used to perform basic mathematical calculations.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`+` (Addition): Adds two operands.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`-` (Subtraction): Subtracts the right operand from the left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`*` (Multiplication): Multiplies two operands.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`/` (Division): Divides the left operand by the right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`%` (Modulus): Returns the remainder after division.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en-GB" sz="2022">
                <a:solidFill>
                  <a:schemeClr val="dk2"/>
                </a:solidFill>
              </a:rPr>
              <a:t>2. Relational Operators:</a:t>
            </a:r>
            <a:endParaRPr b="1" sz="3022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Relational operators are used for comparisons and return a boolean result (`true` or `false`).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`==` (Equal to): Checks if two operands are equal.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`!=` (Not equal to): Checks if two operands are not equal.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`&gt;` (Greater than): Checks if the left operand is greater than the right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`&lt;` (Less than): Checks if the left operand is less than the right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`&gt;=` (Greater than or equal to): Checks if the left operand is greater than or equal to the right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`&lt;=` (Less than or equal to): Checks if the left operand is less than or equal to the right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b="1" lang="en-GB" sz="2133">
                <a:solidFill>
                  <a:schemeClr val="dk2"/>
                </a:solidFill>
              </a:rPr>
              <a:t>3. Logical Operators:</a:t>
            </a:r>
            <a:endParaRPr b="1" sz="3133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Logical operators are used to perform logical operations and return a boolean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`&amp;&amp;` (Logical AND): Returns `true` if both operands are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`||` (Logical OR): Returns `true` if at least one of the operands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`!` (Logical NOT): Returns the opposite boolean value of the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4. </a:t>
            </a:r>
            <a:r>
              <a:rPr b="1" lang="en-GB" sz="1800">
                <a:solidFill>
                  <a:schemeClr val="dk2"/>
                </a:solidFill>
              </a:rPr>
              <a:t>Assignment Operators: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Assignment operators are used to assign values to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`=` (Assignment): Assigns the value on the right to the variable on the left.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`+=`, `-=`, `*=`, `/=`, `%=` (Compound Assignment): Performs the corresponding arithmetic operation and assigns the result to the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5. </a:t>
            </a:r>
            <a:r>
              <a:rPr b="1" lang="en-GB" sz="1800">
                <a:solidFill>
                  <a:schemeClr val="dk2"/>
                </a:solidFill>
              </a:rPr>
              <a:t>Increment and Decrement Operators: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Increment and decrement operators are used to increase or decrease the value of a variable by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`++` (Increment): Increases the value of the variable by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`--` (Decrement): Decreases the value of the variable by 1.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85225" y="3870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7F0055"/>
                </a:solidFill>
                <a:highlight>
                  <a:srgbClr val="FFFFFF"/>
                </a:highlight>
              </a:rPr>
              <a:t>package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com.basic;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rgbClr val="3F5FBF"/>
                </a:solidFill>
                <a:highlight>
                  <a:srgbClr val="FFFFFF"/>
                </a:highlight>
              </a:rPr>
              <a:t>/* Operators are symbols that perform operations on variables and values.</a:t>
            </a:r>
            <a:endParaRPr sz="700">
              <a:solidFill>
                <a:srgbClr val="3F5FB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rgbClr val="3F5FBF"/>
                </a:solidFill>
                <a:highlight>
                  <a:srgbClr val="FFFFFF"/>
                </a:highlight>
              </a:rPr>
              <a:t>* Java supports various types of operators, including arithmetic, relational, logical, and assignment operators. */</a:t>
            </a:r>
            <a:endParaRPr sz="700">
              <a:solidFill>
                <a:srgbClr val="3F5FB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class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Operators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static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void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main(String[]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args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10;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5;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Arithmetic Operators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sum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+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Addition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difference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-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Subtraction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product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*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Multiplication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quotient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/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Division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remainder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%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Modulus (remainder of division)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Relational Operators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boolean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isEqual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(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Equality check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boolean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isNotEqual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(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!=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Not equal check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boolean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isGreater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(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&gt;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Greater than check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boolean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isLess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(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&lt;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Less than check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Logical Operators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boolean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logicalAnd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(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&gt; 0 &amp;&amp;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&gt; 0);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Logical AND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boolean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logicalOr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(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&gt; 0 ||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&gt; 0);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Logical OR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en-GB" sz="900">
                <a:solidFill>
                  <a:srgbClr val="7F0055"/>
                </a:solidFill>
                <a:highlight>
                  <a:srgbClr val="FFFFFF"/>
                </a:highlight>
              </a:rPr>
              <a:t>boolean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900" u="sng">
                <a:solidFill>
                  <a:srgbClr val="6A3E3E"/>
                </a:solidFill>
                <a:highlight>
                  <a:srgbClr val="FFFFFF"/>
                </a:highlight>
              </a:rPr>
              <a:t>logicalNot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= !(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&gt; 0);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Logical NOT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Assignment Operators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+=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Equivalent to a = a + b;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-=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Equivalent to a = a - b;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*=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Equivalent to a = a * b;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/=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Equivalent to a = a / b;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%= </a:t>
            </a:r>
            <a:r>
              <a:rPr lang="en-GB" sz="900">
                <a:solidFill>
                  <a:srgbClr val="6A3E3E"/>
                </a:solidFill>
                <a:highlight>
                  <a:srgbClr val="FFFFFF"/>
                </a:highlight>
              </a:rPr>
              <a:t>b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// Equivalent to a = a % b;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		//increment and decrement operators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		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a</a:t>
            </a: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++;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3F7F5F"/>
                </a:solidFill>
                <a:highlight>
                  <a:srgbClr val="FFFFFF"/>
                </a:highlight>
              </a:rPr>
              <a:t>                               -–b;</a:t>
            </a:r>
            <a:endParaRPr sz="900">
              <a:solidFill>
                <a:srgbClr val="3F7F5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	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Statements</a:t>
            </a:r>
            <a:endParaRPr b="1" sz="32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14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statements allow a program to make decisions based on certain conditions. </a:t>
            </a:r>
            <a:endParaRPr sz="214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51401"/>
              <a:buFont typeface="Arial"/>
              <a:buNone/>
            </a:pPr>
            <a:r>
              <a:rPr lang="en-GB" sz="214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Java, we have three main types of conditional statements: </a:t>
            </a:r>
            <a:r>
              <a:rPr lang="en-GB" sz="199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14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99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-GB" sz="214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GB" sz="199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214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4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if statement:</a:t>
            </a: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GB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statement is used to execute a block of code only if a given condition is true.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479800" y="3148675"/>
            <a:ext cx="4761600" cy="1660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 age = 18;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(age &lt; 18) {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  System.out.println("You are a child");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