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7559675" cy="106918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LQJ0Nx8WKYFwsOxDEJs0USCmf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63613868f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63613868f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63613868f_0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63613868f_0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63613868f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63613868f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63613868f_0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63613868f_0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63613868f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63613868f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3613868f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63613868f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63613868f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63613868f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63613868f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63613868f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reecodecamp.org/news/rest-api-tutorial-rest-client-rest-service-and-api-calls-explained-with-code-examples/" TargetMode="External"/><Relationship Id="rId4" Type="http://schemas.openxmlformats.org/officeDocument/2006/relationships/hyperlink" Target="https://www.freecodecamp.org/news/rest-api-tutorial-rest-client-rest-service-and-api-calls-explained-with-code-example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pringframework.guru/gang-of-four-design-patterns/" TargetMode="External"/><Relationship Id="rId4" Type="http://schemas.openxmlformats.org/officeDocument/2006/relationships/hyperlink" Target="https://www.freecodecamp.org/news/rest-api-tutorial-rest-client-rest-service-and-api-calls-explained-with-code-exampl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983750" y="1968400"/>
            <a:ext cx="73374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30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Session 3</a:t>
            </a:r>
            <a:endParaRPr sz="30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Patterns &amp; Object Modeling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HTTP requests and routes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977075" y="4342475"/>
            <a:ext cx="47220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Sandeep Maloth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bri8core@gmail.com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Introduction to Object Modeling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914400" y="914400"/>
            <a:ext cx="82293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Modeling is the process of representing real-world entities as software objects.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have attributes (data) and methods (functions).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Helps in creating a blueprint for building software systems.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674550" y="2557700"/>
            <a:ext cx="8094900" cy="4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Book: Attributes - title, author, ISBN; Methods - checkOut(), returnBook().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Library: Attributes - books, address; Methods - addBook(), removeBook().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Relationships</a:t>
            </a: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Composition: Library has a composition relationship with Book (Library contains Books).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Aggregation: Book has an aggregation relationship with Author (Book is composed of Author).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Class, Object, and Attributes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914400" y="914400"/>
            <a:ext cx="822924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Class: Blueprint/template for creating objects.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Object: Instance of a class.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Attributes: Data members that define the object's properties.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75" y="2620225"/>
            <a:ext cx="6858434" cy="42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2977163" y="2212525"/>
            <a:ext cx="41037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Library management system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Methods and Encapsulation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914400" y="914400"/>
            <a:ext cx="822924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Methods: Functions within a class that define its behavior.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Encapsulation: Bundling data (attributes) and methods together in a class.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modifiers (public, private, protected) control access to attributes and methods.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50" y="4730025"/>
            <a:ext cx="3979276" cy="19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001" y="2690475"/>
            <a:ext cx="4257800" cy="239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75" y="2492463"/>
            <a:ext cx="3331557" cy="18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Inheritance and Polymorphism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914400" y="914400"/>
            <a:ext cx="8229240" cy="28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Hierarchical relationship between classes.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Subclasses inherit attributes and methods from parent classes.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Objects of different classes can be treated as objects of a common superclass.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325" y="3042390"/>
            <a:ext cx="4494897" cy="280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00" y="3176050"/>
            <a:ext cx="3668626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63613868f_0_68"/>
          <p:cNvSpPr txBox="1"/>
          <p:nvPr>
            <p:ph type="title"/>
          </p:nvPr>
        </p:nvSpPr>
        <p:spPr>
          <a:xfrm>
            <a:off x="372875" y="2734005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HTTP Request and REST API</a:t>
            </a:r>
            <a:endParaRPr b="1"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Introduction to HTTP Requests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914400" y="914400"/>
            <a:ext cx="8229300" cy="5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(Hypertext Transfer Protocol) is the foundation of data communication on the web.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Clients (browsers, apps) send requests to servers to retrieve resources.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Requests: HTTP requests are methods a client uses to request resources from a server. Common HTTP methods include: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Requests data from a specified resource.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Retrieving a blog post.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Sends data to be processed to a specified resource.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Submitting a form.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Updates a resource or creates it if it doesn't exist.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Updating a user's profile.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Deletes a specified resource.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Deleting a comment.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Anatomy of an HTTP Request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914400" y="914400"/>
            <a:ext cx="822924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 Line: Method, URL, and HTTP version.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Headers: Additional information about the request.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 (for some methods): Data to send to the server.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634275"/>
            <a:ext cx="7097336" cy="33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Example: Sending a GET Request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914400" y="914400"/>
            <a:ext cx="8229240" cy="420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requests retrieve data from the server.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Request: GET /api/posts HTTP/1.1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Headers: Accept: application/json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Example: Sending 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Request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 requests submit data to the server.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Request: POST /api/posts HTTP/1.1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Headers: Content-Type: application/json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Body: {"title": "New Post", "content": "Hello, world!"}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857250" y="5073225"/>
            <a:ext cx="69003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Representational state transfer</a:t>
            </a:r>
            <a:r>
              <a:rPr lang="en-US" sz="1650">
                <a:solidFill>
                  <a:srgbClr val="0A0A23"/>
                </a:solidFill>
                <a:highlight>
                  <a:srgbClr val="FFFFFF"/>
                </a:highlight>
              </a:rPr>
              <a:t> (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REST</a:t>
            </a:r>
            <a:r>
              <a:rPr lang="en-US" sz="1650">
                <a:solidFill>
                  <a:srgbClr val="0A0A23"/>
                </a:solidFill>
                <a:highlight>
                  <a:srgbClr val="FFFFFF"/>
                </a:highlight>
              </a:rPr>
              <a:t>) is a software architectural style that defines a set of constraints to be used for creating Web services.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63613868f_0_42"/>
          <p:cNvSpPr txBox="1"/>
          <p:nvPr>
            <p:ph type="title"/>
          </p:nvPr>
        </p:nvSpPr>
        <p:spPr>
          <a:xfrm>
            <a:off x="252950" y="646450"/>
            <a:ext cx="8891100" cy="62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Anatomy of REST:</a:t>
            </a:r>
            <a:endParaRPr b="1" sz="1900">
              <a:solidFill>
                <a:schemeClr val="dk1"/>
              </a:solidFill>
            </a:endParaRPr>
          </a:p>
          <a:p>
            <a:pPr indent="-320675" lvl="0" marL="457200" marR="21590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0A0A23"/>
              </a:buClr>
              <a:buSzPts val="1450"/>
              <a:buAutoNum type="arabicPeriod"/>
            </a:pP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it is the URL where the REST Server is listening.</a:t>
            </a:r>
            <a:endParaRPr sz="1450">
              <a:solidFill>
                <a:srgbClr val="0A0A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50"/>
              <a:buAutoNum type="arabicPeriod"/>
            </a:pP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REST implements multiple 'methods' for different types of request, the following are most popular: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Get resource from the server.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Create resource to the server.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PATCH 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Update existing resource on the server.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Delete existing resource from the server.</a:t>
            </a:r>
            <a:endParaRPr sz="1450">
              <a:solidFill>
                <a:srgbClr val="0A0A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50"/>
              <a:buAutoNum type="arabicPeriod"/>
            </a:pP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The additional details provided for communication between client and server (remember, REST is stateless). Some of the common headers are: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Request:</a:t>
            </a:r>
            <a:b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the IP of client (or from where request originated)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accept-language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language understandable by the client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user-agent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data about client, operating system and vendor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the status of request or HTTP code.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content-type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type of resource sent by server.</a:t>
            </a:r>
            <a:b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set-cookie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sets cookies by server</a:t>
            </a:r>
            <a:endParaRPr sz="1450">
              <a:solidFill>
                <a:srgbClr val="0A0A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50"/>
              <a:buAutoNum type="arabicPeriod"/>
            </a:pPr>
            <a:r>
              <a:rPr b="1"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: (also called body or message) contains info you want to send to the server.</a:t>
            </a:r>
            <a:endParaRPr sz="1450">
              <a:solidFill>
                <a:srgbClr val="0A0A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350"/>
              <a:buFont typeface="Calibri"/>
              <a:buAutoNum type="arabicPeriod"/>
            </a:pPr>
            <a:r>
              <a:rPr lang="en-US" sz="145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More details : </a:t>
            </a:r>
            <a:r>
              <a:rPr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</a:t>
            </a:r>
            <a:r>
              <a:rPr lang="en-US" sz="11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ttps://www.freecodecamp.org/news/rest-api-tutorial-rest-client-rest-service-and-api-calls-explained-with-code-examples/</a:t>
            </a:r>
            <a:endParaRPr sz="1150">
              <a:solidFill>
                <a:srgbClr val="0A0A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Introduction to Routes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914400" y="914400"/>
            <a:ext cx="82293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Routes define the paths to different parts of a web application.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route maps to a specific handler function or resource.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used in RESTful APIs and web frameworks.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Blog Website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 Mapping: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/articles: Display a list of articles.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/articles/:id: Display a specific article.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 /articles: Create a new article.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/articles/:id: Update an existing article.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 /articles/:id: Delete an article.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user navigates to /articles, the server responds by fetching and displaying a list of articles.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user submits a form to create an article, the server receives the data and adds a new article to the database.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What are Design Patterns?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62125" y="914400"/>
            <a:ext cx="85815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Design Patterns?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Patterns are reusable solutions to common software design problems.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provide proven solutions to recurring design challenges.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 in creating more efficient, scalable, and maintainable code.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2991100"/>
            <a:ext cx="5792150" cy="3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63613868f_0_51"/>
          <p:cNvSpPr txBox="1"/>
          <p:nvPr>
            <p:ph type="title"/>
          </p:nvPr>
        </p:nvSpPr>
        <p:spPr>
          <a:xfrm>
            <a:off x="288550" y="63300"/>
            <a:ext cx="8536800" cy="685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Design Patterns &amp; Object Modeling: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1: Reusable solutions to common problems in software design.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Explain the importance of design patterns for creating modular, maintainable, and scalable software.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2: Types of Design Patterns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Mention three main categories: Creational, Structural, and Behavioral design patterns.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Briefly explain each category's purpose and examples.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3: Singleton Pattern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Describe the Singleton pattern, which ensures a class has only one instance.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Explain its implementation and use cases (e.g., database connections, configuration).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4: Factory Pattern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Introduce the Factory pattern, responsible for creating objects without specifying the exact class.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Show how it simplifies object creation, encapsulating complex logic.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5: Observer Pattern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Define the Observer pattern, where an object maintains a list of its dependents (observers) and notifies them of changes.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Illustrate how it promotes loose coupling and real-time updates in applications.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6: MVC Pattern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Explain the Model-View-Controller pattern, which separates an application into three interconnected components.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Discuss how MVC enhances maintainability and scalability.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7: Applying Design Patterns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Highlight the importance of choosing the right pattern for the context.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Emphasize that design patterns are tools, not solutions for all scenarios.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8: Object Modeling Basics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Introduce object modeling as the process of representing real-world entities in software.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Discuss attributes and behaviors, which map to properties and methods in programming.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9: UML Class Diagrams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Briefly describe UML (Unified Modeling Language) and its use in visualizing class relationships.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Show a basic UML class diagram and its components.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10: Aggregation and Composition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Differentiate between aggregation (whole-part relationship) and composition (stronger relationship).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Provide examples to illustrate each concept.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11: Inheritance vs. Composition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Compare inheritance (IS-A relationship) and composition (HAS-A relationship).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- Explain when to choose one over the other based on code reusability and maintainability.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63613868f_0_56"/>
          <p:cNvSpPr txBox="1"/>
          <p:nvPr>
            <p:ph type="title"/>
          </p:nvPr>
        </p:nvSpPr>
        <p:spPr>
          <a:xfrm>
            <a:off x="246425" y="106033"/>
            <a:ext cx="8438400" cy="64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HTTP Requests &amp; Routes: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1: Introduction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HTTP (Hypertext Transfer Protocol) as the foundation of communication on the web.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Explain how HTTP requests and routes enable interaction between clients and servers.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2: HTTP Methods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List common HTTP methods: GET, POST, PUT, DELETE.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Explain each method's purpose (retrieve, create, update, delete).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3: Anatomy of an HTTP Request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Break down an HTTP request: Request line, headers, and body.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Highlight key headers like Content-Type, Accept, and Authorization.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4: RESTful API Design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Define REST (Representational State Transfer) and its principles for creating APIs.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Discuss resources, URLs, and CRUD (Create, Read, Update, Delete) operations.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5: Routes and URL Structure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Explain routes as mappings between URLs and application logic.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Discuss URL parameters and query parameters for dynamic and filtered content.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6: Route Handling in Web Applications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Describe how routes manage application flow and user interaction.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Mention routing systems in frameworks like Express.js (Node.js) and Django (Python).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7: HTTP Status Codes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Present common HTTP status codes (200 OK, 404 Not Found, 500 Internal Server Error).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Explain how status codes indicate the outcome of a request.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8: RESTful API Example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Walk through a simple example of building a RESTful API (e.g., CRUD operations for books).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 Illustrate the use of HTTP methods and routes.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63613868f_0_62"/>
          <p:cNvSpPr txBox="1"/>
          <p:nvPr>
            <p:ph type="title"/>
          </p:nvPr>
        </p:nvSpPr>
        <p:spPr>
          <a:xfrm>
            <a:off x="457200" y="274663"/>
            <a:ext cx="8171400" cy="38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Gang of four design patterns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https://springframework.guru/gang-of-four-design-patterns/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REST API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https://www.freecodecamp.org/news/rest-api-tutorial-rest-client-rest-service-and-api-calls-explained-with-code-examples/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63613868f_0_1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J2ee design patterns</a:t>
            </a:r>
            <a:endParaRPr b="1" sz="2200"/>
          </a:p>
        </p:txBody>
      </p:sp>
      <p:pic>
        <p:nvPicPr>
          <p:cNvPr id="113" name="Google Shape;113;g2763613868f_0_12"/>
          <p:cNvPicPr preferRelativeResize="0"/>
          <p:nvPr/>
        </p:nvPicPr>
        <p:blipFill rotWithShape="1">
          <a:blip r:embed="rId3">
            <a:alphaModFix/>
          </a:blip>
          <a:srcRect b="0" l="0" r="0" t="15888"/>
          <a:stretch/>
        </p:blipFill>
        <p:spPr>
          <a:xfrm>
            <a:off x="1104900" y="1378076"/>
            <a:ext cx="7581599" cy="448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63613868f_0_17"/>
          <p:cNvSpPr txBox="1"/>
          <p:nvPr>
            <p:ph type="title"/>
          </p:nvPr>
        </p:nvSpPr>
        <p:spPr>
          <a:xfrm>
            <a:off x="457200" y="274677"/>
            <a:ext cx="8229300" cy="76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MVC architecture pattern</a:t>
            </a:r>
            <a:endParaRPr/>
          </a:p>
        </p:txBody>
      </p:sp>
      <p:pic>
        <p:nvPicPr>
          <p:cNvPr id="119" name="Google Shape;119;g2763613868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975" y="4409278"/>
            <a:ext cx="4308293" cy="24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763613868f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213" y="1039975"/>
            <a:ext cx="6621275" cy="30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Benefits of Design Patterns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914400" y="914400"/>
            <a:ext cx="8229240" cy="25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code quality and maintainability.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Encourage best practices in software design.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Foster code reusability and modularity.</a:t>
            </a:r>
            <a:endParaRPr sz="24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 collaboration among developers.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63" y="3733980"/>
            <a:ext cx="4289918" cy="2676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Categories of Design Patterns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914400" y="914400"/>
            <a:ext cx="82293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Patterns: Design patterns categorize common design problems and offer solutions. They include: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Singleton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Pattern: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Ensures a class has only one instance and provides a global point of access.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Database connection manager.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Pattern: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Creates objects without specifying the exact class to instantiate.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Creating different types of pizza in a pizza shop.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Observer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Pattern: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Defines a one-to-many dependency between objects, so when one object changes state, its dependents are notified.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Weather monitoring system with multiple displays.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Example: Singleton Pattern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914400" y="914400"/>
            <a:ext cx="822924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Ensures a class has only one instance.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 a global point of access to that instance.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scenarios where a single instance is required (e.g., database connections).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27525" y="2389050"/>
            <a:ext cx="7827600" cy="3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public class Singleton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private static Singleton instance;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private Singleton()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// Private constructor to prevent instantiation from outside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public static Singleton getInstance()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if (instance == null)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  instance = new Singleton();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return instance;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public void showMessage()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System.out.println("Singleton instance created.");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// Usage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public class SingletonDemo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public static void main(String[] args)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Singleton singleton = Singleton.getInstance();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singleton.showMessage();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Factory Method Pattern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914400" y="914400"/>
            <a:ext cx="42714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Defines an interface for creating objects.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Subclasses decide which class to instantiate.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Enables flexibility in object creation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(e.g., different types of products).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5096700" y="632400"/>
            <a:ext cx="4047300" cy="6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interface Shape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void draw();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class Circle implements Shape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public void draw()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System.out.println("Drawing a Circle");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class Rectangle implements Shape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public void draw()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System.out.println("Drawing a Rectangle");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class ShapeFactory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public Shape getShape(String shapeType)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if (shapeType == null)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return null;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if (shapeType.equalsIgnoreCase("Circle"))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return new Circle();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 else if (shapeType.equalsIgnoreCase("Rectangle"))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return new Rectangle();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return null;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// Usage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public class FactoryPatternDemo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public static void main(String[] args)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ShapeFactory shapeFactory = new ShapeFactory();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Shape circle = shapeFactory.getShape("Circle");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circle.draw();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Shape rectangle = shapeFactory.getShape("Rectangle");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rectangle.draw();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63613868f_0_32"/>
          <p:cNvSpPr txBox="1"/>
          <p:nvPr>
            <p:ph type="title"/>
          </p:nvPr>
        </p:nvSpPr>
        <p:spPr>
          <a:xfrm>
            <a:off x="2382500" y="2523200"/>
            <a:ext cx="42366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Object Modelling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