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3" roundtripDataSignature="AMtx7mgq5azSsx+Q24exRpsFo2EeGlma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686f67a4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7686f67a46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686f67a4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686f67a46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686f67a4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7686f67a46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686f67a4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7686f67a46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686f67a4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7686f67a46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7686f67a4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7686f67a46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686f67a4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7686f67a46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686f67a4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7686f67a46_0_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686f67a4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7686f67a46_0_1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7686f67a46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7686f67a46_0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686f67a46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686f67a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7686f67a4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27686f67a46_0_1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7686f67a46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7686f67a4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7686f67a4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7686f67a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686f67a4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27686f67a46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7686f67a46_0_2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7686f67a46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7686f67a46_0_2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7686f67a46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686f67a4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7686f67a46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686f67a4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7686f67a46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686f67a4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7686f67a46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686f67a4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7686f67a46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686f67a4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7686f67a46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686f67a4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7686f67a46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2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1210475" y="2108000"/>
            <a:ext cx="7024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000">
                <a:solidFill>
                  <a:srgbClr val="0B5394"/>
                </a:solidFill>
              </a:rPr>
              <a:t> 					Session 4</a:t>
            </a:r>
            <a:endParaRPr sz="30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3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8571"/>
              <a:buFont typeface="Calibri"/>
              <a:buNone/>
            </a:pPr>
            <a:r>
              <a:rPr lang="en-US" sz="2333"/>
              <a:t>Introduction to Web application (Servlets/JSP) </a:t>
            </a:r>
            <a:endParaRPr sz="2333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8571"/>
              <a:buFont typeface="Calibri"/>
              <a:buNone/>
            </a:pPr>
            <a:r>
              <a:rPr lang="en-US" sz="2333"/>
              <a:t>Introduction to Build Tools</a:t>
            </a:r>
            <a:endParaRPr sz="3733"/>
          </a:p>
        </p:txBody>
      </p:sp>
      <p:sp>
        <p:nvSpPr>
          <p:cNvPr id="85" name="Google Shape;85;p1"/>
          <p:cNvSpPr txBox="1"/>
          <p:nvPr/>
        </p:nvSpPr>
        <p:spPr>
          <a:xfrm>
            <a:off x="914400" y="506850"/>
            <a:ext cx="8229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686f67a46_0_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Handling Requests and Responses</a:t>
            </a:r>
            <a:endParaRPr/>
          </a:p>
        </p:txBody>
      </p:sp>
      <p:sp>
        <p:nvSpPr>
          <p:cNvPr id="140" name="Google Shape;140;g27686f67a46_0_44"/>
          <p:cNvSpPr txBox="1"/>
          <p:nvPr/>
        </p:nvSpPr>
        <p:spPr>
          <a:xfrm>
            <a:off x="914400" y="914400"/>
            <a:ext cx="82296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Request-Response Cycle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Understanding how web containers handle requests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Servlets: Handling Requests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Retrieving request parameters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Forwarding and redirecting requests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JSPs: Generating Responses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Embedding Java code in JSPs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Using JSTL tags for dynamic content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686f67a46_0_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Request-Response Cycle:</a:t>
            </a:r>
            <a:endParaRPr/>
          </a:p>
        </p:txBody>
      </p:sp>
      <p:sp>
        <p:nvSpPr>
          <p:cNvPr id="146" name="Google Shape;146;g27686f67a46_0_49"/>
          <p:cNvSpPr txBox="1"/>
          <p:nvPr/>
        </p:nvSpPr>
        <p:spPr>
          <a:xfrm>
            <a:off x="914400" y="914400"/>
            <a:ext cx="8229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client sends an HTTP request to the server.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web container processes the request.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Servlets or JSPs generate dynamic content.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web container sends the response back to the client.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686f67a46_0_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Servlets: Handling Requests:</a:t>
            </a:r>
            <a:endParaRPr/>
          </a:p>
        </p:txBody>
      </p:sp>
      <p:sp>
        <p:nvSpPr>
          <p:cNvPr id="152" name="Google Shape;152;g27686f67a46_0_54"/>
          <p:cNvSpPr txBox="1"/>
          <p:nvPr/>
        </p:nvSpPr>
        <p:spPr>
          <a:xfrm>
            <a:off x="914400" y="914400"/>
            <a:ext cx="82296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Retrieving Request Parameters: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Accessing query parameters and form data using `request.getParameter()`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Forwarding and Redirecting Requests: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Forwarding: `request.getRequestDispatcher("path").forward(request, response);`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Redirecting: `response.sendRedirect("newURL");`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686f67a46_0_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JSPs: Generating Responses:</a:t>
            </a:r>
            <a:endParaRPr/>
          </a:p>
        </p:txBody>
      </p:sp>
      <p:sp>
        <p:nvSpPr>
          <p:cNvPr id="158" name="Google Shape;158;g27686f67a46_0_59"/>
          <p:cNvSpPr txBox="1"/>
          <p:nvPr/>
        </p:nvSpPr>
        <p:spPr>
          <a:xfrm>
            <a:off x="914400" y="914400"/>
            <a:ext cx="82296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Embedding Java Code in JSPs: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Using `&lt;% %&gt;` for scriptlets.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Using `&lt;%= %&gt;` for output expressions.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JSTL Tags for Dynamic Content: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Core tags for conditionals, loops, and formatting.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Using JSTL functions for string manipulation.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686f67a46_0_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Managing State and Sessions</a:t>
            </a:r>
            <a:endParaRPr/>
          </a:p>
        </p:txBody>
      </p:sp>
      <p:sp>
        <p:nvSpPr>
          <p:cNvPr id="164" name="Google Shape;164;g27686f67a46_0_64"/>
          <p:cNvSpPr txBox="1"/>
          <p:nvPr/>
        </p:nvSpPr>
        <p:spPr>
          <a:xfrm>
            <a:off x="914400" y="914400"/>
            <a:ext cx="82296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HTTP Statelessness and Challenges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Understanding statelessness in web applications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Cookies and Sessions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Using cookies for client-side state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Managing sessions on the server side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686f67a46_0_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Deployment and Configuration</a:t>
            </a:r>
            <a:endParaRPr/>
          </a:p>
        </p:txBody>
      </p:sp>
      <p:sp>
        <p:nvSpPr>
          <p:cNvPr id="170" name="Google Shape;170;g27686f67a46_0_69"/>
          <p:cNvSpPr txBox="1"/>
          <p:nvPr/>
        </p:nvSpPr>
        <p:spPr>
          <a:xfrm>
            <a:off x="914400" y="914400"/>
            <a:ext cx="82296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Deployment Descriptor (web.xml)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Role and structure of the deployment descriptor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Configuration file for the web application.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Defines servlets, filters, listeners, error pages, etc.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Web Application Deployment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Packaging the web application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Deploying to a web container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7686f67a46_0_7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Web Application Deployment:</a:t>
            </a:r>
            <a:endParaRPr/>
          </a:p>
        </p:txBody>
      </p:sp>
      <p:sp>
        <p:nvSpPr>
          <p:cNvPr id="176" name="Google Shape;176;g27686f67a46_0_79"/>
          <p:cNvSpPr txBox="1"/>
          <p:nvPr/>
        </p:nvSpPr>
        <p:spPr>
          <a:xfrm>
            <a:off x="914400" y="914400"/>
            <a:ext cx="82296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Packaging the Web Application: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Packaging the content into a WAR (Web Archive) file.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Including compiled classes, JSPs, resources, and the deployment descriptor.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Deploying to a Web Container: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Copying the WAR file to the web container's deployment directory.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Automatic deployment and initialization by the container.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686f67a46_0_1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Create a Dynamic Web Project</a:t>
            </a:r>
            <a:endParaRPr/>
          </a:p>
        </p:txBody>
      </p:sp>
      <p:sp>
        <p:nvSpPr>
          <p:cNvPr id="182" name="Google Shape;182;g27686f67a46_0_167"/>
          <p:cNvSpPr txBox="1"/>
          <p:nvPr/>
        </p:nvSpPr>
        <p:spPr>
          <a:xfrm>
            <a:off x="914400" y="914400"/>
            <a:ext cx="8229600" cy="5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need to have Eclipse IDE and a compatible servlet container (e.g., Apache Tomcat) installed and configured in Eclipse before proceeding with this example.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Create a Dynamic Web Project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Open Eclipse.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Go to `File` &gt; `New` &gt; `Dynamic Web Project`.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Name the project (e.g., "ServletJSPExample") and click `Next`.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Configure the project settings as needed and click `Finish`.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Create a Servlet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Right-click on the project in the Project Explorer.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Go to `New` &gt; `Servlet`.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Enter the servlet name (e.g., "HelloServlet") and package name (e.g., "com.example").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Click `Next`, and then select "Generate web.xml deployment descriptor" and click `Next`.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Click `Finish`.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86f67a46_0_1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Create Servlet</a:t>
            </a:r>
            <a:endParaRPr/>
          </a:p>
        </p:txBody>
      </p:sp>
      <p:sp>
        <p:nvSpPr>
          <p:cNvPr id="188" name="Google Shape;188;g27686f67a46_0_172"/>
          <p:cNvSpPr txBox="1"/>
          <p:nvPr/>
        </p:nvSpPr>
        <p:spPr>
          <a:xfrm>
            <a:off x="914400" y="914400"/>
            <a:ext cx="8229600" cy="54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Replace the content of `HelloServlet.java` with the following code: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 com.bri8;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200">
                <a:solidFill>
                  <a:srgbClr val="7F0055"/>
                </a:solidFill>
                <a:highlight>
                  <a:srgbClr val="FFFFFF"/>
                </a:highlight>
              </a:rPr>
              <a:t>import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 jakarta.servlet.ServletException;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7F0055"/>
                </a:solidFill>
                <a:highlight>
                  <a:srgbClr val="FFFFFF"/>
                </a:highlight>
              </a:rPr>
              <a:t>import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 jakarta.servlet.http.HttpServlet;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7F0055"/>
                </a:solidFill>
                <a:highlight>
                  <a:srgbClr val="FFFFFF"/>
                </a:highlight>
              </a:rPr>
              <a:t>import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 jakarta.servlet.http.HttpServletRequest;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7F0055"/>
                </a:solidFill>
                <a:highlight>
                  <a:srgbClr val="FFFFFF"/>
                </a:highlight>
              </a:rPr>
              <a:t>import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 jakarta.servlet.http.HttpServletResponse;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7F0055"/>
                </a:solidFill>
                <a:highlight>
                  <a:srgbClr val="FFFFFF"/>
                </a:highlight>
              </a:rPr>
              <a:t>import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 java.io.IOException;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HelloServlet extends HttpServlet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protected void doGet(HttpServletRequest request, HttpServletResponse response) throws ServletException, IOException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		String </a:t>
            </a:r>
            <a:r>
              <a:rPr lang="en-US" sz="1200">
                <a:solidFill>
                  <a:srgbClr val="6A3E3E"/>
                </a:solidFill>
                <a:highlight>
                  <a:srgbClr val="FFFFFF"/>
                </a:highlight>
              </a:rPr>
              <a:t>name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 = </a:t>
            </a:r>
            <a:r>
              <a:rPr lang="en-US" sz="1200">
                <a:solidFill>
                  <a:srgbClr val="6A3E3E"/>
                </a:solidFill>
                <a:highlight>
                  <a:srgbClr val="FFFFFF"/>
                </a:highlight>
              </a:rPr>
              <a:t>request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.getParameter(</a:t>
            </a:r>
            <a:r>
              <a:rPr lang="en-US" sz="1200">
                <a:solidFill>
                  <a:srgbClr val="2A00FF"/>
                </a:solidFill>
                <a:highlight>
                  <a:srgbClr val="FFFFFF"/>
                </a:highlight>
              </a:rPr>
              <a:t>"name"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lang="en-US" sz="1200">
                <a:solidFill>
                  <a:srgbClr val="6A3E3E"/>
                </a:solidFill>
                <a:highlight>
                  <a:srgbClr val="FFFFFF"/>
                </a:highlight>
              </a:rPr>
              <a:t>response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-US" sz="1200">
                <a:solidFill>
                  <a:schemeClr val="dk1"/>
                </a:solidFill>
                <a:highlight>
                  <a:srgbClr val="D4D4D4"/>
                </a:highlight>
              </a:rPr>
              <a:t>getWriter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().println(</a:t>
            </a:r>
            <a:r>
              <a:rPr lang="en-US" sz="1200">
                <a:solidFill>
                  <a:srgbClr val="2A00FF"/>
                </a:solidFill>
                <a:highlight>
                  <a:srgbClr val="FFFFFF"/>
                </a:highlight>
              </a:rPr>
              <a:t>"Hello from the Servlet : 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 + </a:t>
            </a:r>
            <a:r>
              <a:rPr lang="en-US" sz="1200">
                <a:solidFill>
                  <a:srgbClr val="6A3E3E"/>
                </a:solidFill>
                <a:highlight>
                  <a:srgbClr val="FFFFFF"/>
                </a:highlight>
              </a:rPr>
              <a:t>name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686f67a46_0_1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Create JSP</a:t>
            </a:r>
            <a:endParaRPr/>
          </a:p>
        </p:txBody>
      </p:sp>
      <p:sp>
        <p:nvSpPr>
          <p:cNvPr id="194" name="Google Shape;194;g27686f67a46_0_177"/>
          <p:cNvSpPr txBox="1"/>
          <p:nvPr/>
        </p:nvSpPr>
        <p:spPr>
          <a:xfrm>
            <a:off x="914400" y="914400"/>
            <a:ext cx="82296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4: Create a JSP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Right-click on the `WebContent` folder in the Project Explorer.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Go to `New` &gt; `File`.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Enter the JSP name (e.g., "hello.jsp") and click `Finish`.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the content of `hello.jsp` with the following code: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jsp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&lt;head&gt;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&lt;title&gt;Hello JSP&lt;/title&gt;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&lt;/head&gt;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&lt;h1&gt;&lt;%= "Hello from the JSP!" %&gt;&lt;/h1&gt;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686f67a46_0_5"/>
          <p:cNvSpPr txBox="1"/>
          <p:nvPr>
            <p:ph type="title"/>
          </p:nvPr>
        </p:nvSpPr>
        <p:spPr>
          <a:xfrm>
            <a:off x="836650" y="2495063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Introduction to J2EE Web Application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7686f67a46_0_18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Deploy</a:t>
            </a:r>
            <a:endParaRPr/>
          </a:p>
        </p:txBody>
      </p:sp>
      <p:sp>
        <p:nvSpPr>
          <p:cNvPr id="200" name="Google Shape;200;g27686f67a46_0_182"/>
          <p:cNvSpPr txBox="1"/>
          <p:nvPr/>
        </p:nvSpPr>
        <p:spPr>
          <a:xfrm>
            <a:off x="914400" y="914400"/>
            <a:ext cx="8229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4: Deploy and Run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Right-click on the project in the Project Explorer.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Go to `Run As` &gt; `Run on Server`.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Select your configured server (e.g., Apache Tomcat) and click `Finish`.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browser should open, and you'll see the output from both the Servlet and the JSP: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Servlet: "Hello from the Servlet!"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JSP: "Hello from the JSP!"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Congratulations! You've successfully created and deployed a simple Servlet-JSP application using Eclipse.</a:t>
            </a:r>
            <a:endParaRPr/>
          </a:p>
        </p:txBody>
      </p:sp>
      <p:pic>
        <p:nvPicPr>
          <p:cNvPr id="201" name="Google Shape;201;g27686f67a46_0_182"/>
          <p:cNvPicPr preferRelativeResize="0"/>
          <p:nvPr/>
        </p:nvPicPr>
        <p:blipFill rotWithShape="1">
          <a:blip r:embed="rId3">
            <a:alphaModFix/>
          </a:blip>
          <a:srcRect b="56482" l="0" r="0" t="0"/>
          <a:stretch/>
        </p:blipFill>
        <p:spPr>
          <a:xfrm>
            <a:off x="624800" y="4831275"/>
            <a:ext cx="8062002" cy="1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7686f67a46_0_159"/>
          <p:cNvSpPr txBox="1"/>
          <p:nvPr>
            <p:ph type="title"/>
          </p:nvPr>
        </p:nvSpPr>
        <p:spPr>
          <a:xfrm>
            <a:off x="1392200" y="2382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en-US" sz="2533"/>
              <a:t>Introduction to Build Tools</a:t>
            </a:r>
            <a:endParaRPr b="1" sz="4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/>
              <a:t>Agenda:</a:t>
            </a:r>
            <a:endParaRPr sz="5800"/>
          </a:p>
        </p:txBody>
      </p:sp>
      <p:sp>
        <p:nvSpPr>
          <p:cNvPr id="212" name="Google Shape;212;p2"/>
          <p:cNvSpPr txBox="1"/>
          <p:nvPr/>
        </p:nvSpPr>
        <p:spPr>
          <a:xfrm>
            <a:off x="914400" y="914400"/>
            <a:ext cx="8229600" cy="4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Understanding the need for Build Tools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Definition and importance of Build Tools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Challenges in manual build processes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Introduction to Apache Ant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Overview of Apache Ant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Writing a Simple Build File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Introduction to Maven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What is Maven?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Maven's features and benefits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Maven Terminology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Project, Artifact, Dependency, Repository, POM (Project Object Model)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1. Understanding the Need for Build Tools:</a:t>
            </a:r>
            <a:endParaRPr/>
          </a:p>
        </p:txBody>
      </p:sp>
      <p:sp>
        <p:nvSpPr>
          <p:cNvPr id="218" name="Google Shape;218;p3"/>
          <p:cNvSpPr txBox="1"/>
          <p:nvPr/>
        </p:nvSpPr>
        <p:spPr>
          <a:xfrm>
            <a:off x="914400" y="914400"/>
            <a:ext cx="8229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tools are essential in software development to automate the process of compiling, testing, and packaging code into executable artifacts.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Manual build processes can be error-prone, time-consuming, and difficult to reproduce across different environments.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of manual builds: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Inconsistent build environments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Manual dependency management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Time-consuming compilation and packaging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automation for testing and deployment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686f67a46_0_0"/>
          <p:cNvSpPr txBox="1"/>
          <p:nvPr>
            <p:ph type="title"/>
          </p:nvPr>
        </p:nvSpPr>
        <p:spPr>
          <a:xfrm>
            <a:off x="541525" y="941549"/>
            <a:ext cx="8229600" cy="2740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600"/>
              <a:t>   - Overview of Apache Ant</a:t>
            </a:r>
            <a:br>
              <a:rPr lang="en-US" sz="2600"/>
            </a:br>
            <a:r>
              <a:rPr lang="en-US" sz="2600"/>
              <a:t>   - Writing a Simple Build File</a:t>
            </a:r>
            <a:br>
              <a:rPr lang="en-US" sz="2600"/>
            </a:br>
            <a:r>
              <a:rPr lang="en-US" sz="2600"/>
              <a:t>   - Defining Targets and Tasks</a:t>
            </a:r>
            <a:br>
              <a:rPr lang="en-US" sz="2600"/>
            </a:br>
            <a:r>
              <a:rPr lang="en-US" sz="2600"/>
              <a:t>   - Executing Builds with Ant</a:t>
            </a:r>
            <a:endParaRPr sz="5200"/>
          </a:p>
        </p:txBody>
      </p:sp>
      <p:sp>
        <p:nvSpPr>
          <p:cNvPr id="224" name="Google Shape;224;g27686f67a46_0_0"/>
          <p:cNvSpPr txBox="1"/>
          <p:nvPr/>
        </p:nvSpPr>
        <p:spPr>
          <a:xfrm>
            <a:off x="407550" y="337275"/>
            <a:ext cx="56073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Introduction to Apache Ant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27686f67a46_0_0"/>
          <p:cNvSpPr txBox="1"/>
          <p:nvPr/>
        </p:nvSpPr>
        <p:spPr>
          <a:xfrm>
            <a:off x="4848375" y="238950"/>
            <a:ext cx="3681900" cy="6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&lt;project name="WebAppBuild" default="build" basedir="."&gt;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&lt;!-- Define properties --&gt;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&lt;property name="src.dir" value="src" /&gt;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&lt;property name="build.dir" value="build" /&gt;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&lt;property name="web.dir" value="${build.dir}/web" /&gt;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&lt;property name="web.inf.dir" value="${web.dir}/WEB-INF" /&gt;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&lt;property name="classes.dir" value="${web.inf.dir}/classes" /&gt;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&lt;property name="lib.dir" value="${web.inf.dir}/lib" /&gt;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&lt;property name="war.file" value="MyWebApp.war" /&gt;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&lt;!-- Create necessary directories --&gt;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&lt;target name="init"&gt;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   &lt;mkdir dir="${web.inf.dir}" /&gt;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   &lt;mkdir dir="${classes.dir}" /&gt;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   &lt;mkdir dir="${lib.dir}" /&gt;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&lt;/target&gt;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&lt;!-- Compile Java source files --&gt;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&lt;target name="compile" depends="init"&gt;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   &lt;javac srcdir="${src.dir}" destdir="${classes.dir}" /&gt;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&lt;/target&gt;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&lt;!-- Copy resources --&gt;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&lt;target name="copy-resources" depends="compile"&gt;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   &lt;copy todir="${web.dir}"&gt;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       &lt;fileset dir="${src.dir}" excludes="**/*.java" /&gt;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   &lt;/copy&gt;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&lt;/target&gt;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&lt;!-- Build WAR file --&gt;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&lt;target name="war" depends="copy-resources"&gt;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   &lt;war destfile="${war.file}" webxml="${web.inf.dir}/web.xml"&gt;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       &lt;fileset dir="${web.dir}" /&gt;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       &lt;lib dir="${lib.dir}" /&gt;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       &lt;classes dir="${classes.dir}" /&gt;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   &lt;/war&gt;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&lt;/target&gt;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&lt;!-- Clean build artifacts --&gt;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&lt;target name="clean"&gt;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   &lt;delete dir="${build.dir}" /&gt;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   &lt;delete file="${war.file}" /&gt;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&lt;/target&gt;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&lt;!-- Default target --&gt;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&lt;target name="build" depends="war" /&gt;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&lt;/project&gt;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3</a:t>
            </a:r>
            <a:r>
              <a:rPr lang="en-US" sz="3000"/>
              <a:t>. Introduction to Maven:</a:t>
            </a:r>
            <a:endParaRPr/>
          </a:p>
        </p:txBody>
      </p:sp>
      <p:sp>
        <p:nvSpPr>
          <p:cNvPr id="231" name="Google Shape;231;p4"/>
          <p:cNvSpPr txBox="1"/>
          <p:nvPr/>
        </p:nvSpPr>
        <p:spPr>
          <a:xfrm>
            <a:off x="914400" y="914400"/>
            <a:ext cx="8229600" cy="5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Maven is a widely used build automation and project management tool that simplifies and automates the software build process.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provides a standard way to manage projects, dependencies, and builds across different environments.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and benefits of Maven: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Dependency Management: Maven automatically resolves and manages project dependencies.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Consistent Builds: Ensures consistent builds across different environments and team members.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Lifecycle Management: Defines a standard project lifecycle (clean, compile, test, package, install, deploy).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Convention over Configuration: Uses a standardized project structure, reducing configuration overhead.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Plug-in Architecture: Extensible through various plugins for different tasks.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4</a:t>
            </a:r>
            <a:r>
              <a:rPr lang="en-US" sz="3000"/>
              <a:t>. Maven Terminology:</a:t>
            </a:r>
            <a:endParaRPr/>
          </a:p>
        </p:txBody>
      </p:sp>
      <p:sp>
        <p:nvSpPr>
          <p:cNvPr id="237" name="Google Shape;237;p5"/>
          <p:cNvSpPr txBox="1"/>
          <p:nvPr/>
        </p:nvSpPr>
        <p:spPr>
          <a:xfrm>
            <a:off x="914400" y="914400"/>
            <a:ext cx="82296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 software project that is managed and built using Maven.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 packaged, versioned binary or archive, such as a JAR, WAR, or EAR file.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An external library or module required by the project.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 centralized location to store and retrieve project artifacts and dependencies.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(Project Object Model): An XML file that defines the project's configuration, dependencies, and plugins.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/>
              <a:t>4. </a:t>
            </a:r>
            <a:r>
              <a:rPr lang="en-US" sz="1800"/>
              <a:t>Setting Up Maven and Creating a Project</a:t>
            </a:r>
            <a:endParaRPr/>
          </a:p>
        </p:txBody>
      </p:sp>
      <p:sp>
        <p:nvSpPr>
          <p:cNvPr id="243" name="Google Shape;243;p6"/>
          <p:cNvSpPr txBox="1"/>
          <p:nvPr/>
        </p:nvSpPr>
        <p:spPr>
          <a:xfrm>
            <a:off x="914400" y="9144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Installing Maven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Downloading and installing Maven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Setting up environment variables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Creating a Maven Project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Using Maven Archetypes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Understanding the project structure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Configuring Project Information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Editing the POM (Project Object Model)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1. Installing Maven:</a:t>
            </a:r>
            <a:endParaRPr/>
          </a:p>
        </p:txBody>
      </p:sp>
      <p:sp>
        <p:nvSpPr>
          <p:cNvPr id="249" name="Google Shape;249;p7"/>
          <p:cNvSpPr txBox="1"/>
          <p:nvPr/>
        </p:nvSpPr>
        <p:spPr>
          <a:xfrm>
            <a:off x="914400" y="9144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Maven from the official website (https://maven.apache.org/download.cgi).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Installation instructions for different operating systems (Windows, macOS, Linux).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up environment variables (`PATH` and `M2_HOME`).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2. Creating a Maven Project:</a:t>
            </a:r>
            <a:endParaRPr/>
          </a:p>
        </p:txBody>
      </p:sp>
      <p:sp>
        <p:nvSpPr>
          <p:cNvPr id="255" name="Google Shape;255;p8"/>
          <p:cNvSpPr txBox="1"/>
          <p:nvPr/>
        </p:nvSpPr>
        <p:spPr>
          <a:xfrm>
            <a:off x="281075" y="1504650"/>
            <a:ext cx="5087400" cy="4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use this pom.xml file: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the file as pom.xml in the root directory of your web application project.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that your project's source code is in the src/main/java directory.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mvn clean install from the command line in the project's root directory. This will compile your source code, package it into a WAR file, and place the WAR file in the target directory.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example uses the Maven Compiler Plugin to set the Java version and the Maven War Plugin to package the application into a WAR file. The Servlet API dependency is included with a provided scope, indicating that the servlet container will provide the actual implementation of the API at runtime.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256" name="Google Shape;256;p8"/>
          <p:cNvSpPr txBox="1"/>
          <p:nvPr/>
        </p:nvSpPr>
        <p:spPr>
          <a:xfrm>
            <a:off x="5298950" y="404850"/>
            <a:ext cx="4215000" cy="6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&lt;?xml version="1.0" encoding="UTF-8"?&gt;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&lt;project xmlns="http://maven.apache.org/POM/4.0.0"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    xmlns:xsi="http://www.w3.org/2001/XMLSchema-instance"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    xsi:schemaLocation="http://maven.apache.org/POM/4.0.0 http://maven.apache.org/xsd/maven-4.0.0.xsd"&gt;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&lt;modelVersion&gt;4.0.0&lt;/modelVersion&gt;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&lt;groupId&gt;com.example&lt;/groupId&gt;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&lt;artifactId&gt;ServletJSPExample&lt;/artifactId&gt;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&lt;version&gt;1.0-SNAPSHOT&lt;/version&gt;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&lt;properties&gt;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   &lt;maven.compiler.source&gt;1.8&lt;/maven.compiler.source&gt;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   &lt;maven.compiler.target&gt;1.8&lt;/maven.compiler.target&gt;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&lt;/properties&gt;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&lt;dependencies&gt;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   &lt;!-- Servlet API --&gt;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   &lt;dependency&gt;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       &lt;groupId&gt;javax.servlet&lt;/groupId&gt;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       &lt;artifactId&gt;javax.servlet-api&lt;/artifactId&gt;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       &lt;version&gt;4.0.1&lt;/version&gt;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       &lt;scope&gt;provided&lt;/scope&gt;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   &lt;/dependency&gt;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&lt;/dependencies&gt;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&lt;build&gt;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   &lt;plugins&gt;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       &lt;!-- Maven Compiler Plugin --&gt;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       &lt;plugin&gt;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           &lt;groupId&gt;org.apache.maven.plugins&lt;/groupId&gt;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           &lt;artifactId&gt;maven-compiler-plugin&lt;/artifactId&gt;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           &lt;version&gt;3.8.1&lt;/version&gt;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           &lt;configuration&gt;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               &lt;source&gt;${maven.compiler.source}&lt;/source&gt;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               &lt;target&gt;${maven.compiler.target}&lt;/target&gt;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           &lt;/configuration&gt;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       &lt;/plugin&gt;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      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       &lt;!-- Maven War Plugin --&gt;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       &lt;plugin&gt;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           &lt;groupId&gt;org.apache.maven.plugins&lt;/groupId&gt;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           &lt;artifactId&gt;maven-war-plugin&lt;/artifactId&gt;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           &lt;version&gt;3.2.3&lt;/version&gt;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           &lt;configuration&gt;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               &lt;warName&gt;MyWebApp&lt;/warName&gt;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           &lt;/configuration&gt;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       &lt;/plugin&gt;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   &lt;/plugins&gt;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&lt;/build&gt;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&lt;/project&gt;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686f67a46_0_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J2EE Web Application</a:t>
            </a:r>
            <a:endParaRPr/>
          </a:p>
        </p:txBody>
      </p:sp>
      <p:sp>
        <p:nvSpPr>
          <p:cNvPr id="96" name="Google Shape;96;g27686f67a46_0_9"/>
          <p:cNvSpPr txBox="1"/>
          <p:nvPr/>
        </p:nvSpPr>
        <p:spPr>
          <a:xfrm>
            <a:off x="914400" y="914400"/>
            <a:ext cx="82296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Overview of J2EE Web Applications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Introduction to Java 2 Enterprise Edition (J2EE)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Key components of a J2EE web application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J2EE Web Application Architecture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Understanding the layered architecture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Role of presentation, business, and data access layers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J2EE Web Application Components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Servlets and JSPs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Web containers and their role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pic>
        <p:nvPicPr>
          <p:cNvPr id="97" name="Google Shape;97;g27686f67a46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275" y="3340825"/>
            <a:ext cx="4535650" cy="33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3. Configuring Project Information:</a:t>
            </a:r>
            <a:endParaRPr/>
          </a:p>
        </p:txBody>
      </p:sp>
      <p:sp>
        <p:nvSpPr>
          <p:cNvPr id="262" name="Google Shape;262;p9"/>
          <p:cNvSpPr txBox="1"/>
          <p:nvPr/>
        </p:nvSpPr>
        <p:spPr>
          <a:xfrm>
            <a:off x="914400" y="914400"/>
            <a:ext cx="82296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the POM (Project Object Model) XML file.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Configuring project metadata: `groupId`, `artifactId`, `version`.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project dependencies to the POM.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Specifying the build lifecycle phases in the POM.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pic>
        <p:nvPicPr>
          <p:cNvPr id="263" name="Google Shape;26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125" y="2920600"/>
            <a:ext cx="4621830" cy="33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/>
              <a:t>5. </a:t>
            </a:r>
            <a:r>
              <a:rPr b="1" lang="en-US" sz="2100"/>
              <a:t>Building and Managing Dependencies with Maven</a:t>
            </a:r>
            <a:endParaRPr b="1" sz="4700"/>
          </a:p>
        </p:txBody>
      </p:sp>
      <p:sp>
        <p:nvSpPr>
          <p:cNvPr id="269" name="Google Shape;269;p10"/>
          <p:cNvSpPr txBox="1"/>
          <p:nvPr/>
        </p:nvSpPr>
        <p:spPr>
          <a:xfrm>
            <a:off x="914400" y="9144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Maven Build Lifecycle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Overview of the standard build phases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Building the Project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Executing the build lifecycle phases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Managing Dependencies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Adding dependencies to the POM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Understanding transitive dependencies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Maven Build Lifecycle:</a:t>
            </a:r>
            <a:endParaRPr/>
          </a:p>
        </p:txBody>
      </p:sp>
      <p:sp>
        <p:nvSpPr>
          <p:cNvPr id="275" name="Google Shape;275;p11"/>
          <p:cNvSpPr txBox="1"/>
          <p:nvPr/>
        </p:nvSpPr>
        <p:spPr>
          <a:xfrm>
            <a:off x="914400" y="9144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of the Maven build lifecycle: `clean`, `validate`, `compile`, `test`, `package`, `install`, `deploy`.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Explanation of each phase's purpose and tasks.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Building the Project:</a:t>
            </a:r>
            <a:endParaRPr/>
          </a:p>
        </p:txBody>
      </p:sp>
      <p:sp>
        <p:nvSpPr>
          <p:cNvPr id="281" name="Google Shape;281;p12"/>
          <p:cNvSpPr txBox="1"/>
          <p:nvPr/>
        </p:nvSpPr>
        <p:spPr>
          <a:xfrm>
            <a:off x="914400" y="9144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 build lifecycle phases using the `mvn` command.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Demonstrating different build goals (e.g., `mvn clean`, `mvn compile`, `mvn install`).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Managing Dependencies:</a:t>
            </a:r>
            <a:endParaRPr/>
          </a:p>
        </p:txBody>
      </p:sp>
      <p:sp>
        <p:nvSpPr>
          <p:cNvPr id="287" name="Google Shape;287;p13"/>
          <p:cNvSpPr txBox="1"/>
          <p:nvPr/>
        </p:nvSpPr>
        <p:spPr>
          <a:xfrm>
            <a:off x="914400" y="914400"/>
            <a:ext cx="82296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dependencies to the POM using the `&lt;dependencies&gt;` section.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Specifying dependencies with `groupId`, `artifactId`, and `version`.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transitive dependencies and how Maven resolves them.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/>
              <a:t>Advanced Maven Concepts and Plugins</a:t>
            </a:r>
            <a:endParaRPr b="1"/>
          </a:p>
        </p:txBody>
      </p:sp>
      <p:sp>
        <p:nvSpPr>
          <p:cNvPr id="293" name="Google Shape;293;p14"/>
          <p:cNvSpPr txBox="1"/>
          <p:nvPr/>
        </p:nvSpPr>
        <p:spPr>
          <a:xfrm>
            <a:off x="914400" y="9144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Maven Plugins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Introduction to plugins and their role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Customizing the Build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Configuring plugins in the POM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Running custom goals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Introduction to Maven Central Repository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Using Maven Central for retrieving dependencies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7686f67a46_0_274"/>
          <p:cNvSpPr txBox="1"/>
          <p:nvPr/>
        </p:nvSpPr>
        <p:spPr>
          <a:xfrm>
            <a:off x="315650" y="104250"/>
            <a:ext cx="8751900" cy="6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Keynotes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J2EE Overview: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J2EE (Java 2 Enterprise Edition) is a platform developed by Sun Microsystems (now Oracle) to build large-scale, distributed, and multi-tiered enterprise applications.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It provides a comprehensive set of APIs and services for building, deploying, and managing enterprise applications.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Web Application Basics: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A web application is a software application that runs in a web browser. It's accessed over the internet or an intranet.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Web applications provide interactive user interfaces, data processing, and often connect to databases and external services.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Components of a J2EE Web Application: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J2EE web applications are designed using a multi-tiered architecture that separates different concerns: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- Presentation Layer: Deals with the user interface, often using HTML, CSS, and JavaScript.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- Business Logic Layer: Contains the application's business rules and logic.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- Data Access Layer: Handles data storage and retrieval from databases or other sources.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Key Components: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Servlets: Java classes that handle HTTP requests and generate dynamic content on the server-side.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JavaServer Pages (JSPs): Template-based technology for creating dynamic web content with embedded Java code.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Web Containers: Also known as Servlet Containers, they provide the runtime environment for servlets and manage their lifecycle.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Advantages of J2EE Web Applications: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Scalability: J2EE applications are designed to handle high levels of traffic and users.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Security: J2EE provides security mechanisms for authentication, authorization, and data protection.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Reliability: J2EE applications are built to be robust and fault-tolerant.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Portability: J2EE applications can run on different platforms with compatible Java runtimes.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Development Process: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Develop: Create servlets, JSPs, and other components using Java.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Deploy: Package the application into a WAR (Web Archive) file.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Deploy to a Web Container: Deploy the WAR file to a servlet container (e.g., Apache Tomcat) for execution.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Web Application Lifecycle: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Initialization: Web container initializes servlets and other resources.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Request Processing: Servlets process incoming requests, generate responses, and communicate with business logic.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Destruction: Web container shuts down servlets and releases resources.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Web Application Deployment: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A J2EE web application is packaged as a WAR file (similar to a JAR file for libraries).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The WAR file contains servlet classes, JSPs, HTML, configuration files, and resources.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Key Technologies and APIs: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Servlet API: Provides classes and interfaces for creating servlets.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JavaServer Pages (JSP): Used to create dynamic web content.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JavaBeans: Reusable components used to manage data and logic in web applications.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Java Naming and Directory Interface (JNDI): Used to access naming and directory services.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Java Database Connectivity (JDBC): Used for database connectivity.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Enterprise JavaBeans (EJB): Component-based architecture for server-side business logic (Optional, not covered in this introduction).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Conclusion: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J2EE web applications are a powerful way to build scalable, secure, and reliable enterprise-level applications.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Understanding the architecture, components, and development process is essential for creating effective web applications.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7686f67a46_0_281"/>
          <p:cNvSpPr txBox="1"/>
          <p:nvPr/>
        </p:nvSpPr>
        <p:spPr>
          <a:xfrm>
            <a:off x="172175" y="0"/>
            <a:ext cx="8421900" cy="6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900">
                <a:latin typeface="Calibri"/>
                <a:ea typeface="Calibri"/>
                <a:cs typeface="Calibri"/>
                <a:sym typeface="Calibri"/>
              </a:rPr>
              <a:t>Introduction to Build Tools and Maven</a:t>
            </a:r>
            <a:endParaRPr b="1"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1. Build Process Overview: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- Software development involves various activities, including coding, testing, and deployment.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- The build process compiles, tests, and packages the source code into a deployable artifact (e.g., JAR, WAR).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2. Importance of Build Tools: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- Build tools automate and streamline the build process, reducing manual effort and ensuring consistency.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- They help manage dependencies, compile code, run tests, generate documentation, and package the application.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3. Common Build Tools: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- Ant: A popular build tool based on XML, widely used before the rise of more modern tools.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- Maven: A powerful and widely adopted build tool that emphasizes convention over configuration.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- Gradle: A flexible build tool that combines the best features of Ant and Maven, using a Groovy-based DSL.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4. Introduction to Maven: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- Maven is a widely used build tool in the Java ecosystem.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- It provides a structured approach to project management and builds automation.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5. Key Features of Maven: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- Project Object Model (POM): Maven uses a POM XML file to define project information, dependencies, and configurations.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- Convention Over Configuration: Maven follows a predefined project structure and naming conventions.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- Dependency Management: Maven simplifies the management of project dependencies, downloading and managing them automatically.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- Lifecycle and Goals: Maven defines a set of build phases (e.g., compile, test, package) with associated goals (tasks) for each phase.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- Plugins: Maven plugins provide additional functionality and can extend the build process.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6. Maven Terminology: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- Artifact: A deployable unit (e.g., JAR, WAR) produced by the build process.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- Repository: A centralized location for storing and sharing artifacts.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- Group ID: Identifies a group or organization that the project belongs to.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- Artifact ID: Specifies the project's unique identifier within the group.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- Version: Represents the version of the artifact.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7. Maven Build Lifecycle: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- Maven has a predefined build lifecycle consisting of phases.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- Example phases: clean, validate, compile, test, package, install, deploy.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- Goals associated with each phase are executed in sequence.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8. Maven Project Structure: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- Maven follows a standard directory structure: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- src/ main/ java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  |   |- resources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  |- test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  |   |- java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  |   |- resources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  |- pom.xml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9. Dependency Management with Maven: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- Dependencies are defined in the POM.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- Maven automatically downloads required dependencies from repositories.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- Transitive dependencies are resolved automatically.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10. Running Maven Commands: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- Use the mvn command to execute Maven goals.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- Example commands: mvn clean, mvn compile, mvn test, mvn package, mvn install.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11. Conclusion: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- Build tools like Maven are essential for automating and managing the software build process.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    - Maven simplifies project management, dependency handling, and build automation, making development more efficient and consistent.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686f67a46_0_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Overview of J2EE Web Applications:</a:t>
            </a:r>
            <a:endParaRPr/>
          </a:p>
        </p:txBody>
      </p:sp>
      <p:sp>
        <p:nvSpPr>
          <p:cNvPr id="103" name="Google Shape;103;g27686f67a46_0_14"/>
          <p:cNvSpPr txBox="1"/>
          <p:nvPr/>
        </p:nvSpPr>
        <p:spPr>
          <a:xfrm>
            <a:off x="914400" y="914400"/>
            <a:ext cx="82296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2 Enterprise Edition (J2EE) is a platform for building large-scale, distributed, and multi-tiered enterprise applications.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J2EE applications are designed to handle scalability, security, and reliability challenges that come with enterprise-level systems.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686f67a46_0_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J2EE Web Application Architecture:</a:t>
            </a:r>
            <a:endParaRPr/>
          </a:p>
        </p:txBody>
      </p:sp>
      <p:sp>
        <p:nvSpPr>
          <p:cNvPr id="109" name="Google Shape;109;g27686f67a46_0_19"/>
          <p:cNvSpPr txBox="1"/>
          <p:nvPr/>
        </p:nvSpPr>
        <p:spPr>
          <a:xfrm>
            <a:off x="914400" y="914400"/>
            <a:ext cx="82296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Layered Architecture: J2EE web applications follow a layered architecture: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Presentation/View Layer: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Handles user interface and user interaction.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Business Logic Layer: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Contains business logic and rules.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Access Laye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 Manages data storage and retrieval.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pic>
        <p:nvPicPr>
          <p:cNvPr id="110" name="Google Shape;110;g27686f67a46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463" y="3274450"/>
            <a:ext cx="6621275" cy="30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686f67a46_0_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J2EE Web Application Components:</a:t>
            </a:r>
            <a:endParaRPr/>
          </a:p>
        </p:txBody>
      </p:sp>
      <p:sp>
        <p:nvSpPr>
          <p:cNvPr id="116" name="Google Shape;116;g27686f67a46_0_24"/>
          <p:cNvSpPr txBox="1"/>
          <p:nvPr/>
        </p:nvSpPr>
        <p:spPr>
          <a:xfrm>
            <a:off x="914400" y="914400"/>
            <a:ext cx="82296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Servlets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Java classes that handle HTTP requests and generate dynamic content. Servlets reside on the server-side and can respond to client requests, process data, and generate HTML or other formats.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JSPs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(JavaServer Pages): Template-based technology for creating dynamic web content. JSPs allow embedding Java code within HTML, enabling the creation of dynamic web pages.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Containers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Also known as Servlet Containers, these are responsible for managing the execution of servlets and JSPs. They handle request/response processing, session management, and more.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686f67a46_0_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Creating a J2EE Web Application Structure</a:t>
            </a:r>
            <a:endParaRPr/>
          </a:p>
        </p:txBody>
      </p:sp>
      <p:sp>
        <p:nvSpPr>
          <p:cNvPr id="122" name="Google Shape;122;g27686f67a46_0_29"/>
          <p:cNvSpPr txBox="1"/>
          <p:nvPr/>
        </p:nvSpPr>
        <p:spPr>
          <a:xfrm>
            <a:off x="914400" y="914400"/>
            <a:ext cx="82296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Project Structure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Understanding the directory structure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Key folders and files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Creating a Simple Web Application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Setting up the project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Creating a basic servlet and JSP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686f67a46_0_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Project Structure:</a:t>
            </a:r>
            <a:endParaRPr/>
          </a:p>
        </p:txBody>
      </p:sp>
      <p:sp>
        <p:nvSpPr>
          <p:cNvPr id="128" name="Google Shape;128;g27686f67a46_0_34"/>
          <p:cNvSpPr txBox="1"/>
          <p:nvPr/>
        </p:nvSpPr>
        <p:spPr>
          <a:xfrm>
            <a:off x="914400" y="914400"/>
            <a:ext cx="8229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typical J2EE web application has a well-defined directory structure: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webapp/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|-- WEB-INF/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  |-- classes/           (Servlet class files)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  |-- lib/               (JAR files)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  |-- web.xml            (Deployment descriptor)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|-- index.jsp              (Welcome page)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686f67a46_0_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Creating a Simple Web Application:</a:t>
            </a:r>
            <a:endParaRPr/>
          </a:p>
        </p:txBody>
      </p:sp>
      <p:sp>
        <p:nvSpPr>
          <p:cNvPr id="134" name="Google Shape;134;g27686f67a46_0_39"/>
          <p:cNvSpPr txBox="1"/>
          <p:nvPr/>
        </p:nvSpPr>
        <p:spPr>
          <a:xfrm>
            <a:off x="914400" y="914400"/>
            <a:ext cx="82296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Up the Project: Create a directory structure as shown above.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Basic Servlet: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 Create a Java class that extends `javax.servlet.http.HttpServlet`.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2. Override the `doGet` or `doPost` method to handle HTTP requests.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Basic JSP: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 Create an `.jsp` file within the `webapp` folder.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2. Add HTML content with embedded Java code using `&lt;% %&gt;` or JSTL (JavaServer Pages Standard Tag Library) tags.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