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yww6upFpLjbX1xWHwntBJxQjB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fb91339ae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fb91339ae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fb91339ae_0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fb91339ae_0_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1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6"/>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6"/>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8" name="Shape 68"/>
        <p:cNvGrpSpPr/>
        <p:nvPr/>
      </p:nvGrpSpPr>
      <p:grpSpPr>
        <a:xfrm>
          <a:off x="0" y="0"/>
          <a:ext cx="0" cy="0"/>
          <a:chOff x="0" y="0"/>
          <a:chExt cx="0" cy="0"/>
        </a:xfrm>
      </p:grpSpPr>
      <p:sp>
        <p:nvSpPr>
          <p:cNvPr id="69" name="Google Shape;69;p2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25"/>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25"/>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25"/>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2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26"/>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2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6"/>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6"/>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6"/>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4" name="Shape 84"/>
        <p:cNvGrpSpPr/>
        <p:nvPr/>
      </p:nvGrpSpPr>
      <p:grpSpPr>
        <a:xfrm>
          <a:off x="0" y="0"/>
          <a:ext cx="0" cy="0"/>
          <a:chOff x="0" y="0"/>
          <a:chExt cx="0" cy="0"/>
        </a:xfrm>
      </p:grpSpPr>
      <p:sp>
        <p:nvSpPr>
          <p:cNvPr id="85" name="Google Shape;85;p2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7"/>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7"/>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7"/>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7"/>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7"/>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7"/>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27"/>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
        <p:nvSpPr>
          <p:cNvPr id="17" name="Google Shape;17;p17"/>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17"/>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0" name="Shape 20"/>
        <p:cNvGrpSpPr/>
        <p:nvPr/>
      </p:nvGrpSpPr>
      <p:grpSpPr>
        <a:xfrm>
          <a:off x="0" y="0"/>
          <a:ext cx="0" cy="0"/>
          <a:chOff x="0" y="0"/>
          <a:chExt cx="0" cy="0"/>
        </a:xfrm>
      </p:grpSpPr>
      <p:sp>
        <p:nvSpPr>
          <p:cNvPr id="21" name="Google Shape;21;p1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18"/>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6" name="Shape 26"/>
        <p:cNvGrpSpPr/>
        <p:nvPr/>
      </p:nvGrpSpPr>
      <p:grpSpPr>
        <a:xfrm>
          <a:off x="0" y="0"/>
          <a:ext cx="0" cy="0"/>
          <a:chOff x="0" y="0"/>
          <a:chExt cx="0" cy="0"/>
        </a:xfrm>
      </p:grpSpPr>
      <p:sp>
        <p:nvSpPr>
          <p:cNvPr id="27" name="Google Shape;27;p1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19"/>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19"/>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2" name="Shape 32"/>
        <p:cNvGrpSpPr/>
        <p:nvPr/>
      </p:nvGrpSpPr>
      <p:grpSpPr>
        <a:xfrm>
          <a:off x="0" y="0"/>
          <a:ext cx="0" cy="0"/>
          <a:chOff x="0" y="0"/>
          <a:chExt cx="0" cy="0"/>
        </a:xfrm>
      </p:grpSpPr>
      <p:sp>
        <p:nvSpPr>
          <p:cNvPr id="33" name="Google Shape;33;p2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0"/>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0"/>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20"/>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21"/>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21"/>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4" name="Shape 44"/>
        <p:cNvGrpSpPr/>
        <p:nvPr/>
      </p:nvGrpSpPr>
      <p:grpSpPr>
        <a:xfrm>
          <a:off x="0" y="0"/>
          <a:ext cx="0" cy="0"/>
          <a:chOff x="0" y="0"/>
          <a:chExt cx="0" cy="0"/>
        </a:xfrm>
      </p:grpSpPr>
      <p:sp>
        <p:nvSpPr>
          <p:cNvPr id="45" name="Google Shape;45;p2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22"/>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2"/>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2"/>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22"/>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2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3"/>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3"/>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3"/>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3"/>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0" name="Shape 60"/>
        <p:cNvGrpSpPr/>
        <p:nvPr/>
      </p:nvGrpSpPr>
      <p:grpSpPr>
        <a:xfrm>
          <a:off x="0" y="0"/>
          <a:ext cx="0" cy="0"/>
          <a:chOff x="0" y="0"/>
          <a:chExt cx="0" cy="0"/>
        </a:xfrm>
      </p:grpSpPr>
      <p:sp>
        <p:nvSpPr>
          <p:cNvPr id="61" name="Google Shape;61;p2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24"/>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24"/>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24"/>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24"/>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5"/>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5"/>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5"/>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5"/>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www.javatpoint.com/multithreading-in-jav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javatpoint.com/synchronization-in-jav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www.javatpoint.com/life-cycle-of-a-threa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5fb91339ae_0_0"/>
          <p:cNvSpPr txBox="1"/>
          <p:nvPr>
            <p:ph type="title"/>
          </p:nvPr>
        </p:nvSpPr>
        <p:spPr>
          <a:xfrm>
            <a:off x="457200" y="274680"/>
            <a:ext cx="8229300" cy="114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00" name="Google Shape;100;g25fb91339ae_0_0"/>
          <p:cNvSpPr txBox="1"/>
          <p:nvPr/>
        </p:nvSpPr>
        <p:spPr>
          <a:xfrm>
            <a:off x="541675" y="24573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4800">
                <a:solidFill>
                  <a:srgbClr val="0B5394"/>
                </a:solidFill>
                <a:latin typeface="Calibri"/>
                <a:ea typeface="Calibri"/>
                <a:cs typeface="Calibri"/>
                <a:sym typeface="Calibri"/>
              </a:rPr>
              <a:t>Session 8</a:t>
            </a:r>
            <a:endParaRPr sz="4800">
              <a:solidFill>
                <a:srgbClr val="0B5394"/>
              </a:solidFill>
              <a:latin typeface="Calibri"/>
              <a:ea typeface="Calibri"/>
              <a:cs typeface="Calibri"/>
              <a:sym typeface="Calibri"/>
            </a:endParaRPr>
          </a:p>
        </p:txBody>
      </p:sp>
      <p:sp>
        <p:nvSpPr>
          <p:cNvPr id="101" name="Google Shape;101;g25fb91339ae_0_0"/>
          <p:cNvSpPr txBox="1"/>
          <p:nvPr/>
        </p:nvSpPr>
        <p:spPr>
          <a:xfrm>
            <a:off x="2562950" y="4323225"/>
            <a:ext cx="6506100" cy="1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100">
                <a:latin typeface="Calibri"/>
                <a:ea typeface="Calibri"/>
                <a:cs typeface="Calibri"/>
                <a:sym typeface="Calibri"/>
              </a:rPr>
              <a:t>IO, File, Multithreading</a:t>
            </a:r>
            <a:endParaRPr sz="41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Thread Priority</a:t>
            </a:r>
            <a:endParaRPr b="0" sz="3000" strike="noStrike">
              <a:solidFill>
                <a:srgbClr val="000000"/>
              </a:solidFill>
              <a:latin typeface="Calibri"/>
              <a:ea typeface="Calibri"/>
              <a:cs typeface="Calibri"/>
              <a:sym typeface="Calibri"/>
            </a:endParaRPr>
          </a:p>
        </p:txBody>
      </p:sp>
      <p:sp>
        <p:nvSpPr>
          <p:cNvPr id="161" name="Google Shape;161;p9"/>
          <p:cNvSpPr/>
          <p:nvPr/>
        </p:nvSpPr>
        <p:spPr>
          <a:xfrm>
            <a:off x="914400" y="914400"/>
            <a:ext cx="8229300" cy="24372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Threads can have priorities ranging from 1 (lowest) to 10 (highest).</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Higher priority threads get preference in CPU execution.</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Use `setPriority()` and `getPriority()` methods to set and get thread priorities.</a:t>
            </a:r>
            <a:br>
              <a:rPr b="0" i="0" lang="en-US" sz="1800" u="none" cap="none" strike="noStrike">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pic>
        <p:nvPicPr>
          <p:cNvPr id="162" name="Google Shape;162;p9"/>
          <p:cNvPicPr preferRelativeResize="0"/>
          <p:nvPr/>
        </p:nvPicPr>
        <p:blipFill>
          <a:blip r:embed="rId3">
            <a:alphaModFix/>
          </a:blip>
          <a:stretch>
            <a:fillRect/>
          </a:stretch>
        </p:blipFill>
        <p:spPr>
          <a:xfrm>
            <a:off x="166950" y="2968900"/>
            <a:ext cx="8519511" cy="320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Thread Joining</a:t>
            </a:r>
            <a:endParaRPr b="0" sz="3000" strike="noStrike">
              <a:solidFill>
                <a:srgbClr val="000000"/>
              </a:solidFill>
              <a:latin typeface="Calibri"/>
              <a:ea typeface="Calibri"/>
              <a:cs typeface="Calibri"/>
              <a:sym typeface="Calibri"/>
            </a:endParaRPr>
          </a:p>
        </p:txBody>
      </p:sp>
      <p:sp>
        <p:nvSpPr>
          <p:cNvPr id="168" name="Google Shape;168;p10"/>
          <p:cNvSpPr/>
          <p:nvPr/>
        </p:nvSpPr>
        <p:spPr>
          <a:xfrm>
            <a:off x="914400" y="914400"/>
            <a:ext cx="8229240" cy="14612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The `join()` method allows one thread to wait for the completion of another thread.</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Useful for synchronization or waiting for results from multiple threads.</a:t>
            </a:r>
            <a:br>
              <a:rPr b="0" i="0" lang="en-US" sz="1800" u="none" cap="none" strike="noStrike">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pic>
        <p:nvPicPr>
          <p:cNvPr id="169" name="Google Shape;169;p10"/>
          <p:cNvPicPr preferRelativeResize="0"/>
          <p:nvPr/>
        </p:nvPicPr>
        <p:blipFill>
          <a:blip r:embed="rId3">
            <a:alphaModFix/>
          </a:blip>
          <a:stretch>
            <a:fillRect/>
          </a:stretch>
        </p:blipFill>
        <p:spPr>
          <a:xfrm>
            <a:off x="914400" y="2302740"/>
            <a:ext cx="6313966" cy="41775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144775" y="2"/>
            <a:ext cx="8229300" cy="661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Thread Intercommunication</a:t>
            </a:r>
            <a:endParaRPr b="0" sz="3000" strike="noStrike">
              <a:solidFill>
                <a:srgbClr val="000000"/>
              </a:solidFill>
              <a:latin typeface="Calibri"/>
              <a:ea typeface="Calibri"/>
              <a:cs typeface="Calibri"/>
              <a:sym typeface="Calibri"/>
            </a:endParaRPr>
          </a:p>
        </p:txBody>
      </p:sp>
      <p:sp>
        <p:nvSpPr>
          <p:cNvPr id="175" name="Google Shape;175;p11"/>
          <p:cNvSpPr txBox="1"/>
          <p:nvPr/>
        </p:nvSpPr>
        <p:spPr>
          <a:xfrm>
            <a:off x="347175" y="591475"/>
            <a:ext cx="4154400" cy="481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US">
                <a:solidFill>
                  <a:srgbClr val="333333"/>
                </a:solidFill>
                <a:highlight>
                  <a:srgbClr val="FFFFFF"/>
                </a:highlight>
              </a:rPr>
              <a:t>Inter-thread communication</a:t>
            </a:r>
            <a:r>
              <a:rPr lang="en-US">
                <a:solidFill>
                  <a:srgbClr val="333333"/>
                </a:solidFill>
                <a:highlight>
                  <a:srgbClr val="FFFFFF"/>
                </a:highlight>
              </a:rPr>
              <a:t> or </a:t>
            </a:r>
            <a:r>
              <a:rPr b="1" lang="en-US">
                <a:solidFill>
                  <a:srgbClr val="333333"/>
                </a:solidFill>
                <a:highlight>
                  <a:srgbClr val="FFFFFF"/>
                </a:highlight>
              </a:rPr>
              <a:t>Co-operation</a:t>
            </a:r>
            <a:r>
              <a:rPr lang="en-US">
                <a:solidFill>
                  <a:srgbClr val="333333"/>
                </a:solidFill>
                <a:highlight>
                  <a:srgbClr val="FFFFFF"/>
                </a:highlight>
              </a:rPr>
              <a:t> is all about allowing synchronized threads to communicate with each other.</a:t>
            </a:r>
            <a:endParaRPr>
              <a:solidFill>
                <a:srgbClr val="333333"/>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lang="en-US">
                <a:solidFill>
                  <a:srgbClr val="333333"/>
                </a:solidFill>
                <a:highlight>
                  <a:srgbClr val="FFFFFF"/>
                </a:highlight>
              </a:rPr>
              <a:t>Inter-thread communication is a mechanism in which a thread is paused running in its critical section and another thread is allowed to enter (or lock) in the same critical section to be executed.It is implemented by following methods of </a:t>
            </a:r>
            <a:r>
              <a:rPr b="1" lang="en-US">
                <a:solidFill>
                  <a:srgbClr val="333333"/>
                </a:solidFill>
                <a:highlight>
                  <a:srgbClr val="FFFFFF"/>
                </a:highlight>
              </a:rPr>
              <a:t>Object class</a:t>
            </a:r>
            <a:r>
              <a:rPr lang="en-US">
                <a:solidFill>
                  <a:srgbClr val="333333"/>
                </a:solidFill>
                <a:highlight>
                  <a:srgbClr val="FFFFFF"/>
                </a:highlight>
              </a:rPr>
              <a:t>:</a:t>
            </a:r>
            <a:endParaRPr>
              <a:solidFill>
                <a:srgbClr val="333333"/>
              </a:solidFill>
              <a:highlight>
                <a:srgbClr val="FFFFFF"/>
              </a:highlight>
            </a:endParaRPr>
          </a:p>
          <a:p>
            <a:pPr indent="-317500" lvl="0" marL="457200" marR="25400" rtl="0" algn="l">
              <a:lnSpc>
                <a:spcPct val="156250"/>
              </a:lnSpc>
              <a:spcBef>
                <a:spcPts val="1500"/>
              </a:spcBef>
              <a:spcAft>
                <a:spcPts val="0"/>
              </a:spcAft>
              <a:buClr>
                <a:schemeClr val="dk1"/>
              </a:buClr>
              <a:buSzPts val="1400"/>
              <a:buFont typeface="Arial"/>
              <a:buChar char="○"/>
            </a:pPr>
            <a:r>
              <a:rPr lang="en-US">
                <a:solidFill>
                  <a:schemeClr val="dk1"/>
                </a:solidFill>
                <a:highlight>
                  <a:srgbClr val="FFFFFF"/>
                </a:highlight>
              </a:rPr>
              <a:t>wait()</a:t>
            </a:r>
            <a:endParaRPr>
              <a:solidFill>
                <a:schemeClr val="dk1"/>
              </a:solidFill>
              <a:highlight>
                <a:srgbClr val="FFFFFF"/>
              </a:highlight>
            </a:endParaRPr>
          </a:p>
          <a:p>
            <a:pPr indent="-317500" lvl="0" marL="457200" marR="25400" rtl="0" algn="l">
              <a:lnSpc>
                <a:spcPct val="156250"/>
              </a:lnSpc>
              <a:spcBef>
                <a:spcPts val="0"/>
              </a:spcBef>
              <a:spcAft>
                <a:spcPts val="0"/>
              </a:spcAft>
              <a:buClr>
                <a:schemeClr val="dk1"/>
              </a:buClr>
              <a:buSzPts val="1400"/>
              <a:buFont typeface="Arial"/>
              <a:buChar char="○"/>
            </a:pPr>
            <a:r>
              <a:rPr lang="en-US">
                <a:solidFill>
                  <a:schemeClr val="dk1"/>
                </a:solidFill>
                <a:highlight>
                  <a:srgbClr val="FFFFFF"/>
                </a:highlight>
              </a:rPr>
              <a:t>notify()</a:t>
            </a:r>
            <a:endParaRPr>
              <a:solidFill>
                <a:schemeClr val="dk1"/>
              </a:solidFill>
              <a:highlight>
                <a:srgbClr val="FFFFFF"/>
              </a:highlight>
            </a:endParaRPr>
          </a:p>
          <a:p>
            <a:pPr indent="-317500" lvl="0" marL="457200" marR="25400" rtl="0" algn="l">
              <a:lnSpc>
                <a:spcPct val="156250"/>
              </a:lnSpc>
              <a:spcBef>
                <a:spcPts val="0"/>
              </a:spcBef>
              <a:spcAft>
                <a:spcPts val="0"/>
              </a:spcAft>
              <a:buClr>
                <a:schemeClr val="dk1"/>
              </a:buClr>
              <a:buSzPts val="1400"/>
              <a:buFont typeface="Arial"/>
              <a:buChar char="○"/>
            </a:pPr>
            <a:r>
              <a:rPr lang="en-US">
                <a:solidFill>
                  <a:schemeClr val="dk1"/>
                </a:solidFill>
                <a:highlight>
                  <a:srgbClr val="FFFFFF"/>
                </a:highlight>
              </a:rPr>
              <a:t>notifyAll()</a:t>
            </a:r>
            <a:endParaRPr>
              <a:solidFill>
                <a:schemeClr val="dk1"/>
              </a:solidFill>
              <a:highlight>
                <a:srgbClr val="FFFFFF"/>
              </a:highlight>
            </a:endParaRPr>
          </a:p>
          <a:p>
            <a:pPr indent="0" lvl="0" marL="0" rtl="0" algn="l">
              <a:spcBef>
                <a:spcPts val="1200"/>
              </a:spcBef>
              <a:spcAft>
                <a:spcPts val="0"/>
              </a:spcAft>
              <a:buNone/>
            </a:pPr>
            <a:r>
              <a:t/>
            </a:r>
            <a:endParaRPr/>
          </a:p>
        </p:txBody>
      </p:sp>
      <p:sp>
        <p:nvSpPr>
          <p:cNvPr id="176" name="Google Shape;176;p11"/>
          <p:cNvSpPr txBox="1"/>
          <p:nvPr/>
        </p:nvSpPr>
        <p:spPr>
          <a:xfrm>
            <a:off x="4717525" y="661800"/>
            <a:ext cx="4154400" cy="60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t>class Customer{    </a:t>
            </a:r>
            <a:endParaRPr sz="1200"/>
          </a:p>
          <a:p>
            <a:pPr indent="0" lvl="0" marL="0" rtl="0" algn="l">
              <a:spcBef>
                <a:spcPts val="0"/>
              </a:spcBef>
              <a:spcAft>
                <a:spcPts val="0"/>
              </a:spcAft>
              <a:buClr>
                <a:schemeClr val="dk1"/>
              </a:buClr>
              <a:buSzPts val="1100"/>
              <a:buFont typeface="Arial"/>
              <a:buNone/>
            </a:pPr>
            <a:r>
              <a:rPr lang="en-US" sz="1200"/>
              <a:t>  int amount=10000;    </a:t>
            </a:r>
            <a:endParaRPr sz="1200"/>
          </a:p>
          <a:p>
            <a:pPr indent="0" lvl="0" marL="0" rtl="0" algn="l">
              <a:spcBef>
                <a:spcPts val="0"/>
              </a:spcBef>
              <a:spcAft>
                <a:spcPts val="0"/>
              </a:spcAft>
              <a:buClr>
                <a:schemeClr val="dk1"/>
              </a:buClr>
              <a:buSzPts val="1100"/>
              <a:buFont typeface="Arial"/>
              <a:buNone/>
            </a:pPr>
            <a:r>
              <a:rPr lang="en-US" sz="1200"/>
              <a:t>    </a:t>
            </a:r>
            <a:endParaRPr sz="1200"/>
          </a:p>
          <a:p>
            <a:pPr indent="0" lvl="0" marL="0" rtl="0" algn="l">
              <a:spcBef>
                <a:spcPts val="0"/>
              </a:spcBef>
              <a:spcAft>
                <a:spcPts val="0"/>
              </a:spcAft>
              <a:buClr>
                <a:schemeClr val="dk1"/>
              </a:buClr>
              <a:buSzPts val="1100"/>
              <a:buFont typeface="Arial"/>
              <a:buNone/>
            </a:pPr>
            <a:r>
              <a:rPr b="1" lang="en-US" sz="1200"/>
              <a:t>  synchronized</a:t>
            </a:r>
            <a:r>
              <a:rPr lang="en-US" sz="1200"/>
              <a:t> void withdraw(int amount){    </a:t>
            </a:r>
            <a:endParaRPr sz="1200"/>
          </a:p>
          <a:p>
            <a:pPr indent="0" lvl="0" marL="457200" rtl="0" algn="l">
              <a:spcBef>
                <a:spcPts val="0"/>
              </a:spcBef>
              <a:spcAft>
                <a:spcPts val="0"/>
              </a:spcAft>
              <a:buClr>
                <a:schemeClr val="dk1"/>
              </a:buClr>
              <a:buSzPts val="1100"/>
              <a:buFont typeface="Arial"/>
              <a:buNone/>
            </a:pPr>
            <a:r>
              <a:rPr lang="en-US" sz="1200"/>
              <a:t>System.out.println("going to withdraw...");    </a:t>
            </a:r>
            <a:endParaRPr sz="1200"/>
          </a:p>
          <a:p>
            <a:pPr indent="0" lvl="0" marL="457200" rtl="0" algn="l">
              <a:spcBef>
                <a:spcPts val="0"/>
              </a:spcBef>
              <a:spcAft>
                <a:spcPts val="0"/>
              </a:spcAft>
              <a:buClr>
                <a:schemeClr val="dk1"/>
              </a:buClr>
              <a:buSzPts val="1100"/>
              <a:buFont typeface="Arial"/>
              <a:buNone/>
            </a:pPr>
            <a:r>
              <a:rPr lang="en-US" sz="1200"/>
              <a:t>    </a:t>
            </a:r>
            <a:endParaRPr sz="1200"/>
          </a:p>
          <a:p>
            <a:pPr indent="0" lvl="0" marL="457200" rtl="0" algn="l">
              <a:spcBef>
                <a:spcPts val="0"/>
              </a:spcBef>
              <a:spcAft>
                <a:spcPts val="0"/>
              </a:spcAft>
              <a:buClr>
                <a:schemeClr val="dk1"/>
              </a:buClr>
              <a:buSzPts val="1100"/>
              <a:buFont typeface="Arial"/>
              <a:buNone/>
            </a:pPr>
            <a:r>
              <a:rPr lang="en-US" sz="1200"/>
              <a:t>if(this.amount&lt;amount){    </a:t>
            </a:r>
            <a:endParaRPr sz="1200"/>
          </a:p>
          <a:p>
            <a:pPr indent="0" lvl="0" marL="457200" rtl="0" algn="l">
              <a:spcBef>
                <a:spcPts val="0"/>
              </a:spcBef>
              <a:spcAft>
                <a:spcPts val="0"/>
              </a:spcAft>
              <a:buClr>
                <a:schemeClr val="dk1"/>
              </a:buClr>
              <a:buSzPts val="1100"/>
              <a:buFont typeface="Arial"/>
              <a:buNone/>
            </a:pPr>
            <a:r>
              <a:rPr lang="en-US" sz="1200"/>
              <a:t>System.out.println("Less balance; waiting for deposit...");    </a:t>
            </a:r>
            <a:endParaRPr sz="1200"/>
          </a:p>
          <a:p>
            <a:pPr indent="0" lvl="0" marL="457200" rtl="0" algn="l">
              <a:spcBef>
                <a:spcPts val="0"/>
              </a:spcBef>
              <a:spcAft>
                <a:spcPts val="0"/>
              </a:spcAft>
              <a:buClr>
                <a:schemeClr val="dk1"/>
              </a:buClr>
              <a:buSzPts val="1100"/>
              <a:buFont typeface="Arial"/>
              <a:buNone/>
            </a:pPr>
            <a:r>
              <a:rPr lang="en-US" sz="1200"/>
              <a:t>try{</a:t>
            </a:r>
            <a:r>
              <a:rPr b="1" lang="en-US" sz="1200"/>
              <a:t>wait();</a:t>
            </a:r>
            <a:r>
              <a:rPr lang="en-US" sz="1200"/>
              <a:t>}catch(Exception e){}    </a:t>
            </a:r>
            <a:endParaRPr sz="1200"/>
          </a:p>
          <a:p>
            <a:pPr indent="0" lvl="0" marL="457200" rtl="0" algn="l">
              <a:spcBef>
                <a:spcPts val="0"/>
              </a:spcBef>
              <a:spcAft>
                <a:spcPts val="0"/>
              </a:spcAft>
              <a:buClr>
                <a:schemeClr val="dk1"/>
              </a:buClr>
              <a:buSzPts val="1100"/>
              <a:buFont typeface="Arial"/>
              <a:buNone/>
            </a:pPr>
            <a:r>
              <a:rPr lang="en-US" sz="1200"/>
              <a:t>}    </a:t>
            </a:r>
            <a:endParaRPr sz="1200"/>
          </a:p>
          <a:p>
            <a:pPr indent="0" lvl="0" marL="457200" rtl="0" algn="l">
              <a:spcBef>
                <a:spcPts val="0"/>
              </a:spcBef>
              <a:spcAft>
                <a:spcPts val="0"/>
              </a:spcAft>
              <a:buClr>
                <a:schemeClr val="dk1"/>
              </a:buClr>
              <a:buSzPts val="1100"/>
              <a:buFont typeface="Arial"/>
              <a:buNone/>
            </a:pPr>
            <a:r>
              <a:rPr lang="en-US" sz="1200"/>
              <a:t>this.amount-=amount;    </a:t>
            </a:r>
            <a:endParaRPr sz="1200"/>
          </a:p>
          <a:p>
            <a:pPr indent="0" lvl="0" marL="457200" rtl="0" algn="l">
              <a:spcBef>
                <a:spcPts val="0"/>
              </a:spcBef>
              <a:spcAft>
                <a:spcPts val="0"/>
              </a:spcAft>
              <a:buClr>
                <a:schemeClr val="dk1"/>
              </a:buClr>
              <a:buSzPts val="1100"/>
              <a:buFont typeface="Arial"/>
              <a:buNone/>
            </a:pPr>
            <a:r>
              <a:rPr lang="en-US" sz="1200"/>
              <a:t>System.out.println("withdraw completed...");    </a:t>
            </a:r>
            <a:endParaRPr sz="1200"/>
          </a:p>
          <a:p>
            <a:pPr indent="0" lvl="0" marL="0" rtl="0" algn="l">
              <a:spcBef>
                <a:spcPts val="0"/>
              </a:spcBef>
              <a:spcAft>
                <a:spcPts val="0"/>
              </a:spcAft>
              <a:buClr>
                <a:schemeClr val="dk1"/>
              </a:buClr>
              <a:buSzPts val="1100"/>
              <a:buFont typeface="Arial"/>
              <a:buNone/>
            </a:pPr>
            <a:r>
              <a:rPr lang="en-US" sz="1200"/>
              <a:t> }    </a:t>
            </a:r>
            <a:endParaRPr sz="1200"/>
          </a:p>
          <a:p>
            <a:pPr indent="0" lvl="0" marL="0" rtl="0" algn="l">
              <a:spcBef>
                <a:spcPts val="0"/>
              </a:spcBef>
              <a:spcAft>
                <a:spcPts val="0"/>
              </a:spcAft>
              <a:buClr>
                <a:schemeClr val="dk1"/>
              </a:buClr>
              <a:buSzPts val="1100"/>
              <a:buFont typeface="Arial"/>
              <a:buNone/>
            </a:pPr>
            <a:r>
              <a:rPr lang="en-US" sz="1200"/>
              <a:t>    </a:t>
            </a:r>
            <a:endParaRPr sz="1200"/>
          </a:p>
          <a:p>
            <a:pPr indent="0" lvl="0" marL="0" rtl="0" algn="l">
              <a:spcBef>
                <a:spcPts val="0"/>
              </a:spcBef>
              <a:spcAft>
                <a:spcPts val="0"/>
              </a:spcAft>
              <a:buClr>
                <a:schemeClr val="dk1"/>
              </a:buClr>
              <a:buSzPts val="1100"/>
              <a:buFont typeface="Arial"/>
              <a:buNone/>
            </a:pPr>
            <a:r>
              <a:rPr b="1" lang="en-US" sz="1200"/>
              <a:t>   synchronized</a:t>
            </a:r>
            <a:r>
              <a:rPr lang="en-US" sz="1200"/>
              <a:t> void deposit(int amount){    </a:t>
            </a:r>
            <a:endParaRPr sz="1200"/>
          </a:p>
          <a:p>
            <a:pPr indent="0" lvl="0" marL="457200" rtl="0" algn="l">
              <a:spcBef>
                <a:spcPts val="0"/>
              </a:spcBef>
              <a:spcAft>
                <a:spcPts val="0"/>
              </a:spcAft>
              <a:buClr>
                <a:schemeClr val="dk1"/>
              </a:buClr>
              <a:buSzPts val="1100"/>
              <a:buFont typeface="Arial"/>
              <a:buNone/>
            </a:pPr>
            <a:r>
              <a:rPr lang="en-US" sz="1200"/>
              <a:t>System.out.println("going to deposit...");    </a:t>
            </a:r>
            <a:endParaRPr sz="1200"/>
          </a:p>
          <a:p>
            <a:pPr indent="0" lvl="0" marL="457200" rtl="0" algn="l">
              <a:spcBef>
                <a:spcPts val="0"/>
              </a:spcBef>
              <a:spcAft>
                <a:spcPts val="0"/>
              </a:spcAft>
              <a:buClr>
                <a:schemeClr val="dk1"/>
              </a:buClr>
              <a:buSzPts val="1100"/>
              <a:buFont typeface="Arial"/>
              <a:buNone/>
            </a:pPr>
            <a:r>
              <a:rPr lang="en-US" sz="1200"/>
              <a:t>this.amount+=amount;    </a:t>
            </a:r>
            <a:endParaRPr sz="1200"/>
          </a:p>
          <a:p>
            <a:pPr indent="0" lvl="0" marL="457200" rtl="0" algn="l">
              <a:spcBef>
                <a:spcPts val="0"/>
              </a:spcBef>
              <a:spcAft>
                <a:spcPts val="0"/>
              </a:spcAft>
              <a:buClr>
                <a:schemeClr val="dk1"/>
              </a:buClr>
              <a:buSzPts val="1100"/>
              <a:buFont typeface="Arial"/>
              <a:buNone/>
            </a:pPr>
            <a:r>
              <a:rPr lang="en-US" sz="1200"/>
              <a:t>System.out.println("deposit completed... ");    </a:t>
            </a:r>
            <a:endParaRPr sz="1200"/>
          </a:p>
          <a:p>
            <a:pPr indent="0" lvl="0" marL="457200" rtl="0" algn="l">
              <a:spcBef>
                <a:spcPts val="0"/>
              </a:spcBef>
              <a:spcAft>
                <a:spcPts val="0"/>
              </a:spcAft>
              <a:buClr>
                <a:schemeClr val="dk1"/>
              </a:buClr>
              <a:buSzPts val="1100"/>
              <a:buFont typeface="Arial"/>
              <a:buNone/>
            </a:pPr>
            <a:r>
              <a:rPr b="1" lang="en-US" sz="1200"/>
              <a:t>notify();   </a:t>
            </a:r>
            <a:r>
              <a:rPr lang="en-US" sz="1200"/>
              <a:t> </a:t>
            </a:r>
            <a:endParaRPr sz="1200"/>
          </a:p>
          <a:p>
            <a:pPr indent="0" lvl="0" marL="0" rtl="0" algn="l">
              <a:spcBef>
                <a:spcPts val="0"/>
              </a:spcBef>
              <a:spcAft>
                <a:spcPts val="0"/>
              </a:spcAft>
              <a:buClr>
                <a:schemeClr val="dk1"/>
              </a:buClr>
              <a:buSzPts val="1100"/>
              <a:buFont typeface="Arial"/>
              <a:buNone/>
            </a:pPr>
            <a:r>
              <a:rPr lang="en-US" sz="1200"/>
              <a:t>  }    </a:t>
            </a:r>
            <a:endParaRPr sz="1200"/>
          </a:p>
          <a:p>
            <a:pPr indent="0" lvl="0" marL="0" rtl="0" algn="l">
              <a:spcBef>
                <a:spcPts val="0"/>
              </a:spcBef>
              <a:spcAft>
                <a:spcPts val="0"/>
              </a:spcAft>
              <a:buClr>
                <a:schemeClr val="dk1"/>
              </a:buClr>
              <a:buSzPts val="1100"/>
              <a:buFont typeface="Arial"/>
              <a:buNone/>
            </a:pPr>
            <a:r>
              <a:rPr lang="en-US" sz="1200"/>
              <a:t>}    </a:t>
            </a:r>
            <a:endParaRPr sz="1200"/>
          </a:p>
          <a:p>
            <a:pPr indent="0" lvl="0" marL="0" rtl="0" algn="l">
              <a:spcBef>
                <a:spcPts val="0"/>
              </a:spcBef>
              <a:spcAft>
                <a:spcPts val="0"/>
              </a:spcAft>
              <a:buClr>
                <a:schemeClr val="dk1"/>
              </a:buClr>
              <a:buSzPts val="1100"/>
              <a:buFont typeface="Arial"/>
              <a:buNone/>
            </a:pPr>
            <a:r>
              <a:rPr lang="en-US" sz="1200"/>
              <a:t>    </a:t>
            </a:r>
            <a:endParaRPr sz="1200"/>
          </a:p>
          <a:p>
            <a:pPr indent="0" lvl="0" marL="0" rtl="0" algn="l">
              <a:spcBef>
                <a:spcPts val="0"/>
              </a:spcBef>
              <a:spcAft>
                <a:spcPts val="0"/>
              </a:spcAft>
              <a:buClr>
                <a:schemeClr val="dk1"/>
              </a:buClr>
              <a:buSzPts val="1100"/>
              <a:buFont typeface="Arial"/>
              <a:buNone/>
            </a:pPr>
            <a:r>
              <a:rPr lang="en-US" sz="1200"/>
              <a:t>class Test{    </a:t>
            </a:r>
            <a:endParaRPr sz="1200"/>
          </a:p>
          <a:p>
            <a:pPr indent="0" lvl="0" marL="457200" rtl="0" algn="l">
              <a:spcBef>
                <a:spcPts val="0"/>
              </a:spcBef>
              <a:spcAft>
                <a:spcPts val="0"/>
              </a:spcAft>
              <a:buClr>
                <a:schemeClr val="dk1"/>
              </a:buClr>
              <a:buSzPts val="1100"/>
              <a:buFont typeface="Arial"/>
              <a:buNone/>
            </a:pPr>
            <a:r>
              <a:rPr lang="en-US" sz="1200"/>
              <a:t>public static void main(String args[]){    </a:t>
            </a:r>
            <a:endParaRPr sz="1200"/>
          </a:p>
          <a:p>
            <a:pPr indent="0" lvl="0" marL="457200" rtl="0" algn="l">
              <a:spcBef>
                <a:spcPts val="0"/>
              </a:spcBef>
              <a:spcAft>
                <a:spcPts val="0"/>
              </a:spcAft>
              <a:buClr>
                <a:schemeClr val="dk1"/>
              </a:buClr>
              <a:buSzPts val="1100"/>
              <a:buFont typeface="Arial"/>
              <a:buNone/>
            </a:pPr>
            <a:r>
              <a:rPr lang="en-US" sz="1200"/>
              <a:t>final Customer c=new Customer();    </a:t>
            </a:r>
            <a:endParaRPr sz="1200"/>
          </a:p>
          <a:p>
            <a:pPr indent="0" lvl="0" marL="457200" rtl="0" algn="l">
              <a:spcBef>
                <a:spcPts val="0"/>
              </a:spcBef>
              <a:spcAft>
                <a:spcPts val="0"/>
              </a:spcAft>
              <a:buClr>
                <a:schemeClr val="dk1"/>
              </a:buClr>
              <a:buSzPts val="1100"/>
              <a:buFont typeface="Arial"/>
              <a:buNone/>
            </a:pPr>
            <a:r>
              <a:rPr lang="en-US" sz="1200"/>
              <a:t>new Thread(){    </a:t>
            </a:r>
            <a:endParaRPr sz="1200"/>
          </a:p>
          <a:p>
            <a:pPr indent="0" lvl="0" marL="457200" rtl="0" algn="l">
              <a:spcBef>
                <a:spcPts val="0"/>
              </a:spcBef>
              <a:spcAft>
                <a:spcPts val="0"/>
              </a:spcAft>
              <a:buClr>
                <a:schemeClr val="dk1"/>
              </a:buClr>
              <a:buSzPts val="1100"/>
              <a:buFont typeface="Arial"/>
              <a:buNone/>
            </a:pPr>
            <a:r>
              <a:rPr lang="en-US" sz="1200"/>
              <a:t>public void run(){c.withdraw(15000);}    </a:t>
            </a:r>
            <a:endParaRPr sz="1200"/>
          </a:p>
          <a:p>
            <a:pPr indent="0" lvl="0" marL="457200" rtl="0" algn="l">
              <a:spcBef>
                <a:spcPts val="0"/>
              </a:spcBef>
              <a:spcAft>
                <a:spcPts val="0"/>
              </a:spcAft>
              <a:buClr>
                <a:schemeClr val="dk1"/>
              </a:buClr>
              <a:buSzPts val="1100"/>
              <a:buFont typeface="Arial"/>
              <a:buNone/>
            </a:pPr>
            <a:r>
              <a:rPr lang="en-US" sz="1200"/>
              <a:t>}.start();    </a:t>
            </a:r>
            <a:endParaRPr sz="1200"/>
          </a:p>
          <a:p>
            <a:pPr indent="0" lvl="0" marL="457200" rtl="0" algn="l">
              <a:spcBef>
                <a:spcPts val="0"/>
              </a:spcBef>
              <a:spcAft>
                <a:spcPts val="0"/>
              </a:spcAft>
              <a:buClr>
                <a:schemeClr val="dk1"/>
              </a:buClr>
              <a:buSzPts val="1100"/>
              <a:buFont typeface="Arial"/>
              <a:buNone/>
            </a:pPr>
            <a:r>
              <a:rPr lang="en-US" sz="1200"/>
              <a:t>new Thread(){    </a:t>
            </a:r>
            <a:endParaRPr sz="1200"/>
          </a:p>
          <a:p>
            <a:pPr indent="0" lvl="0" marL="457200" rtl="0" algn="l">
              <a:spcBef>
                <a:spcPts val="0"/>
              </a:spcBef>
              <a:spcAft>
                <a:spcPts val="0"/>
              </a:spcAft>
              <a:buClr>
                <a:schemeClr val="dk1"/>
              </a:buClr>
              <a:buSzPts val="1100"/>
              <a:buFont typeface="Arial"/>
              <a:buNone/>
            </a:pPr>
            <a:r>
              <a:rPr lang="en-US" sz="1200"/>
              <a:t>public void run(){c.deposit(10000);}    </a:t>
            </a:r>
            <a:endParaRPr sz="1200"/>
          </a:p>
          <a:p>
            <a:pPr indent="0" lvl="0" marL="457200" rtl="0" algn="l">
              <a:spcBef>
                <a:spcPts val="0"/>
              </a:spcBef>
              <a:spcAft>
                <a:spcPts val="0"/>
              </a:spcAft>
              <a:buClr>
                <a:schemeClr val="dk1"/>
              </a:buClr>
              <a:buSzPts val="1100"/>
              <a:buFont typeface="Arial"/>
              <a:buNone/>
            </a:pPr>
            <a:r>
              <a:rPr lang="en-US" sz="1200"/>
              <a:t>}.start();    </a:t>
            </a:r>
            <a:endParaRPr sz="1200"/>
          </a:p>
          <a:p>
            <a:pPr indent="0" lvl="0" marL="0" rtl="0" algn="l">
              <a:spcBef>
                <a:spcPts val="0"/>
              </a:spcBef>
              <a:spcAft>
                <a:spcPts val="0"/>
              </a:spcAft>
              <a:buClr>
                <a:schemeClr val="dk1"/>
              </a:buClr>
              <a:buSzPts val="1100"/>
              <a:buFont typeface="Arial"/>
              <a:buNone/>
            </a:pPr>
            <a:r>
              <a:rPr lang="en-US" sz="1200"/>
              <a:t>    </a:t>
            </a:r>
            <a:endParaRPr sz="1200"/>
          </a:p>
          <a:p>
            <a:pPr indent="0" lvl="0" marL="0" rtl="0" algn="l">
              <a:spcBef>
                <a:spcPts val="0"/>
              </a:spcBef>
              <a:spcAft>
                <a:spcPts val="0"/>
              </a:spcAft>
              <a:buClr>
                <a:schemeClr val="dk1"/>
              </a:buClr>
              <a:buSzPts val="1100"/>
              <a:buFont typeface="Arial"/>
              <a:buNone/>
            </a:pPr>
            <a:r>
              <a:rPr lang="en-US" sz="1200"/>
              <a:t>}}    </a:t>
            </a:r>
            <a:endParaRPr sz="1200"/>
          </a:p>
          <a:p>
            <a:pPr indent="0" lvl="0" marL="0" rtl="0" algn="l">
              <a:spcBef>
                <a:spcPts val="0"/>
              </a:spcBef>
              <a:spcAft>
                <a:spcPts val="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Thread Pooling</a:t>
            </a:r>
            <a:endParaRPr b="0" sz="3000" strike="noStrike">
              <a:solidFill>
                <a:srgbClr val="000000"/>
              </a:solidFill>
              <a:latin typeface="Calibri"/>
              <a:ea typeface="Calibri"/>
              <a:cs typeface="Calibri"/>
              <a:sym typeface="Calibri"/>
            </a:endParaRPr>
          </a:p>
        </p:txBody>
      </p:sp>
      <p:sp>
        <p:nvSpPr>
          <p:cNvPr id="182" name="Google Shape;182;p12"/>
          <p:cNvSpPr/>
          <p:nvPr/>
        </p:nvSpPr>
        <p:spPr>
          <a:xfrm>
            <a:off x="914400" y="914400"/>
            <a:ext cx="8229300" cy="19584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600">
                <a:solidFill>
                  <a:schemeClr val="dk1"/>
                </a:solidFill>
                <a:highlight>
                  <a:srgbClr val="FFFFFF"/>
                </a:highlight>
              </a:rPr>
              <a:t>Java Thread pool</a:t>
            </a:r>
            <a:r>
              <a:rPr lang="en-US" sz="1600">
                <a:solidFill>
                  <a:schemeClr val="dk1"/>
                </a:solidFill>
                <a:highlight>
                  <a:srgbClr val="FFFFFF"/>
                </a:highlight>
              </a:rPr>
              <a:t> represents a group of worker threads that are waiting for the job and reused many times.</a:t>
            </a:r>
            <a:endParaRPr sz="1600">
              <a:solidFill>
                <a:schemeClr val="dk1"/>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lang="en-US" sz="1600">
                <a:solidFill>
                  <a:schemeClr val="dk1"/>
                </a:solidFill>
                <a:highlight>
                  <a:srgbClr val="FFFFFF"/>
                </a:highlight>
              </a:rPr>
              <a:t>In the case of a thread pool, a group of fixed-size threads is created. A thread from the thread pool is pulled out and assigned a job by the service provider. After completion of the job, the thread is contained in the thread pool again.</a:t>
            </a:r>
            <a:endParaRPr sz="1600">
              <a:solidFill>
                <a:schemeClr val="dk1"/>
              </a:solidFill>
              <a:highlight>
                <a:srgbClr val="FFFFFF"/>
              </a:highlight>
            </a:endParaRPr>
          </a:p>
          <a:p>
            <a:pPr indent="0" lvl="0" marL="0" marR="0" rtl="0" algn="l">
              <a:lnSpc>
                <a:spcPct val="100000"/>
              </a:lnSpc>
              <a:spcBef>
                <a:spcPts val="1200"/>
              </a:spcBef>
              <a:spcAft>
                <a:spcPts val="0"/>
              </a:spcAft>
              <a:buNone/>
            </a:pPr>
            <a:br>
              <a:rPr i="0" lang="en-US" sz="1700" u="none" cap="none" strike="noStrike"/>
            </a:br>
            <a:r>
              <a:rPr i="0" lang="en-US" sz="1700" u="none" cap="none" strike="noStrike">
                <a:solidFill>
                  <a:srgbClr val="000000"/>
                </a:solidFill>
              </a:rPr>
              <a:t>Thread pooling improves application performance by reusing threads from a pool instead of creating new threads each time.</a:t>
            </a:r>
            <a:br>
              <a:rPr i="0" lang="en-US" sz="1700" u="none" cap="none" strike="noStrike"/>
            </a:br>
            <a:r>
              <a:rPr i="0" lang="en-US" sz="1700" u="none" cap="none" strike="noStrike">
                <a:solidFill>
                  <a:srgbClr val="000000"/>
                </a:solidFill>
              </a:rPr>
              <a:t>Java provides `ExecutorService` and `ThreadPoolExecutor` classes for thread pooling.</a:t>
            </a:r>
            <a:br>
              <a:rPr i="0" lang="en-US" sz="1700" u="none" cap="none" strike="noStrike"/>
            </a:br>
            <a:endParaRPr i="0" sz="1700" u="none" cap="none" strike="noStrike">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rgbClr val="000000"/>
              </a:buClr>
              <a:buSzPts val="1800"/>
              <a:buFont typeface="Calibri"/>
              <a:buNone/>
            </a:pPr>
            <a:r>
              <a:rPr b="1" lang="en-US" sz="1800" strike="noStrike">
                <a:solidFill>
                  <a:srgbClr val="000000"/>
                </a:solidFill>
                <a:latin typeface="Calibri"/>
                <a:ea typeface="Calibri"/>
                <a:cs typeface="Calibri"/>
                <a:sym typeface="Calibri"/>
              </a:rPr>
              <a:t>Example</a:t>
            </a:r>
            <a:endParaRPr b="1" sz="1800" strike="noStrike">
              <a:solidFill>
                <a:srgbClr val="000000"/>
              </a:solidFill>
              <a:latin typeface="Calibri"/>
              <a:ea typeface="Calibri"/>
              <a:cs typeface="Calibri"/>
              <a:sym typeface="Calibri"/>
            </a:endParaRPr>
          </a:p>
        </p:txBody>
      </p:sp>
      <p:sp>
        <p:nvSpPr>
          <p:cNvPr id="188" name="Google Shape;188;p13"/>
          <p:cNvSpPr txBox="1"/>
          <p:nvPr/>
        </p:nvSpPr>
        <p:spPr>
          <a:xfrm>
            <a:off x="4140000" y="159120"/>
            <a:ext cx="5040000" cy="95608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200" u="none" cap="none" strike="noStrike">
                <a:solidFill>
                  <a:srgbClr val="000000"/>
                </a:solidFill>
                <a:latin typeface="Arial"/>
                <a:ea typeface="Arial"/>
                <a:cs typeface="Arial"/>
                <a:sym typeface="Arial"/>
              </a:rPr>
              <a:t>public class SimpleMultithreadedProgram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public static void main(String[] args)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 Create two threads</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Thread thread1 = new NumberPrinterThread("Thread 1");</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Thread thread2 = new NumberPrinterThread("Thread 2");</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 Start the threads</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thread1.start();</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thread2.start();</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 Custom Thread class to print numbers</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static class NumberPrinterThread extends Thread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private final String threadName;</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public NumberPrinterThread(String name)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threadName = name;</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public void run()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for (int i = 1; i &lt;= 10; i++)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System.out.println(threadName + ": " + i);</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try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 Pause the thread for a short time</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Thread.sleep(500);</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 catch (InterruptedException e)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e.printStackTrace();</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    }</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200" strike="noStrike">
                <a:solidFill>
                  <a:srgbClr val="000000"/>
                </a:solidFill>
                <a:latin typeface="Arial"/>
                <a:ea typeface="Arial"/>
                <a:cs typeface="Arial"/>
                <a:sym typeface="Arial"/>
              </a:rPr>
              <a:t>}</a:t>
            </a:r>
            <a:endParaRPr b="0" sz="1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 name="Google Shape;189;p13"/>
          <p:cNvSpPr txBox="1"/>
          <p:nvPr/>
        </p:nvSpPr>
        <p:spPr>
          <a:xfrm>
            <a:off x="360000" y="1080000"/>
            <a:ext cx="3600000" cy="106408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400" strike="noStrike">
                <a:solidFill>
                  <a:srgbClr val="000000"/>
                </a:solidFill>
                <a:latin typeface="Arial"/>
                <a:ea typeface="Arial"/>
                <a:cs typeface="Arial"/>
                <a:sym typeface="Arial"/>
              </a:rPr>
              <a:t>In this program, we create a NumberPrinterThread class that extends the Thread class. This custom thread class overrides the run() method, where we put the code that will be executed by the thread. The thread prints numbers from 1 to 10 along with its thread name and pauses for a short time (500 milliseconds) between each number using Thread.sleep().</a:t>
            </a:r>
            <a:endParaRPr b="0" sz="14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400" strike="noStrike">
                <a:solidFill>
                  <a:srgbClr val="000000"/>
                </a:solidFill>
                <a:latin typeface="Arial"/>
                <a:ea typeface="Arial"/>
                <a:cs typeface="Arial"/>
                <a:sym typeface="Arial"/>
              </a:rPr>
              <a:t>In the main() method, we create two threads using the NumberPrinterThread class and start them using the start() method. When the program runs, the two threads will print numbers simultaneously, demonstrating the concept of multithreading.</a:t>
            </a:r>
            <a:endParaRPr b="0" sz="1400"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457375" y="2"/>
            <a:ext cx="8229300" cy="774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lang="en-US" sz="3000">
                <a:latin typeface="Calibri"/>
                <a:ea typeface="Calibri"/>
                <a:cs typeface="Calibri"/>
                <a:sym typeface="Calibri"/>
              </a:rPr>
              <a:t>Key notes</a:t>
            </a:r>
            <a:endParaRPr b="0" sz="3000" strike="noStrike">
              <a:solidFill>
                <a:srgbClr val="000000"/>
              </a:solidFill>
              <a:latin typeface="Calibri"/>
              <a:ea typeface="Calibri"/>
              <a:cs typeface="Calibri"/>
              <a:sym typeface="Calibri"/>
            </a:endParaRPr>
          </a:p>
        </p:txBody>
      </p:sp>
      <p:sp>
        <p:nvSpPr>
          <p:cNvPr id="195" name="Google Shape;195;p14"/>
          <p:cNvSpPr/>
          <p:nvPr/>
        </p:nvSpPr>
        <p:spPr>
          <a:xfrm>
            <a:off x="366150" y="605525"/>
            <a:ext cx="8904300" cy="64074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chemeClr val="dk1"/>
              </a:buClr>
              <a:buSzPts val="1100"/>
              <a:buFont typeface="Arial"/>
              <a:buNone/>
            </a:pPr>
            <a:r>
              <a:rPr b="1" lang="en-US" sz="1900"/>
              <a:t>I/O (Input/Output) in Java:</a:t>
            </a:r>
            <a:endParaRPr b="1" sz="1900"/>
          </a:p>
          <a:p>
            <a:pPr indent="0" lvl="0" marL="0" marR="0" rtl="0" algn="l">
              <a:lnSpc>
                <a:spcPct val="100000"/>
              </a:lnSpc>
              <a:spcBef>
                <a:spcPts val="0"/>
              </a:spcBef>
              <a:spcAft>
                <a:spcPts val="0"/>
              </a:spcAft>
              <a:buClr>
                <a:schemeClr val="dk1"/>
              </a:buClr>
              <a:buSzPts val="1100"/>
              <a:buFont typeface="Arial"/>
              <a:buNone/>
            </a:pPr>
            <a:r>
              <a:rPr lang="en-US" sz="1900"/>
              <a:t>- I/O involves the transfer of data between an application and external resources like files, streams, network sockets, etc.</a:t>
            </a:r>
            <a:endParaRPr sz="1900"/>
          </a:p>
          <a:p>
            <a:pPr indent="0" lvl="0" marL="0" marR="0" rtl="0" algn="l">
              <a:lnSpc>
                <a:spcPct val="100000"/>
              </a:lnSpc>
              <a:spcBef>
                <a:spcPts val="0"/>
              </a:spcBef>
              <a:spcAft>
                <a:spcPts val="0"/>
              </a:spcAft>
              <a:buClr>
                <a:schemeClr val="dk1"/>
              </a:buClr>
              <a:buSzPts val="1100"/>
              <a:buFont typeface="Arial"/>
              <a:buNone/>
            </a:pPr>
            <a:r>
              <a:rPr lang="en-US" sz="1900"/>
              <a:t>- Java provides two types of I/O: Byte Stream and Character Stream.</a:t>
            </a:r>
            <a:endParaRPr sz="1900"/>
          </a:p>
          <a:p>
            <a:pPr indent="0" lvl="0" marL="0" marR="0" rtl="0" algn="l">
              <a:lnSpc>
                <a:spcPct val="100000"/>
              </a:lnSpc>
              <a:spcBef>
                <a:spcPts val="0"/>
              </a:spcBef>
              <a:spcAft>
                <a:spcPts val="0"/>
              </a:spcAft>
              <a:buClr>
                <a:schemeClr val="dk1"/>
              </a:buClr>
              <a:buSzPts val="1100"/>
              <a:buFont typeface="Arial"/>
              <a:buNone/>
            </a:pPr>
            <a:r>
              <a:rPr b="1" lang="en-US" sz="1900"/>
              <a:t>Byte Streams and Character Streams:</a:t>
            </a:r>
            <a:endParaRPr b="1" sz="1900"/>
          </a:p>
          <a:p>
            <a:pPr indent="0" lvl="0" marL="0" marR="0" rtl="0" algn="l">
              <a:lnSpc>
                <a:spcPct val="100000"/>
              </a:lnSpc>
              <a:spcBef>
                <a:spcPts val="0"/>
              </a:spcBef>
              <a:spcAft>
                <a:spcPts val="0"/>
              </a:spcAft>
              <a:buClr>
                <a:schemeClr val="dk1"/>
              </a:buClr>
              <a:buSzPts val="1100"/>
              <a:buFont typeface="Arial"/>
              <a:buNone/>
            </a:pPr>
            <a:r>
              <a:rPr lang="en-US" sz="1900"/>
              <a:t>- Byte Streams are used for reading/writing raw binary data, while Character Streams are used for reading/writing character data.</a:t>
            </a:r>
            <a:endParaRPr sz="1900"/>
          </a:p>
          <a:p>
            <a:pPr indent="0" lvl="0" marL="0" marR="0" rtl="0" algn="l">
              <a:lnSpc>
                <a:spcPct val="100000"/>
              </a:lnSpc>
              <a:spcBef>
                <a:spcPts val="0"/>
              </a:spcBef>
              <a:spcAft>
                <a:spcPts val="0"/>
              </a:spcAft>
              <a:buClr>
                <a:schemeClr val="dk1"/>
              </a:buClr>
              <a:buSzPts val="1100"/>
              <a:buFont typeface="Arial"/>
              <a:buNone/>
            </a:pPr>
            <a:r>
              <a:rPr lang="en-US" sz="1900"/>
              <a:t>- `InputStream` and `OutputStream` are the base classes for byte streams.</a:t>
            </a:r>
            <a:endParaRPr sz="1900"/>
          </a:p>
          <a:p>
            <a:pPr indent="0" lvl="0" marL="0" marR="0" rtl="0" algn="l">
              <a:lnSpc>
                <a:spcPct val="100000"/>
              </a:lnSpc>
              <a:spcBef>
                <a:spcPts val="0"/>
              </a:spcBef>
              <a:spcAft>
                <a:spcPts val="0"/>
              </a:spcAft>
              <a:buClr>
                <a:schemeClr val="dk1"/>
              </a:buClr>
              <a:buSzPts val="1100"/>
              <a:buFont typeface="Arial"/>
              <a:buNone/>
            </a:pPr>
            <a:r>
              <a:rPr lang="en-US" sz="1900"/>
              <a:t>- `Reader` and `Writer` are the base classes for character streams.</a:t>
            </a:r>
            <a:endParaRPr sz="1900"/>
          </a:p>
          <a:p>
            <a:pPr indent="0" lvl="0" marL="0" marR="0" rtl="0" algn="l">
              <a:lnSpc>
                <a:spcPct val="100000"/>
              </a:lnSpc>
              <a:spcBef>
                <a:spcPts val="0"/>
              </a:spcBef>
              <a:spcAft>
                <a:spcPts val="0"/>
              </a:spcAft>
              <a:buClr>
                <a:schemeClr val="dk1"/>
              </a:buClr>
              <a:buSzPts val="1100"/>
              <a:buFont typeface="Arial"/>
              <a:buNone/>
            </a:pPr>
            <a:r>
              <a:rPr b="1" lang="en-US" sz="1900"/>
              <a:t>File Handling in Java:</a:t>
            </a:r>
            <a:endParaRPr b="1" sz="1900"/>
          </a:p>
          <a:p>
            <a:pPr indent="0" lvl="0" marL="0" marR="0" rtl="0" algn="l">
              <a:lnSpc>
                <a:spcPct val="100000"/>
              </a:lnSpc>
              <a:spcBef>
                <a:spcPts val="0"/>
              </a:spcBef>
              <a:spcAft>
                <a:spcPts val="0"/>
              </a:spcAft>
              <a:buClr>
                <a:schemeClr val="dk1"/>
              </a:buClr>
              <a:buSzPts val="1100"/>
              <a:buFont typeface="Arial"/>
              <a:buNone/>
            </a:pPr>
            <a:r>
              <a:rPr lang="en-US" sz="1900"/>
              <a:t>- The `File` class represents file and directory paths.</a:t>
            </a:r>
            <a:endParaRPr sz="1900"/>
          </a:p>
          <a:p>
            <a:pPr indent="0" lvl="0" marL="0" marR="0" rtl="0" algn="l">
              <a:lnSpc>
                <a:spcPct val="100000"/>
              </a:lnSpc>
              <a:spcBef>
                <a:spcPts val="0"/>
              </a:spcBef>
              <a:spcAft>
                <a:spcPts val="0"/>
              </a:spcAft>
              <a:buClr>
                <a:schemeClr val="dk1"/>
              </a:buClr>
              <a:buSzPts val="1100"/>
              <a:buFont typeface="Arial"/>
              <a:buNone/>
            </a:pPr>
            <a:r>
              <a:rPr lang="en-US" sz="1900"/>
              <a:t>- File operations include creating, deleting, reading, and writing files.</a:t>
            </a:r>
            <a:endParaRPr sz="1900"/>
          </a:p>
          <a:p>
            <a:pPr indent="0" lvl="0" marL="0" marR="0" rtl="0" algn="l">
              <a:lnSpc>
                <a:spcPct val="100000"/>
              </a:lnSpc>
              <a:spcBef>
                <a:spcPts val="0"/>
              </a:spcBef>
              <a:spcAft>
                <a:spcPts val="0"/>
              </a:spcAft>
              <a:buClr>
                <a:schemeClr val="dk1"/>
              </a:buClr>
              <a:buSzPts val="1100"/>
              <a:buFont typeface="Arial"/>
              <a:buNone/>
            </a:pPr>
            <a:r>
              <a:rPr b="1" lang="en-US" sz="1900"/>
              <a:t>Reading from Files:</a:t>
            </a:r>
            <a:endParaRPr b="1" sz="1900"/>
          </a:p>
          <a:p>
            <a:pPr indent="0" lvl="0" marL="0" marR="0" rtl="0" algn="l">
              <a:lnSpc>
                <a:spcPct val="100000"/>
              </a:lnSpc>
              <a:spcBef>
                <a:spcPts val="0"/>
              </a:spcBef>
              <a:spcAft>
                <a:spcPts val="0"/>
              </a:spcAft>
              <a:buClr>
                <a:schemeClr val="dk1"/>
              </a:buClr>
              <a:buSzPts val="1100"/>
              <a:buFont typeface="Arial"/>
              <a:buNone/>
            </a:pPr>
            <a:r>
              <a:rPr lang="en-US" sz="1900"/>
              <a:t>- Java offers various classes like `FileInputStream` and `BufferedReader` for reading from files.</a:t>
            </a:r>
            <a:endParaRPr sz="1900"/>
          </a:p>
          <a:p>
            <a:pPr indent="0" lvl="0" marL="0" marR="0" rtl="0" algn="l">
              <a:lnSpc>
                <a:spcPct val="100000"/>
              </a:lnSpc>
              <a:spcBef>
                <a:spcPts val="0"/>
              </a:spcBef>
              <a:spcAft>
                <a:spcPts val="0"/>
              </a:spcAft>
              <a:buClr>
                <a:schemeClr val="dk1"/>
              </a:buClr>
              <a:buSzPts val="1100"/>
              <a:buFont typeface="Arial"/>
              <a:buNone/>
            </a:pPr>
            <a:r>
              <a:rPr lang="en-US" sz="1900"/>
              <a:t>- Buffering improves reading performance using a buffer memory.</a:t>
            </a:r>
            <a:endParaRPr sz="1900"/>
          </a:p>
          <a:p>
            <a:pPr indent="0" lvl="0" marL="0" marR="0" rtl="0" algn="l">
              <a:lnSpc>
                <a:spcPct val="100000"/>
              </a:lnSpc>
              <a:spcBef>
                <a:spcPts val="0"/>
              </a:spcBef>
              <a:spcAft>
                <a:spcPts val="0"/>
              </a:spcAft>
              <a:buClr>
                <a:schemeClr val="dk1"/>
              </a:buClr>
              <a:buSzPts val="1100"/>
              <a:buFont typeface="Arial"/>
              <a:buNone/>
            </a:pPr>
            <a:r>
              <a:rPr b="1" lang="en-US" sz="1900"/>
              <a:t>Writing to Files:</a:t>
            </a:r>
            <a:endParaRPr b="1" sz="1900"/>
          </a:p>
          <a:p>
            <a:pPr indent="0" lvl="0" marL="0" marR="0" rtl="0" algn="l">
              <a:lnSpc>
                <a:spcPct val="100000"/>
              </a:lnSpc>
              <a:spcBef>
                <a:spcPts val="0"/>
              </a:spcBef>
              <a:spcAft>
                <a:spcPts val="0"/>
              </a:spcAft>
              <a:buClr>
                <a:schemeClr val="dk1"/>
              </a:buClr>
              <a:buSzPts val="1100"/>
              <a:buFont typeface="Arial"/>
              <a:buNone/>
            </a:pPr>
            <a:r>
              <a:rPr lang="en-US" sz="1900"/>
              <a:t>- Java provides classes like `FileOutputStream` and `BufferedWriter` for writing to files.</a:t>
            </a:r>
            <a:endParaRPr sz="1900"/>
          </a:p>
          <a:p>
            <a:pPr indent="0" lvl="0" marL="0" marR="0" rtl="0" algn="l">
              <a:lnSpc>
                <a:spcPct val="100000"/>
              </a:lnSpc>
              <a:spcBef>
                <a:spcPts val="0"/>
              </a:spcBef>
              <a:spcAft>
                <a:spcPts val="0"/>
              </a:spcAft>
              <a:buClr>
                <a:schemeClr val="dk1"/>
              </a:buClr>
              <a:buSzPts val="1100"/>
              <a:buFont typeface="Arial"/>
              <a:buNone/>
            </a:pPr>
            <a:r>
              <a:rPr lang="en-US" sz="1900"/>
              <a:t>- Using `try-with-resources` ensures that resources are automatically closed.</a:t>
            </a:r>
            <a:endParaRPr sz="1900"/>
          </a:p>
          <a:p>
            <a:pPr indent="0" lvl="0" marL="0" marR="0" rtl="0" algn="l">
              <a:lnSpc>
                <a:spcPct val="100000"/>
              </a:lnSpc>
              <a:spcBef>
                <a:spcPts val="0"/>
              </a:spcBef>
              <a:spcAft>
                <a:spcPts val="0"/>
              </a:spcAft>
              <a:buNone/>
            </a:pPr>
            <a:r>
              <a:t/>
            </a:r>
            <a:endParaRPr sz="1100"/>
          </a:p>
          <a:p>
            <a:pPr indent="0" lvl="0" marL="0" marR="0" rtl="0" algn="l">
              <a:lnSpc>
                <a:spcPct val="100000"/>
              </a:lnSpc>
              <a:spcBef>
                <a:spcPts val="0"/>
              </a:spcBef>
              <a:spcAft>
                <a:spcPts val="0"/>
              </a:spcAft>
              <a:buNone/>
            </a:pPr>
            <a:br>
              <a:rPr lang="en-US" sz="1100">
                <a:latin typeface="Arial"/>
                <a:ea typeface="Arial"/>
                <a:cs typeface="Arial"/>
                <a:sym typeface="Arial"/>
              </a:rPr>
            </a:br>
            <a:endParaRPr b="0" sz="1100"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5fb91339ae_0_7"/>
          <p:cNvSpPr txBox="1"/>
          <p:nvPr>
            <p:ph type="title"/>
          </p:nvPr>
        </p:nvSpPr>
        <p:spPr>
          <a:xfrm>
            <a:off x="457350" y="5"/>
            <a:ext cx="8229300" cy="114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300"/>
              <a:t>Keynotes contd..</a:t>
            </a:r>
            <a:endParaRPr b="1" sz="2300"/>
          </a:p>
        </p:txBody>
      </p:sp>
      <p:sp>
        <p:nvSpPr>
          <p:cNvPr id="201" name="Google Shape;201;g25fb91339ae_0_7"/>
          <p:cNvSpPr txBox="1"/>
          <p:nvPr/>
        </p:nvSpPr>
        <p:spPr>
          <a:xfrm>
            <a:off x="457350" y="816750"/>
            <a:ext cx="8435100" cy="60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300">
                <a:solidFill>
                  <a:schemeClr val="dk1"/>
                </a:solidFill>
              </a:rPr>
              <a:t>Multithreading in Java:</a:t>
            </a:r>
            <a:endParaRPr b="1"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Multithreading allows multiple threads to run concurrently within a single process.</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Threads are lighter than processes and share the same memory space.</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a:solidFill>
                  <a:schemeClr val="dk1"/>
                </a:solidFill>
              </a:rPr>
              <a:t>Creating Threads:</a:t>
            </a:r>
            <a:endParaRPr b="1"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Threads can be created by extending the `Thread` class or implementing the `Runnable` interface.</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Extending `Thread` class: Override the `run()` method.</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Implementing `Runnable` interface: Implement the `run()` method and create a thread using `Thread` constructor.</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a:solidFill>
                  <a:schemeClr val="dk1"/>
                </a:solidFill>
              </a:rPr>
              <a:t>Thread States:</a:t>
            </a:r>
            <a:endParaRPr b="1"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Threads go through various states: `NEW`, `RUNNABLE`, `BLOCKED`, `WAITING`, `TIMED_WAITING`, and `TERMINATED`.</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`RUNNABLE` means a thread is executing or ready for execution.</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a:solidFill>
                  <a:schemeClr val="dk1"/>
                </a:solidFill>
              </a:rPr>
              <a:t>Synchronization:</a:t>
            </a:r>
            <a:endParaRPr b="1"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Synchronization is important to avoid data inconsistency in multithreaded programs.</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The `synchronized` keyword ensures that only one thread can access a block of code or an object at a time.</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a:solidFill>
                  <a:schemeClr val="dk1"/>
                </a:solidFill>
              </a:rPr>
              <a:t>Thread Safety:</a:t>
            </a:r>
            <a:endParaRPr b="1"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Thread-safe classes are designed to work correctly when accessed concurrently by multiple threads.</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Classes can be made thread-safe using synchronization or thread-safe data structures.</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a:solidFill>
                  <a:schemeClr val="dk1"/>
                </a:solidFill>
              </a:rPr>
              <a:t>Thread Priority:</a:t>
            </a:r>
            <a:endParaRPr b="1"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Threads have priorities ranging from 1 (lowest) to 10 (highest).</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Priority affects the order in which threads are scheduled to run.</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a:solidFill>
                  <a:schemeClr val="dk1"/>
                </a:solidFill>
              </a:rPr>
              <a:t>Daemon Threads:</a:t>
            </a:r>
            <a:endParaRPr b="1"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Daemon threads are background threads that don't prevent the program from exiting when they are still running.</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a:solidFill>
                  <a:schemeClr val="dk1"/>
                </a:solidFill>
              </a:rPr>
              <a:t>Thread Pooling:</a:t>
            </a:r>
            <a:endParaRPr b="1"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Thread pooling improves performance by reusing threads.</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Java provides `ExecutorService` and `ThreadPoolExecutor` for thread pooling.</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a:solidFill>
                  <a:schemeClr val="dk1"/>
                </a:solidFill>
              </a:rPr>
              <a:t>Challenges of Multithreading:</a:t>
            </a:r>
            <a:endParaRPr b="1"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Multithreading introduces challenges like race conditions, deadlocks, and resource contention.</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Careful design and synchronization are essential to avoid these issues.</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I/O Streams in Java</a:t>
            </a:r>
            <a:endParaRPr b="0" sz="3000" strike="noStrike">
              <a:solidFill>
                <a:srgbClr val="000000"/>
              </a:solidFill>
              <a:latin typeface="Calibri"/>
              <a:ea typeface="Calibri"/>
              <a:cs typeface="Calibri"/>
              <a:sym typeface="Calibri"/>
            </a:endParaRPr>
          </a:p>
        </p:txBody>
      </p:sp>
      <p:sp>
        <p:nvSpPr>
          <p:cNvPr id="107" name="Google Shape;107;p1"/>
          <p:cNvSpPr/>
          <p:nvPr/>
        </p:nvSpPr>
        <p:spPr>
          <a:xfrm>
            <a:off x="914400" y="914400"/>
            <a:ext cx="8229300" cy="4986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t/>
            </a:r>
            <a:endParaRPr i="0" sz="2200" u="none" cap="none" strike="noStrike">
              <a:solidFill>
                <a:schemeClr val="dk1"/>
              </a:solidFill>
            </a:endParaRPr>
          </a:p>
          <a:p>
            <a:pPr indent="0" lvl="0" marL="0" marR="0" rtl="0" algn="l">
              <a:lnSpc>
                <a:spcPct val="100000"/>
              </a:lnSpc>
              <a:spcBef>
                <a:spcPts val="0"/>
              </a:spcBef>
              <a:spcAft>
                <a:spcPts val="0"/>
              </a:spcAft>
              <a:buNone/>
            </a:pPr>
            <a:r>
              <a:rPr lang="en-US" sz="1600">
                <a:solidFill>
                  <a:schemeClr val="dk1"/>
                </a:solidFill>
              </a:rPr>
              <a:t>In Java I/O (Input/Output), a stream is a sequence of data that flows from a source to a destination. Streams provide a way to read data from or write data to different sources and destinations, such as files, network connections, memory, etc. </a:t>
            </a:r>
            <a:endParaRPr sz="1600">
              <a:solidFill>
                <a:schemeClr val="dk1"/>
              </a:solidFill>
            </a:endParaRPr>
          </a:p>
          <a:p>
            <a:pPr indent="0" lvl="0" marL="0" marR="0" rtl="0" algn="l">
              <a:lnSpc>
                <a:spcPct val="100000"/>
              </a:lnSpc>
              <a:spcBef>
                <a:spcPts val="0"/>
              </a:spcBef>
              <a:spcAft>
                <a:spcPts val="0"/>
              </a:spcAft>
              <a:buNone/>
            </a:pPr>
            <a:r>
              <a:rPr lang="en-US" sz="1600">
                <a:solidFill>
                  <a:schemeClr val="dk1"/>
                </a:solidFill>
              </a:rPr>
              <a:t>Streams are a fundamental concept in Java for performing I/O operations efficiently.</a:t>
            </a:r>
            <a:endParaRPr i="0" sz="2200" u="none" cap="none" strike="noStrike">
              <a:solidFill>
                <a:schemeClr val="dk1"/>
              </a:solidFill>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endParaRPr sz="1800"/>
          </a:p>
          <a:p>
            <a:pPr indent="0" lvl="0" marL="0" rtl="0" algn="l">
              <a:spcBef>
                <a:spcPts val="0"/>
              </a:spcBef>
              <a:spcAft>
                <a:spcPts val="0"/>
              </a:spcAft>
              <a:buNone/>
            </a:pPr>
            <a:r>
              <a:rPr lang="en-US" sz="1900">
                <a:solidFill>
                  <a:schemeClr val="dk1"/>
                </a:solidFill>
              </a:rPr>
              <a:t>T</a:t>
            </a:r>
            <a:r>
              <a:rPr lang="en-US" sz="1900">
                <a:solidFill>
                  <a:schemeClr val="dk1"/>
                </a:solidFill>
              </a:rPr>
              <a:t>wo types of I/O: Byte Stream and Character Stream.</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Byte Streams are used for reading/writing raw binary data, while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Character Streams are used for reading/writing character data.</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Two types of streams: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Input Streams (for reading data)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Output Streams (for writing data)</a:t>
            </a:r>
            <a:endParaRPr sz="1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457375" y="63430"/>
            <a:ext cx="8229300" cy="11427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Input Streams</a:t>
            </a:r>
            <a:endParaRPr b="0" sz="3000" strike="noStrike">
              <a:solidFill>
                <a:srgbClr val="000000"/>
              </a:solidFill>
              <a:latin typeface="Calibri"/>
              <a:ea typeface="Calibri"/>
              <a:cs typeface="Calibri"/>
              <a:sym typeface="Calibri"/>
            </a:endParaRPr>
          </a:p>
        </p:txBody>
      </p:sp>
      <p:sp>
        <p:nvSpPr>
          <p:cNvPr id="113" name="Google Shape;113;p2"/>
          <p:cNvSpPr/>
          <p:nvPr/>
        </p:nvSpPr>
        <p:spPr>
          <a:xfrm>
            <a:off x="914400" y="914400"/>
            <a:ext cx="7999500" cy="3760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Read data from a source.</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Commonly used classes: `InputStream`, `FileInputStream`, `BufferedInputStream`, `DataInputStream`, etc.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Example: Reading from a file.</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try (FileInputStream fis = new FileInputStream("input.txt"))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int data;</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while ((data = fis.read()) != -1)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System.out.print((char) data);</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 catch (IOException e)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e.printStackTrace();</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sp>
        <p:nvSpPr>
          <p:cNvPr id="114" name="Google Shape;114;p2"/>
          <p:cNvSpPr txBox="1"/>
          <p:nvPr/>
        </p:nvSpPr>
        <p:spPr>
          <a:xfrm>
            <a:off x="4111975" y="3774050"/>
            <a:ext cx="4801800" cy="28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t>try (Reader reader = new FileReader("text.txt")) {</a:t>
            </a:r>
            <a:endParaRPr sz="1800"/>
          </a:p>
          <a:p>
            <a:pPr indent="0" lvl="0" marL="0" rtl="0" algn="l">
              <a:spcBef>
                <a:spcPts val="0"/>
              </a:spcBef>
              <a:spcAft>
                <a:spcPts val="0"/>
              </a:spcAft>
              <a:buClr>
                <a:schemeClr val="dk1"/>
              </a:buClr>
              <a:buSzPts val="1100"/>
              <a:buFont typeface="Arial"/>
              <a:buNone/>
            </a:pPr>
            <a:r>
              <a:rPr lang="en-US" sz="1800"/>
              <a:t>    int character;</a:t>
            </a:r>
            <a:endParaRPr sz="1800"/>
          </a:p>
          <a:p>
            <a:pPr indent="0" lvl="0" marL="0" rtl="0" algn="l">
              <a:spcBef>
                <a:spcPts val="0"/>
              </a:spcBef>
              <a:spcAft>
                <a:spcPts val="0"/>
              </a:spcAft>
              <a:buClr>
                <a:schemeClr val="dk1"/>
              </a:buClr>
              <a:buSzPts val="1100"/>
              <a:buFont typeface="Arial"/>
              <a:buNone/>
            </a:pPr>
            <a:r>
              <a:rPr lang="en-US" sz="1800"/>
              <a:t>    while ((character = reader.read()) != -1) {</a:t>
            </a:r>
            <a:endParaRPr sz="1800"/>
          </a:p>
          <a:p>
            <a:pPr indent="0" lvl="0" marL="0" rtl="0" algn="l">
              <a:spcBef>
                <a:spcPts val="0"/>
              </a:spcBef>
              <a:spcAft>
                <a:spcPts val="0"/>
              </a:spcAft>
              <a:buClr>
                <a:schemeClr val="dk1"/>
              </a:buClr>
              <a:buSzPts val="1100"/>
              <a:buFont typeface="Arial"/>
              <a:buNone/>
            </a:pPr>
            <a:r>
              <a:rPr lang="en-US" sz="1800"/>
              <a:t>        // Process the character</a:t>
            </a:r>
            <a:endParaRPr sz="1800"/>
          </a:p>
          <a:p>
            <a:pPr indent="0" lvl="0" marL="0" rtl="0" algn="l">
              <a:spcBef>
                <a:spcPts val="0"/>
              </a:spcBef>
              <a:spcAft>
                <a:spcPts val="0"/>
              </a:spcAft>
              <a:buClr>
                <a:schemeClr val="dk1"/>
              </a:buClr>
              <a:buSzPts val="1100"/>
              <a:buFont typeface="Arial"/>
              <a:buNone/>
            </a:pPr>
            <a:r>
              <a:rPr lang="en-US" sz="1800"/>
              <a:t>        System.out.print((char) character);</a:t>
            </a:r>
            <a:endParaRPr sz="1800"/>
          </a:p>
          <a:p>
            <a:pPr indent="0" lvl="0" marL="0" rtl="0" algn="l">
              <a:spcBef>
                <a:spcPts val="0"/>
              </a:spcBef>
              <a:spcAft>
                <a:spcPts val="0"/>
              </a:spcAft>
              <a:buClr>
                <a:schemeClr val="dk1"/>
              </a:buClr>
              <a:buSzPts val="1100"/>
              <a:buFont typeface="Arial"/>
              <a:buNone/>
            </a:pPr>
            <a:r>
              <a:rPr lang="en-US" sz="1800"/>
              <a:t>    }</a:t>
            </a:r>
            <a:endParaRPr sz="1800"/>
          </a:p>
          <a:p>
            <a:pPr indent="0" lvl="0" marL="0" rtl="0" algn="l">
              <a:spcBef>
                <a:spcPts val="0"/>
              </a:spcBef>
              <a:spcAft>
                <a:spcPts val="0"/>
              </a:spcAft>
              <a:buClr>
                <a:schemeClr val="dk1"/>
              </a:buClr>
              <a:buSzPts val="1100"/>
              <a:buFont typeface="Arial"/>
              <a:buNone/>
            </a:pPr>
            <a:r>
              <a:rPr lang="en-US" sz="1800"/>
              <a:t>} catch (IOException e) {</a:t>
            </a:r>
            <a:endParaRPr sz="1800"/>
          </a:p>
          <a:p>
            <a:pPr indent="0" lvl="0" marL="0" rtl="0" algn="l">
              <a:spcBef>
                <a:spcPts val="0"/>
              </a:spcBef>
              <a:spcAft>
                <a:spcPts val="0"/>
              </a:spcAft>
              <a:buClr>
                <a:schemeClr val="dk1"/>
              </a:buClr>
              <a:buSzPts val="1100"/>
              <a:buFont typeface="Arial"/>
              <a:buNone/>
            </a:pPr>
            <a:r>
              <a:rPr lang="en-US" sz="1800"/>
              <a:t>    e.printStackTrace();</a:t>
            </a:r>
            <a:endParaRPr sz="1800"/>
          </a:p>
          <a:p>
            <a:pPr indent="0" lvl="0" marL="0" rtl="0" algn="l">
              <a:spcBef>
                <a:spcPts val="0"/>
              </a:spcBef>
              <a:spcAft>
                <a:spcPts val="0"/>
              </a:spcAft>
              <a:buClr>
                <a:schemeClr val="dk1"/>
              </a:buClr>
              <a:buSzPts val="1100"/>
              <a:buFont typeface="Arial"/>
              <a:buNone/>
            </a:pPr>
            <a:r>
              <a:rPr lang="en-US" sz="1800"/>
              <a:t>}</a:t>
            </a:r>
            <a:endParaRPr sz="18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Output Streams</a:t>
            </a:r>
            <a:endParaRPr b="0" sz="3000" strike="noStrike">
              <a:solidFill>
                <a:srgbClr val="000000"/>
              </a:solidFill>
              <a:latin typeface="Calibri"/>
              <a:ea typeface="Calibri"/>
              <a:cs typeface="Calibri"/>
              <a:sym typeface="Calibri"/>
            </a:endParaRPr>
          </a:p>
        </p:txBody>
      </p:sp>
      <p:sp>
        <p:nvSpPr>
          <p:cNvPr id="120" name="Google Shape;120;p3"/>
          <p:cNvSpPr/>
          <p:nvPr/>
        </p:nvSpPr>
        <p:spPr>
          <a:xfrm>
            <a:off x="914400" y="914400"/>
            <a:ext cx="8229240" cy="42044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Write data to a destination.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Commonly used classes: `OutputStream`, `FileOutputStream`, `BufferedOutputStream`, `DataOutputStream`, etc.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Example: Writing to a file.</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try (FileOutputStream fos = new FileOutputStream("output.txt"))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String data = "Hello, I/O Streams!";</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fos.write(data.getBytes());</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 catch (IOException e)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e.printStackTrace();</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File Class</a:t>
            </a:r>
            <a:endParaRPr b="0" sz="3000" strike="noStrike">
              <a:solidFill>
                <a:srgbClr val="000000"/>
              </a:solidFill>
              <a:latin typeface="Calibri"/>
              <a:ea typeface="Calibri"/>
              <a:cs typeface="Calibri"/>
              <a:sym typeface="Calibri"/>
            </a:endParaRPr>
          </a:p>
        </p:txBody>
      </p:sp>
      <p:sp>
        <p:nvSpPr>
          <p:cNvPr id="126" name="Google Shape;126;p4"/>
          <p:cNvSpPr/>
          <p:nvPr/>
        </p:nvSpPr>
        <p:spPr>
          <a:xfrm>
            <a:off x="914400" y="914400"/>
            <a:ext cx="8229240" cy="42044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The `File` class in Java represents a file or directory path.</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Commonly used methods: `exists()`, `isFile()`, `isDirectory()`, `getName()`, `getParent()`, etc.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Example: Checking if a file exists.</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File file = new File("input.txt");</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if (file.exists() &amp;&amp; file.isFile())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System.out.println("File exists.");</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 else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System.out.println("File does not exist.");</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Multithreading in Java</a:t>
            </a:r>
            <a:endParaRPr b="0" sz="3000" strike="noStrike">
              <a:solidFill>
                <a:srgbClr val="000000"/>
              </a:solidFill>
              <a:latin typeface="Calibri"/>
              <a:ea typeface="Calibri"/>
              <a:cs typeface="Calibri"/>
              <a:sym typeface="Calibri"/>
            </a:endParaRPr>
          </a:p>
        </p:txBody>
      </p:sp>
      <p:sp>
        <p:nvSpPr>
          <p:cNvPr id="132" name="Google Shape;132;p5"/>
          <p:cNvSpPr/>
          <p:nvPr/>
        </p:nvSpPr>
        <p:spPr>
          <a:xfrm>
            <a:off x="457200" y="1225150"/>
            <a:ext cx="8686500" cy="10422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mechanism in Java that allows concurrent execution of multiple threads within a process.</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Advantages: Improved performance, responsiveness, and resource utilization.</a:t>
            </a:r>
            <a:br>
              <a:rPr b="0" i="0" lang="en-US" sz="1800" u="none" cap="none" strike="noStrike">
                <a:latin typeface="Arial"/>
                <a:ea typeface="Arial"/>
                <a:cs typeface="Arial"/>
                <a:sym typeface="Arial"/>
              </a:rPr>
            </a:br>
            <a:br>
              <a:rPr b="0" i="0" lang="en-US" sz="1800" u="none" cap="none" strike="noStrike">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pic>
        <p:nvPicPr>
          <p:cNvPr id="133" name="Google Shape;133;p5"/>
          <p:cNvPicPr preferRelativeResize="0"/>
          <p:nvPr/>
        </p:nvPicPr>
        <p:blipFill>
          <a:blip r:embed="rId3">
            <a:alphaModFix/>
          </a:blip>
          <a:stretch>
            <a:fillRect/>
          </a:stretch>
        </p:blipFill>
        <p:spPr>
          <a:xfrm>
            <a:off x="5602175" y="3083550"/>
            <a:ext cx="3144207" cy="3354600"/>
          </a:xfrm>
          <a:prstGeom prst="rect">
            <a:avLst/>
          </a:prstGeom>
          <a:noFill/>
          <a:ln>
            <a:noFill/>
          </a:ln>
        </p:spPr>
      </p:pic>
      <p:sp>
        <p:nvSpPr>
          <p:cNvPr id="134" name="Google Shape;134;p5"/>
          <p:cNvSpPr txBox="1"/>
          <p:nvPr/>
        </p:nvSpPr>
        <p:spPr>
          <a:xfrm>
            <a:off x="281650" y="2830500"/>
            <a:ext cx="5238900" cy="3548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US" sz="1600">
                <a:solidFill>
                  <a:srgbClr val="333333"/>
                </a:solidFill>
                <a:highlight>
                  <a:srgbClr val="FFFFFF"/>
                </a:highlight>
              </a:rPr>
              <a:t>A thread is a lightweight subprocess, the smallest unit of processing. It is a separate path of execution.</a:t>
            </a:r>
            <a:endParaRPr b="1" sz="1600">
              <a:solidFill>
                <a:srgbClr val="333333"/>
              </a:solidFill>
              <a:highlight>
                <a:srgbClr val="FFFFFF"/>
              </a:highlight>
            </a:endParaRPr>
          </a:p>
          <a:p>
            <a:pPr indent="0" lvl="0" marL="0" rtl="0" algn="just">
              <a:lnSpc>
                <a:spcPct val="115000"/>
              </a:lnSpc>
              <a:spcBef>
                <a:spcPts val="1200"/>
              </a:spcBef>
              <a:spcAft>
                <a:spcPts val="0"/>
              </a:spcAft>
              <a:buNone/>
            </a:pPr>
            <a:r>
              <a:rPr lang="en-US" sz="1600">
                <a:solidFill>
                  <a:srgbClr val="333333"/>
                </a:solidFill>
                <a:highlight>
                  <a:srgbClr val="FFFFFF"/>
                </a:highlight>
              </a:rPr>
              <a:t>Threads are independent. If there occurs exception in one thread, it doesn't affect other threads. It uses a shared memory area.</a:t>
            </a:r>
            <a:endParaRPr sz="1600">
              <a:solidFill>
                <a:srgbClr val="333333"/>
              </a:solidFill>
              <a:highlight>
                <a:srgbClr val="FFFFFF"/>
              </a:highlight>
            </a:endParaRPr>
          </a:p>
          <a:p>
            <a:pPr indent="0" lvl="0" marL="0" rtl="0" algn="l">
              <a:spcBef>
                <a:spcPts val="1200"/>
              </a:spcBef>
              <a:spcAft>
                <a:spcPts val="0"/>
              </a:spcAft>
              <a:buClr>
                <a:schemeClr val="dk1"/>
              </a:buClr>
              <a:buFont typeface="Arial"/>
              <a:buNone/>
            </a:pPr>
            <a:r>
              <a:rPr lang="en-US" sz="1800">
                <a:solidFill>
                  <a:schemeClr val="dk1"/>
                </a:solidFill>
                <a:latin typeface="Calibri"/>
                <a:ea typeface="Calibri"/>
                <a:cs typeface="Calibri"/>
                <a:sym typeface="Calibri"/>
              </a:rPr>
              <a:t>Two ways to create threads: Extending `Thread` class or implementing `Runnable` interface.</a:t>
            </a:r>
            <a:endParaRPr sz="1600">
              <a:solidFill>
                <a:srgbClr val="333333"/>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Refer for more: </a:t>
            </a:r>
            <a:r>
              <a:rPr lang="en-US" u="sng">
                <a:solidFill>
                  <a:schemeClr val="hlink"/>
                </a:solidFill>
                <a:hlinkClick r:id="rId4"/>
              </a:rPr>
              <a:t>https://www.javatpoint.com/multithreading-in-java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Creating Threads</a:t>
            </a:r>
            <a:endParaRPr b="0" sz="3000" strike="noStrike">
              <a:solidFill>
                <a:srgbClr val="000000"/>
              </a:solidFill>
              <a:latin typeface="Calibri"/>
              <a:ea typeface="Calibri"/>
              <a:cs typeface="Calibri"/>
              <a:sym typeface="Calibri"/>
            </a:endParaRPr>
          </a:p>
        </p:txBody>
      </p:sp>
      <p:sp>
        <p:nvSpPr>
          <p:cNvPr id="140" name="Google Shape;140;p6"/>
          <p:cNvSpPr/>
          <p:nvPr/>
        </p:nvSpPr>
        <p:spPr>
          <a:xfrm>
            <a:off x="914400" y="914400"/>
            <a:ext cx="8229300" cy="63237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Extending `Thread` class:</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class MyThread extends Thread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public void run()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 Code to be executed by the thread</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MyThread thread = new MyThread();</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thread.start(); // Start the thread</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Implementing `Runnable` interface:</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class MyRunnable implements Runnable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public void run()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 Code to be executed by the thread</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MyRunnable runnable = new MyRunnable();</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Thread thread = new Thread(runnable);</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thread.start(); // Start the thread</a:t>
            </a: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  </a:t>
            </a:r>
            <a:br>
              <a:rPr b="0" i="0" lang="en-US" sz="1800" u="none" cap="none" strike="noStrike">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Thread Synchronization</a:t>
            </a:r>
            <a:endParaRPr b="0" sz="3000" strike="noStrike">
              <a:solidFill>
                <a:srgbClr val="000000"/>
              </a:solidFill>
              <a:latin typeface="Calibri"/>
              <a:ea typeface="Calibri"/>
              <a:cs typeface="Calibri"/>
              <a:sym typeface="Calibri"/>
            </a:endParaRPr>
          </a:p>
        </p:txBody>
      </p:sp>
      <p:sp>
        <p:nvSpPr>
          <p:cNvPr id="146" name="Google Shape;146;p7"/>
          <p:cNvSpPr/>
          <p:nvPr/>
        </p:nvSpPr>
        <p:spPr>
          <a:xfrm>
            <a:off x="521050" y="914400"/>
            <a:ext cx="4802100" cy="35073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multithreaded applications, multiple threads may access shared resources concurrently, leading to data inconsistency.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Synchronization ensures that only one thread can access a shared resource at a time.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Use `synchronized` keyword for synchronization.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latin typeface="Arial"/>
                <a:ea typeface="Arial"/>
                <a:cs typeface="Arial"/>
                <a:sym typeface="Arial"/>
              </a:rPr>
              <a:t>Refer : </a:t>
            </a:r>
            <a:r>
              <a:rPr b="0" i="0" lang="en-US" u="sng" cap="none" strike="noStrike">
                <a:solidFill>
                  <a:schemeClr val="hlink"/>
                </a:solidFill>
                <a:latin typeface="Arial"/>
                <a:ea typeface="Arial"/>
                <a:cs typeface="Arial"/>
                <a:sym typeface="Arial"/>
                <a:hlinkClick r:id="rId3"/>
              </a:rPr>
              <a:t>https://www.javatpoint.com/synchronization-in-java</a:t>
            </a:r>
            <a:endParaRPr b="0" i="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a:p>
        </p:txBody>
      </p:sp>
      <p:sp>
        <p:nvSpPr>
          <p:cNvPr id="147" name="Google Shape;147;p7"/>
          <p:cNvSpPr txBox="1"/>
          <p:nvPr/>
        </p:nvSpPr>
        <p:spPr>
          <a:xfrm>
            <a:off x="5294875" y="168975"/>
            <a:ext cx="3633300" cy="6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t>//example of java synchronized method  </a:t>
            </a:r>
            <a:endParaRPr sz="1000"/>
          </a:p>
          <a:p>
            <a:pPr indent="0" lvl="0" marL="0" rtl="0" algn="l">
              <a:spcBef>
                <a:spcPts val="0"/>
              </a:spcBef>
              <a:spcAft>
                <a:spcPts val="0"/>
              </a:spcAft>
              <a:buClr>
                <a:schemeClr val="dk1"/>
              </a:buClr>
              <a:buSzPts val="1100"/>
              <a:buFont typeface="Arial"/>
              <a:buNone/>
            </a:pPr>
            <a:r>
              <a:rPr lang="en-US" sz="1000"/>
              <a:t>class Table{  </a:t>
            </a:r>
            <a:endParaRPr sz="1000"/>
          </a:p>
          <a:p>
            <a:pPr indent="0" lvl="0" marL="0" rtl="0" algn="l">
              <a:spcBef>
                <a:spcPts val="0"/>
              </a:spcBef>
              <a:spcAft>
                <a:spcPts val="0"/>
              </a:spcAft>
              <a:buClr>
                <a:schemeClr val="dk1"/>
              </a:buClr>
              <a:buSzPts val="1100"/>
              <a:buFont typeface="Arial"/>
              <a:buNone/>
            </a:pPr>
            <a:r>
              <a:rPr lang="en-US" sz="1000"/>
              <a:t> synchronized void printTable(int n){//synchronized method  </a:t>
            </a:r>
            <a:endParaRPr sz="1000"/>
          </a:p>
          <a:p>
            <a:pPr indent="0" lvl="0" marL="0" rtl="0" algn="l">
              <a:spcBef>
                <a:spcPts val="0"/>
              </a:spcBef>
              <a:spcAft>
                <a:spcPts val="0"/>
              </a:spcAft>
              <a:buClr>
                <a:schemeClr val="dk1"/>
              </a:buClr>
              <a:buSzPts val="1100"/>
              <a:buFont typeface="Arial"/>
              <a:buNone/>
            </a:pPr>
            <a:r>
              <a:rPr lang="en-US" sz="1000"/>
              <a:t>   for(int i=1;i&lt;=5;i++){  </a:t>
            </a:r>
            <a:endParaRPr sz="1000"/>
          </a:p>
          <a:p>
            <a:pPr indent="0" lvl="0" marL="0" rtl="0" algn="l">
              <a:spcBef>
                <a:spcPts val="0"/>
              </a:spcBef>
              <a:spcAft>
                <a:spcPts val="0"/>
              </a:spcAft>
              <a:buClr>
                <a:schemeClr val="dk1"/>
              </a:buClr>
              <a:buSzPts val="1100"/>
              <a:buFont typeface="Arial"/>
              <a:buNone/>
            </a:pPr>
            <a:r>
              <a:rPr lang="en-US" sz="1000"/>
              <a:t>     System.out.println(n*i);  </a:t>
            </a:r>
            <a:endParaRPr sz="1000"/>
          </a:p>
          <a:p>
            <a:pPr indent="0" lvl="0" marL="0" rtl="0" algn="l">
              <a:spcBef>
                <a:spcPts val="0"/>
              </a:spcBef>
              <a:spcAft>
                <a:spcPts val="0"/>
              </a:spcAft>
              <a:buClr>
                <a:schemeClr val="dk1"/>
              </a:buClr>
              <a:buSzPts val="1100"/>
              <a:buFont typeface="Arial"/>
              <a:buNone/>
            </a:pPr>
            <a:r>
              <a:rPr lang="en-US" sz="1000"/>
              <a:t>     try{  </a:t>
            </a:r>
            <a:endParaRPr sz="1000"/>
          </a:p>
          <a:p>
            <a:pPr indent="0" lvl="0" marL="0" rtl="0" algn="l">
              <a:spcBef>
                <a:spcPts val="0"/>
              </a:spcBef>
              <a:spcAft>
                <a:spcPts val="0"/>
              </a:spcAft>
              <a:buClr>
                <a:schemeClr val="dk1"/>
              </a:buClr>
              <a:buSzPts val="1100"/>
              <a:buFont typeface="Arial"/>
              <a:buNone/>
            </a:pPr>
            <a:r>
              <a:rPr lang="en-US" sz="1000"/>
              <a:t>      Thread.sleep(400);  </a:t>
            </a:r>
            <a:endParaRPr sz="1000"/>
          </a:p>
          <a:p>
            <a:pPr indent="0" lvl="0" marL="0" rtl="0" algn="l">
              <a:spcBef>
                <a:spcPts val="0"/>
              </a:spcBef>
              <a:spcAft>
                <a:spcPts val="0"/>
              </a:spcAft>
              <a:buClr>
                <a:schemeClr val="dk1"/>
              </a:buClr>
              <a:buSzPts val="1100"/>
              <a:buFont typeface="Arial"/>
              <a:buNone/>
            </a:pPr>
            <a:r>
              <a:rPr lang="en-US" sz="1000"/>
              <a:t>     }catch(Exception e){System.out.println(e);}  </a:t>
            </a:r>
            <a:endParaRPr sz="1000"/>
          </a:p>
          <a:p>
            <a:pPr indent="0" lvl="0" marL="0" rtl="0" algn="l">
              <a:spcBef>
                <a:spcPts val="0"/>
              </a:spcBef>
              <a:spcAft>
                <a:spcPts val="0"/>
              </a:spcAft>
              <a:buClr>
                <a:schemeClr val="dk1"/>
              </a:buClr>
              <a:buSzPts val="1100"/>
              <a:buFont typeface="Arial"/>
              <a:buNone/>
            </a:pPr>
            <a:r>
              <a:rPr lang="en-US" sz="1000"/>
              <a:t>   }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 }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class MyThread1 extends Thread{  </a:t>
            </a:r>
            <a:endParaRPr sz="1000"/>
          </a:p>
          <a:p>
            <a:pPr indent="0" lvl="0" marL="0" rtl="0" algn="l">
              <a:spcBef>
                <a:spcPts val="0"/>
              </a:spcBef>
              <a:spcAft>
                <a:spcPts val="0"/>
              </a:spcAft>
              <a:buClr>
                <a:schemeClr val="dk1"/>
              </a:buClr>
              <a:buSzPts val="1100"/>
              <a:buFont typeface="Arial"/>
              <a:buNone/>
            </a:pPr>
            <a:r>
              <a:rPr lang="en-US" sz="1000"/>
              <a:t>Table t;  </a:t>
            </a:r>
            <a:endParaRPr sz="1000"/>
          </a:p>
          <a:p>
            <a:pPr indent="0" lvl="0" marL="0" rtl="0" algn="l">
              <a:spcBef>
                <a:spcPts val="0"/>
              </a:spcBef>
              <a:spcAft>
                <a:spcPts val="0"/>
              </a:spcAft>
              <a:buClr>
                <a:schemeClr val="dk1"/>
              </a:buClr>
              <a:buSzPts val="1100"/>
              <a:buFont typeface="Arial"/>
              <a:buNone/>
            </a:pPr>
            <a:r>
              <a:rPr lang="en-US" sz="1000"/>
              <a:t>MyThread1(Table t){  </a:t>
            </a:r>
            <a:endParaRPr sz="1000"/>
          </a:p>
          <a:p>
            <a:pPr indent="0" lvl="0" marL="0" rtl="0" algn="l">
              <a:spcBef>
                <a:spcPts val="0"/>
              </a:spcBef>
              <a:spcAft>
                <a:spcPts val="0"/>
              </a:spcAft>
              <a:buClr>
                <a:schemeClr val="dk1"/>
              </a:buClr>
              <a:buSzPts val="1100"/>
              <a:buFont typeface="Arial"/>
              <a:buNone/>
            </a:pPr>
            <a:r>
              <a:rPr lang="en-US" sz="1000"/>
              <a:t>this.t=t;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public void run(){  </a:t>
            </a:r>
            <a:endParaRPr sz="1000"/>
          </a:p>
          <a:p>
            <a:pPr indent="0" lvl="0" marL="0" rtl="0" algn="l">
              <a:spcBef>
                <a:spcPts val="0"/>
              </a:spcBef>
              <a:spcAft>
                <a:spcPts val="0"/>
              </a:spcAft>
              <a:buClr>
                <a:schemeClr val="dk1"/>
              </a:buClr>
              <a:buSzPts val="1100"/>
              <a:buFont typeface="Arial"/>
              <a:buNone/>
            </a:pPr>
            <a:r>
              <a:rPr lang="en-US" sz="1000"/>
              <a:t>t.printTable(5);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class MyThread2 extends Thread{  </a:t>
            </a:r>
            <a:endParaRPr sz="1000"/>
          </a:p>
          <a:p>
            <a:pPr indent="0" lvl="0" marL="0" rtl="0" algn="l">
              <a:spcBef>
                <a:spcPts val="0"/>
              </a:spcBef>
              <a:spcAft>
                <a:spcPts val="0"/>
              </a:spcAft>
              <a:buClr>
                <a:schemeClr val="dk1"/>
              </a:buClr>
              <a:buSzPts val="1100"/>
              <a:buFont typeface="Arial"/>
              <a:buNone/>
            </a:pPr>
            <a:r>
              <a:rPr lang="en-US" sz="1000"/>
              <a:t>Table t;  </a:t>
            </a:r>
            <a:endParaRPr sz="1000"/>
          </a:p>
          <a:p>
            <a:pPr indent="0" lvl="0" marL="0" rtl="0" algn="l">
              <a:spcBef>
                <a:spcPts val="0"/>
              </a:spcBef>
              <a:spcAft>
                <a:spcPts val="0"/>
              </a:spcAft>
              <a:buClr>
                <a:schemeClr val="dk1"/>
              </a:buClr>
              <a:buSzPts val="1100"/>
              <a:buFont typeface="Arial"/>
              <a:buNone/>
            </a:pPr>
            <a:r>
              <a:rPr lang="en-US" sz="1000"/>
              <a:t>MyThread2(Table t){  </a:t>
            </a:r>
            <a:endParaRPr sz="1000"/>
          </a:p>
          <a:p>
            <a:pPr indent="0" lvl="0" marL="0" rtl="0" algn="l">
              <a:spcBef>
                <a:spcPts val="0"/>
              </a:spcBef>
              <a:spcAft>
                <a:spcPts val="0"/>
              </a:spcAft>
              <a:buClr>
                <a:schemeClr val="dk1"/>
              </a:buClr>
              <a:buSzPts val="1100"/>
              <a:buFont typeface="Arial"/>
              <a:buNone/>
            </a:pPr>
            <a:r>
              <a:rPr lang="en-US" sz="1000"/>
              <a:t>this.t=t;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public void run(){  </a:t>
            </a:r>
            <a:endParaRPr sz="1000"/>
          </a:p>
          <a:p>
            <a:pPr indent="0" lvl="0" marL="0" rtl="0" algn="l">
              <a:spcBef>
                <a:spcPts val="0"/>
              </a:spcBef>
              <a:spcAft>
                <a:spcPts val="0"/>
              </a:spcAft>
              <a:buClr>
                <a:schemeClr val="dk1"/>
              </a:buClr>
              <a:buSzPts val="1100"/>
              <a:buFont typeface="Arial"/>
              <a:buNone/>
            </a:pPr>
            <a:r>
              <a:rPr lang="en-US" sz="1000"/>
              <a:t>t.printTable(100);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public class TestSynchronization2{  </a:t>
            </a:r>
            <a:endParaRPr sz="1000"/>
          </a:p>
          <a:p>
            <a:pPr indent="0" lvl="0" marL="0" rtl="0" algn="l">
              <a:spcBef>
                <a:spcPts val="0"/>
              </a:spcBef>
              <a:spcAft>
                <a:spcPts val="0"/>
              </a:spcAft>
              <a:buClr>
                <a:schemeClr val="dk1"/>
              </a:buClr>
              <a:buSzPts val="1100"/>
              <a:buFont typeface="Arial"/>
              <a:buNone/>
            </a:pPr>
            <a:r>
              <a:rPr lang="en-US" sz="1000"/>
              <a:t>public static void main(String args[]){  </a:t>
            </a:r>
            <a:endParaRPr sz="1000"/>
          </a:p>
          <a:p>
            <a:pPr indent="0" lvl="0" marL="0" rtl="0" algn="l">
              <a:spcBef>
                <a:spcPts val="0"/>
              </a:spcBef>
              <a:spcAft>
                <a:spcPts val="0"/>
              </a:spcAft>
              <a:buClr>
                <a:schemeClr val="dk1"/>
              </a:buClr>
              <a:buSzPts val="1100"/>
              <a:buFont typeface="Arial"/>
              <a:buNone/>
            </a:pPr>
            <a:r>
              <a:rPr lang="en-US" sz="1000"/>
              <a:t>Table obj = new Table();//only one object  </a:t>
            </a:r>
            <a:endParaRPr sz="1000"/>
          </a:p>
          <a:p>
            <a:pPr indent="0" lvl="0" marL="0" rtl="0" algn="l">
              <a:spcBef>
                <a:spcPts val="0"/>
              </a:spcBef>
              <a:spcAft>
                <a:spcPts val="0"/>
              </a:spcAft>
              <a:buClr>
                <a:schemeClr val="dk1"/>
              </a:buClr>
              <a:buSzPts val="1100"/>
              <a:buFont typeface="Arial"/>
              <a:buNone/>
            </a:pPr>
            <a:r>
              <a:rPr lang="en-US" sz="1000"/>
              <a:t>MyThread1 t1=new MyThread1(obj);  </a:t>
            </a:r>
            <a:endParaRPr sz="1000"/>
          </a:p>
          <a:p>
            <a:pPr indent="0" lvl="0" marL="0" rtl="0" algn="l">
              <a:spcBef>
                <a:spcPts val="0"/>
              </a:spcBef>
              <a:spcAft>
                <a:spcPts val="0"/>
              </a:spcAft>
              <a:buClr>
                <a:schemeClr val="dk1"/>
              </a:buClr>
              <a:buSzPts val="1100"/>
              <a:buFont typeface="Arial"/>
              <a:buNone/>
            </a:pPr>
            <a:r>
              <a:rPr lang="en-US" sz="1000"/>
              <a:t>MyThread2 t2=new MyThread2(obj);  </a:t>
            </a:r>
            <a:endParaRPr sz="1000"/>
          </a:p>
          <a:p>
            <a:pPr indent="0" lvl="0" marL="0" rtl="0" algn="l">
              <a:spcBef>
                <a:spcPts val="0"/>
              </a:spcBef>
              <a:spcAft>
                <a:spcPts val="0"/>
              </a:spcAft>
              <a:buClr>
                <a:schemeClr val="dk1"/>
              </a:buClr>
              <a:buSzPts val="1100"/>
              <a:buFont typeface="Arial"/>
              <a:buNone/>
            </a:pPr>
            <a:r>
              <a:rPr lang="en-US" sz="1000"/>
              <a:t>t1.start();  </a:t>
            </a:r>
            <a:endParaRPr sz="1000"/>
          </a:p>
          <a:p>
            <a:pPr indent="0" lvl="0" marL="0" rtl="0" algn="l">
              <a:spcBef>
                <a:spcPts val="0"/>
              </a:spcBef>
              <a:spcAft>
                <a:spcPts val="0"/>
              </a:spcAft>
              <a:buClr>
                <a:schemeClr val="dk1"/>
              </a:buClr>
              <a:buSzPts val="1100"/>
              <a:buFont typeface="Arial"/>
              <a:buNone/>
            </a:pPr>
            <a:r>
              <a:rPr lang="en-US" sz="1000"/>
              <a:t>t2.start();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Clr>
                <a:schemeClr val="dk1"/>
              </a:buClr>
              <a:buSzPts val="1100"/>
              <a:buFont typeface="Arial"/>
              <a:buNone/>
            </a:pPr>
            <a:r>
              <a:rPr lang="en-US" sz="1000"/>
              <a:t>}  </a:t>
            </a:r>
            <a:endParaRPr sz="1000"/>
          </a:p>
          <a:p>
            <a:pPr indent="0" lvl="0" marL="0" rtl="0" algn="l">
              <a:spcBef>
                <a:spcPts val="0"/>
              </a:spcBef>
              <a:spcAft>
                <a:spcPts val="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457375" y="91605"/>
            <a:ext cx="8229300" cy="11427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000000"/>
              </a:buClr>
              <a:buSzPts val="3000"/>
              <a:buFont typeface="Calibri"/>
              <a:buNone/>
            </a:pPr>
            <a:r>
              <a:rPr b="0" lang="en-US" sz="3000" strike="noStrike">
                <a:solidFill>
                  <a:srgbClr val="000000"/>
                </a:solidFill>
                <a:latin typeface="Calibri"/>
                <a:ea typeface="Calibri"/>
                <a:cs typeface="Calibri"/>
                <a:sym typeface="Calibri"/>
              </a:rPr>
              <a:t>Thread States</a:t>
            </a:r>
            <a:endParaRPr b="0" sz="3000" strike="noStrike">
              <a:solidFill>
                <a:srgbClr val="000000"/>
              </a:solidFill>
              <a:latin typeface="Calibri"/>
              <a:ea typeface="Calibri"/>
              <a:cs typeface="Calibri"/>
              <a:sym typeface="Calibri"/>
            </a:endParaRPr>
          </a:p>
        </p:txBody>
      </p:sp>
      <p:sp>
        <p:nvSpPr>
          <p:cNvPr id="153" name="Google Shape;153;p8"/>
          <p:cNvSpPr/>
          <p:nvPr/>
        </p:nvSpPr>
        <p:spPr>
          <a:xfrm>
            <a:off x="914400" y="914400"/>
            <a:ext cx="8229300" cy="14796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Threads can be in different states, such as `NEW`, `RUNNABLE`, `BLOCKED`, `WAITING`, `TIMED_WAITING`, and `TERMINATED`.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Calibri"/>
                <a:ea typeface="Calibri"/>
                <a:cs typeface="Calibri"/>
                <a:sym typeface="Calibri"/>
              </a:rPr>
              <a:t>Java provides methods like `getState()` and `isAlive()` to check a thread's state.</a:t>
            </a:r>
            <a:br>
              <a:rPr b="0" i="0" lang="en-US" sz="1800" u="none" cap="none" strike="noStrike">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pic>
        <p:nvPicPr>
          <p:cNvPr id="154" name="Google Shape;154;p8"/>
          <p:cNvPicPr preferRelativeResize="0"/>
          <p:nvPr/>
        </p:nvPicPr>
        <p:blipFill>
          <a:blip r:embed="rId3">
            <a:alphaModFix/>
          </a:blip>
          <a:stretch>
            <a:fillRect/>
          </a:stretch>
        </p:blipFill>
        <p:spPr>
          <a:xfrm>
            <a:off x="558350" y="2717875"/>
            <a:ext cx="8059926" cy="3449650"/>
          </a:xfrm>
          <a:prstGeom prst="rect">
            <a:avLst/>
          </a:prstGeom>
          <a:noFill/>
          <a:ln>
            <a:noFill/>
          </a:ln>
        </p:spPr>
      </p:pic>
      <p:sp>
        <p:nvSpPr>
          <p:cNvPr id="155" name="Google Shape;155;p8"/>
          <p:cNvSpPr txBox="1"/>
          <p:nvPr/>
        </p:nvSpPr>
        <p:spPr>
          <a:xfrm>
            <a:off x="760425" y="6322875"/>
            <a:ext cx="6111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Refer : </a:t>
            </a:r>
            <a:r>
              <a:rPr lang="en-US" u="sng">
                <a:solidFill>
                  <a:schemeClr val="hlink"/>
                </a:solidFill>
                <a:hlinkClick r:id="rId4"/>
              </a:rPr>
              <a:t>https://www.javatpoint.com/life-cycle-of-a-thread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