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hVnmcw+ravAhTRS6o9j4YaIoos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customschemas.google.com/relationships/presentationmetadata" Target="meta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91547ad2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91547ad2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1792288" y="612775"/>
            <a:ext cx="5486400" cy="4114800"/>
          </a:xfrm>
          <a:prstGeom prst="rect">
            <a:avLst/>
          </a:prstGeom>
          <a:noFill/>
          <a:ln>
            <a:noFill/>
          </a:ln>
        </p:spPr>
      </p:sp>
      <p:sp>
        <p:nvSpPr>
          <p:cNvPr id="64" name="Google Shape;64;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tutorialspoint.com/angular4/inde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nodejs.org/en/download/" TargetMode="External"/><Relationship Id="rId4" Type="http://schemas.openxmlformats.org/officeDocument/2006/relationships/hyperlink" Target="https://www.jetbrains.com/webstorm/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localhost:42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tutorialspoint.com/angular4/angular4_example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Introduction to Angular 4</a:t>
            </a:r>
            <a:endParaRPr/>
          </a:p>
        </p:txBody>
      </p:sp>
      <p:sp>
        <p:nvSpPr>
          <p:cNvPr id="85" name="Google Shape;85;p1"/>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lang="en-US" sz="1800"/>
              <a:t>Services and Dependency Injection</a:t>
            </a:r>
            <a:endParaRPr/>
          </a:p>
        </p:txBody>
      </p:sp>
      <p:sp>
        <p:nvSpPr>
          <p:cNvPr id="143" name="Google Shape;143;p10"/>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Introduction to services and their purpose.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and using services.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Injecting services into components.</a:t>
            </a:r>
            <a:br>
              <a:rPr lang="en-US" sz="1800">
                <a:solidFill>
                  <a:schemeClr val="dk1"/>
                </a:solidFill>
                <a:latin typeface="Calibri"/>
                <a:ea typeface="Calibri"/>
                <a:cs typeface="Calibri"/>
                <a:sym typeface="Calibri"/>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Dependency Injection</a:t>
            </a:r>
            <a:endParaRPr/>
          </a:p>
        </p:txBody>
      </p:sp>
      <p:sp>
        <p:nvSpPr>
          <p:cNvPr id="149" name="Google Shape;149;p11"/>
          <p:cNvSpPr txBox="1"/>
          <p:nvPr/>
        </p:nvSpPr>
        <p:spPr>
          <a:xfrm>
            <a:off x="914400" y="914400"/>
            <a:ext cx="82296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Understanding dependency injection in Angular.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Registering and providing dependencies.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2400"/>
              <a:t>Routing and Navigation</a:t>
            </a:r>
            <a:endParaRPr b="1" sz="2400"/>
          </a:p>
        </p:txBody>
      </p:sp>
      <p:sp>
        <p:nvSpPr>
          <p:cNvPr id="155" name="Google Shape;155;p12"/>
          <p:cNvSpPr txBox="1"/>
          <p:nvPr/>
        </p:nvSpPr>
        <p:spPr>
          <a:xfrm>
            <a:off x="914400" y="914400"/>
            <a:ext cx="82296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Setting Up Routes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Configuring routes in Angular.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Using the `RouterModule` and `Routes` configuration.</a:t>
            </a:r>
            <a:br>
              <a:rPr lang="en-US" sz="1800">
                <a:solidFill>
                  <a:schemeClr val="dk1"/>
                </a:solidFill>
                <a:latin typeface="Calibri"/>
                <a:ea typeface="Calibri"/>
                <a:cs typeface="Calibri"/>
                <a:sym typeface="Calibri"/>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Navigation</a:t>
            </a:r>
            <a:endParaRPr/>
          </a:p>
        </p:txBody>
      </p:sp>
      <p:sp>
        <p:nvSpPr>
          <p:cNvPr id="161" name="Google Shape;161;p13"/>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navigation links using the `routerLink` directive.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Navigating programmatically using the `Router` service.</a:t>
            </a:r>
            <a:br>
              <a:rPr lang="en-US" sz="1800">
                <a:solidFill>
                  <a:schemeClr val="dk1"/>
                </a:solidFill>
                <a:latin typeface="Calibri"/>
                <a:ea typeface="Calibri"/>
                <a:cs typeface="Calibri"/>
                <a:sym typeface="Calibri"/>
              </a:rPr>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Route Parameters</a:t>
            </a:r>
            <a:endParaRPr/>
          </a:p>
        </p:txBody>
      </p:sp>
      <p:sp>
        <p:nvSpPr>
          <p:cNvPr id="167" name="Google Shape;167;p14"/>
          <p:cNvSpPr txBox="1"/>
          <p:nvPr/>
        </p:nvSpPr>
        <p:spPr>
          <a:xfrm>
            <a:off x="914400" y="914400"/>
            <a:ext cx="82296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Passing parameters to routes.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Retrieving route parameters using `ActivatedRoute`.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Template-driven Forms</a:t>
            </a:r>
            <a:endParaRPr/>
          </a:p>
        </p:txBody>
      </p:sp>
      <p:sp>
        <p:nvSpPr>
          <p:cNvPr id="173" name="Google Shape;173;p15"/>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forms using Angular's template-driven approach.</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Binding form controls to component properties.</a:t>
            </a:r>
            <a:br>
              <a:rPr lang="en-US" sz="1800">
                <a:solidFill>
                  <a:schemeClr val="dk1"/>
                </a:solidFill>
                <a:latin typeface="Calibri"/>
                <a:ea typeface="Calibri"/>
                <a:cs typeface="Calibri"/>
                <a:sym typeface="Calibri"/>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Angular's HttpClient</a:t>
            </a:r>
            <a:endParaRPr/>
          </a:p>
        </p:txBody>
      </p:sp>
      <p:sp>
        <p:nvSpPr>
          <p:cNvPr id="179" name="Google Shape;179;p18"/>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Overview of Angular's `HttpClient` for making HTTP requests.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Configuring headers and options.</a:t>
            </a:r>
            <a:br>
              <a:rPr lang="en-US" sz="1800">
                <a:solidFill>
                  <a:schemeClr val="dk1"/>
                </a:solidFill>
                <a:latin typeface="Calibri"/>
                <a:ea typeface="Calibri"/>
                <a:cs typeface="Calibri"/>
                <a:sym typeface="Calibri"/>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Fetching Data</a:t>
            </a:r>
            <a:endParaRPr/>
          </a:p>
        </p:txBody>
      </p:sp>
      <p:sp>
        <p:nvSpPr>
          <p:cNvPr id="185" name="Google Shape;185;p19"/>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Using `HttpClient` to fetch data from a RESTful API.</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Handling asynchronous operations with Observables.</a:t>
            </a:r>
            <a:br>
              <a:rPr lang="en-US" sz="1800">
                <a:solidFill>
                  <a:schemeClr val="dk1"/>
                </a:solidFill>
                <a:latin typeface="Calibri"/>
                <a:ea typeface="Calibri"/>
                <a:cs typeface="Calibri"/>
                <a:sym typeface="Calibri"/>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91547ad2f_0_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References</a:t>
            </a:r>
            <a:endParaRPr/>
          </a:p>
        </p:txBody>
      </p:sp>
      <p:sp>
        <p:nvSpPr>
          <p:cNvPr id="191" name="Google Shape;191;g2791547ad2f_0_19"/>
          <p:cNvSpPr txBox="1"/>
          <p:nvPr/>
        </p:nvSpPr>
        <p:spPr>
          <a:xfrm>
            <a:off x="716725" y="1742600"/>
            <a:ext cx="4707900" cy="28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3"/>
              </a:rPr>
              <a:t>https://www.tutorialspoint.com/angular4/index.htm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What is Angular?</a:t>
            </a:r>
            <a:endParaRPr/>
          </a:p>
        </p:txBody>
      </p:sp>
      <p:sp>
        <p:nvSpPr>
          <p:cNvPr id="91" name="Google Shape;91;p2"/>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Definition and overview of Angular framework.</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Key features and benefits of using Angular.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Comparison with other frontend frameworks.</a:t>
            </a:r>
            <a:br>
              <a:rPr lang="en-US" sz="1800">
                <a:solidFill>
                  <a:schemeClr val="dk1"/>
                </a:solidFill>
                <a:latin typeface="Calibri"/>
                <a:ea typeface="Calibri"/>
                <a:cs typeface="Calibri"/>
                <a:sym typeface="Calibri"/>
              </a:rPr>
            </a:br>
            <a:endParaRPr/>
          </a:p>
        </p:txBody>
      </p:sp>
      <p:pic>
        <p:nvPicPr>
          <p:cNvPr id="92" name="Google Shape;92;p2"/>
          <p:cNvPicPr preferRelativeResize="0"/>
          <p:nvPr/>
        </p:nvPicPr>
        <p:blipFill>
          <a:blip r:embed="rId3">
            <a:alphaModFix/>
          </a:blip>
          <a:stretch>
            <a:fillRect/>
          </a:stretch>
        </p:blipFill>
        <p:spPr>
          <a:xfrm>
            <a:off x="1679375" y="2625650"/>
            <a:ext cx="5785250" cy="404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Angular Architecture</a:t>
            </a:r>
            <a:endParaRPr/>
          </a:p>
        </p:txBody>
      </p:sp>
      <p:sp>
        <p:nvSpPr>
          <p:cNvPr id="98" name="Google Shape;98;p3"/>
          <p:cNvSpPr txBox="1"/>
          <p:nvPr/>
        </p:nvSpPr>
        <p:spPr>
          <a:xfrm>
            <a:off x="914400" y="914400"/>
            <a:ext cx="8229600" cy="19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Understanding components, modules, services, and templates.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Introduction to data binding and dependency injection.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Overview of Angular's component-based architecture.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pic>
        <p:nvPicPr>
          <p:cNvPr id="99" name="Google Shape;99;p3"/>
          <p:cNvPicPr preferRelativeResize="0"/>
          <p:nvPr/>
        </p:nvPicPr>
        <p:blipFill>
          <a:blip r:embed="rId3">
            <a:alphaModFix/>
          </a:blip>
          <a:stretch>
            <a:fillRect/>
          </a:stretch>
        </p:blipFill>
        <p:spPr>
          <a:xfrm>
            <a:off x="2294750" y="3008800"/>
            <a:ext cx="5468900" cy="294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Prerequisites</a:t>
            </a:r>
            <a:endParaRPr/>
          </a:p>
        </p:txBody>
      </p:sp>
      <p:sp>
        <p:nvSpPr>
          <p:cNvPr id="105" name="Google Shape;105;p4"/>
          <p:cNvSpPr txBox="1"/>
          <p:nvPr/>
        </p:nvSpPr>
        <p:spPr>
          <a:xfrm>
            <a:off x="914400" y="914400"/>
            <a:ext cx="8229600" cy="459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b="1" lang="en-US" sz="1800">
                <a:solidFill>
                  <a:schemeClr val="dk1"/>
                </a:solidFill>
                <a:latin typeface="Calibri"/>
                <a:ea typeface="Calibri"/>
                <a:cs typeface="Calibri"/>
                <a:sym typeface="Calibri"/>
              </a:rPr>
              <a:t>Setting Up Angular Development Environment</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NodeJs - </a:t>
            </a:r>
            <a:r>
              <a:rPr lang="en-US" sz="1800">
                <a:solidFill>
                  <a:schemeClr val="dk1"/>
                </a:solidFill>
                <a:highlight>
                  <a:srgbClr val="FFFFFF"/>
                </a:highlight>
                <a:latin typeface="Calibri"/>
                <a:ea typeface="Calibri"/>
                <a:cs typeface="Calibri"/>
                <a:sym typeface="Calibri"/>
              </a:rPr>
              <a:t> install nodejs, go the homepage </a:t>
            </a:r>
            <a:r>
              <a:rPr b="1" lang="en-US" sz="1800">
                <a:solidFill>
                  <a:srgbClr val="008000"/>
                </a:solidFill>
                <a:highlight>
                  <a:srgbClr val="FFFFFF"/>
                </a:highlight>
                <a:uFill>
                  <a:noFill/>
                </a:uFill>
                <a:latin typeface="Calibri"/>
                <a:ea typeface="Calibri"/>
                <a:cs typeface="Calibri"/>
                <a:sym typeface="Calibri"/>
                <a:hlinkClick r:id="rId3">
                  <a:extLst>
                    <a:ext uri="{A12FA001-AC4F-418D-AE19-62706E023703}">
                      <ahyp:hlinkClr val="tx"/>
                    </a:ext>
                  </a:extLst>
                </a:hlinkClick>
              </a:rPr>
              <a:t>https://nodejs.org/en/download/</a:t>
            </a:r>
            <a:r>
              <a:rPr lang="en-US" sz="1800">
                <a:solidFill>
                  <a:schemeClr val="dk1"/>
                </a:solidFill>
                <a:highlight>
                  <a:srgbClr val="FFFFFF"/>
                </a:highlight>
                <a:latin typeface="Calibri"/>
                <a:ea typeface="Calibri"/>
                <a:cs typeface="Calibri"/>
                <a:sym typeface="Calibri"/>
              </a:rPr>
              <a:t> of nodejs and install the package based on your OS.</a:t>
            </a:r>
            <a:endParaRPr sz="1800">
              <a:solidFill>
                <a:schemeClr val="dk1"/>
              </a:solidFill>
              <a:highlight>
                <a:srgbClr val="FFFFFF"/>
              </a:highlight>
              <a:latin typeface="Calibri"/>
              <a:ea typeface="Calibri"/>
              <a:cs typeface="Calibri"/>
              <a:sym typeface="Calibri"/>
            </a:endParaRPr>
          </a:p>
          <a:p>
            <a:pPr indent="-342900" lvl="2" marL="1371600" rtl="0" algn="l">
              <a:lnSpc>
                <a:spcPct val="100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Use node -v to check version</a:t>
            </a:r>
            <a:endParaRPr sz="1800">
              <a:solidFill>
                <a:schemeClr val="dk1"/>
              </a:solidFill>
              <a:highlight>
                <a:srgbClr val="FFFFFF"/>
              </a:highlight>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Npm </a:t>
            </a:r>
            <a:endParaRPr sz="1800">
              <a:solidFill>
                <a:schemeClr val="dk1"/>
              </a:solidFill>
              <a:latin typeface="Calibri"/>
              <a:ea typeface="Calibri"/>
              <a:cs typeface="Calibri"/>
              <a:sym typeface="Calibri"/>
            </a:endParaRPr>
          </a:p>
          <a:p>
            <a:pPr indent="-342900" lvl="2" marL="13716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Once nodejs is installed, npm will also get installed along with it. </a:t>
            </a:r>
            <a:endParaRPr sz="1800">
              <a:solidFill>
                <a:schemeClr val="dk1"/>
              </a:solidFill>
              <a:highlight>
                <a:srgbClr val="FFFFFF"/>
              </a:highlight>
              <a:latin typeface="Calibri"/>
              <a:ea typeface="Calibri"/>
              <a:cs typeface="Calibri"/>
              <a:sym typeface="Calibri"/>
            </a:endParaRPr>
          </a:p>
          <a:p>
            <a:pPr indent="-342900" lvl="2" marL="1371600" rtl="0" algn="l">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Use npm -v to check version </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Angular CLI</a:t>
            </a:r>
            <a:endParaRPr sz="1800">
              <a:solidFill>
                <a:schemeClr val="dk1"/>
              </a:solidFill>
              <a:latin typeface="Calibri"/>
              <a:ea typeface="Calibri"/>
              <a:cs typeface="Calibri"/>
              <a:sym typeface="Calibri"/>
            </a:endParaRPr>
          </a:p>
          <a:p>
            <a:pPr indent="-342900" lvl="2" marL="1371600" rtl="0" algn="l">
              <a:lnSpc>
                <a:spcPct val="100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npm install –g @angular/cli</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IDE for writing your code</a:t>
            </a:r>
            <a:endParaRPr sz="1800">
              <a:solidFill>
                <a:schemeClr val="dk1"/>
              </a:solidFill>
              <a:latin typeface="Calibri"/>
              <a:ea typeface="Calibri"/>
              <a:cs typeface="Calibri"/>
              <a:sym typeface="Calibri"/>
            </a:endParaRPr>
          </a:p>
          <a:p>
            <a:pPr indent="-317500" lvl="2" marL="1371600" rtl="0" algn="l">
              <a:lnSpc>
                <a:spcPct val="100000"/>
              </a:lnSpc>
              <a:spcBef>
                <a:spcPts val="0"/>
              </a:spcBef>
              <a:spcAft>
                <a:spcPts val="0"/>
              </a:spcAft>
              <a:buClr>
                <a:schemeClr val="dk1"/>
              </a:buClr>
              <a:buSzPts val="1400"/>
              <a:buFont typeface="Calibri"/>
              <a:buChar char="■"/>
            </a:pPr>
            <a:r>
              <a:rPr lang="en-US">
                <a:solidFill>
                  <a:schemeClr val="dk1"/>
                </a:solidFill>
                <a:highlight>
                  <a:srgbClr val="FFFFFF"/>
                </a:highlight>
                <a:latin typeface="Nunito"/>
                <a:ea typeface="Nunito"/>
                <a:cs typeface="Nunito"/>
                <a:sym typeface="Nunito"/>
              </a:rPr>
              <a:t>WebStorm, Atom </a:t>
            </a:r>
            <a:r>
              <a:rPr lang="en-US" u="sng">
                <a:solidFill>
                  <a:schemeClr val="hlink"/>
                </a:solidFill>
                <a:highlight>
                  <a:srgbClr val="FFFFFF"/>
                </a:highlight>
                <a:latin typeface="Nunito"/>
                <a:ea typeface="Nunito"/>
                <a:cs typeface="Nunito"/>
                <a:sym typeface="Nunito"/>
                <a:hlinkClick r:id="rId4"/>
              </a:rPr>
              <a:t>https://www.jetbrains.com/webstorm/download/</a:t>
            </a:r>
            <a:endParaRPr>
              <a:solidFill>
                <a:schemeClr val="dk1"/>
              </a:solidFill>
              <a:latin typeface="Calibri"/>
              <a:ea typeface="Calibri"/>
              <a:cs typeface="Calibri"/>
              <a:sym typeface="Calibri"/>
            </a:endParaRPr>
          </a:p>
          <a:p>
            <a:pPr indent="0" lvl="0" marL="0" marR="0" rtl="0" algn="l">
              <a:spcBef>
                <a:spcPts val="1500"/>
              </a:spcBef>
              <a:spcAft>
                <a:spcPts val="0"/>
              </a:spcAft>
              <a:buNone/>
            </a:pPr>
            <a:br>
              <a:rPr lang="en-US" sz="1800">
                <a:solidFill>
                  <a:schemeClr val="dk1"/>
                </a:solidFill>
                <a:latin typeface="Calibri"/>
                <a:ea typeface="Calibri"/>
                <a:cs typeface="Calibri"/>
                <a:sym typeface="Calibri"/>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Creating a New Angular Project</a:t>
            </a:r>
            <a:endParaRPr/>
          </a:p>
        </p:txBody>
      </p:sp>
      <p:sp>
        <p:nvSpPr>
          <p:cNvPr id="111" name="Google Shape;111;p5"/>
          <p:cNvSpPr txBox="1"/>
          <p:nvPr/>
        </p:nvSpPr>
        <p:spPr>
          <a:xfrm>
            <a:off x="914400" y="914400"/>
            <a:ext cx="8229600" cy="284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Using Angular CLI to create a new project.</a:t>
            </a:r>
            <a:endParaRPr sz="1800">
              <a:solidFill>
                <a:schemeClr val="dk1"/>
              </a:solidFill>
              <a:latin typeface="Calibri"/>
              <a:ea typeface="Calibri"/>
              <a:cs typeface="Calibri"/>
              <a:sym typeface="Calibri"/>
            </a:endParaRPr>
          </a:p>
          <a:p>
            <a:pPr indent="0" lvl="0" marL="139700" marR="139700" rtl="0" algn="l">
              <a:lnSpc>
                <a:spcPct val="115000"/>
              </a:lnSpc>
              <a:spcBef>
                <a:spcPts val="0"/>
              </a:spcBef>
              <a:spcAft>
                <a:spcPts val="0"/>
              </a:spcAft>
              <a:buClr>
                <a:schemeClr val="dk1"/>
              </a:buClr>
              <a:buSzPts val="1100"/>
              <a:buFont typeface="Arial"/>
              <a:buNone/>
            </a:pPr>
            <a:r>
              <a:rPr lang="en-US" sz="1800">
                <a:solidFill>
                  <a:schemeClr val="dk1"/>
                </a:solidFill>
              </a:rPr>
              <a:t>ng new helloWorld</a:t>
            </a:r>
            <a:endParaRPr sz="1800">
              <a:solidFill>
                <a:schemeClr val="dk1"/>
              </a:solidFill>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Basic project structure and files.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highlight>
                  <a:srgbClr val="FFFFFF"/>
                </a:highlight>
                <a:latin typeface="Nunito"/>
                <a:ea typeface="Nunito"/>
                <a:cs typeface="Nunito"/>
                <a:sym typeface="Nunito"/>
              </a:rPr>
              <a:t>Angular4 uses TypeScript 2.2 version</a:t>
            </a:r>
            <a:endParaRPr sz="1800">
              <a:solidFill>
                <a:schemeClr val="dk1"/>
              </a:solidFill>
              <a:highlight>
                <a:srgbClr val="FFFFFF"/>
              </a:highlight>
              <a:latin typeface="Nunito"/>
              <a:ea typeface="Nunito"/>
              <a:cs typeface="Nunito"/>
              <a:sym typeface="Nuni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pic>
        <p:nvPicPr>
          <p:cNvPr id="112" name="Google Shape;112;p5"/>
          <p:cNvPicPr preferRelativeResize="0"/>
          <p:nvPr/>
        </p:nvPicPr>
        <p:blipFill>
          <a:blip r:embed="rId3">
            <a:alphaModFix/>
          </a:blip>
          <a:stretch>
            <a:fillRect/>
          </a:stretch>
        </p:blipFill>
        <p:spPr>
          <a:xfrm>
            <a:off x="356000" y="3594300"/>
            <a:ext cx="4343400" cy="2476500"/>
          </a:xfrm>
          <a:prstGeom prst="rect">
            <a:avLst/>
          </a:prstGeom>
          <a:noFill/>
          <a:ln>
            <a:noFill/>
          </a:ln>
        </p:spPr>
      </p:pic>
      <p:pic>
        <p:nvPicPr>
          <p:cNvPr id="113" name="Google Shape;113;p5"/>
          <p:cNvPicPr preferRelativeResize="0"/>
          <p:nvPr/>
        </p:nvPicPr>
        <p:blipFill>
          <a:blip r:embed="rId4">
            <a:alphaModFix/>
          </a:blip>
          <a:stretch>
            <a:fillRect/>
          </a:stretch>
        </p:blipFill>
        <p:spPr>
          <a:xfrm>
            <a:off x="5273663" y="496463"/>
            <a:ext cx="3286125" cy="602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Running the Application</a:t>
            </a:r>
            <a:endParaRPr/>
          </a:p>
        </p:txBody>
      </p:sp>
      <p:sp>
        <p:nvSpPr>
          <p:cNvPr id="119" name="Google Shape;119;p6"/>
          <p:cNvSpPr txBox="1"/>
          <p:nvPr/>
        </p:nvSpPr>
        <p:spPr>
          <a:xfrm>
            <a:off x="914400" y="914400"/>
            <a:ext cx="8229600" cy="551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Angular CLI commands to run the application.</a:t>
            </a:r>
            <a:endParaRPr sz="18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1800">
                <a:solidFill>
                  <a:schemeClr val="dk1"/>
                </a:solidFill>
                <a:latin typeface="Calibri"/>
                <a:ea typeface="Calibri"/>
                <a:cs typeface="Calibri"/>
                <a:sym typeface="Calibri"/>
              </a:rPr>
              <a:t>ng serve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Viewing the application in a browser.</a:t>
            </a:r>
            <a:endParaRPr sz="18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http://localhost:4200/</a:t>
            </a:r>
            <a:endParaRPr sz="1800">
              <a:solidFill>
                <a:schemeClr val="dk1"/>
              </a:solidFill>
              <a:latin typeface="Calibri"/>
              <a:ea typeface="Calibri"/>
              <a:cs typeface="Calibri"/>
              <a:sym typeface="Calibri"/>
            </a:endParaRPr>
          </a:p>
          <a:p>
            <a:pPr indent="45720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60000"/>
              </a:lnSpc>
              <a:spcBef>
                <a:spcPts val="600"/>
              </a:spcBef>
              <a:spcAft>
                <a:spcPts val="0"/>
              </a:spcAft>
              <a:buClr>
                <a:schemeClr val="dk1"/>
              </a:buClr>
              <a:buSzPts val="1100"/>
              <a:buFont typeface="Arial"/>
              <a:buNone/>
            </a:pPr>
            <a:r>
              <a:rPr lang="en-US" sz="1500">
                <a:solidFill>
                  <a:schemeClr val="dk1"/>
                </a:solidFill>
                <a:latin typeface="Calibri"/>
                <a:ea typeface="Calibri"/>
                <a:cs typeface="Calibri"/>
                <a:sym typeface="Calibri"/>
              </a:rPr>
              <a:t>Major part of the development with Angular 4 is done in the components. Components are basically classes that interact with the .html file of the component, which gets displayed on the browser. The file structure has the app component and it consists of the following files −</a:t>
            </a:r>
            <a:endParaRPr sz="1500">
              <a:solidFill>
                <a:schemeClr val="dk1"/>
              </a:solidFill>
              <a:latin typeface="Calibri"/>
              <a:ea typeface="Calibri"/>
              <a:cs typeface="Calibri"/>
              <a:sym typeface="Calibri"/>
            </a:endParaRPr>
          </a:p>
          <a:p>
            <a:pPr indent="-228600" lvl="0" marL="889000" rtl="0" algn="l">
              <a:lnSpc>
                <a:spcPct val="175000"/>
              </a:lnSpc>
              <a:spcBef>
                <a:spcPts val="70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app.component.css</a:t>
            </a:r>
            <a:endParaRPr sz="1500">
              <a:solidFill>
                <a:schemeClr val="dk1"/>
              </a:solidFill>
              <a:latin typeface="Calibri"/>
              <a:ea typeface="Calibri"/>
              <a:cs typeface="Calibri"/>
              <a:sym typeface="Calibri"/>
            </a:endParaRPr>
          </a:p>
          <a:p>
            <a:pPr indent="-228600" lvl="0" marL="889000" rtl="0" algn="l">
              <a:lnSpc>
                <a:spcPct val="175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app.component.html</a:t>
            </a:r>
            <a:endParaRPr sz="1500">
              <a:solidFill>
                <a:schemeClr val="dk1"/>
              </a:solidFill>
              <a:latin typeface="Calibri"/>
              <a:ea typeface="Calibri"/>
              <a:cs typeface="Calibri"/>
              <a:sym typeface="Calibri"/>
            </a:endParaRPr>
          </a:p>
          <a:p>
            <a:pPr indent="-228600" lvl="0" marL="889000" rtl="0" algn="l">
              <a:lnSpc>
                <a:spcPct val="175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app.component.spec.ts</a:t>
            </a:r>
            <a:endParaRPr sz="1500">
              <a:solidFill>
                <a:schemeClr val="dk1"/>
              </a:solidFill>
              <a:latin typeface="Calibri"/>
              <a:ea typeface="Calibri"/>
              <a:cs typeface="Calibri"/>
              <a:sym typeface="Calibri"/>
            </a:endParaRPr>
          </a:p>
          <a:p>
            <a:pPr indent="-228600" lvl="0" marL="889000" rtl="0" algn="l">
              <a:lnSpc>
                <a:spcPct val="175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app.component.ts</a:t>
            </a:r>
            <a:endParaRPr sz="1500">
              <a:solidFill>
                <a:schemeClr val="dk1"/>
              </a:solidFill>
              <a:latin typeface="Calibri"/>
              <a:ea typeface="Calibri"/>
              <a:cs typeface="Calibri"/>
              <a:sym typeface="Calibri"/>
            </a:endParaRPr>
          </a:p>
          <a:p>
            <a:pPr indent="-228600" lvl="0" marL="889000" rtl="0" algn="l">
              <a:lnSpc>
                <a:spcPct val="175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app.module.ts</a:t>
            </a:r>
            <a:endParaRPr sz="15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Components</a:t>
            </a:r>
            <a:endParaRPr/>
          </a:p>
        </p:txBody>
      </p:sp>
      <p:sp>
        <p:nvSpPr>
          <p:cNvPr id="125" name="Google Shape;125;p7"/>
          <p:cNvSpPr txBox="1"/>
          <p:nvPr/>
        </p:nvSpPr>
        <p:spPr>
          <a:xfrm>
            <a:off x="914400" y="914400"/>
            <a:ext cx="8229600" cy="632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and defining components.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Anatomy of a component: class, template, and metadata.</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Using the `@Component` decorator.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highlight>
                  <a:srgbClr val="FFFFFF"/>
                </a:highlight>
                <a:latin typeface="Calibri"/>
                <a:ea typeface="Calibri"/>
                <a:cs typeface="Calibri"/>
                <a:sym typeface="Calibri"/>
              </a:rPr>
              <a:t>Example which shows a login form with input as username and password. Upon entering the correct values, it will enter inside and show another form wherein, you can enter the customer details. In addition, we have created four components - header, footer, userlogin and mainpage.</a:t>
            </a:r>
            <a:endParaRPr sz="18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highlight>
                <a:srgbClr val="FFFFFF"/>
              </a:highlight>
              <a:latin typeface="Nunito"/>
              <a:ea typeface="Nunito"/>
              <a:cs typeface="Nunito"/>
              <a:sym typeface="Nunito"/>
            </a:endParaRPr>
          </a:p>
          <a:p>
            <a:pPr indent="0" lvl="0" marL="0" marR="0" rtl="0" algn="l">
              <a:spcBef>
                <a:spcPts val="0"/>
              </a:spcBef>
              <a:spcAft>
                <a:spcPts val="0"/>
              </a:spcAft>
              <a:buNone/>
            </a:pPr>
            <a:r>
              <a:t/>
            </a:r>
            <a:endParaRPr sz="1200">
              <a:solidFill>
                <a:schemeClr val="dk1"/>
              </a:solidFill>
              <a:highlight>
                <a:srgbClr val="FFFFFF"/>
              </a:highlight>
              <a:latin typeface="Nunito"/>
              <a:ea typeface="Nunito"/>
              <a:cs typeface="Nunito"/>
              <a:sym typeface="Nunito"/>
            </a:endParaRPr>
          </a:p>
          <a:p>
            <a:pPr indent="0" lvl="0" marL="0" rtl="0" algn="l">
              <a:lnSpc>
                <a:spcPct val="125000"/>
              </a:lnSpc>
              <a:spcBef>
                <a:spcPts val="0"/>
              </a:spcBef>
              <a:spcAft>
                <a:spcPts val="0"/>
              </a:spcAft>
              <a:buSzPts val="1100"/>
              <a:buNone/>
            </a:pPr>
            <a:r>
              <a:rPr lang="en-US" sz="1500">
                <a:solidFill>
                  <a:schemeClr val="dk1"/>
                </a:solidFill>
              </a:rPr>
              <a:t>ng g component header</a:t>
            </a:r>
            <a:endParaRPr sz="1500">
              <a:solidFill>
                <a:schemeClr val="dk1"/>
              </a:solidFill>
            </a:endParaRPr>
          </a:p>
          <a:p>
            <a:pPr indent="0" lvl="0" marL="0" rtl="0" algn="l">
              <a:lnSpc>
                <a:spcPct val="125000"/>
              </a:lnSpc>
              <a:spcBef>
                <a:spcPts val="0"/>
              </a:spcBef>
              <a:spcAft>
                <a:spcPts val="0"/>
              </a:spcAft>
              <a:buSzPts val="1100"/>
              <a:buNone/>
            </a:pPr>
            <a:r>
              <a:rPr lang="en-US" sz="1500">
                <a:solidFill>
                  <a:schemeClr val="dk1"/>
                </a:solidFill>
              </a:rPr>
              <a:t>ng g component footer</a:t>
            </a:r>
            <a:endParaRPr sz="1500">
              <a:solidFill>
                <a:schemeClr val="dk1"/>
              </a:solidFill>
            </a:endParaRPr>
          </a:p>
          <a:p>
            <a:pPr indent="0" lvl="0" marL="0" rtl="0" algn="l">
              <a:lnSpc>
                <a:spcPct val="125000"/>
              </a:lnSpc>
              <a:spcBef>
                <a:spcPts val="0"/>
              </a:spcBef>
              <a:spcAft>
                <a:spcPts val="0"/>
              </a:spcAft>
              <a:buSzPts val="1100"/>
              <a:buNone/>
            </a:pPr>
            <a:r>
              <a:rPr lang="en-US" sz="1500">
                <a:solidFill>
                  <a:schemeClr val="dk1"/>
                </a:solidFill>
              </a:rPr>
              <a:t>ng g component userlogin</a:t>
            </a:r>
            <a:endParaRPr sz="1500">
              <a:solidFill>
                <a:schemeClr val="dk1"/>
              </a:solidFill>
            </a:endParaRPr>
          </a:p>
          <a:p>
            <a:pPr indent="0" lvl="0" marL="0" rtl="0" algn="l">
              <a:lnSpc>
                <a:spcPct val="125000"/>
              </a:lnSpc>
              <a:spcBef>
                <a:spcPts val="0"/>
              </a:spcBef>
              <a:spcAft>
                <a:spcPts val="0"/>
              </a:spcAft>
              <a:buSzPts val="1100"/>
              <a:buNone/>
            </a:pPr>
            <a:r>
              <a:rPr lang="en-US" sz="1500">
                <a:solidFill>
                  <a:schemeClr val="dk1"/>
                </a:solidFill>
              </a:rPr>
              <a:t>ng g component mainpage</a:t>
            </a:r>
            <a:endParaRPr sz="1500">
              <a:solidFill>
                <a:schemeClr val="dk1"/>
              </a:solidFill>
            </a:endParaRPr>
          </a:p>
          <a:p>
            <a:pPr indent="0" lvl="0" marL="0" rtl="0" algn="l">
              <a:lnSpc>
                <a:spcPct val="125000"/>
              </a:lnSpc>
              <a:spcBef>
                <a:spcPts val="0"/>
              </a:spcBef>
              <a:spcAft>
                <a:spcPts val="0"/>
              </a:spcAft>
              <a:buSzPts val="1100"/>
              <a:buNone/>
            </a:pPr>
            <a:r>
              <a:t/>
            </a:r>
            <a:endParaRPr sz="1500">
              <a:solidFill>
                <a:schemeClr val="dk1"/>
              </a:solidFill>
            </a:endParaRPr>
          </a:p>
          <a:p>
            <a:pPr indent="0" lvl="0" marL="0" rtl="0" algn="l">
              <a:lnSpc>
                <a:spcPct val="125000"/>
              </a:lnSpc>
              <a:spcBef>
                <a:spcPts val="0"/>
              </a:spcBef>
              <a:spcAft>
                <a:spcPts val="0"/>
              </a:spcAft>
              <a:buSzPts val="1100"/>
              <a:buNone/>
            </a:pPr>
            <a:r>
              <a:t/>
            </a:r>
            <a:endParaRPr sz="1500">
              <a:solidFill>
                <a:schemeClr val="dk1"/>
              </a:solidFill>
            </a:endParaRPr>
          </a:p>
          <a:p>
            <a:pPr indent="0" lvl="0" marL="0" rtl="0" algn="l">
              <a:lnSpc>
                <a:spcPct val="125000"/>
              </a:lnSpc>
              <a:spcBef>
                <a:spcPts val="0"/>
              </a:spcBef>
              <a:spcAft>
                <a:spcPts val="0"/>
              </a:spcAft>
              <a:buSzPts val="1100"/>
              <a:buNone/>
            </a:pPr>
            <a:r>
              <a:rPr lang="en-US" sz="1500">
                <a:solidFill>
                  <a:schemeClr val="dk1"/>
                </a:solidFill>
              </a:rPr>
              <a:t>Follow : </a:t>
            </a:r>
            <a:r>
              <a:rPr lang="en-US" sz="1500" u="sng">
                <a:solidFill>
                  <a:schemeClr val="hlink"/>
                </a:solidFill>
                <a:hlinkClick r:id="rId3"/>
              </a:rPr>
              <a:t>https://www.tutorialspoint.com/angular4/angular4_examples.htm</a:t>
            </a:r>
            <a:endParaRPr sz="1500">
              <a:solidFill>
                <a:schemeClr val="dk1"/>
              </a:solidFill>
            </a:endParaRPr>
          </a:p>
          <a:p>
            <a:pPr indent="0" lvl="0" marL="0" rtl="0" algn="l">
              <a:lnSpc>
                <a:spcPct val="125000"/>
              </a:lnSpc>
              <a:spcBef>
                <a:spcPts val="0"/>
              </a:spcBef>
              <a:spcAft>
                <a:spcPts val="0"/>
              </a:spcAft>
              <a:buSzPts val="1100"/>
              <a:buNone/>
            </a:pPr>
            <a:r>
              <a:t/>
            </a:r>
            <a:endParaRPr sz="1500">
              <a:solidFill>
                <a:schemeClr val="dk1"/>
              </a:solidFill>
            </a:endParaRPr>
          </a:p>
          <a:p>
            <a:pPr indent="0" lvl="0" marL="0" rtl="0" algn="l">
              <a:lnSpc>
                <a:spcPct val="125000"/>
              </a:lnSpc>
              <a:spcBef>
                <a:spcPts val="0"/>
              </a:spcBef>
              <a:spcAft>
                <a:spcPts val="0"/>
              </a:spcAft>
              <a:buClr>
                <a:schemeClr val="dk1"/>
              </a:buClr>
              <a:buSzPts val="1100"/>
              <a:buFont typeface="Arial"/>
              <a:buNone/>
            </a:pPr>
            <a:r>
              <a:t/>
            </a:r>
            <a:endParaRPr sz="1500">
              <a:solidFill>
                <a:schemeClr val="dk1"/>
              </a:solidFill>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Templates and Data Binding</a:t>
            </a:r>
            <a:endParaRPr/>
          </a:p>
        </p:txBody>
      </p:sp>
      <p:sp>
        <p:nvSpPr>
          <p:cNvPr id="131" name="Google Shape;131;p8"/>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templates with HTML and Angular syntax.</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Understanding data binding: interpolation, property binding, event binding, two-way binding.</a:t>
            </a:r>
            <a:br>
              <a:rPr lang="en-US" sz="1800">
                <a:solidFill>
                  <a:schemeClr val="dk1"/>
                </a:solidFill>
                <a:latin typeface="Calibri"/>
                <a:ea typeface="Calibri"/>
                <a:cs typeface="Calibri"/>
                <a:sym typeface="Calibri"/>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Directives</a:t>
            </a:r>
            <a:endParaRPr/>
          </a:p>
        </p:txBody>
      </p:sp>
      <p:sp>
        <p:nvSpPr>
          <p:cNvPr id="137" name="Google Shape;137;p9"/>
          <p:cNvSpPr txBox="1"/>
          <p:nvPr/>
        </p:nvSpPr>
        <p:spPr>
          <a:xfrm>
            <a:off x="914400" y="914400"/>
            <a:ext cx="82296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Built-in directives like `*ngIf` and `*ngFor`.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Creating custom directives.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