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3"/>
  </p:notesMasterIdLst>
  <p:sldIdLst>
    <p:sldId id="256" r:id="rId2"/>
    <p:sldId id="280" r:id="rId3"/>
    <p:sldId id="258" r:id="rId4"/>
    <p:sldId id="261" r:id="rId5"/>
    <p:sldId id="269" r:id="rId6"/>
    <p:sldId id="273" r:id="rId7"/>
    <p:sldId id="268" r:id="rId8"/>
    <p:sldId id="274" r:id="rId9"/>
    <p:sldId id="260" r:id="rId10"/>
    <p:sldId id="262" r:id="rId11"/>
    <p:sldId id="270" r:id="rId12"/>
    <p:sldId id="271" r:id="rId13"/>
    <p:sldId id="272" r:id="rId14"/>
    <p:sldId id="266" r:id="rId15"/>
    <p:sldId id="281" r:id="rId16"/>
    <p:sldId id="275" r:id="rId17"/>
    <p:sldId id="283" r:id="rId18"/>
    <p:sldId id="285" r:id="rId19"/>
    <p:sldId id="284" r:id="rId20"/>
    <p:sldId id="264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E00"/>
    <a:srgbClr val="00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D91BA-BFE9-706F-DA37-9316499020FF}" v="27" dt="2021-04-12T19:10:02.139"/>
    <p1510:client id="{4C12707B-62CA-4592-AFA5-7C9C902A8C0C}" v="9" dt="2021-04-13T17:16:57.321"/>
    <p1510:client id="{5E9B08C7-9321-4CCF-8B6F-3112AE0D3FF4}" v="3380" dt="2021-04-13T19:14:18.688"/>
    <p1510:client id="{6E736C49-3675-4C56-BDEC-7F6CE1CACC78}" v="5039" dt="2021-04-13T19:03:04.388"/>
    <p1510:client id="{99C26F84-CE64-4FB8-BBE2-3380E906C5C0}" v="1932" dt="2021-04-13T18:59:21.035"/>
    <p1510:client id="{A3AABD9F-10B6-0000-C600-73E65398F9C2}" v="34" dt="2021-04-13T00:25:33.419"/>
    <p1510:client id="{E9B9CCC6-8429-CF49-9344-F38EAA239DA1}" v="925" dt="2021-04-13T18:55:31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6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F3EF1-EB62-4F3B-81A0-B56F2D3DBCA6}" type="datetimeFigureOut">
              <a:rPr lang="en-CA" smtClean="0"/>
              <a:t>2024-01-15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84440-AEC8-4449-BB3F-F3442F7159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70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84440-AEC8-4449-BB3F-F3442F71591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90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84440-AEC8-4449-BB3F-F3442F715911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62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84440-AEC8-4449-BB3F-F3442F71591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38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84440-AEC8-4449-BB3F-F3442F715911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66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853771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96739" y="761999"/>
            <a:ext cx="3498842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5F0A-C9BC-400A-99CC-CDEB9EFCD66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854-D862-472D-8493-68E530F7C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0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5F0A-C9BC-400A-99CC-CDEB9EFCD66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854-D862-472D-8493-68E530F7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5F0A-C9BC-400A-99CC-CDEB9EFCD66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854-D862-472D-8493-68E530F7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5F0A-C9BC-400A-99CC-CDEB9EFCD66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854-D862-472D-8493-68E530F7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4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5F0A-C9BC-400A-99CC-CDEB9EFCD66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854-D862-472D-8493-68E530F7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5F0A-C9BC-400A-99CC-CDEB9EFCD66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854-D862-472D-8493-68E530F7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3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5F0A-C9BC-400A-99CC-CDEB9EFCD66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854-D862-472D-8493-68E530F7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5F0A-C9BC-400A-99CC-CDEB9EFCD66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854-D862-472D-8493-68E530F7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5F0A-C9BC-400A-99CC-CDEB9EFCD66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854-D862-472D-8493-68E530F7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5F0A-C9BC-400A-99CC-CDEB9EFCD66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854-D862-472D-8493-68E530F7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6E7E7F-9066-43E8-BEE2-CA569583A0D3}"/>
              </a:ext>
            </a:extLst>
          </p:cNvPr>
          <p:cNvSpPr/>
          <p:nvPr userDrawn="1"/>
        </p:nvSpPr>
        <p:spPr>
          <a:xfrm>
            <a:off x="3578613" y="765313"/>
            <a:ext cx="8119742" cy="53174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5F0A-C9BC-400A-99CC-CDEB9EFCD66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854-D862-472D-8493-68E530F7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B8325F0A-C9BC-400A-99CC-CDEB9EFCD66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i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1E1D854-D862-472D-8493-68E530F7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0" kern="1200" spc="-60" baseline="0">
          <a:solidFill>
            <a:srgbClr val="FFFFFF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i="0" kern="1200">
          <a:solidFill>
            <a:schemeClr val="tx1">
              <a:lumMod val="65000"/>
              <a:lumOff val="35000"/>
            </a:schemeClr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i="0" kern="1200">
          <a:solidFill>
            <a:schemeClr val="tx1">
              <a:lumMod val="65000"/>
              <a:lumOff val="35000"/>
            </a:schemeClr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i="0" kern="1200">
          <a:solidFill>
            <a:schemeClr val="tx1">
              <a:lumMod val="65000"/>
              <a:lumOff val="35000"/>
            </a:schemeClr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i="0" kern="1200">
          <a:solidFill>
            <a:schemeClr val="tx1">
              <a:lumMod val="65000"/>
              <a:lumOff val="35000"/>
            </a:schemeClr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i="0" kern="1200">
          <a:solidFill>
            <a:schemeClr val="tx1">
              <a:lumMod val="65000"/>
              <a:lumOff val="35000"/>
            </a:schemeClr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189-09DC-44FD-8C5B-8A5073CF6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1298448"/>
            <a:ext cx="7315200" cy="1932432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 Math" panose="02040503050406030204" pitchFamily="18" charset="0"/>
              </a:rPr>
              <a:t>PHYS 375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A2E8-0028-40C5-A87F-23D817A38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3230880"/>
            <a:ext cx="73152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sz="7200">
                <a:solidFill>
                  <a:schemeClr val="bg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Nuclear Group</a:t>
            </a:r>
            <a:endParaRPr lang="en-US" sz="4800">
              <a:solidFill>
                <a:schemeClr val="bg1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27867-8A99-4A86-B6FE-463AD31FBF12}"/>
              </a:ext>
            </a:extLst>
          </p:cNvPr>
          <p:cNvSpPr txBox="1"/>
          <p:nvPr/>
        </p:nvSpPr>
        <p:spPr>
          <a:xfrm>
            <a:off x="8940800" y="841248"/>
            <a:ext cx="3133037" cy="488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>
                <a:latin typeface="Cambria Math" panose="02040503050406030204" pitchFamily="18" charset="0"/>
                <a:ea typeface="Cambria Math" panose="02040503050406030204" pitchFamily="18" charset="0"/>
              </a:rPr>
              <a:t>Team Members</a:t>
            </a:r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J. F. </a:t>
            </a:r>
            <a:r>
              <a:rPr lang="en-US" sz="2400" err="1">
                <a:latin typeface="Cambria Math" panose="02040503050406030204" pitchFamily="18" charset="0"/>
                <a:ea typeface="Cambria Math" panose="02040503050406030204" pitchFamily="18" charset="0"/>
              </a:rPr>
              <a:t>Ducatel</a:t>
            </a:r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F. H. Khan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G. Ko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A. S. </a:t>
            </a:r>
            <a:r>
              <a:rPr lang="en-US" sz="2400" err="1">
                <a:latin typeface="Cambria Math" panose="02040503050406030204" pitchFamily="18" charset="0"/>
                <a:ea typeface="Cambria Math" panose="02040503050406030204" pitchFamily="18" charset="0"/>
              </a:rPr>
              <a:t>Padawer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-Blatt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G. Song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X. Zhang</a:t>
            </a:r>
          </a:p>
          <a:p>
            <a:pPr>
              <a:lnSpc>
                <a:spcPct val="150000"/>
              </a:lnSpc>
            </a:pPr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14132-37AD-4BE9-9931-43E6DAE2C732}"/>
              </a:ext>
            </a:extLst>
          </p:cNvPr>
          <p:cNvSpPr txBox="1"/>
          <p:nvPr/>
        </p:nvSpPr>
        <p:spPr>
          <a:xfrm>
            <a:off x="118163" y="6210785"/>
            <a:ext cx="227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Apr. 13, 2021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4B2E9973-EFCA-4B01-A8A1-5DF49E9D2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01B26-284F-449C-AE11-E7A05583FD09}"/>
              </a:ext>
            </a:extLst>
          </p:cNvPr>
          <p:cNvSpPr txBox="1"/>
          <p:nvPr/>
        </p:nvSpPr>
        <p:spPr>
          <a:xfrm>
            <a:off x="704088" y="4942442"/>
            <a:ext cx="4382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University of Waterloo</a:t>
            </a:r>
          </a:p>
          <a:p>
            <a:r>
              <a:rPr lang="en-US" sz="2000">
                <a:solidFill>
                  <a:schemeClr val="bg1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Department of Physics and Astronomy</a:t>
            </a:r>
          </a:p>
        </p:txBody>
      </p:sp>
    </p:spTree>
    <p:extLst>
      <p:ext uri="{BB962C8B-B14F-4D97-AF65-F5344CB8AC3E}">
        <p14:creationId xmlns:p14="http://schemas.microsoft.com/office/powerpoint/2010/main" val="295855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4B3AA64-FE34-43C5-AD23-C846785A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54" y="702744"/>
            <a:ext cx="4502701" cy="5403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E142F6-55BD-4E63-8CC3-A12B899C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1"/>
            <a:ext cx="2834640" cy="1544012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Cambria Math" panose="02040503050406030204" pitchFamily="18" charset="0"/>
                <a:ea typeface="Cambria Math" panose="02040503050406030204" pitchFamily="18" charset="0"/>
              </a:rPr>
              <a:t>Nuclear Variations to PP-Chain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7B5B2F-63CD-40F5-AB25-ABACC140CD02}"/>
                  </a:ext>
                </a:extLst>
              </p:cNvPr>
              <p:cNvSpPr txBox="1"/>
              <p:nvPr/>
            </p:nvSpPr>
            <p:spPr>
              <a:xfrm>
                <a:off x="8153435" y="1609220"/>
                <a:ext cx="33636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Changing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PP-Chain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7B5B2F-63CD-40F5-AB25-ABACC140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35" y="1609220"/>
                <a:ext cx="3363651" cy="461665"/>
              </a:xfrm>
              <a:prstGeom prst="rect">
                <a:avLst/>
              </a:prstGeom>
              <a:blipFill>
                <a:blip r:embed="rId3"/>
                <a:stretch>
                  <a:fillRect l="-2904" t="-10526" r="-272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9279D9-F7EE-4645-B1E4-37CC90DA4DF3}"/>
                  </a:ext>
                </a:extLst>
              </p:cNvPr>
              <p:cNvSpPr txBox="1"/>
              <p:nvPr/>
            </p:nvSpPr>
            <p:spPr>
              <a:xfrm>
                <a:off x="8634618" y="850491"/>
                <a:ext cx="2551532" cy="604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𝜦𝝆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</m:oMath>
                  </m:oMathPara>
                </a14:m>
                <a:endParaRPr lang="en-US" sz="3200" b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9279D9-F7EE-4645-B1E4-37CC90DA4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18" y="850491"/>
                <a:ext cx="2551532" cy="604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42A5813-7E7B-4CD7-AD1B-4198021520A7}"/>
              </a:ext>
            </a:extLst>
          </p:cNvPr>
          <p:cNvSpPr txBox="1"/>
          <p:nvPr/>
        </p:nvSpPr>
        <p:spPr>
          <a:xfrm>
            <a:off x="8080515" y="2687012"/>
            <a:ext cx="35399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Allowed Range of Values:</a:t>
            </a:r>
          </a:p>
          <a:p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6.4x10</a:t>
            </a:r>
            <a:r>
              <a:rPr lang="en-US" sz="2800" b="1" baseline="30000">
                <a:latin typeface="Cambria Math" panose="02040503050406030204" pitchFamily="18" charset="0"/>
                <a:ea typeface="Cambria Math" panose="02040503050406030204" pitchFamily="18" charset="0"/>
              </a:rPr>
              <a:t>-10</a:t>
            </a:r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 – 2.4x10</a:t>
            </a:r>
            <a:r>
              <a:rPr lang="en-US" sz="2800" b="1" baseline="30000">
                <a:latin typeface="Cambria Math" panose="02040503050406030204" pitchFamily="18" charset="0"/>
                <a:ea typeface="Cambria Math" panose="02040503050406030204" pitchFamily="18" charset="0"/>
              </a:rPr>
              <a:t>-6</a:t>
            </a:r>
          </a:p>
          <a:p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Can change by factors of about 1000!</a:t>
            </a:r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882798AB-C4CB-4CA3-A760-803A9AB40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47214D3-C182-4542-AE93-4EEC4B131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77546"/>
              </p:ext>
            </p:extLst>
          </p:nvPr>
        </p:nvGraphicFramePr>
        <p:xfrm>
          <a:off x="256032" y="3429000"/>
          <a:ext cx="283464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504">
                  <a:extLst>
                    <a:ext uri="{9D8B030D-6E8A-4147-A177-3AD203B41FA5}">
                      <a16:colId xmlns:a16="http://schemas.microsoft.com/office/drawing/2014/main" val="3763974341"/>
                    </a:ext>
                  </a:extLst>
                </a:gridCol>
                <a:gridCol w="2194136">
                  <a:extLst>
                    <a:ext uri="{9D8B030D-6E8A-4147-A177-3AD203B41FA5}">
                      <a16:colId xmlns:a16="http://schemas.microsoft.com/office/drawing/2014/main" val="3616284805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en-US" sz="1200" b="1"/>
                        <a:t>Legend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rgbClr val="FFFFFF">
                        <a:alpha val="4274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7819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/>
                        <a:t>Blue Region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10% boundary on the main sequence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862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Green Dots</a:t>
                      </a:r>
                    </a:p>
                  </a:txBody>
                  <a:tcPr anchor="ctr">
                    <a:solidFill>
                      <a:srgbClr val="007E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Baseline main sequence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905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Black Dots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 sequences inside 10% boundary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6587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Red Dots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 sequences outside 10% boundary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3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81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93ED2E-36C4-4AB7-B215-98D3C7637D4C}"/>
              </a:ext>
            </a:extLst>
          </p:cNvPr>
          <p:cNvSpPr/>
          <p:nvPr/>
        </p:nvSpPr>
        <p:spPr>
          <a:xfrm>
            <a:off x="4358640" y="1584960"/>
            <a:ext cx="2997200" cy="3860800"/>
          </a:xfrm>
          <a:custGeom>
            <a:avLst/>
            <a:gdLst>
              <a:gd name="connsiteX0" fmla="*/ 0 w 2997200"/>
              <a:gd name="connsiteY0" fmla="*/ 0 h 3860800"/>
              <a:gd name="connsiteX1" fmla="*/ 81280 w 2997200"/>
              <a:gd name="connsiteY1" fmla="*/ 101600 h 3860800"/>
              <a:gd name="connsiteX2" fmla="*/ 111760 w 2997200"/>
              <a:gd name="connsiteY2" fmla="*/ 142240 h 3860800"/>
              <a:gd name="connsiteX3" fmla="*/ 162560 w 2997200"/>
              <a:gd name="connsiteY3" fmla="*/ 162560 h 3860800"/>
              <a:gd name="connsiteX4" fmla="*/ 233680 w 2997200"/>
              <a:gd name="connsiteY4" fmla="*/ 223520 h 3860800"/>
              <a:gd name="connsiteX5" fmla="*/ 325120 w 2997200"/>
              <a:gd name="connsiteY5" fmla="*/ 294640 h 3860800"/>
              <a:gd name="connsiteX6" fmla="*/ 386080 w 2997200"/>
              <a:gd name="connsiteY6" fmla="*/ 345440 h 3860800"/>
              <a:gd name="connsiteX7" fmla="*/ 426720 w 2997200"/>
              <a:gd name="connsiteY7" fmla="*/ 355600 h 3860800"/>
              <a:gd name="connsiteX8" fmla="*/ 477520 w 2997200"/>
              <a:gd name="connsiteY8" fmla="*/ 426720 h 3860800"/>
              <a:gd name="connsiteX9" fmla="*/ 508000 w 2997200"/>
              <a:gd name="connsiteY9" fmla="*/ 457200 h 3860800"/>
              <a:gd name="connsiteX10" fmla="*/ 558800 w 2997200"/>
              <a:gd name="connsiteY10" fmla="*/ 548640 h 3860800"/>
              <a:gd name="connsiteX11" fmla="*/ 589280 w 2997200"/>
              <a:gd name="connsiteY11" fmla="*/ 650240 h 3860800"/>
              <a:gd name="connsiteX12" fmla="*/ 609600 w 2997200"/>
              <a:gd name="connsiteY12" fmla="*/ 711200 h 3860800"/>
              <a:gd name="connsiteX13" fmla="*/ 650240 w 2997200"/>
              <a:gd name="connsiteY13" fmla="*/ 812800 h 3860800"/>
              <a:gd name="connsiteX14" fmla="*/ 660400 w 2997200"/>
              <a:gd name="connsiteY14" fmla="*/ 843280 h 3860800"/>
              <a:gd name="connsiteX15" fmla="*/ 670560 w 2997200"/>
              <a:gd name="connsiteY15" fmla="*/ 883920 h 3860800"/>
              <a:gd name="connsiteX16" fmla="*/ 680720 w 2997200"/>
              <a:gd name="connsiteY16" fmla="*/ 914400 h 3860800"/>
              <a:gd name="connsiteX17" fmla="*/ 690880 w 2997200"/>
              <a:gd name="connsiteY17" fmla="*/ 965200 h 3860800"/>
              <a:gd name="connsiteX18" fmla="*/ 731520 w 2997200"/>
              <a:gd name="connsiteY18" fmla="*/ 1016000 h 3860800"/>
              <a:gd name="connsiteX19" fmla="*/ 772160 w 2997200"/>
              <a:gd name="connsiteY19" fmla="*/ 1087120 h 3860800"/>
              <a:gd name="connsiteX20" fmla="*/ 812800 w 2997200"/>
              <a:gd name="connsiteY20" fmla="*/ 1137920 h 3860800"/>
              <a:gd name="connsiteX21" fmla="*/ 843280 w 2997200"/>
              <a:gd name="connsiteY21" fmla="*/ 1188720 h 3860800"/>
              <a:gd name="connsiteX22" fmla="*/ 863600 w 2997200"/>
              <a:gd name="connsiteY22" fmla="*/ 1239520 h 3860800"/>
              <a:gd name="connsiteX23" fmla="*/ 904240 w 2997200"/>
              <a:gd name="connsiteY23" fmla="*/ 1270000 h 3860800"/>
              <a:gd name="connsiteX24" fmla="*/ 914400 w 2997200"/>
              <a:gd name="connsiteY24" fmla="*/ 1310640 h 3860800"/>
              <a:gd name="connsiteX25" fmla="*/ 934720 w 2997200"/>
              <a:gd name="connsiteY25" fmla="*/ 1371600 h 3860800"/>
              <a:gd name="connsiteX26" fmla="*/ 955040 w 2997200"/>
              <a:gd name="connsiteY26" fmla="*/ 1452880 h 3860800"/>
              <a:gd name="connsiteX27" fmla="*/ 975360 w 2997200"/>
              <a:gd name="connsiteY27" fmla="*/ 1544320 h 3860800"/>
              <a:gd name="connsiteX28" fmla="*/ 995680 w 2997200"/>
              <a:gd name="connsiteY28" fmla="*/ 1584960 h 3860800"/>
              <a:gd name="connsiteX29" fmla="*/ 1036320 w 2997200"/>
              <a:gd name="connsiteY29" fmla="*/ 1666240 h 3860800"/>
              <a:gd name="connsiteX30" fmla="*/ 1076960 w 2997200"/>
              <a:gd name="connsiteY30" fmla="*/ 1696720 h 3860800"/>
              <a:gd name="connsiteX31" fmla="*/ 1148080 w 2997200"/>
              <a:gd name="connsiteY31" fmla="*/ 1757680 h 3860800"/>
              <a:gd name="connsiteX32" fmla="*/ 1168400 w 2997200"/>
              <a:gd name="connsiteY32" fmla="*/ 1788160 h 3860800"/>
              <a:gd name="connsiteX33" fmla="*/ 1178560 w 2997200"/>
              <a:gd name="connsiteY33" fmla="*/ 1828800 h 3860800"/>
              <a:gd name="connsiteX34" fmla="*/ 1198880 w 2997200"/>
              <a:gd name="connsiteY34" fmla="*/ 1899920 h 3860800"/>
              <a:gd name="connsiteX35" fmla="*/ 1219200 w 2997200"/>
              <a:gd name="connsiteY35" fmla="*/ 2001520 h 3860800"/>
              <a:gd name="connsiteX36" fmla="*/ 1229360 w 2997200"/>
              <a:gd name="connsiteY36" fmla="*/ 2042160 h 3860800"/>
              <a:gd name="connsiteX37" fmla="*/ 1259840 w 2997200"/>
              <a:gd name="connsiteY37" fmla="*/ 2082800 h 3860800"/>
              <a:gd name="connsiteX38" fmla="*/ 1280160 w 2997200"/>
              <a:gd name="connsiteY38" fmla="*/ 2113280 h 3860800"/>
              <a:gd name="connsiteX39" fmla="*/ 1290320 w 2997200"/>
              <a:gd name="connsiteY39" fmla="*/ 2143760 h 3860800"/>
              <a:gd name="connsiteX40" fmla="*/ 1300480 w 2997200"/>
              <a:gd name="connsiteY40" fmla="*/ 2184400 h 3860800"/>
              <a:gd name="connsiteX41" fmla="*/ 1330960 w 2997200"/>
              <a:gd name="connsiteY41" fmla="*/ 2225040 h 3860800"/>
              <a:gd name="connsiteX42" fmla="*/ 1351280 w 2997200"/>
              <a:gd name="connsiteY42" fmla="*/ 2265680 h 3860800"/>
              <a:gd name="connsiteX43" fmla="*/ 1371600 w 2997200"/>
              <a:gd name="connsiteY43" fmla="*/ 2316480 h 3860800"/>
              <a:gd name="connsiteX44" fmla="*/ 1391920 w 2997200"/>
              <a:gd name="connsiteY44" fmla="*/ 2377440 h 3860800"/>
              <a:gd name="connsiteX45" fmla="*/ 1452880 w 2997200"/>
              <a:gd name="connsiteY45" fmla="*/ 2458720 h 3860800"/>
              <a:gd name="connsiteX46" fmla="*/ 1483360 w 2997200"/>
              <a:gd name="connsiteY46" fmla="*/ 2499360 h 3860800"/>
              <a:gd name="connsiteX47" fmla="*/ 1513840 w 2997200"/>
              <a:gd name="connsiteY47" fmla="*/ 2529840 h 3860800"/>
              <a:gd name="connsiteX48" fmla="*/ 1574800 w 2997200"/>
              <a:gd name="connsiteY48" fmla="*/ 2590800 h 3860800"/>
              <a:gd name="connsiteX49" fmla="*/ 1595120 w 2997200"/>
              <a:gd name="connsiteY49" fmla="*/ 2621280 h 3860800"/>
              <a:gd name="connsiteX50" fmla="*/ 1625600 w 2997200"/>
              <a:gd name="connsiteY50" fmla="*/ 2641600 h 3860800"/>
              <a:gd name="connsiteX51" fmla="*/ 1645920 w 2997200"/>
              <a:gd name="connsiteY51" fmla="*/ 2682240 h 3860800"/>
              <a:gd name="connsiteX52" fmla="*/ 1676400 w 2997200"/>
              <a:gd name="connsiteY52" fmla="*/ 2733040 h 3860800"/>
              <a:gd name="connsiteX53" fmla="*/ 1696720 w 2997200"/>
              <a:gd name="connsiteY53" fmla="*/ 2773680 h 3860800"/>
              <a:gd name="connsiteX54" fmla="*/ 1737360 w 2997200"/>
              <a:gd name="connsiteY54" fmla="*/ 2834640 h 3860800"/>
              <a:gd name="connsiteX55" fmla="*/ 1849120 w 2997200"/>
              <a:gd name="connsiteY55" fmla="*/ 2966720 h 3860800"/>
              <a:gd name="connsiteX56" fmla="*/ 1920240 w 2997200"/>
              <a:gd name="connsiteY56" fmla="*/ 3007360 h 3860800"/>
              <a:gd name="connsiteX57" fmla="*/ 1981200 w 2997200"/>
              <a:gd name="connsiteY57" fmla="*/ 3027680 h 3860800"/>
              <a:gd name="connsiteX58" fmla="*/ 2042160 w 2997200"/>
              <a:gd name="connsiteY58" fmla="*/ 3058160 h 3860800"/>
              <a:gd name="connsiteX59" fmla="*/ 2123440 w 2997200"/>
              <a:gd name="connsiteY59" fmla="*/ 3149600 h 3860800"/>
              <a:gd name="connsiteX60" fmla="*/ 2153920 w 2997200"/>
              <a:gd name="connsiteY60" fmla="*/ 3180080 h 3860800"/>
              <a:gd name="connsiteX61" fmla="*/ 2184400 w 2997200"/>
              <a:gd name="connsiteY61" fmla="*/ 3241040 h 3860800"/>
              <a:gd name="connsiteX62" fmla="*/ 2235200 w 2997200"/>
              <a:gd name="connsiteY62" fmla="*/ 3302000 h 3860800"/>
              <a:gd name="connsiteX63" fmla="*/ 2255520 w 2997200"/>
              <a:gd name="connsiteY63" fmla="*/ 3332480 h 3860800"/>
              <a:gd name="connsiteX64" fmla="*/ 2286000 w 2997200"/>
              <a:gd name="connsiteY64" fmla="*/ 3373120 h 3860800"/>
              <a:gd name="connsiteX65" fmla="*/ 2326640 w 2997200"/>
              <a:gd name="connsiteY65" fmla="*/ 3434080 h 3860800"/>
              <a:gd name="connsiteX66" fmla="*/ 2387600 w 2997200"/>
              <a:gd name="connsiteY66" fmla="*/ 3464560 h 3860800"/>
              <a:gd name="connsiteX67" fmla="*/ 2468880 w 2997200"/>
              <a:gd name="connsiteY67" fmla="*/ 3505200 h 3860800"/>
              <a:gd name="connsiteX68" fmla="*/ 2499360 w 2997200"/>
              <a:gd name="connsiteY68" fmla="*/ 3515360 h 3860800"/>
              <a:gd name="connsiteX69" fmla="*/ 2560320 w 2997200"/>
              <a:gd name="connsiteY69" fmla="*/ 3566160 h 3860800"/>
              <a:gd name="connsiteX70" fmla="*/ 2590800 w 2997200"/>
              <a:gd name="connsiteY70" fmla="*/ 3586480 h 3860800"/>
              <a:gd name="connsiteX71" fmla="*/ 2621280 w 2997200"/>
              <a:gd name="connsiteY71" fmla="*/ 3616960 h 3860800"/>
              <a:gd name="connsiteX72" fmla="*/ 2651760 w 2997200"/>
              <a:gd name="connsiteY72" fmla="*/ 3627120 h 3860800"/>
              <a:gd name="connsiteX73" fmla="*/ 2672080 w 2997200"/>
              <a:gd name="connsiteY73" fmla="*/ 3657600 h 3860800"/>
              <a:gd name="connsiteX74" fmla="*/ 2702560 w 2997200"/>
              <a:gd name="connsiteY74" fmla="*/ 3667760 h 3860800"/>
              <a:gd name="connsiteX75" fmla="*/ 2733040 w 2997200"/>
              <a:gd name="connsiteY75" fmla="*/ 3688080 h 3860800"/>
              <a:gd name="connsiteX76" fmla="*/ 2804160 w 2997200"/>
              <a:gd name="connsiteY76" fmla="*/ 3749040 h 3860800"/>
              <a:gd name="connsiteX77" fmla="*/ 2834640 w 2997200"/>
              <a:gd name="connsiteY77" fmla="*/ 3769360 h 3860800"/>
              <a:gd name="connsiteX78" fmla="*/ 2865120 w 2997200"/>
              <a:gd name="connsiteY78" fmla="*/ 3810000 h 3860800"/>
              <a:gd name="connsiteX79" fmla="*/ 2915920 w 2997200"/>
              <a:gd name="connsiteY79" fmla="*/ 3820160 h 3860800"/>
              <a:gd name="connsiteX80" fmla="*/ 2956560 w 2997200"/>
              <a:gd name="connsiteY80" fmla="*/ 3830320 h 3860800"/>
              <a:gd name="connsiteX81" fmla="*/ 2997200 w 2997200"/>
              <a:gd name="connsiteY81" fmla="*/ 386080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997200" h="3860800">
                <a:moveTo>
                  <a:pt x="0" y="0"/>
                </a:moveTo>
                <a:cubicBezTo>
                  <a:pt x="55125" y="91875"/>
                  <a:pt x="1571" y="11927"/>
                  <a:pt x="81280" y="101600"/>
                </a:cubicBezTo>
                <a:cubicBezTo>
                  <a:pt x="92530" y="114256"/>
                  <a:pt x="98213" y="132080"/>
                  <a:pt x="111760" y="142240"/>
                </a:cubicBezTo>
                <a:cubicBezTo>
                  <a:pt x="126350" y="153183"/>
                  <a:pt x="145627" y="155787"/>
                  <a:pt x="162560" y="162560"/>
                </a:cubicBezTo>
                <a:cubicBezTo>
                  <a:pt x="220838" y="240265"/>
                  <a:pt x="161159" y="173313"/>
                  <a:pt x="233680" y="223520"/>
                </a:cubicBezTo>
                <a:cubicBezTo>
                  <a:pt x="265428" y="245499"/>
                  <a:pt x="297816" y="267336"/>
                  <a:pt x="325120" y="294640"/>
                </a:cubicBezTo>
                <a:cubicBezTo>
                  <a:pt x="343429" y="312949"/>
                  <a:pt x="361326" y="334831"/>
                  <a:pt x="386080" y="345440"/>
                </a:cubicBezTo>
                <a:cubicBezTo>
                  <a:pt x="398915" y="350941"/>
                  <a:pt x="413173" y="352213"/>
                  <a:pt x="426720" y="355600"/>
                </a:cubicBezTo>
                <a:cubicBezTo>
                  <a:pt x="442802" y="379722"/>
                  <a:pt x="458617" y="404666"/>
                  <a:pt x="477520" y="426720"/>
                </a:cubicBezTo>
                <a:cubicBezTo>
                  <a:pt x="486871" y="437629"/>
                  <a:pt x="498802" y="446162"/>
                  <a:pt x="508000" y="457200"/>
                </a:cubicBezTo>
                <a:cubicBezTo>
                  <a:pt x="526252" y="479103"/>
                  <a:pt x="550152" y="527886"/>
                  <a:pt x="558800" y="548640"/>
                </a:cubicBezTo>
                <a:cubicBezTo>
                  <a:pt x="584458" y="610219"/>
                  <a:pt x="573324" y="597053"/>
                  <a:pt x="589280" y="650240"/>
                </a:cubicBezTo>
                <a:cubicBezTo>
                  <a:pt x="595435" y="670756"/>
                  <a:pt x="600021" y="692042"/>
                  <a:pt x="609600" y="711200"/>
                </a:cubicBezTo>
                <a:cubicBezTo>
                  <a:pt x="639499" y="770998"/>
                  <a:pt x="625131" y="737472"/>
                  <a:pt x="650240" y="812800"/>
                </a:cubicBezTo>
                <a:cubicBezTo>
                  <a:pt x="653627" y="822960"/>
                  <a:pt x="657803" y="832890"/>
                  <a:pt x="660400" y="843280"/>
                </a:cubicBezTo>
                <a:cubicBezTo>
                  <a:pt x="663787" y="856827"/>
                  <a:pt x="666724" y="870494"/>
                  <a:pt x="670560" y="883920"/>
                </a:cubicBezTo>
                <a:cubicBezTo>
                  <a:pt x="673502" y="894218"/>
                  <a:pt x="678123" y="904010"/>
                  <a:pt x="680720" y="914400"/>
                </a:cubicBezTo>
                <a:cubicBezTo>
                  <a:pt x="684908" y="931153"/>
                  <a:pt x="683157" y="949754"/>
                  <a:pt x="690880" y="965200"/>
                </a:cubicBezTo>
                <a:cubicBezTo>
                  <a:pt x="700578" y="984596"/>
                  <a:pt x="719491" y="997957"/>
                  <a:pt x="731520" y="1016000"/>
                </a:cubicBezTo>
                <a:cubicBezTo>
                  <a:pt x="746666" y="1038718"/>
                  <a:pt x="757014" y="1064402"/>
                  <a:pt x="772160" y="1087120"/>
                </a:cubicBezTo>
                <a:cubicBezTo>
                  <a:pt x="784189" y="1105163"/>
                  <a:pt x="800364" y="1120155"/>
                  <a:pt x="812800" y="1137920"/>
                </a:cubicBezTo>
                <a:cubicBezTo>
                  <a:pt x="824124" y="1154098"/>
                  <a:pt x="834449" y="1171057"/>
                  <a:pt x="843280" y="1188720"/>
                </a:cubicBezTo>
                <a:cubicBezTo>
                  <a:pt x="851436" y="1205032"/>
                  <a:pt x="852657" y="1224930"/>
                  <a:pt x="863600" y="1239520"/>
                </a:cubicBezTo>
                <a:cubicBezTo>
                  <a:pt x="873760" y="1253067"/>
                  <a:pt x="890693" y="1259840"/>
                  <a:pt x="904240" y="1270000"/>
                </a:cubicBezTo>
                <a:cubicBezTo>
                  <a:pt x="907627" y="1283547"/>
                  <a:pt x="910388" y="1297265"/>
                  <a:pt x="914400" y="1310640"/>
                </a:cubicBezTo>
                <a:cubicBezTo>
                  <a:pt x="920555" y="1331156"/>
                  <a:pt x="929525" y="1350820"/>
                  <a:pt x="934720" y="1371600"/>
                </a:cubicBezTo>
                <a:cubicBezTo>
                  <a:pt x="941493" y="1398693"/>
                  <a:pt x="949563" y="1425495"/>
                  <a:pt x="955040" y="1452880"/>
                </a:cubicBezTo>
                <a:cubicBezTo>
                  <a:pt x="957799" y="1466674"/>
                  <a:pt x="969211" y="1527922"/>
                  <a:pt x="975360" y="1544320"/>
                </a:cubicBezTo>
                <a:cubicBezTo>
                  <a:pt x="980678" y="1558501"/>
                  <a:pt x="989529" y="1571120"/>
                  <a:pt x="995680" y="1584960"/>
                </a:cubicBezTo>
                <a:cubicBezTo>
                  <a:pt x="1007322" y="1611155"/>
                  <a:pt x="1014730" y="1644650"/>
                  <a:pt x="1036320" y="1666240"/>
                </a:cubicBezTo>
                <a:cubicBezTo>
                  <a:pt x="1048294" y="1678214"/>
                  <a:pt x="1064986" y="1684746"/>
                  <a:pt x="1076960" y="1696720"/>
                </a:cubicBezTo>
                <a:cubicBezTo>
                  <a:pt x="1142039" y="1761799"/>
                  <a:pt x="1088262" y="1737741"/>
                  <a:pt x="1148080" y="1757680"/>
                </a:cubicBezTo>
                <a:cubicBezTo>
                  <a:pt x="1154853" y="1767840"/>
                  <a:pt x="1163590" y="1776937"/>
                  <a:pt x="1168400" y="1788160"/>
                </a:cubicBezTo>
                <a:cubicBezTo>
                  <a:pt x="1173901" y="1800995"/>
                  <a:pt x="1174724" y="1815374"/>
                  <a:pt x="1178560" y="1828800"/>
                </a:cubicBezTo>
                <a:cubicBezTo>
                  <a:pt x="1193791" y="1882109"/>
                  <a:pt x="1185268" y="1836396"/>
                  <a:pt x="1198880" y="1899920"/>
                </a:cubicBezTo>
                <a:cubicBezTo>
                  <a:pt x="1206117" y="1933691"/>
                  <a:pt x="1210823" y="1968014"/>
                  <a:pt x="1219200" y="2001520"/>
                </a:cubicBezTo>
                <a:cubicBezTo>
                  <a:pt x="1222587" y="2015067"/>
                  <a:pt x="1223115" y="2029671"/>
                  <a:pt x="1229360" y="2042160"/>
                </a:cubicBezTo>
                <a:cubicBezTo>
                  <a:pt x="1236933" y="2057306"/>
                  <a:pt x="1249998" y="2069021"/>
                  <a:pt x="1259840" y="2082800"/>
                </a:cubicBezTo>
                <a:cubicBezTo>
                  <a:pt x="1266937" y="2092736"/>
                  <a:pt x="1274699" y="2102358"/>
                  <a:pt x="1280160" y="2113280"/>
                </a:cubicBezTo>
                <a:cubicBezTo>
                  <a:pt x="1284949" y="2122859"/>
                  <a:pt x="1287378" y="2133462"/>
                  <a:pt x="1290320" y="2143760"/>
                </a:cubicBezTo>
                <a:cubicBezTo>
                  <a:pt x="1294156" y="2157186"/>
                  <a:pt x="1294235" y="2171911"/>
                  <a:pt x="1300480" y="2184400"/>
                </a:cubicBezTo>
                <a:cubicBezTo>
                  <a:pt x="1308053" y="2199546"/>
                  <a:pt x="1321985" y="2210681"/>
                  <a:pt x="1330960" y="2225040"/>
                </a:cubicBezTo>
                <a:cubicBezTo>
                  <a:pt x="1338987" y="2237883"/>
                  <a:pt x="1345129" y="2251840"/>
                  <a:pt x="1351280" y="2265680"/>
                </a:cubicBezTo>
                <a:cubicBezTo>
                  <a:pt x="1358687" y="2282346"/>
                  <a:pt x="1365367" y="2299340"/>
                  <a:pt x="1371600" y="2316480"/>
                </a:cubicBezTo>
                <a:cubicBezTo>
                  <a:pt x="1378920" y="2336610"/>
                  <a:pt x="1379069" y="2360305"/>
                  <a:pt x="1391920" y="2377440"/>
                </a:cubicBezTo>
                <a:lnTo>
                  <a:pt x="1452880" y="2458720"/>
                </a:lnTo>
                <a:cubicBezTo>
                  <a:pt x="1463040" y="2472267"/>
                  <a:pt x="1471386" y="2487386"/>
                  <a:pt x="1483360" y="2499360"/>
                </a:cubicBezTo>
                <a:cubicBezTo>
                  <a:pt x="1493520" y="2509520"/>
                  <a:pt x="1504489" y="2518931"/>
                  <a:pt x="1513840" y="2529840"/>
                </a:cubicBezTo>
                <a:cubicBezTo>
                  <a:pt x="1564249" y="2588650"/>
                  <a:pt x="1521143" y="2555029"/>
                  <a:pt x="1574800" y="2590800"/>
                </a:cubicBezTo>
                <a:cubicBezTo>
                  <a:pt x="1581573" y="2600960"/>
                  <a:pt x="1586486" y="2612646"/>
                  <a:pt x="1595120" y="2621280"/>
                </a:cubicBezTo>
                <a:cubicBezTo>
                  <a:pt x="1603754" y="2629914"/>
                  <a:pt x="1617783" y="2632219"/>
                  <a:pt x="1625600" y="2641600"/>
                </a:cubicBezTo>
                <a:cubicBezTo>
                  <a:pt x="1635296" y="2653235"/>
                  <a:pt x="1638565" y="2669000"/>
                  <a:pt x="1645920" y="2682240"/>
                </a:cubicBezTo>
                <a:cubicBezTo>
                  <a:pt x="1655510" y="2699502"/>
                  <a:pt x="1666810" y="2715778"/>
                  <a:pt x="1676400" y="2733040"/>
                </a:cubicBezTo>
                <a:cubicBezTo>
                  <a:pt x="1683755" y="2746280"/>
                  <a:pt x="1688928" y="2760693"/>
                  <a:pt x="1696720" y="2773680"/>
                </a:cubicBezTo>
                <a:cubicBezTo>
                  <a:pt x="1709285" y="2794621"/>
                  <a:pt x="1726438" y="2812797"/>
                  <a:pt x="1737360" y="2834640"/>
                </a:cubicBezTo>
                <a:cubicBezTo>
                  <a:pt x="1767984" y="2895889"/>
                  <a:pt x="1772508" y="2915645"/>
                  <a:pt x="1849120" y="2966720"/>
                </a:cubicBezTo>
                <a:cubicBezTo>
                  <a:pt x="1876613" y="2985049"/>
                  <a:pt x="1888014" y="2994470"/>
                  <a:pt x="1920240" y="3007360"/>
                </a:cubicBezTo>
                <a:cubicBezTo>
                  <a:pt x="1940127" y="3015315"/>
                  <a:pt x="1962042" y="3018101"/>
                  <a:pt x="1981200" y="3027680"/>
                </a:cubicBezTo>
                <a:lnTo>
                  <a:pt x="2042160" y="3058160"/>
                </a:lnTo>
                <a:cubicBezTo>
                  <a:pt x="2078420" y="3112550"/>
                  <a:pt x="2053846" y="3080006"/>
                  <a:pt x="2123440" y="3149600"/>
                </a:cubicBezTo>
                <a:cubicBezTo>
                  <a:pt x="2133600" y="3159760"/>
                  <a:pt x="2145950" y="3168125"/>
                  <a:pt x="2153920" y="3180080"/>
                </a:cubicBezTo>
                <a:cubicBezTo>
                  <a:pt x="2212154" y="3267431"/>
                  <a:pt x="2142336" y="3156912"/>
                  <a:pt x="2184400" y="3241040"/>
                </a:cubicBezTo>
                <a:cubicBezTo>
                  <a:pt x="2203319" y="3278878"/>
                  <a:pt x="2207113" y="3268295"/>
                  <a:pt x="2235200" y="3302000"/>
                </a:cubicBezTo>
                <a:cubicBezTo>
                  <a:pt x="2243017" y="3311381"/>
                  <a:pt x="2248423" y="3322544"/>
                  <a:pt x="2255520" y="3332480"/>
                </a:cubicBezTo>
                <a:cubicBezTo>
                  <a:pt x="2265362" y="3346259"/>
                  <a:pt x="2276289" y="3359248"/>
                  <a:pt x="2286000" y="3373120"/>
                </a:cubicBezTo>
                <a:cubicBezTo>
                  <a:pt x="2300005" y="3393127"/>
                  <a:pt x="2306320" y="3420533"/>
                  <a:pt x="2326640" y="3434080"/>
                </a:cubicBezTo>
                <a:cubicBezTo>
                  <a:pt x="2393437" y="3478611"/>
                  <a:pt x="2321499" y="3434514"/>
                  <a:pt x="2387600" y="3464560"/>
                </a:cubicBezTo>
                <a:cubicBezTo>
                  <a:pt x="2415176" y="3477095"/>
                  <a:pt x="2440143" y="3495621"/>
                  <a:pt x="2468880" y="3505200"/>
                </a:cubicBezTo>
                <a:cubicBezTo>
                  <a:pt x="2479040" y="3508587"/>
                  <a:pt x="2489781" y="3510571"/>
                  <a:pt x="2499360" y="3515360"/>
                </a:cubicBezTo>
                <a:cubicBezTo>
                  <a:pt x="2537198" y="3534279"/>
                  <a:pt x="2526615" y="3538073"/>
                  <a:pt x="2560320" y="3566160"/>
                </a:cubicBezTo>
                <a:cubicBezTo>
                  <a:pt x="2569701" y="3573977"/>
                  <a:pt x="2581419" y="3578663"/>
                  <a:pt x="2590800" y="3586480"/>
                </a:cubicBezTo>
                <a:cubicBezTo>
                  <a:pt x="2601838" y="3595678"/>
                  <a:pt x="2609325" y="3608990"/>
                  <a:pt x="2621280" y="3616960"/>
                </a:cubicBezTo>
                <a:cubicBezTo>
                  <a:pt x="2630191" y="3622901"/>
                  <a:pt x="2641600" y="3623733"/>
                  <a:pt x="2651760" y="3627120"/>
                </a:cubicBezTo>
                <a:cubicBezTo>
                  <a:pt x="2658533" y="3637280"/>
                  <a:pt x="2662545" y="3649972"/>
                  <a:pt x="2672080" y="3657600"/>
                </a:cubicBezTo>
                <a:cubicBezTo>
                  <a:pt x="2680443" y="3664290"/>
                  <a:pt x="2692981" y="3662971"/>
                  <a:pt x="2702560" y="3667760"/>
                </a:cubicBezTo>
                <a:cubicBezTo>
                  <a:pt x="2713482" y="3673221"/>
                  <a:pt x="2722880" y="3681307"/>
                  <a:pt x="2733040" y="3688080"/>
                </a:cubicBezTo>
                <a:cubicBezTo>
                  <a:pt x="2765107" y="3752214"/>
                  <a:pt x="2734973" y="3714447"/>
                  <a:pt x="2804160" y="3749040"/>
                </a:cubicBezTo>
                <a:cubicBezTo>
                  <a:pt x="2815082" y="3754501"/>
                  <a:pt x="2826006" y="3760726"/>
                  <a:pt x="2834640" y="3769360"/>
                </a:cubicBezTo>
                <a:cubicBezTo>
                  <a:pt x="2846614" y="3781334"/>
                  <a:pt x="2850761" y="3801025"/>
                  <a:pt x="2865120" y="3810000"/>
                </a:cubicBezTo>
                <a:cubicBezTo>
                  <a:pt x="2879764" y="3819152"/>
                  <a:pt x="2899063" y="3816414"/>
                  <a:pt x="2915920" y="3820160"/>
                </a:cubicBezTo>
                <a:cubicBezTo>
                  <a:pt x="2929551" y="3823189"/>
                  <a:pt x="2943013" y="3826933"/>
                  <a:pt x="2956560" y="3830320"/>
                </a:cubicBezTo>
                <a:lnTo>
                  <a:pt x="2997200" y="386080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B5B2F-63CD-40F5-AB25-ABACC140CD02}"/>
              </a:ext>
            </a:extLst>
          </p:cNvPr>
          <p:cNvSpPr txBox="1"/>
          <p:nvPr/>
        </p:nvSpPr>
        <p:spPr>
          <a:xfrm>
            <a:off x="8157515" y="1584960"/>
            <a:ext cx="369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Changing 𝜆 for PP-Chain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12B4876-A1AD-4223-A465-B6A3D3BFD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199" y="739197"/>
            <a:ext cx="4483006" cy="5379606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BC5CF3-79FB-4B6D-A7DC-6E0DDBFA0566}"/>
                  </a:ext>
                </a:extLst>
              </p:cNvPr>
              <p:cNvSpPr txBox="1"/>
              <p:nvPr/>
            </p:nvSpPr>
            <p:spPr>
              <a:xfrm>
                <a:off x="8634618" y="850491"/>
                <a:ext cx="2551532" cy="604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𝜦𝝆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</m:oMath>
                  </m:oMathPara>
                </a14:m>
                <a:endParaRPr lang="en-US" sz="3200" b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BC5CF3-79FB-4B6D-A7DC-6E0DDBFA0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18" y="850491"/>
                <a:ext cx="2551532" cy="604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6C32DC7-C070-4B65-A37B-82489527D188}"/>
              </a:ext>
            </a:extLst>
          </p:cNvPr>
          <p:cNvSpPr txBox="1"/>
          <p:nvPr/>
        </p:nvSpPr>
        <p:spPr>
          <a:xfrm>
            <a:off x="8080515" y="2687012"/>
            <a:ext cx="3591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Allowed Range of Values:</a:t>
            </a:r>
          </a:p>
          <a:p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2 – 5.6 (no lower bound)</a:t>
            </a:r>
          </a:p>
          <a:p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Note: </a:t>
            </a:r>
          </a:p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PP-Chain affects low-mid temperature Stars</a:t>
            </a: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75BB4FF9-9EF5-440A-83FA-55DF4EB76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9A726F3-8F5D-8942-A1F6-499F8224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1"/>
            <a:ext cx="2834640" cy="1544012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Cambria Math" panose="02040503050406030204" pitchFamily="18" charset="0"/>
                <a:ea typeface="Cambria Math" panose="02040503050406030204" pitchFamily="18" charset="0"/>
              </a:rPr>
              <a:t>Nuclear Variations to PP-Chain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8AE31906-94AA-B540-812A-67CC08DB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49208"/>
              </p:ext>
            </p:extLst>
          </p:nvPr>
        </p:nvGraphicFramePr>
        <p:xfrm>
          <a:off x="256032" y="3429000"/>
          <a:ext cx="283464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504">
                  <a:extLst>
                    <a:ext uri="{9D8B030D-6E8A-4147-A177-3AD203B41FA5}">
                      <a16:colId xmlns:a16="http://schemas.microsoft.com/office/drawing/2014/main" val="3763974341"/>
                    </a:ext>
                  </a:extLst>
                </a:gridCol>
                <a:gridCol w="2194136">
                  <a:extLst>
                    <a:ext uri="{9D8B030D-6E8A-4147-A177-3AD203B41FA5}">
                      <a16:colId xmlns:a16="http://schemas.microsoft.com/office/drawing/2014/main" val="3616284805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en-US" sz="1200" b="1"/>
                        <a:t>Legend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rgbClr val="FFFFFF">
                        <a:alpha val="4274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7819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/>
                        <a:t>Blue Region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10% boundary on the main sequence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862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Green Dots</a:t>
                      </a:r>
                    </a:p>
                  </a:txBody>
                  <a:tcPr anchor="ctr">
                    <a:solidFill>
                      <a:srgbClr val="007E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Baseline main sequence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905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Black Dots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 sequences inside 10% boundary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6587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Red Dots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 sequences outside 10% boundary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3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4ED236A-AB22-4C1B-842A-11D64569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97" y="750982"/>
            <a:ext cx="4451928" cy="5342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7B5B2F-63CD-40F5-AB25-ABACC140CD02}"/>
              </a:ext>
            </a:extLst>
          </p:cNvPr>
          <p:cNvSpPr txBox="1"/>
          <p:nvPr/>
        </p:nvSpPr>
        <p:spPr>
          <a:xfrm>
            <a:off x="8077201" y="1584960"/>
            <a:ext cx="369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Changing 𝛬 for CNO-Chain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A18288-F54E-46A0-A8CC-8937F1D101D9}"/>
                  </a:ext>
                </a:extLst>
              </p:cNvPr>
              <p:cNvSpPr txBox="1"/>
              <p:nvPr/>
            </p:nvSpPr>
            <p:spPr>
              <a:xfrm>
                <a:off x="8634618" y="850491"/>
                <a:ext cx="2551532" cy="604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𝜦𝝆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</m:oMath>
                  </m:oMathPara>
                </a14:m>
                <a:endParaRPr lang="en-US" sz="3200" b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A18288-F54E-46A0-A8CC-8937F1D10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18" y="850491"/>
                <a:ext cx="2551532" cy="604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8437D0-9D44-4E12-9CEF-72E0F6AE23F3}"/>
              </a:ext>
            </a:extLst>
          </p:cNvPr>
          <p:cNvSpPr txBox="1"/>
          <p:nvPr/>
        </p:nvSpPr>
        <p:spPr>
          <a:xfrm>
            <a:off x="8077201" y="2687012"/>
            <a:ext cx="35952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Allowed Range of Values:</a:t>
            </a:r>
          </a:p>
          <a:p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8.2x10</a:t>
            </a:r>
            <a:r>
              <a:rPr lang="en-US" sz="2800" b="1" baseline="30000">
                <a:latin typeface="Cambria Math" panose="02040503050406030204" pitchFamily="18" charset="0"/>
                <a:ea typeface="Cambria Math" panose="02040503050406030204" pitchFamily="18" charset="0"/>
              </a:rPr>
              <a:t>-30</a:t>
            </a:r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 – 3.8x10</a:t>
            </a:r>
            <a:r>
              <a:rPr lang="en-US" sz="2800" b="1" baseline="30000">
                <a:latin typeface="Cambria Math" panose="02040503050406030204" pitchFamily="18" charset="0"/>
                <a:ea typeface="Cambria Math" panose="02040503050406030204" pitchFamily="18" charset="0"/>
              </a:rPr>
              <a:t>-27</a:t>
            </a: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16B0A8FE-8E31-4807-9868-2938F4E83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C345A8D-1406-664B-80CB-9F4B0830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1"/>
            <a:ext cx="2834640" cy="1544012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Cambria Math" panose="02040503050406030204" pitchFamily="18" charset="0"/>
                <a:ea typeface="Cambria Math" panose="02040503050406030204" pitchFamily="18" charset="0"/>
              </a:rPr>
              <a:t>Nuclear Variations to </a:t>
            </a:r>
            <a:r>
              <a:rPr lang="en-US" sz="4000"/>
              <a:t>CNO-Cycle</a:t>
            </a:r>
            <a:endParaRPr lang="en-US" sz="4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597DF16F-9D69-C846-BC7A-91A726823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1433"/>
              </p:ext>
            </p:extLst>
          </p:nvPr>
        </p:nvGraphicFramePr>
        <p:xfrm>
          <a:off x="256032" y="3429000"/>
          <a:ext cx="283464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504">
                  <a:extLst>
                    <a:ext uri="{9D8B030D-6E8A-4147-A177-3AD203B41FA5}">
                      <a16:colId xmlns:a16="http://schemas.microsoft.com/office/drawing/2014/main" val="3763974341"/>
                    </a:ext>
                  </a:extLst>
                </a:gridCol>
                <a:gridCol w="2194136">
                  <a:extLst>
                    <a:ext uri="{9D8B030D-6E8A-4147-A177-3AD203B41FA5}">
                      <a16:colId xmlns:a16="http://schemas.microsoft.com/office/drawing/2014/main" val="3616284805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en-US" sz="1200" b="1"/>
                        <a:t>Legend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rgbClr val="FFFFFF">
                        <a:alpha val="4274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7819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/>
                        <a:t>Blue Region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10% boundary on the main sequence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862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Green Dots</a:t>
                      </a:r>
                    </a:p>
                  </a:txBody>
                  <a:tcPr anchor="ctr">
                    <a:solidFill>
                      <a:srgbClr val="007E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Baseline main sequence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905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Black Dots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 sequences inside 10% boundary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6587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Red Dots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 sequences outside 10% boundary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3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5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B3FDB3-C3F5-40F6-9B62-98618214739D}"/>
              </a:ext>
            </a:extLst>
          </p:cNvPr>
          <p:cNvSpPr/>
          <p:nvPr/>
        </p:nvSpPr>
        <p:spPr>
          <a:xfrm rot="21159901">
            <a:off x="4373879" y="1480311"/>
            <a:ext cx="2997200" cy="3860800"/>
          </a:xfrm>
          <a:custGeom>
            <a:avLst/>
            <a:gdLst>
              <a:gd name="connsiteX0" fmla="*/ 0 w 2997200"/>
              <a:gd name="connsiteY0" fmla="*/ 0 h 3860800"/>
              <a:gd name="connsiteX1" fmla="*/ 81280 w 2997200"/>
              <a:gd name="connsiteY1" fmla="*/ 101600 h 3860800"/>
              <a:gd name="connsiteX2" fmla="*/ 111760 w 2997200"/>
              <a:gd name="connsiteY2" fmla="*/ 142240 h 3860800"/>
              <a:gd name="connsiteX3" fmla="*/ 162560 w 2997200"/>
              <a:gd name="connsiteY3" fmla="*/ 162560 h 3860800"/>
              <a:gd name="connsiteX4" fmla="*/ 233680 w 2997200"/>
              <a:gd name="connsiteY4" fmla="*/ 223520 h 3860800"/>
              <a:gd name="connsiteX5" fmla="*/ 325120 w 2997200"/>
              <a:gd name="connsiteY5" fmla="*/ 294640 h 3860800"/>
              <a:gd name="connsiteX6" fmla="*/ 386080 w 2997200"/>
              <a:gd name="connsiteY6" fmla="*/ 345440 h 3860800"/>
              <a:gd name="connsiteX7" fmla="*/ 426720 w 2997200"/>
              <a:gd name="connsiteY7" fmla="*/ 355600 h 3860800"/>
              <a:gd name="connsiteX8" fmla="*/ 477520 w 2997200"/>
              <a:gd name="connsiteY8" fmla="*/ 426720 h 3860800"/>
              <a:gd name="connsiteX9" fmla="*/ 508000 w 2997200"/>
              <a:gd name="connsiteY9" fmla="*/ 457200 h 3860800"/>
              <a:gd name="connsiteX10" fmla="*/ 558800 w 2997200"/>
              <a:gd name="connsiteY10" fmla="*/ 548640 h 3860800"/>
              <a:gd name="connsiteX11" fmla="*/ 589280 w 2997200"/>
              <a:gd name="connsiteY11" fmla="*/ 650240 h 3860800"/>
              <a:gd name="connsiteX12" fmla="*/ 609600 w 2997200"/>
              <a:gd name="connsiteY12" fmla="*/ 711200 h 3860800"/>
              <a:gd name="connsiteX13" fmla="*/ 650240 w 2997200"/>
              <a:gd name="connsiteY13" fmla="*/ 812800 h 3860800"/>
              <a:gd name="connsiteX14" fmla="*/ 660400 w 2997200"/>
              <a:gd name="connsiteY14" fmla="*/ 843280 h 3860800"/>
              <a:gd name="connsiteX15" fmla="*/ 670560 w 2997200"/>
              <a:gd name="connsiteY15" fmla="*/ 883920 h 3860800"/>
              <a:gd name="connsiteX16" fmla="*/ 680720 w 2997200"/>
              <a:gd name="connsiteY16" fmla="*/ 914400 h 3860800"/>
              <a:gd name="connsiteX17" fmla="*/ 690880 w 2997200"/>
              <a:gd name="connsiteY17" fmla="*/ 965200 h 3860800"/>
              <a:gd name="connsiteX18" fmla="*/ 731520 w 2997200"/>
              <a:gd name="connsiteY18" fmla="*/ 1016000 h 3860800"/>
              <a:gd name="connsiteX19" fmla="*/ 772160 w 2997200"/>
              <a:gd name="connsiteY19" fmla="*/ 1087120 h 3860800"/>
              <a:gd name="connsiteX20" fmla="*/ 812800 w 2997200"/>
              <a:gd name="connsiteY20" fmla="*/ 1137920 h 3860800"/>
              <a:gd name="connsiteX21" fmla="*/ 843280 w 2997200"/>
              <a:gd name="connsiteY21" fmla="*/ 1188720 h 3860800"/>
              <a:gd name="connsiteX22" fmla="*/ 863600 w 2997200"/>
              <a:gd name="connsiteY22" fmla="*/ 1239520 h 3860800"/>
              <a:gd name="connsiteX23" fmla="*/ 904240 w 2997200"/>
              <a:gd name="connsiteY23" fmla="*/ 1270000 h 3860800"/>
              <a:gd name="connsiteX24" fmla="*/ 914400 w 2997200"/>
              <a:gd name="connsiteY24" fmla="*/ 1310640 h 3860800"/>
              <a:gd name="connsiteX25" fmla="*/ 934720 w 2997200"/>
              <a:gd name="connsiteY25" fmla="*/ 1371600 h 3860800"/>
              <a:gd name="connsiteX26" fmla="*/ 955040 w 2997200"/>
              <a:gd name="connsiteY26" fmla="*/ 1452880 h 3860800"/>
              <a:gd name="connsiteX27" fmla="*/ 975360 w 2997200"/>
              <a:gd name="connsiteY27" fmla="*/ 1544320 h 3860800"/>
              <a:gd name="connsiteX28" fmla="*/ 995680 w 2997200"/>
              <a:gd name="connsiteY28" fmla="*/ 1584960 h 3860800"/>
              <a:gd name="connsiteX29" fmla="*/ 1036320 w 2997200"/>
              <a:gd name="connsiteY29" fmla="*/ 1666240 h 3860800"/>
              <a:gd name="connsiteX30" fmla="*/ 1076960 w 2997200"/>
              <a:gd name="connsiteY30" fmla="*/ 1696720 h 3860800"/>
              <a:gd name="connsiteX31" fmla="*/ 1148080 w 2997200"/>
              <a:gd name="connsiteY31" fmla="*/ 1757680 h 3860800"/>
              <a:gd name="connsiteX32" fmla="*/ 1168400 w 2997200"/>
              <a:gd name="connsiteY32" fmla="*/ 1788160 h 3860800"/>
              <a:gd name="connsiteX33" fmla="*/ 1178560 w 2997200"/>
              <a:gd name="connsiteY33" fmla="*/ 1828800 h 3860800"/>
              <a:gd name="connsiteX34" fmla="*/ 1198880 w 2997200"/>
              <a:gd name="connsiteY34" fmla="*/ 1899920 h 3860800"/>
              <a:gd name="connsiteX35" fmla="*/ 1219200 w 2997200"/>
              <a:gd name="connsiteY35" fmla="*/ 2001520 h 3860800"/>
              <a:gd name="connsiteX36" fmla="*/ 1229360 w 2997200"/>
              <a:gd name="connsiteY36" fmla="*/ 2042160 h 3860800"/>
              <a:gd name="connsiteX37" fmla="*/ 1259840 w 2997200"/>
              <a:gd name="connsiteY37" fmla="*/ 2082800 h 3860800"/>
              <a:gd name="connsiteX38" fmla="*/ 1280160 w 2997200"/>
              <a:gd name="connsiteY38" fmla="*/ 2113280 h 3860800"/>
              <a:gd name="connsiteX39" fmla="*/ 1290320 w 2997200"/>
              <a:gd name="connsiteY39" fmla="*/ 2143760 h 3860800"/>
              <a:gd name="connsiteX40" fmla="*/ 1300480 w 2997200"/>
              <a:gd name="connsiteY40" fmla="*/ 2184400 h 3860800"/>
              <a:gd name="connsiteX41" fmla="*/ 1330960 w 2997200"/>
              <a:gd name="connsiteY41" fmla="*/ 2225040 h 3860800"/>
              <a:gd name="connsiteX42" fmla="*/ 1351280 w 2997200"/>
              <a:gd name="connsiteY42" fmla="*/ 2265680 h 3860800"/>
              <a:gd name="connsiteX43" fmla="*/ 1371600 w 2997200"/>
              <a:gd name="connsiteY43" fmla="*/ 2316480 h 3860800"/>
              <a:gd name="connsiteX44" fmla="*/ 1391920 w 2997200"/>
              <a:gd name="connsiteY44" fmla="*/ 2377440 h 3860800"/>
              <a:gd name="connsiteX45" fmla="*/ 1452880 w 2997200"/>
              <a:gd name="connsiteY45" fmla="*/ 2458720 h 3860800"/>
              <a:gd name="connsiteX46" fmla="*/ 1483360 w 2997200"/>
              <a:gd name="connsiteY46" fmla="*/ 2499360 h 3860800"/>
              <a:gd name="connsiteX47" fmla="*/ 1513840 w 2997200"/>
              <a:gd name="connsiteY47" fmla="*/ 2529840 h 3860800"/>
              <a:gd name="connsiteX48" fmla="*/ 1574800 w 2997200"/>
              <a:gd name="connsiteY48" fmla="*/ 2590800 h 3860800"/>
              <a:gd name="connsiteX49" fmla="*/ 1595120 w 2997200"/>
              <a:gd name="connsiteY49" fmla="*/ 2621280 h 3860800"/>
              <a:gd name="connsiteX50" fmla="*/ 1625600 w 2997200"/>
              <a:gd name="connsiteY50" fmla="*/ 2641600 h 3860800"/>
              <a:gd name="connsiteX51" fmla="*/ 1645920 w 2997200"/>
              <a:gd name="connsiteY51" fmla="*/ 2682240 h 3860800"/>
              <a:gd name="connsiteX52" fmla="*/ 1676400 w 2997200"/>
              <a:gd name="connsiteY52" fmla="*/ 2733040 h 3860800"/>
              <a:gd name="connsiteX53" fmla="*/ 1696720 w 2997200"/>
              <a:gd name="connsiteY53" fmla="*/ 2773680 h 3860800"/>
              <a:gd name="connsiteX54" fmla="*/ 1737360 w 2997200"/>
              <a:gd name="connsiteY54" fmla="*/ 2834640 h 3860800"/>
              <a:gd name="connsiteX55" fmla="*/ 1849120 w 2997200"/>
              <a:gd name="connsiteY55" fmla="*/ 2966720 h 3860800"/>
              <a:gd name="connsiteX56" fmla="*/ 1920240 w 2997200"/>
              <a:gd name="connsiteY56" fmla="*/ 3007360 h 3860800"/>
              <a:gd name="connsiteX57" fmla="*/ 1981200 w 2997200"/>
              <a:gd name="connsiteY57" fmla="*/ 3027680 h 3860800"/>
              <a:gd name="connsiteX58" fmla="*/ 2042160 w 2997200"/>
              <a:gd name="connsiteY58" fmla="*/ 3058160 h 3860800"/>
              <a:gd name="connsiteX59" fmla="*/ 2123440 w 2997200"/>
              <a:gd name="connsiteY59" fmla="*/ 3149600 h 3860800"/>
              <a:gd name="connsiteX60" fmla="*/ 2153920 w 2997200"/>
              <a:gd name="connsiteY60" fmla="*/ 3180080 h 3860800"/>
              <a:gd name="connsiteX61" fmla="*/ 2184400 w 2997200"/>
              <a:gd name="connsiteY61" fmla="*/ 3241040 h 3860800"/>
              <a:gd name="connsiteX62" fmla="*/ 2235200 w 2997200"/>
              <a:gd name="connsiteY62" fmla="*/ 3302000 h 3860800"/>
              <a:gd name="connsiteX63" fmla="*/ 2255520 w 2997200"/>
              <a:gd name="connsiteY63" fmla="*/ 3332480 h 3860800"/>
              <a:gd name="connsiteX64" fmla="*/ 2286000 w 2997200"/>
              <a:gd name="connsiteY64" fmla="*/ 3373120 h 3860800"/>
              <a:gd name="connsiteX65" fmla="*/ 2326640 w 2997200"/>
              <a:gd name="connsiteY65" fmla="*/ 3434080 h 3860800"/>
              <a:gd name="connsiteX66" fmla="*/ 2387600 w 2997200"/>
              <a:gd name="connsiteY66" fmla="*/ 3464560 h 3860800"/>
              <a:gd name="connsiteX67" fmla="*/ 2468880 w 2997200"/>
              <a:gd name="connsiteY67" fmla="*/ 3505200 h 3860800"/>
              <a:gd name="connsiteX68" fmla="*/ 2499360 w 2997200"/>
              <a:gd name="connsiteY68" fmla="*/ 3515360 h 3860800"/>
              <a:gd name="connsiteX69" fmla="*/ 2560320 w 2997200"/>
              <a:gd name="connsiteY69" fmla="*/ 3566160 h 3860800"/>
              <a:gd name="connsiteX70" fmla="*/ 2590800 w 2997200"/>
              <a:gd name="connsiteY70" fmla="*/ 3586480 h 3860800"/>
              <a:gd name="connsiteX71" fmla="*/ 2621280 w 2997200"/>
              <a:gd name="connsiteY71" fmla="*/ 3616960 h 3860800"/>
              <a:gd name="connsiteX72" fmla="*/ 2651760 w 2997200"/>
              <a:gd name="connsiteY72" fmla="*/ 3627120 h 3860800"/>
              <a:gd name="connsiteX73" fmla="*/ 2672080 w 2997200"/>
              <a:gd name="connsiteY73" fmla="*/ 3657600 h 3860800"/>
              <a:gd name="connsiteX74" fmla="*/ 2702560 w 2997200"/>
              <a:gd name="connsiteY74" fmla="*/ 3667760 h 3860800"/>
              <a:gd name="connsiteX75" fmla="*/ 2733040 w 2997200"/>
              <a:gd name="connsiteY75" fmla="*/ 3688080 h 3860800"/>
              <a:gd name="connsiteX76" fmla="*/ 2804160 w 2997200"/>
              <a:gd name="connsiteY76" fmla="*/ 3749040 h 3860800"/>
              <a:gd name="connsiteX77" fmla="*/ 2834640 w 2997200"/>
              <a:gd name="connsiteY77" fmla="*/ 3769360 h 3860800"/>
              <a:gd name="connsiteX78" fmla="*/ 2865120 w 2997200"/>
              <a:gd name="connsiteY78" fmla="*/ 3810000 h 3860800"/>
              <a:gd name="connsiteX79" fmla="*/ 2915920 w 2997200"/>
              <a:gd name="connsiteY79" fmla="*/ 3820160 h 3860800"/>
              <a:gd name="connsiteX80" fmla="*/ 2956560 w 2997200"/>
              <a:gd name="connsiteY80" fmla="*/ 3830320 h 3860800"/>
              <a:gd name="connsiteX81" fmla="*/ 2997200 w 2997200"/>
              <a:gd name="connsiteY81" fmla="*/ 386080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997200" h="3860800">
                <a:moveTo>
                  <a:pt x="0" y="0"/>
                </a:moveTo>
                <a:cubicBezTo>
                  <a:pt x="55125" y="91875"/>
                  <a:pt x="1571" y="11927"/>
                  <a:pt x="81280" y="101600"/>
                </a:cubicBezTo>
                <a:cubicBezTo>
                  <a:pt x="92530" y="114256"/>
                  <a:pt x="98213" y="132080"/>
                  <a:pt x="111760" y="142240"/>
                </a:cubicBezTo>
                <a:cubicBezTo>
                  <a:pt x="126350" y="153183"/>
                  <a:pt x="145627" y="155787"/>
                  <a:pt x="162560" y="162560"/>
                </a:cubicBezTo>
                <a:cubicBezTo>
                  <a:pt x="220838" y="240265"/>
                  <a:pt x="161159" y="173313"/>
                  <a:pt x="233680" y="223520"/>
                </a:cubicBezTo>
                <a:cubicBezTo>
                  <a:pt x="265428" y="245499"/>
                  <a:pt x="297816" y="267336"/>
                  <a:pt x="325120" y="294640"/>
                </a:cubicBezTo>
                <a:cubicBezTo>
                  <a:pt x="343429" y="312949"/>
                  <a:pt x="361326" y="334831"/>
                  <a:pt x="386080" y="345440"/>
                </a:cubicBezTo>
                <a:cubicBezTo>
                  <a:pt x="398915" y="350941"/>
                  <a:pt x="413173" y="352213"/>
                  <a:pt x="426720" y="355600"/>
                </a:cubicBezTo>
                <a:cubicBezTo>
                  <a:pt x="442802" y="379722"/>
                  <a:pt x="458617" y="404666"/>
                  <a:pt x="477520" y="426720"/>
                </a:cubicBezTo>
                <a:cubicBezTo>
                  <a:pt x="486871" y="437629"/>
                  <a:pt x="498802" y="446162"/>
                  <a:pt x="508000" y="457200"/>
                </a:cubicBezTo>
                <a:cubicBezTo>
                  <a:pt x="526252" y="479103"/>
                  <a:pt x="550152" y="527886"/>
                  <a:pt x="558800" y="548640"/>
                </a:cubicBezTo>
                <a:cubicBezTo>
                  <a:pt x="584458" y="610219"/>
                  <a:pt x="573324" y="597053"/>
                  <a:pt x="589280" y="650240"/>
                </a:cubicBezTo>
                <a:cubicBezTo>
                  <a:pt x="595435" y="670756"/>
                  <a:pt x="600021" y="692042"/>
                  <a:pt x="609600" y="711200"/>
                </a:cubicBezTo>
                <a:cubicBezTo>
                  <a:pt x="639499" y="770998"/>
                  <a:pt x="625131" y="737472"/>
                  <a:pt x="650240" y="812800"/>
                </a:cubicBezTo>
                <a:cubicBezTo>
                  <a:pt x="653627" y="822960"/>
                  <a:pt x="657803" y="832890"/>
                  <a:pt x="660400" y="843280"/>
                </a:cubicBezTo>
                <a:cubicBezTo>
                  <a:pt x="663787" y="856827"/>
                  <a:pt x="666724" y="870494"/>
                  <a:pt x="670560" y="883920"/>
                </a:cubicBezTo>
                <a:cubicBezTo>
                  <a:pt x="673502" y="894218"/>
                  <a:pt x="678123" y="904010"/>
                  <a:pt x="680720" y="914400"/>
                </a:cubicBezTo>
                <a:cubicBezTo>
                  <a:pt x="684908" y="931153"/>
                  <a:pt x="683157" y="949754"/>
                  <a:pt x="690880" y="965200"/>
                </a:cubicBezTo>
                <a:cubicBezTo>
                  <a:pt x="700578" y="984596"/>
                  <a:pt x="719491" y="997957"/>
                  <a:pt x="731520" y="1016000"/>
                </a:cubicBezTo>
                <a:cubicBezTo>
                  <a:pt x="746666" y="1038718"/>
                  <a:pt x="757014" y="1064402"/>
                  <a:pt x="772160" y="1087120"/>
                </a:cubicBezTo>
                <a:cubicBezTo>
                  <a:pt x="784189" y="1105163"/>
                  <a:pt x="800364" y="1120155"/>
                  <a:pt x="812800" y="1137920"/>
                </a:cubicBezTo>
                <a:cubicBezTo>
                  <a:pt x="824124" y="1154098"/>
                  <a:pt x="834449" y="1171057"/>
                  <a:pt x="843280" y="1188720"/>
                </a:cubicBezTo>
                <a:cubicBezTo>
                  <a:pt x="851436" y="1205032"/>
                  <a:pt x="852657" y="1224930"/>
                  <a:pt x="863600" y="1239520"/>
                </a:cubicBezTo>
                <a:cubicBezTo>
                  <a:pt x="873760" y="1253067"/>
                  <a:pt x="890693" y="1259840"/>
                  <a:pt x="904240" y="1270000"/>
                </a:cubicBezTo>
                <a:cubicBezTo>
                  <a:pt x="907627" y="1283547"/>
                  <a:pt x="910388" y="1297265"/>
                  <a:pt x="914400" y="1310640"/>
                </a:cubicBezTo>
                <a:cubicBezTo>
                  <a:pt x="920555" y="1331156"/>
                  <a:pt x="929525" y="1350820"/>
                  <a:pt x="934720" y="1371600"/>
                </a:cubicBezTo>
                <a:cubicBezTo>
                  <a:pt x="941493" y="1398693"/>
                  <a:pt x="949563" y="1425495"/>
                  <a:pt x="955040" y="1452880"/>
                </a:cubicBezTo>
                <a:cubicBezTo>
                  <a:pt x="957799" y="1466674"/>
                  <a:pt x="969211" y="1527922"/>
                  <a:pt x="975360" y="1544320"/>
                </a:cubicBezTo>
                <a:cubicBezTo>
                  <a:pt x="980678" y="1558501"/>
                  <a:pt x="989529" y="1571120"/>
                  <a:pt x="995680" y="1584960"/>
                </a:cubicBezTo>
                <a:cubicBezTo>
                  <a:pt x="1007322" y="1611155"/>
                  <a:pt x="1014730" y="1644650"/>
                  <a:pt x="1036320" y="1666240"/>
                </a:cubicBezTo>
                <a:cubicBezTo>
                  <a:pt x="1048294" y="1678214"/>
                  <a:pt x="1064986" y="1684746"/>
                  <a:pt x="1076960" y="1696720"/>
                </a:cubicBezTo>
                <a:cubicBezTo>
                  <a:pt x="1142039" y="1761799"/>
                  <a:pt x="1088262" y="1737741"/>
                  <a:pt x="1148080" y="1757680"/>
                </a:cubicBezTo>
                <a:cubicBezTo>
                  <a:pt x="1154853" y="1767840"/>
                  <a:pt x="1163590" y="1776937"/>
                  <a:pt x="1168400" y="1788160"/>
                </a:cubicBezTo>
                <a:cubicBezTo>
                  <a:pt x="1173901" y="1800995"/>
                  <a:pt x="1174724" y="1815374"/>
                  <a:pt x="1178560" y="1828800"/>
                </a:cubicBezTo>
                <a:cubicBezTo>
                  <a:pt x="1193791" y="1882109"/>
                  <a:pt x="1185268" y="1836396"/>
                  <a:pt x="1198880" y="1899920"/>
                </a:cubicBezTo>
                <a:cubicBezTo>
                  <a:pt x="1206117" y="1933691"/>
                  <a:pt x="1210823" y="1968014"/>
                  <a:pt x="1219200" y="2001520"/>
                </a:cubicBezTo>
                <a:cubicBezTo>
                  <a:pt x="1222587" y="2015067"/>
                  <a:pt x="1223115" y="2029671"/>
                  <a:pt x="1229360" y="2042160"/>
                </a:cubicBezTo>
                <a:cubicBezTo>
                  <a:pt x="1236933" y="2057306"/>
                  <a:pt x="1249998" y="2069021"/>
                  <a:pt x="1259840" y="2082800"/>
                </a:cubicBezTo>
                <a:cubicBezTo>
                  <a:pt x="1266937" y="2092736"/>
                  <a:pt x="1274699" y="2102358"/>
                  <a:pt x="1280160" y="2113280"/>
                </a:cubicBezTo>
                <a:cubicBezTo>
                  <a:pt x="1284949" y="2122859"/>
                  <a:pt x="1287378" y="2133462"/>
                  <a:pt x="1290320" y="2143760"/>
                </a:cubicBezTo>
                <a:cubicBezTo>
                  <a:pt x="1294156" y="2157186"/>
                  <a:pt x="1294235" y="2171911"/>
                  <a:pt x="1300480" y="2184400"/>
                </a:cubicBezTo>
                <a:cubicBezTo>
                  <a:pt x="1308053" y="2199546"/>
                  <a:pt x="1321985" y="2210681"/>
                  <a:pt x="1330960" y="2225040"/>
                </a:cubicBezTo>
                <a:cubicBezTo>
                  <a:pt x="1338987" y="2237883"/>
                  <a:pt x="1345129" y="2251840"/>
                  <a:pt x="1351280" y="2265680"/>
                </a:cubicBezTo>
                <a:cubicBezTo>
                  <a:pt x="1358687" y="2282346"/>
                  <a:pt x="1365367" y="2299340"/>
                  <a:pt x="1371600" y="2316480"/>
                </a:cubicBezTo>
                <a:cubicBezTo>
                  <a:pt x="1378920" y="2336610"/>
                  <a:pt x="1379069" y="2360305"/>
                  <a:pt x="1391920" y="2377440"/>
                </a:cubicBezTo>
                <a:lnTo>
                  <a:pt x="1452880" y="2458720"/>
                </a:lnTo>
                <a:cubicBezTo>
                  <a:pt x="1463040" y="2472267"/>
                  <a:pt x="1471386" y="2487386"/>
                  <a:pt x="1483360" y="2499360"/>
                </a:cubicBezTo>
                <a:cubicBezTo>
                  <a:pt x="1493520" y="2509520"/>
                  <a:pt x="1504489" y="2518931"/>
                  <a:pt x="1513840" y="2529840"/>
                </a:cubicBezTo>
                <a:cubicBezTo>
                  <a:pt x="1564249" y="2588650"/>
                  <a:pt x="1521143" y="2555029"/>
                  <a:pt x="1574800" y="2590800"/>
                </a:cubicBezTo>
                <a:cubicBezTo>
                  <a:pt x="1581573" y="2600960"/>
                  <a:pt x="1586486" y="2612646"/>
                  <a:pt x="1595120" y="2621280"/>
                </a:cubicBezTo>
                <a:cubicBezTo>
                  <a:pt x="1603754" y="2629914"/>
                  <a:pt x="1617783" y="2632219"/>
                  <a:pt x="1625600" y="2641600"/>
                </a:cubicBezTo>
                <a:cubicBezTo>
                  <a:pt x="1635296" y="2653235"/>
                  <a:pt x="1638565" y="2669000"/>
                  <a:pt x="1645920" y="2682240"/>
                </a:cubicBezTo>
                <a:cubicBezTo>
                  <a:pt x="1655510" y="2699502"/>
                  <a:pt x="1666810" y="2715778"/>
                  <a:pt x="1676400" y="2733040"/>
                </a:cubicBezTo>
                <a:cubicBezTo>
                  <a:pt x="1683755" y="2746280"/>
                  <a:pt x="1688928" y="2760693"/>
                  <a:pt x="1696720" y="2773680"/>
                </a:cubicBezTo>
                <a:cubicBezTo>
                  <a:pt x="1709285" y="2794621"/>
                  <a:pt x="1726438" y="2812797"/>
                  <a:pt x="1737360" y="2834640"/>
                </a:cubicBezTo>
                <a:cubicBezTo>
                  <a:pt x="1767984" y="2895889"/>
                  <a:pt x="1772508" y="2915645"/>
                  <a:pt x="1849120" y="2966720"/>
                </a:cubicBezTo>
                <a:cubicBezTo>
                  <a:pt x="1876613" y="2985049"/>
                  <a:pt x="1888014" y="2994470"/>
                  <a:pt x="1920240" y="3007360"/>
                </a:cubicBezTo>
                <a:cubicBezTo>
                  <a:pt x="1940127" y="3015315"/>
                  <a:pt x="1962042" y="3018101"/>
                  <a:pt x="1981200" y="3027680"/>
                </a:cubicBezTo>
                <a:lnTo>
                  <a:pt x="2042160" y="3058160"/>
                </a:lnTo>
                <a:cubicBezTo>
                  <a:pt x="2078420" y="3112550"/>
                  <a:pt x="2053846" y="3080006"/>
                  <a:pt x="2123440" y="3149600"/>
                </a:cubicBezTo>
                <a:cubicBezTo>
                  <a:pt x="2133600" y="3159760"/>
                  <a:pt x="2145950" y="3168125"/>
                  <a:pt x="2153920" y="3180080"/>
                </a:cubicBezTo>
                <a:cubicBezTo>
                  <a:pt x="2212154" y="3267431"/>
                  <a:pt x="2142336" y="3156912"/>
                  <a:pt x="2184400" y="3241040"/>
                </a:cubicBezTo>
                <a:cubicBezTo>
                  <a:pt x="2203319" y="3278878"/>
                  <a:pt x="2207113" y="3268295"/>
                  <a:pt x="2235200" y="3302000"/>
                </a:cubicBezTo>
                <a:cubicBezTo>
                  <a:pt x="2243017" y="3311381"/>
                  <a:pt x="2248423" y="3322544"/>
                  <a:pt x="2255520" y="3332480"/>
                </a:cubicBezTo>
                <a:cubicBezTo>
                  <a:pt x="2265362" y="3346259"/>
                  <a:pt x="2276289" y="3359248"/>
                  <a:pt x="2286000" y="3373120"/>
                </a:cubicBezTo>
                <a:cubicBezTo>
                  <a:pt x="2300005" y="3393127"/>
                  <a:pt x="2306320" y="3420533"/>
                  <a:pt x="2326640" y="3434080"/>
                </a:cubicBezTo>
                <a:cubicBezTo>
                  <a:pt x="2393437" y="3478611"/>
                  <a:pt x="2321499" y="3434514"/>
                  <a:pt x="2387600" y="3464560"/>
                </a:cubicBezTo>
                <a:cubicBezTo>
                  <a:pt x="2415176" y="3477095"/>
                  <a:pt x="2440143" y="3495621"/>
                  <a:pt x="2468880" y="3505200"/>
                </a:cubicBezTo>
                <a:cubicBezTo>
                  <a:pt x="2479040" y="3508587"/>
                  <a:pt x="2489781" y="3510571"/>
                  <a:pt x="2499360" y="3515360"/>
                </a:cubicBezTo>
                <a:cubicBezTo>
                  <a:pt x="2537198" y="3534279"/>
                  <a:pt x="2526615" y="3538073"/>
                  <a:pt x="2560320" y="3566160"/>
                </a:cubicBezTo>
                <a:cubicBezTo>
                  <a:pt x="2569701" y="3573977"/>
                  <a:pt x="2581419" y="3578663"/>
                  <a:pt x="2590800" y="3586480"/>
                </a:cubicBezTo>
                <a:cubicBezTo>
                  <a:pt x="2601838" y="3595678"/>
                  <a:pt x="2609325" y="3608990"/>
                  <a:pt x="2621280" y="3616960"/>
                </a:cubicBezTo>
                <a:cubicBezTo>
                  <a:pt x="2630191" y="3622901"/>
                  <a:pt x="2641600" y="3623733"/>
                  <a:pt x="2651760" y="3627120"/>
                </a:cubicBezTo>
                <a:cubicBezTo>
                  <a:pt x="2658533" y="3637280"/>
                  <a:pt x="2662545" y="3649972"/>
                  <a:pt x="2672080" y="3657600"/>
                </a:cubicBezTo>
                <a:cubicBezTo>
                  <a:pt x="2680443" y="3664290"/>
                  <a:pt x="2692981" y="3662971"/>
                  <a:pt x="2702560" y="3667760"/>
                </a:cubicBezTo>
                <a:cubicBezTo>
                  <a:pt x="2713482" y="3673221"/>
                  <a:pt x="2722880" y="3681307"/>
                  <a:pt x="2733040" y="3688080"/>
                </a:cubicBezTo>
                <a:cubicBezTo>
                  <a:pt x="2765107" y="3752214"/>
                  <a:pt x="2734973" y="3714447"/>
                  <a:pt x="2804160" y="3749040"/>
                </a:cubicBezTo>
                <a:cubicBezTo>
                  <a:pt x="2815082" y="3754501"/>
                  <a:pt x="2826006" y="3760726"/>
                  <a:pt x="2834640" y="3769360"/>
                </a:cubicBezTo>
                <a:cubicBezTo>
                  <a:pt x="2846614" y="3781334"/>
                  <a:pt x="2850761" y="3801025"/>
                  <a:pt x="2865120" y="3810000"/>
                </a:cubicBezTo>
                <a:cubicBezTo>
                  <a:pt x="2879764" y="3819152"/>
                  <a:pt x="2899063" y="3816414"/>
                  <a:pt x="2915920" y="3820160"/>
                </a:cubicBezTo>
                <a:cubicBezTo>
                  <a:pt x="2929551" y="3823189"/>
                  <a:pt x="2943013" y="3826933"/>
                  <a:pt x="2956560" y="3830320"/>
                </a:cubicBezTo>
                <a:lnTo>
                  <a:pt x="2997200" y="386080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B5B2F-63CD-40F5-AB25-ABACC140CD02}"/>
              </a:ext>
            </a:extLst>
          </p:cNvPr>
          <p:cNvSpPr txBox="1"/>
          <p:nvPr/>
        </p:nvSpPr>
        <p:spPr>
          <a:xfrm>
            <a:off x="8077201" y="1584960"/>
            <a:ext cx="369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Changing 𝜆 for CNO-Chain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BD268FA-DE86-4CC0-9A09-B92DA319A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0597" y="764704"/>
            <a:ext cx="4462071" cy="5354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6B8A05-48FA-47C8-AAA9-7487DC0D99A8}"/>
                  </a:ext>
                </a:extLst>
              </p:cNvPr>
              <p:cNvSpPr txBox="1"/>
              <p:nvPr/>
            </p:nvSpPr>
            <p:spPr>
              <a:xfrm>
                <a:off x="8634618" y="850491"/>
                <a:ext cx="2551532" cy="604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𝜦𝝆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</m:oMath>
                  </m:oMathPara>
                </a14:m>
                <a:endParaRPr lang="en-US" sz="3200" b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6B8A05-48FA-47C8-AAA9-7487DC0D9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18" y="850491"/>
                <a:ext cx="2551532" cy="604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7817B5-DDB3-41FB-8B5A-43C00D921984}"/>
              </a:ext>
            </a:extLst>
          </p:cNvPr>
          <p:cNvSpPr txBox="1"/>
          <p:nvPr/>
        </p:nvSpPr>
        <p:spPr>
          <a:xfrm>
            <a:off x="8080515" y="2687012"/>
            <a:ext cx="3591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Allowed Range of Values:</a:t>
            </a:r>
          </a:p>
          <a:p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19.8 - 21.3</a:t>
            </a:r>
          </a:p>
          <a:p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Very Sensitive!</a:t>
            </a:r>
          </a:p>
          <a:p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Note: </a:t>
            </a:r>
          </a:p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CNO-Cycle affects high temperature Stars</a:t>
            </a:r>
          </a:p>
          <a:p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1798CD74-114A-4F04-9010-F03FAB061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9D438C2-1174-344C-973E-7DF6A21A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1"/>
            <a:ext cx="2834640" cy="1544012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Cambria Math" panose="02040503050406030204" pitchFamily="18" charset="0"/>
                <a:ea typeface="Cambria Math" panose="02040503050406030204" pitchFamily="18" charset="0"/>
              </a:rPr>
              <a:t>Nuclear Variations to </a:t>
            </a:r>
            <a:r>
              <a:rPr lang="en-US" sz="4000"/>
              <a:t>CNO-Cycle</a:t>
            </a:r>
            <a:endParaRPr lang="en-US" sz="4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3BBE24FC-1731-F64C-ADE8-DB45A4A1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11459"/>
              </p:ext>
            </p:extLst>
          </p:nvPr>
        </p:nvGraphicFramePr>
        <p:xfrm>
          <a:off x="256032" y="3429000"/>
          <a:ext cx="283464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0504">
                  <a:extLst>
                    <a:ext uri="{9D8B030D-6E8A-4147-A177-3AD203B41FA5}">
                      <a16:colId xmlns:a16="http://schemas.microsoft.com/office/drawing/2014/main" val="3763974341"/>
                    </a:ext>
                  </a:extLst>
                </a:gridCol>
                <a:gridCol w="2194136">
                  <a:extLst>
                    <a:ext uri="{9D8B030D-6E8A-4147-A177-3AD203B41FA5}">
                      <a16:colId xmlns:a16="http://schemas.microsoft.com/office/drawing/2014/main" val="3616284805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en-US" sz="1200" b="1"/>
                        <a:t>Legend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solidFill>
                      <a:srgbClr val="FFFFFF">
                        <a:alpha val="4274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7819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/>
                        <a:t>Blue Region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10% boundary on the main sequence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862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Green Dots</a:t>
                      </a:r>
                    </a:p>
                  </a:txBody>
                  <a:tcPr anchor="ctr">
                    <a:solidFill>
                      <a:srgbClr val="007E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Baseline main sequence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905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Black Dots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 sequences inside 10% boundary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6587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Red Dots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Main sequences outside 10% boundary</a:t>
                      </a:r>
                    </a:p>
                  </a:txBody>
                  <a:tcPr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3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75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7FAA8ED-FB96-458E-BA6D-755C419A7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8" t="5020" r="13642"/>
          <a:stretch/>
        </p:blipFill>
        <p:spPr>
          <a:xfrm>
            <a:off x="4085104" y="1017869"/>
            <a:ext cx="4417996" cy="4416433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8234A8-1098-49F2-B6AF-0FF9196C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1" y="1143000"/>
            <a:ext cx="3088301" cy="2377440"/>
          </a:xfrm>
        </p:spPr>
        <p:txBody>
          <a:bodyPr>
            <a:norm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PP-Chain 𝛬, 𝜆 allowed combinations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B741D-5AEB-405F-AFD5-F65272E6DC57}"/>
              </a:ext>
            </a:extLst>
          </p:cNvPr>
          <p:cNvSpPr txBox="1"/>
          <p:nvPr/>
        </p:nvSpPr>
        <p:spPr>
          <a:xfrm>
            <a:off x="5600715" y="5391834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Log(𝛬)</a:t>
            </a:r>
            <a:endParaRPr lang="en-US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3A897-A61C-45A4-B539-E47E59164D95}"/>
              </a:ext>
            </a:extLst>
          </p:cNvPr>
          <p:cNvSpPr txBox="1"/>
          <p:nvPr/>
        </p:nvSpPr>
        <p:spPr>
          <a:xfrm>
            <a:off x="3661125" y="2902921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𝜆</a:t>
            </a:r>
            <a:endParaRPr 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11E1B-B3C7-4168-BBEA-281FE5C7F7C0}"/>
              </a:ext>
            </a:extLst>
          </p:cNvPr>
          <p:cNvSpPr txBox="1"/>
          <p:nvPr/>
        </p:nvSpPr>
        <p:spPr>
          <a:xfrm>
            <a:off x="8503100" y="1173562"/>
            <a:ext cx="306646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Map of Allowed Value</a:t>
            </a:r>
          </a:p>
          <a:p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(2D Parameter Space)</a:t>
            </a:r>
          </a:p>
          <a:p>
            <a:endParaRPr lang="en-US" sz="240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Each pixel is a Main Sequence</a:t>
            </a:r>
          </a:p>
          <a:p>
            <a:endParaRPr lang="en-US" sz="240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Large Allowed Region</a:t>
            </a:r>
          </a:p>
          <a:p>
            <a:pPr algn="ctr"/>
            <a:b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40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 very sensitive </a:t>
            </a:r>
            <a:b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changes</a:t>
            </a:r>
          </a:p>
          <a:p>
            <a:endParaRPr lang="en-US" sz="240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FB677EA7-78E1-4E7B-BD7B-B8EACEB68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433F5-0703-4997-BA2E-A298F3842688}"/>
              </a:ext>
            </a:extLst>
          </p:cNvPr>
          <p:cNvSpPr txBox="1"/>
          <p:nvPr/>
        </p:nvSpPr>
        <p:spPr>
          <a:xfrm rot="2558709">
            <a:off x="5230326" y="3739350"/>
            <a:ext cx="133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Allowed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81BA7-AED0-4AE9-A363-99FD8F25CBFB}"/>
              </a:ext>
            </a:extLst>
          </p:cNvPr>
          <p:cNvSpPr txBox="1"/>
          <p:nvPr/>
        </p:nvSpPr>
        <p:spPr>
          <a:xfrm rot="2596256">
            <a:off x="6505858" y="1966212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Forbidden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B0943C-E2B5-4FEC-AFB0-F3AF6540BB7C}"/>
              </a:ext>
            </a:extLst>
          </p:cNvPr>
          <p:cNvCxnSpPr>
            <a:cxnSpLocks/>
          </p:cNvCxnSpPr>
          <p:nvPr/>
        </p:nvCxnSpPr>
        <p:spPr>
          <a:xfrm>
            <a:off x="9962147" y="4020297"/>
            <a:ext cx="0" cy="516264"/>
          </a:xfrm>
          <a:prstGeom prst="straightConnector1">
            <a:avLst/>
          </a:prstGeom>
          <a:ln w="57150">
            <a:solidFill>
              <a:srgbClr val="FFFFF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7424E8A2-96ED-4981-9586-AB059B937B20}"/>
              </a:ext>
            </a:extLst>
          </p:cNvPr>
          <p:cNvSpPr/>
          <p:nvPr/>
        </p:nvSpPr>
        <p:spPr>
          <a:xfrm>
            <a:off x="5544653" y="3002678"/>
            <a:ext cx="222164" cy="215968"/>
          </a:xfrm>
          <a:prstGeom prst="star5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7961C-391E-4BD0-A176-004CD1723CB9}"/>
              </a:ext>
            </a:extLst>
          </p:cNvPr>
          <p:cNvSpPr txBox="1"/>
          <p:nvPr/>
        </p:nvSpPr>
        <p:spPr>
          <a:xfrm>
            <a:off x="5010193" y="2650854"/>
            <a:ext cx="178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Original MS</a:t>
            </a:r>
          </a:p>
        </p:txBody>
      </p:sp>
    </p:spTree>
    <p:extLst>
      <p:ext uri="{BB962C8B-B14F-4D97-AF65-F5344CB8AC3E}">
        <p14:creationId xmlns:p14="http://schemas.microsoft.com/office/powerpoint/2010/main" val="222814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868BF6F-3DA0-4A1B-A3D5-9B077919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8" t="4675" r="13364" b="318"/>
          <a:stretch/>
        </p:blipFill>
        <p:spPr>
          <a:xfrm>
            <a:off x="4036513" y="1017869"/>
            <a:ext cx="4418461" cy="443124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8234A8-1098-49F2-B6AF-0FF9196C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1" y="1143000"/>
            <a:ext cx="3088301" cy="2377440"/>
          </a:xfrm>
        </p:spPr>
        <p:txBody>
          <a:bodyPr>
            <a:normAutofit/>
          </a:bodyPr>
          <a:lstStyle/>
          <a:p>
            <a:r>
              <a:rPr lang="en-US"/>
              <a:t>CNO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-Cycle 𝛬, 𝜆 allowed combinations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B741D-5AEB-405F-AFD5-F65272E6DC57}"/>
              </a:ext>
            </a:extLst>
          </p:cNvPr>
          <p:cNvSpPr txBox="1"/>
          <p:nvPr/>
        </p:nvSpPr>
        <p:spPr>
          <a:xfrm>
            <a:off x="5552590" y="5391834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Log(𝛬)</a:t>
            </a:r>
            <a:endParaRPr lang="en-US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3A897-A61C-45A4-B539-E47E59164D95}"/>
              </a:ext>
            </a:extLst>
          </p:cNvPr>
          <p:cNvSpPr txBox="1"/>
          <p:nvPr/>
        </p:nvSpPr>
        <p:spPr>
          <a:xfrm>
            <a:off x="3613000" y="2902921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𝜆</a:t>
            </a:r>
            <a:endParaRPr lang="en-US" sz="3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D374B-74CE-4B78-A669-1A368B41090C}"/>
              </a:ext>
            </a:extLst>
          </p:cNvPr>
          <p:cNvSpPr/>
          <p:nvPr/>
        </p:nvSpPr>
        <p:spPr>
          <a:xfrm>
            <a:off x="4475749" y="2685448"/>
            <a:ext cx="2165684" cy="22737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FD613B6-DEDB-4924-B27C-AAA3D2BBB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8" t="11995" r="19901" b="11251"/>
          <a:stretch/>
        </p:blipFill>
        <p:spPr>
          <a:xfrm>
            <a:off x="8527545" y="1519318"/>
            <a:ext cx="3071334" cy="32570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A8B9AB-B956-486C-B8D9-CFC00997EC62}"/>
              </a:ext>
            </a:extLst>
          </p:cNvPr>
          <p:cNvCxnSpPr>
            <a:cxnSpLocks/>
          </p:cNvCxnSpPr>
          <p:nvPr/>
        </p:nvCxnSpPr>
        <p:spPr>
          <a:xfrm flipV="1">
            <a:off x="6641433" y="1519319"/>
            <a:ext cx="1886112" cy="1166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007179-169A-4D78-9747-59072097A234}"/>
              </a:ext>
            </a:extLst>
          </p:cNvPr>
          <p:cNvCxnSpPr>
            <a:cxnSpLocks/>
          </p:cNvCxnSpPr>
          <p:nvPr/>
        </p:nvCxnSpPr>
        <p:spPr>
          <a:xfrm flipV="1">
            <a:off x="6641433" y="4776333"/>
            <a:ext cx="1886112" cy="182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50D41-D311-4770-A939-455ACCEE19F9}"/>
              </a:ext>
            </a:extLst>
          </p:cNvPr>
          <p:cNvSpPr/>
          <p:nvPr/>
        </p:nvSpPr>
        <p:spPr>
          <a:xfrm>
            <a:off x="8527545" y="1519318"/>
            <a:ext cx="3071334" cy="32570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id="{829F6729-2349-4476-9F7A-C2A544127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8D83964-086A-4704-B8B8-9D31F4E3FBAF}"/>
              </a:ext>
            </a:extLst>
          </p:cNvPr>
          <p:cNvSpPr txBox="1"/>
          <p:nvPr/>
        </p:nvSpPr>
        <p:spPr>
          <a:xfrm rot="3073326">
            <a:off x="5150193" y="3478105"/>
            <a:ext cx="133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Allowed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37BE26-2D0E-4D78-95E1-4ADE74BF7C6B}"/>
              </a:ext>
            </a:extLst>
          </p:cNvPr>
          <p:cNvSpPr txBox="1"/>
          <p:nvPr/>
        </p:nvSpPr>
        <p:spPr>
          <a:xfrm rot="3054898">
            <a:off x="6089581" y="1964712"/>
            <a:ext cx="157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Forbidden</a:t>
            </a: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943F8D4A-8A2B-4D6F-A4C6-FC08E11DE444}"/>
              </a:ext>
            </a:extLst>
          </p:cNvPr>
          <p:cNvSpPr/>
          <p:nvPr/>
        </p:nvSpPr>
        <p:spPr>
          <a:xfrm>
            <a:off x="5133981" y="3497596"/>
            <a:ext cx="201967" cy="196335"/>
          </a:xfrm>
          <a:prstGeom prst="star5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BA474F91-017F-458E-9728-8BCDC4B8E2E1}"/>
              </a:ext>
            </a:extLst>
          </p:cNvPr>
          <p:cNvSpPr/>
          <p:nvPr/>
        </p:nvSpPr>
        <p:spPr>
          <a:xfrm>
            <a:off x="9561324" y="2991141"/>
            <a:ext cx="201967" cy="196335"/>
          </a:xfrm>
          <a:prstGeom prst="star5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B2EE0-A9E7-4DD5-B90C-C40A160E713E}"/>
              </a:ext>
            </a:extLst>
          </p:cNvPr>
          <p:cNvSpPr/>
          <p:nvPr/>
        </p:nvSpPr>
        <p:spPr>
          <a:xfrm>
            <a:off x="3699935" y="884879"/>
            <a:ext cx="7930999" cy="4644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4DCA6CB-01B5-4BC4-9333-A8BD8019FE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" t="5655" b="6112"/>
          <a:stretch/>
        </p:blipFill>
        <p:spPr>
          <a:xfrm>
            <a:off x="7965716" y="1023136"/>
            <a:ext cx="3572082" cy="4018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8EDE41-AC03-40E9-8CD9-A4DF089E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/>
              <a:t>L-M Relation</a:t>
            </a:r>
            <a:br>
              <a:rPr lang="en-CA" sz="3600"/>
            </a:br>
            <a:br>
              <a:rPr lang="en-CA" sz="3600"/>
            </a:br>
            <a:r>
              <a:rPr lang="en-CA" sz="3600"/>
              <a:t>PP Chain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623AE3D-281A-4EF8-9486-BFEF659ACC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t="5131" r="917" b="5781"/>
          <a:stretch/>
        </p:blipFill>
        <p:spPr>
          <a:xfrm>
            <a:off x="4297638" y="990600"/>
            <a:ext cx="3572082" cy="407069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5189DC-8429-4BBA-AC13-37ACC5AAAB73}"/>
              </a:ext>
            </a:extLst>
          </p:cNvPr>
          <p:cNvSpPr txBox="1"/>
          <p:nvPr/>
        </p:nvSpPr>
        <p:spPr>
          <a:xfrm>
            <a:off x="4664507" y="5609188"/>
            <a:ext cx="616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Note: PP chain parameters affect low mass luminosities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1D59FA-FD58-4C74-925B-96A71B0D2B34}"/>
                  </a:ext>
                </a:extLst>
              </p:cNvPr>
              <p:cNvSpPr txBox="1"/>
              <p:nvPr/>
            </p:nvSpPr>
            <p:spPr>
              <a:xfrm>
                <a:off x="9257303" y="4273327"/>
                <a:ext cx="208685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CA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CA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CA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CA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</m:oMath>
                  </m:oMathPara>
                </a14:m>
                <a:endParaRPr lang="en-CA" sz="2000" b="1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1D59FA-FD58-4C74-925B-96A71B0D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303" y="4273327"/>
                <a:ext cx="2086853" cy="314766"/>
              </a:xfrm>
              <a:prstGeom prst="rect">
                <a:avLst/>
              </a:prstGeom>
              <a:blipFill>
                <a:blip r:embed="rId5"/>
                <a:stretch>
                  <a:fillRect l="-4386" t="-1923" r="-497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5D6F89-7422-4D5E-B4EC-5F0C953F8783}"/>
                  </a:ext>
                </a:extLst>
              </p:cNvPr>
              <p:cNvSpPr txBox="1"/>
              <p:nvPr/>
            </p:nvSpPr>
            <p:spPr>
              <a:xfrm>
                <a:off x="5084907" y="1519451"/>
                <a:ext cx="1440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CA" sz="2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5D6F89-7422-4D5E-B4EC-5F0C953F8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907" y="1519451"/>
                <a:ext cx="1440459" cy="369332"/>
              </a:xfrm>
              <a:prstGeom prst="rect">
                <a:avLst/>
              </a:prstGeom>
              <a:blipFill>
                <a:blip r:embed="rId6"/>
                <a:stretch>
                  <a:fillRect l="-5085" r="-508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395CB3-DC9E-4F77-BF6D-D34EF5623130}"/>
                  </a:ext>
                </a:extLst>
              </p:cNvPr>
              <p:cNvSpPr txBox="1"/>
              <p:nvPr/>
            </p:nvSpPr>
            <p:spPr>
              <a:xfrm>
                <a:off x="8617982" y="1143000"/>
                <a:ext cx="2088649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CA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CA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CA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n-CA" sz="2000" b="1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395CB3-DC9E-4F77-BF6D-D34EF562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982" y="1143000"/>
                <a:ext cx="2088649" cy="314766"/>
              </a:xfrm>
              <a:prstGeom prst="rect">
                <a:avLst/>
              </a:prstGeom>
              <a:blipFill>
                <a:blip r:embed="rId7"/>
                <a:stretch>
                  <a:fillRect l="-2632" t="-1961" r="-146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2C1431-868C-4B20-B6B0-17D11EF3BB6C}"/>
                  </a:ext>
                </a:extLst>
              </p:cNvPr>
              <p:cNvSpPr txBox="1"/>
              <p:nvPr/>
            </p:nvSpPr>
            <p:spPr>
              <a:xfrm>
                <a:off x="6434061" y="3819320"/>
                <a:ext cx="11423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CA" sz="2400" b="1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2C1431-868C-4B20-B6B0-17D11EF3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61" y="3819320"/>
                <a:ext cx="1142300" cy="369332"/>
              </a:xfrm>
              <a:prstGeom prst="rect">
                <a:avLst/>
              </a:prstGeom>
              <a:blipFill>
                <a:blip r:embed="rId8"/>
                <a:stretch>
                  <a:fillRect l="-6383" r="-585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E1688028-62AD-4896-997B-1C6C5BB136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4C1697-E77A-4587-B2ED-BC1E1B9F6DB4}"/>
              </a:ext>
            </a:extLst>
          </p:cNvPr>
          <p:cNvSpPr txBox="1"/>
          <p:nvPr/>
        </p:nvSpPr>
        <p:spPr>
          <a:xfrm>
            <a:off x="418605" y="3966643"/>
            <a:ext cx="188479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Original 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6AC6E-A75F-4608-ACBC-375A74E35276}"/>
              </a:ext>
            </a:extLst>
          </p:cNvPr>
          <p:cNvSpPr txBox="1"/>
          <p:nvPr/>
        </p:nvSpPr>
        <p:spPr>
          <a:xfrm>
            <a:off x="418606" y="4513094"/>
            <a:ext cx="2083131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Minimum 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6D8E6-2351-4642-9682-3459A206F983}"/>
              </a:ext>
            </a:extLst>
          </p:cNvPr>
          <p:cNvSpPr txBox="1"/>
          <p:nvPr/>
        </p:nvSpPr>
        <p:spPr>
          <a:xfrm>
            <a:off x="418605" y="5032831"/>
            <a:ext cx="208313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Maximum Bound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24E3F-F7A6-4BE5-B894-62F7F9A5C782}"/>
              </a:ext>
            </a:extLst>
          </p:cNvPr>
          <p:cNvSpPr txBox="1"/>
          <p:nvPr/>
        </p:nvSpPr>
        <p:spPr>
          <a:xfrm>
            <a:off x="7358717" y="4950652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M (</a:t>
            </a:r>
            <a:r>
              <a:rPr lang="en-US" sz="2800" err="1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800" baseline="-25000" err="1">
                <a:latin typeface="Cambria Math" panose="02040503050406030204" pitchFamily="18" charset="0"/>
                <a:ea typeface="Cambria Math" panose="02040503050406030204" pitchFamily="18" charset="0"/>
              </a:rPr>
              <a:t>sun</a:t>
            </a:r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ED9E89-82B7-44BC-8D28-2F13FE9F1BDF}"/>
              </a:ext>
            </a:extLst>
          </p:cNvPr>
          <p:cNvSpPr txBox="1"/>
          <p:nvPr/>
        </p:nvSpPr>
        <p:spPr>
          <a:xfrm rot="16200000">
            <a:off x="3181193" y="2675447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L (</a:t>
            </a:r>
            <a:r>
              <a:rPr lang="en-US" sz="360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3600" baseline="-25000" err="1">
                <a:latin typeface="Cambria Math" panose="02040503050406030204" pitchFamily="18" charset="0"/>
                <a:ea typeface="Cambria Math" panose="02040503050406030204" pitchFamily="18" charset="0"/>
              </a:rPr>
              <a:t>sun</a:t>
            </a: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5717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B2EE0-A9E7-4DD5-B90C-C40A160E713E}"/>
              </a:ext>
            </a:extLst>
          </p:cNvPr>
          <p:cNvSpPr/>
          <p:nvPr/>
        </p:nvSpPr>
        <p:spPr>
          <a:xfrm>
            <a:off x="3699935" y="884879"/>
            <a:ext cx="7930999" cy="4644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562BBE40-8C82-4B87-A0C8-6E91B03C2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 t="5381" b="6371"/>
          <a:stretch/>
        </p:blipFill>
        <p:spPr>
          <a:xfrm>
            <a:off x="4322617" y="1015543"/>
            <a:ext cx="3499739" cy="4032210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6E04835D-860D-401C-8E1A-E99A8547DB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5316" b="5695"/>
          <a:stretch/>
        </p:blipFill>
        <p:spPr>
          <a:xfrm>
            <a:off x="8026140" y="1012042"/>
            <a:ext cx="3453488" cy="4010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8EDE41-AC03-40E9-8CD9-A4DF089E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/>
              <a:t>R-M Relation</a:t>
            </a:r>
            <a:br>
              <a:rPr lang="en-CA" sz="3600"/>
            </a:br>
            <a:br>
              <a:rPr lang="en-CA" sz="3600"/>
            </a:br>
            <a:r>
              <a:rPr lang="en-CA" sz="3600"/>
              <a:t>PP Chain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189DC-8429-4BBA-AC13-37ACC5AAAB73}"/>
              </a:ext>
            </a:extLst>
          </p:cNvPr>
          <p:cNvSpPr txBox="1"/>
          <p:nvPr/>
        </p:nvSpPr>
        <p:spPr>
          <a:xfrm>
            <a:off x="5036212" y="5587511"/>
            <a:ext cx="616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Note: PP chain parameters affect low mass radii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1D59FA-FD58-4C74-925B-96A71B0D2B34}"/>
                  </a:ext>
                </a:extLst>
              </p:cNvPr>
              <p:cNvSpPr txBox="1"/>
              <p:nvPr/>
            </p:nvSpPr>
            <p:spPr>
              <a:xfrm>
                <a:off x="9257303" y="4273327"/>
                <a:ext cx="208685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CA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CA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CA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CA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</m:oMath>
                  </m:oMathPara>
                </a14:m>
                <a:endParaRPr lang="en-CA" sz="2000" b="1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1D59FA-FD58-4C74-925B-96A71B0D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303" y="4273327"/>
                <a:ext cx="2086853" cy="314766"/>
              </a:xfrm>
              <a:prstGeom prst="rect">
                <a:avLst/>
              </a:prstGeom>
              <a:blipFill>
                <a:blip r:embed="rId5"/>
                <a:stretch>
                  <a:fillRect l="-4386" t="-1923" r="-497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5D6F89-7422-4D5E-B4EC-5F0C953F8783}"/>
                  </a:ext>
                </a:extLst>
              </p:cNvPr>
              <p:cNvSpPr txBox="1"/>
              <p:nvPr/>
            </p:nvSpPr>
            <p:spPr>
              <a:xfrm>
                <a:off x="5084907" y="1519451"/>
                <a:ext cx="1624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CA" sz="2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5D6F89-7422-4D5E-B4EC-5F0C953F8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907" y="1519451"/>
                <a:ext cx="1624804" cy="369332"/>
              </a:xfrm>
              <a:prstGeom prst="rect">
                <a:avLst/>
              </a:prstGeom>
              <a:blipFill>
                <a:blip r:embed="rId6"/>
                <a:stretch>
                  <a:fillRect l="-4494" r="-412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395CB3-DC9E-4F77-BF6D-D34EF5623130}"/>
                  </a:ext>
                </a:extLst>
              </p:cNvPr>
              <p:cNvSpPr txBox="1"/>
              <p:nvPr/>
            </p:nvSpPr>
            <p:spPr>
              <a:xfrm>
                <a:off x="8617982" y="1143000"/>
                <a:ext cx="2088649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CA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CA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CA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n-CA" sz="2000" b="1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395CB3-DC9E-4F77-BF6D-D34EF562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982" y="1143000"/>
                <a:ext cx="2088649" cy="314766"/>
              </a:xfrm>
              <a:prstGeom prst="rect">
                <a:avLst/>
              </a:prstGeom>
              <a:blipFill>
                <a:blip r:embed="rId7"/>
                <a:stretch>
                  <a:fillRect l="-2632" t="-1961" r="-146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E1688028-62AD-4896-997B-1C6C5BB136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4C1697-E77A-4587-B2ED-BC1E1B9F6DB4}"/>
              </a:ext>
            </a:extLst>
          </p:cNvPr>
          <p:cNvSpPr txBox="1"/>
          <p:nvPr/>
        </p:nvSpPr>
        <p:spPr>
          <a:xfrm>
            <a:off x="418605" y="3966643"/>
            <a:ext cx="188479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Original 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6AC6E-A75F-4608-ACBC-375A74E35276}"/>
              </a:ext>
            </a:extLst>
          </p:cNvPr>
          <p:cNvSpPr txBox="1"/>
          <p:nvPr/>
        </p:nvSpPr>
        <p:spPr>
          <a:xfrm>
            <a:off x="418606" y="4513094"/>
            <a:ext cx="2083131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Minimum 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6D8E6-2351-4642-9682-3459A206F983}"/>
              </a:ext>
            </a:extLst>
          </p:cNvPr>
          <p:cNvSpPr txBox="1"/>
          <p:nvPr/>
        </p:nvSpPr>
        <p:spPr>
          <a:xfrm>
            <a:off x="418605" y="5032831"/>
            <a:ext cx="208313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Maximum Bound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24E3F-F7A6-4BE5-B894-62F7F9A5C782}"/>
              </a:ext>
            </a:extLst>
          </p:cNvPr>
          <p:cNvSpPr txBox="1"/>
          <p:nvPr/>
        </p:nvSpPr>
        <p:spPr>
          <a:xfrm>
            <a:off x="7358717" y="4939078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M (</a:t>
            </a:r>
            <a:r>
              <a:rPr lang="en-US" sz="2800" err="1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800" baseline="-25000" err="1">
                <a:latin typeface="Cambria Math" panose="02040503050406030204" pitchFamily="18" charset="0"/>
                <a:ea typeface="Cambria Math" panose="02040503050406030204" pitchFamily="18" charset="0"/>
              </a:rPr>
              <a:t>sun</a:t>
            </a:r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ED9E89-82B7-44BC-8D28-2F13FE9F1BDF}"/>
              </a:ext>
            </a:extLst>
          </p:cNvPr>
          <p:cNvSpPr txBox="1"/>
          <p:nvPr/>
        </p:nvSpPr>
        <p:spPr>
          <a:xfrm rot="16200000">
            <a:off x="3168114" y="2675447"/>
            <a:ext cx="1714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R (</a:t>
            </a:r>
            <a:r>
              <a:rPr lang="en-US" sz="360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3600" baseline="-25000" err="1">
                <a:latin typeface="Cambria Math" panose="02040503050406030204" pitchFamily="18" charset="0"/>
                <a:ea typeface="Cambria Math" panose="02040503050406030204" pitchFamily="18" charset="0"/>
              </a:rPr>
              <a:t>sun</a:t>
            </a: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179D00-37EA-4EDD-9C5E-199C32E00B57}"/>
                  </a:ext>
                </a:extLst>
              </p:cNvPr>
              <p:cNvSpPr txBox="1"/>
              <p:nvPr/>
            </p:nvSpPr>
            <p:spPr>
              <a:xfrm>
                <a:off x="6040630" y="3997421"/>
                <a:ext cx="1624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CA" sz="2400" b="1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179D00-37EA-4EDD-9C5E-199C32E00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30" y="3997421"/>
                <a:ext cx="1624804" cy="369332"/>
              </a:xfrm>
              <a:prstGeom prst="rect">
                <a:avLst/>
              </a:prstGeom>
              <a:blipFill>
                <a:blip r:embed="rId9"/>
                <a:stretch>
                  <a:fillRect l="-4511" r="-413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5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B2EE0-A9E7-4DD5-B90C-C40A160E713E}"/>
              </a:ext>
            </a:extLst>
          </p:cNvPr>
          <p:cNvSpPr/>
          <p:nvPr/>
        </p:nvSpPr>
        <p:spPr>
          <a:xfrm>
            <a:off x="3699935" y="884879"/>
            <a:ext cx="7930999" cy="4644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74EADB4-0869-4B3A-823B-289D30920A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5308" b="6133"/>
          <a:stretch/>
        </p:blipFill>
        <p:spPr>
          <a:xfrm>
            <a:off x="8012334" y="1012970"/>
            <a:ext cx="3467293" cy="3924741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34749C66-E7C3-4A23-939F-150195412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" t="5305" b="5732"/>
          <a:stretch/>
        </p:blipFill>
        <p:spPr>
          <a:xfrm>
            <a:off x="4315046" y="1031332"/>
            <a:ext cx="3557481" cy="4000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8EDE41-AC03-40E9-8CD9-A4DF089E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/>
              <a:t>L-M Relation</a:t>
            </a:r>
            <a:br>
              <a:rPr lang="en-CA" sz="3600"/>
            </a:br>
            <a:br>
              <a:rPr lang="en-CA" sz="3600"/>
            </a:br>
            <a:r>
              <a:rPr lang="en-CA" sz="3600"/>
              <a:t>CNO Cycle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189DC-8429-4BBA-AC13-37ACC5AAAB73}"/>
              </a:ext>
            </a:extLst>
          </p:cNvPr>
          <p:cNvSpPr txBox="1"/>
          <p:nvPr/>
        </p:nvSpPr>
        <p:spPr>
          <a:xfrm>
            <a:off x="4716381" y="5587511"/>
            <a:ext cx="644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Note: CNO cycle parameters affect high mass luminosities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1D59FA-FD58-4C74-925B-96A71B0D2B34}"/>
                  </a:ext>
                </a:extLst>
              </p:cNvPr>
              <p:cNvSpPr txBox="1"/>
              <p:nvPr/>
            </p:nvSpPr>
            <p:spPr>
              <a:xfrm>
                <a:off x="9072108" y="4273327"/>
                <a:ext cx="2200859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CA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CA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CA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CA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𝟑𝟎</m:t>
                          </m:r>
                        </m:sup>
                      </m:sSup>
                    </m:oMath>
                  </m:oMathPara>
                </a14:m>
                <a:endParaRPr lang="en-CA" sz="2000" b="1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1D59FA-FD58-4C74-925B-96A71B0D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108" y="4273327"/>
                <a:ext cx="2200859" cy="314766"/>
              </a:xfrm>
              <a:prstGeom prst="rect">
                <a:avLst/>
              </a:prstGeom>
              <a:blipFill>
                <a:blip r:embed="rId5"/>
                <a:stretch>
                  <a:fillRect l="-2216" t="-1923" r="-1108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5D6F89-7422-4D5E-B4EC-5F0C953F8783}"/>
                  </a:ext>
                </a:extLst>
              </p:cNvPr>
              <p:cNvSpPr txBox="1"/>
              <p:nvPr/>
            </p:nvSpPr>
            <p:spPr>
              <a:xfrm>
                <a:off x="4976029" y="1457766"/>
                <a:ext cx="1624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CA" sz="2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5D6F89-7422-4D5E-B4EC-5F0C953F8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29" y="1457766"/>
                <a:ext cx="1624804" cy="369332"/>
              </a:xfrm>
              <a:prstGeom prst="rect">
                <a:avLst/>
              </a:prstGeom>
              <a:blipFill>
                <a:blip r:embed="rId6"/>
                <a:stretch>
                  <a:fillRect l="-4494" r="-412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395CB3-DC9E-4F77-BF6D-D34EF5623130}"/>
                  </a:ext>
                </a:extLst>
              </p:cNvPr>
              <p:cNvSpPr txBox="1"/>
              <p:nvPr/>
            </p:nvSpPr>
            <p:spPr>
              <a:xfrm>
                <a:off x="8617982" y="1143000"/>
                <a:ext cx="2200859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CA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CA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CA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</m:oMath>
                  </m:oMathPara>
                </a14:m>
                <a:endParaRPr lang="en-CA" sz="2000" b="1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395CB3-DC9E-4F77-BF6D-D34EF562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982" y="1143000"/>
                <a:ext cx="2200859" cy="314766"/>
              </a:xfrm>
              <a:prstGeom prst="rect">
                <a:avLst/>
              </a:prstGeom>
              <a:blipFill>
                <a:blip r:embed="rId7"/>
                <a:stretch>
                  <a:fillRect l="-2493" t="-1961" r="-110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E1688028-62AD-4896-997B-1C6C5BB136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4C1697-E77A-4587-B2ED-BC1E1B9F6DB4}"/>
              </a:ext>
            </a:extLst>
          </p:cNvPr>
          <p:cNvSpPr txBox="1"/>
          <p:nvPr/>
        </p:nvSpPr>
        <p:spPr>
          <a:xfrm>
            <a:off x="418605" y="3966643"/>
            <a:ext cx="188479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Original 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6AC6E-A75F-4608-ACBC-375A74E35276}"/>
              </a:ext>
            </a:extLst>
          </p:cNvPr>
          <p:cNvSpPr txBox="1"/>
          <p:nvPr/>
        </p:nvSpPr>
        <p:spPr>
          <a:xfrm>
            <a:off x="418606" y="4513094"/>
            <a:ext cx="2083131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Minimum 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6D8E6-2351-4642-9682-3459A206F983}"/>
              </a:ext>
            </a:extLst>
          </p:cNvPr>
          <p:cNvSpPr txBox="1"/>
          <p:nvPr/>
        </p:nvSpPr>
        <p:spPr>
          <a:xfrm>
            <a:off x="418605" y="5032831"/>
            <a:ext cx="208313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Maximum Bound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24E3F-F7A6-4BE5-B894-62F7F9A5C782}"/>
              </a:ext>
            </a:extLst>
          </p:cNvPr>
          <p:cNvSpPr txBox="1"/>
          <p:nvPr/>
        </p:nvSpPr>
        <p:spPr>
          <a:xfrm>
            <a:off x="7358717" y="4939078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M (</a:t>
            </a:r>
            <a:r>
              <a:rPr lang="en-US" sz="2800" err="1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800" baseline="-25000" err="1">
                <a:latin typeface="Cambria Math" panose="02040503050406030204" pitchFamily="18" charset="0"/>
                <a:ea typeface="Cambria Math" panose="02040503050406030204" pitchFamily="18" charset="0"/>
              </a:rPr>
              <a:t>sun</a:t>
            </a:r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ED9E89-82B7-44BC-8D28-2F13FE9F1BDF}"/>
              </a:ext>
            </a:extLst>
          </p:cNvPr>
          <p:cNvSpPr txBox="1"/>
          <p:nvPr/>
        </p:nvSpPr>
        <p:spPr>
          <a:xfrm rot="16200000">
            <a:off x="3204342" y="2675447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L (</a:t>
            </a:r>
            <a:r>
              <a:rPr lang="en-US" sz="360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3600" baseline="-25000" err="1">
                <a:latin typeface="Cambria Math" panose="02040503050406030204" pitchFamily="18" charset="0"/>
                <a:ea typeface="Cambria Math" panose="02040503050406030204" pitchFamily="18" charset="0"/>
              </a:rPr>
              <a:t>sun</a:t>
            </a: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179D00-37EA-4EDD-9C5E-199C32E00B57}"/>
                  </a:ext>
                </a:extLst>
              </p:cNvPr>
              <p:cNvSpPr txBox="1"/>
              <p:nvPr/>
            </p:nvSpPr>
            <p:spPr>
              <a:xfrm>
                <a:off x="6096000" y="3819511"/>
                <a:ext cx="1624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CA" sz="2400" b="1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179D00-37EA-4EDD-9C5E-199C32E00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19511"/>
                <a:ext cx="1624804" cy="369332"/>
              </a:xfrm>
              <a:prstGeom prst="rect">
                <a:avLst/>
              </a:prstGeom>
              <a:blipFill>
                <a:blip r:embed="rId9"/>
                <a:stretch>
                  <a:fillRect l="-4494" r="-37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112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B2EE0-A9E7-4DD5-B90C-C40A160E713E}"/>
              </a:ext>
            </a:extLst>
          </p:cNvPr>
          <p:cNvSpPr/>
          <p:nvPr/>
        </p:nvSpPr>
        <p:spPr>
          <a:xfrm>
            <a:off x="3699935" y="884879"/>
            <a:ext cx="7930999" cy="4644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CDB8DC-3469-4DA0-8FBF-101A0B7E3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 t="5319" b="6055"/>
          <a:stretch/>
        </p:blipFill>
        <p:spPr>
          <a:xfrm>
            <a:off x="4399715" y="1011979"/>
            <a:ext cx="3484348" cy="4010311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206B1264-D1B2-464C-B666-E39CE07449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 t="5320" b="6054"/>
          <a:stretch/>
        </p:blipFill>
        <p:spPr>
          <a:xfrm>
            <a:off x="8062008" y="996084"/>
            <a:ext cx="3417619" cy="3933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8EDE41-AC03-40E9-8CD9-A4DF089E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/>
              <a:t>R-M Relation</a:t>
            </a:r>
            <a:br>
              <a:rPr lang="en-CA" sz="3600"/>
            </a:br>
            <a:br>
              <a:rPr lang="en-CA" sz="3600"/>
            </a:br>
            <a:r>
              <a:rPr lang="en-CA" sz="3600"/>
              <a:t>CNO Cycle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189DC-8429-4BBA-AC13-37ACC5AAAB73}"/>
              </a:ext>
            </a:extLst>
          </p:cNvPr>
          <p:cNvSpPr txBox="1"/>
          <p:nvPr/>
        </p:nvSpPr>
        <p:spPr>
          <a:xfrm>
            <a:off x="5036212" y="5587511"/>
            <a:ext cx="616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Note: CNO cycle parameters affect high mass radii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1D59FA-FD58-4C74-925B-96A71B0D2B34}"/>
                  </a:ext>
                </a:extLst>
              </p:cNvPr>
              <p:cNvSpPr txBox="1"/>
              <p:nvPr/>
            </p:nvSpPr>
            <p:spPr>
              <a:xfrm>
                <a:off x="9072108" y="4273327"/>
                <a:ext cx="2200859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CA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CA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CA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CA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𝟑𝟎</m:t>
                          </m:r>
                        </m:sup>
                      </m:sSup>
                    </m:oMath>
                  </m:oMathPara>
                </a14:m>
                <a:endParaRPr lang="en-CA" sz="2000" b="1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1D59FA-FD58-4C74-925B-96A71B0D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108" y="4273327"/>
                <a:ext cx="2200859" cy="314766"/>
              </a:xfrm>
              <a:prstGeom prst="rect">
                <a:avLst/>
              </a:prstGeom>
              <a:blipFill>
                <a:blip r:embed="rId5"/>
                <a:stretch>
                  <a:fillRect l="-2216" t="-1923" r="-1108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395CB3-DC9E-4F77-BF6D-D34EF5623130}"/>
                  </a:ext>
                </a:extLst>
              </p:cNvPr>
              <p:cNvSpPr txBox="1"/>
              <p:nvPr/>
            </p:nvSpPr>
            <p:spPr>
              <a:xfrm>
                <a:off x="8617982" y="1143000"/>
                <a:ext cx="2200859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CA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CA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CA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</m:oMath>
                  </m:oMathPara>
                </a14:m>
                <a:endParaRPr lang="en-CA" sz="2000" b="1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395CB3-DC9E-4F77-BF6D-D34EF562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982" y="1143000"/>
                <a:ext cx="2200859" cy="314766"/>
              </a:xfrm>
              <a:prstGeom prst="rect">
                <a:avLst/>
              </a:prstGeom>
              <a:blipFill>
                <a:blip r:embed="rId6"/>
                <a:stretch>
                  <a:fillRect l="-2493" t="-1961" r="-110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E1688028-62AD-4896-997B-1C6C5BB136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4C1697-E77A-4587-B2ED-BC1E1B9F6DB4}"/>
              </a:ext>
            </a:extLst>
          </p:cNvPr>
          <p:cNvSpPr txBox="1"/>
          <p:nvPr/>
        </p:nvSpPr>
        <p:spPr>
          <a:xfrm>
            <a:off x="418605" y="3966643"/>
            <a:ext cx="188479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Original 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6AC6E-A75F-4608-ACBC-375A74E35276}"/>
              </a:ext>
            </a:extLst>
          </p:cNvPr>
          <p:cNvSpPr txBox="1"/>
          <p:nvPr/>
        </p:nvSpPr>
        <p:spPr>
          <a:xfrm>
            <a:off x="418606" y="4513094"/>
            <a:ext cx="2083131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Minimum 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6D8E6-2351-4642-9682-3459A206F983}"/>
              </a:ext>
            </a:extLst>
          </p:cNvPr>
          <p:cNvSpPr txBox="1"/>
          <p:nvPr/>
        </p:nvSpPr>
        <p:spPr>
          <a:xfrm>
            <a:off x="418605" y="5032831"/>
            <a:ext cx="208313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Maximum Bound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24E3F-F7A6-4BE5-B894-62F7F9A5C782}"/>
              </a:ext>
            </a:extLst>
          </p:cNvPr>
          <p:cNvSpPr txBox="1"/>
          <p:nvPr/>
        </p:nvSpPr>
        <p:spPr>
          <a:xfrm>
            <a:off x="7358717" y="4939078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M (</a:t>
            </a:r>
            <a:r>
              <a:rPr lang="en-US" sz="2800" err="1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800" baseline="-25000" err="1">
                <a:latin typeface="Cambria Math" panose="02040503050406030204" pitchFamily="18" charset="0"/>
                <a:ea typeface="Cambria Math" panose="02040503050406030204" pitchFamily="18" charset="0"/>
              </a:rPr>
              <a:t>sun</a:t>
            </a:r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ED9E89-82B7-44BC-8D28-2F13FE9F1BDF}"/>
              </a:ext>
            </a:extLst>
          </p:cNvPr>
          <p:cNvSpPr txBox="1"/>
          <p:nvPr/>
        </p:nvSpPr>
        <p:spPr>
          <a:xfrm rot="16200000">
            <a:off x="3168114" y="2675447"/>
            <a:ext cx="1714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R (</a:t>
            </a:r>
            <a:r>
              <a:rPr lang="en-US" sz="360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3600" baseline="-25000" err="1">
                <a:latin typeface="Cambria Math" panose="02040503050406030204" pitchFamily="18" charset="0"/>
                <a:ea typeface="Cambria Math" panose="02040503050406030204" pitchFamily="18" charset="0"/>
              </a:rPr>
              <a:t>sun</a:t>
            </a:r>
            <a:r>
              <a:rPr lang="en-US" sz="360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46639B-D8B9-489F-92C8-48B323D8A05A}"/>
                  </a:ext>
                </a:extLst>
              </p:cNvPr>
              <p:cNvSpPr txBox="1"/>
              <p:nvPr/>
            </p:nvSpPr>
            <p:spPr>
              <a:xfrm>
                <a:off x="4976029" y="1457766"/>
                <a:ext cx="1624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CA" sz="2400" b="1" i="1" smtClean="0"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CA" sz="2400" b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46639B-D8B9-489F-92C8-48B323D8A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29" y="1457766"/>
                <a:ext cx="1624804" cy="369332"/>
              </a:xfrm>
              <a:prstGeom prst="rect">
                <a:avLst/>
              </a:prstGeom>
              <a:blipFill>
                <a:blip r:embed="rId8"/>
                <a:stretch>
                  <a:fillRect l="-4494" r="-412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563F7C-88E4-4AE5-9E93-6788F36D7520}"/>
                  </a:ext>
                </a:extLst>
              </p:cNvPr>
              <p:cNvSpPr txBox="1"/>
              <p:nvPr/>
            </p:nvSpPr>
            <p:spPr>
              <a:xfrm>
                <a:off x="6096000" y="3819511"/>
                <a:ext cx="1624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𝑷𝑷</m:t>
                          </m:r>
                        </m:sub>
                      </m:sSub>
                      <m:r>
                        <a:rPr lang="en-CA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CA" sz="2400" b="1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563F7C-88E4-4AE5-9E93-6788F36D7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19511"/>
                <a:ext cx="1624804" cy="369332"/>
              </a:xfrm>
              <a:prstGeom prst="rect">
                <a:avLst/>
              </a:prstGeom>
              <a:blipFill>
                <a:blip r:embed="rId9"/>
                <a:stretch>
                  <a:fillRect l="-4494" r="-37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8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ED9F-94C8-4550-8BEB-361263C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23418" cy="4601183"/>
          </a:xfrm>
        </p:spPr>
        <p:txBody>
          <a:bodyPr>
            <a:normAutofit/>
          </a:bodyPr>
          <a:lstStyle/>
          <a:p>
            <a:r>
              <a:rPr lang="en-US" sz="6000">
                <a:latin typeface="Cambria Math" panose="02040503050406030204" pitchFamily="18" charset="0"/>
                <a:ea typeface="Cambria Math" panose="02040503050406030204" pitchFamily="18" charset="0"/>
              </a:rPr>
              <a:t>Table of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5C2F4-66C3-4C15-A529-7C8A0C737B49}"/>
              </a:ext>
            </a:extLst>
          </p:cNvPr>
          <p:cNvSpPr txBox="1"/>
          <p:nvPr/>
        </p:nvSpPr>
        <p:spPr>
          <a:xfrm>
            <a:off x="3792353" y="731520"/>
            <a:ext cx="7590989" cy="518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Numerically Modeling Stars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Main Sequence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 Allowed PP-Chain and CNO-Cycle Parameters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1D Parameter Space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2D Parameter Space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 Mass-Luminosity Relation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Mass-Radius Relation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800" b="1"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A99FB53F-0796-4AC4-AC6D-6F11FD657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728F-3F47-411D-8746-47BED8CC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0D33B-E19F-4BF0-A30E-EC1F81CE9CCE}"/>
              </a:ext>
            </a:extLst>
          </p:cNvPr>
          <p:cNvSpPr txBox="1"/>
          <p:nvPr/>
        </p:nvSpPr>
        <p:spPr>
          <a:xfrm>
            <a:off x="3920067" y="1210733"/>
            <a:ext cx="745913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Cambria Math"/>
                <a:ea typeface="Cambria Math"/>
              </a:rPr>
              <a:t>Question: We considered ‘what if the efficiency and rate of known nuclear reactions (PP and CNO) were different, would we see it in the sky?</a:t>
            </a:r>
          </a:p>
          <a:p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2827F065-D56D-42B6-86EA-2E9F71030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7D26F8-26A7-419A-9072-68FEB42D7D93}"/>
              </a:ext>
            </a:extLst>
          </p:cNvPr>
          <p:cNvSpPr txBox="1"/>
          <p:nvPr/>
        </p:nvSpPr>
        <p:spPr>
          <a:xfrm>
            <a:off x="3800006" y="2450891"/>
            <a:ext cx="7864839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mbria Math"/>
                <a:ea typeface="Cambria Math"/>
                <a:cs typeface="Arial"/>
              </a:rPr>
              <a:t>Valid solutions were found within 10% of the main sequence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Cambria Math"/>
              <a:ea typeface="Cambria Math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mbria Math"/>
                <a:ea typeface="Cambria Math"/>
                <a:cs typeface="Arial"/>
              </a:rPr>
              <a:t>PP chain affects low temperature stars and CNO affects high temperature stars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Cambria Math"/>
              <a:ea typeface="Cambria Math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mbria Math"/>
                <a:cs typeface="Arial"/>
              </a:rPr>
              <a:t>L-M relationship showed low variation with changing parameters</a:t>
            </a:r>
            <a:endParaRPr lang="en-US" sz="2000">
              <a:solidFill>
                <a:srgbClr val="000000"/>
              </a:solidFill>
              <a:latin typeface="Cambria Math"/>
              <a:ea typeface="Cambria Math"/>
              <a:cs typeface="Arial"/>
            </a:endParaRPr>
          </a:p>
          <a:p>
            <a:pPr>
              <a:buChar char="•"/>
            </a:pPr>
            <a:endParaRPr lang="en-US" sz="2000">
              <a:solidFill>
                <a:srgbClr val="000000"/>
              </a:solidFill>
              <a:latin typeface="Cambria Math"/>
              <a:ea typeface="Cambria Math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mbria Math"/>
                <a:ea typeface="Cambria Math"/>
                <a:cs typeface="Arial"/>
              </a:rPr>
              <a:t>R-M relationship responded more to parameter variation, with CNO being more chaotic  than PP and having few solutions at low mass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Cambria Math"/>
              <a:ea typeface="Cambria Math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mbria Math"/>
                <a:ea typeface="Cambria Math"/>
                <a:cs typeface="Arial"/>
              </a:rPr>
              <a:t>More sensitive to CNO changes than PP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Cambria Math"/>
              <a:ea typeface="Cambria Math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ambria Math"/>
              <a:ea typeface="Cambria Math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ambria Math"/>
              <a:ea typeface="Cambria Math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ambria Math"/>
              <a:ea typeface="Cambria Math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ambria Math"/>
              <a:ea typeface="Cambria Math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ambria Math"/>
              <a:ea typeface="Cambria Math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ambria Math"/>
              <a:ea typeface="Cambria Math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mbria Math"/>
              <a:ea typeface="Cambria Math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mbria Math"/>
              <a:ea typeface="Cambria Math"/>
              <a:cs typeface="Arial"/>
            </a:endParaRPr>
          </a:p>
          <a:p>
            <a:endParaRPr lang="en-US">
              <a:latin typeface="Cambria Math"/>
              <a:ea typeface="Cambria Math"/>
              <a:cs typeface="Arial"/>
            </a:endParaRPr>
          </a:p>
          <a:p>
            <a:endParaRPr lang="en-US">
              <a:latin typeface="Cambria Math"/>
              <a:ea typeface="Cambria Math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477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ED9F-94C8-4550-8BEB-361263C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23418" cy="4601183"/>
          </a:xfrm>
        </p:spPr>
        <p:txBody>
          <a:bodyPr>
            <a:normAutofit/>
          </a:bodyPr>
          <a:lstStyle/>
          <a:p>
            <a:r>
              <a:rPr lang="en-US" sz="7200">
                <a:latin typeface="Cambria Math" panose="02040503050406030204" pitchFamily="18" charset="0"/>
                <a:ea typeface="Cambria Math" panose="02040503050406030204" pitchFamily="18" charset="0"/>
              </a:rPr>
              <a:t>  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5C2F4-66C3-4C15-A529-7C8A0C737B49}"/>
              </a:ext>
            </a:extLst>
          </p:cNvPr>
          <p:cNvSpPr txBox="1"/>
          <p:nvPr/>
        </p:nvSpPr>
        <p:spPr>
          <a:xfrm>
            <a:off x="5312810" y="2276625"/>
            <a:ext cx="4714367" cy="1710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0" b="1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332A8DA5-E832-4CAC-93DC-C00C9387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579C-5176-45AF-B4F0-60AD1F7C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Cambria Math" panose="02040503050406030204" pitchFamily="18" charset="0"/>
                <a:ea typeface="Cambria Math" panose="02040503050406030204" pitchFamily="18" charset="0"/>
              </a:rPr>
              <a:t>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D989D-9714-4B34-AC47-D661AB9E984B}"/>
                  </a:ext>
                </a:extLst>
              </p:cNvPr>
              <p:cNvSpPr txBox="1"/>
              <p:nvPr/>
            </p:nvSpPr>
            <p:spPr>
              <a:xfrm>
                <a:off x="3935393" y="793605"/>
                <a:ext cx="7627716" cy="3753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Study changes in nuclear processes allowed</a:t>
                </a:r>
              </a:p>
              <a:p>
                <a:endParaRPr lang="en-US" sz="280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Variations in the specific energy generation rates 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PP-Chain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CNO-Cycle</a:t>
                </a:r>
              </a:p>
              <a:p>
                <a:endParaRPr lang="en-US" sz="280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𝛬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sz="400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FD989D-9714-4B34-AC47-D661AB9E9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393" y="793605"/>
                <a:ext cx="7627716" cy="3753015"/>
              </a:xfrm>
              <a:prstGeom prst="rect">
                <a:avLst/>
              </a:prstGeom>
              <a:blipFill>
                <a:blip r:embed="rId2"/>
                <a:stretch>
                  <a:fillRect l="-1679" t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C6DDDC4-2BA9-48CD-982A-97E70CA45084}"/>
              </a:ext>
            </a:extLst>
          </p:cNvPr>
          <p:cNvSpPr txBox="1"/>
          <p:nvPr/>
        </p:nvSpPr>
        <p:spPr>
          <a:xfrm>
            <a:off x="9121709" y="5137380"/>
            <a:ext cx="1955151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Rate of Reaction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47415-B00B-477F-832F-FDF0E0D31615}"/>
              </a:ext>
            </a:extLst>
          </p:cNvPr>
          <p:cNvSpPr txBox="1"/>
          <p:nvPr/>
        </p:nvSpPr>
        <p:spPr>
          <a:xfrm>
            <a:off x="4498934" y="5137380"/>
            <a:ext cx="2400081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Energy per Reaction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B66CB-8D0C-4D51-B1F5-90129DFE46F6}"/>
              </a:ext>
            </a:extLst>
          </p:cNvPr>
          <p:cNvSpPr txBox="1"/>
          <p:nvPr/>
        </p:nvSpPr>
        <p:spPr>
          <a:xfrm>
            <a:off x="7387643" y="5013953"/>
            <a:ext cx="1407885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Many 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F36A02-2239-4389-ADE9-060634C59E7A}"/>
              </a:ext>
            </a:extLst>
          </p:cNvPr>
          <p:cNvCxnSpPr>
            <a:cxnSpLocks/>
          </p:cNvCxnSpPr>
          <p:nvPr/>
        </p:nvCxnSpPr>
        <p:spPr>
          <a:xfrm flipV="1">
            <a:off x="6727534" y="4510108"/>
            <a:ext cx="660109" cy="6150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67A430-0B0F-48E0-9B10-07474D714DC2}"/>
              </a:ext>
            </a:extLst>
          </p:cNvPr>
          <p:cNvCxnSpPr>
            <a:cxnSpLocks/>
          </p:cNvCxnSpPr>
          <p:nvPr/>
        </p:nvCxnSpPr>
        <p:spPr>
          <a:xfrm flipV="1">
            <a:off x="8091586" y="4510108"/>
            <a:ext cx="0" cy="4768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180C7D-8A91-44BD-AD63-C6AF9F04F083}"/>
              </a:ext>
            </a:extLst>
          </p:cNvPr>
          <p:cNvCxnSpPr>
            <a:cxnSpLocks/>
          </p:cNvCxnSpPr>
          <p:nvPr/>
        </p:nvCxnSpPr>
        <p:spPr>
          <a:xfrm flipH="1" flipV="1">
            <a:off x="8872357" y="4510108"/>
            <a:ext cx="818934" cy="6150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817F24F9-BE66-4C6F-9284-F3DA8AC50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3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95BD-E6B1-44AC-913D-7AC647C5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Cambria Math" panose="02040503050406030204" pitchFamily="18" charset="0"/>
                <a:ea typeface="Cambria Math" panose="02040503050406030204" pitchFamily="18" charset="0"/>
              </a:rPr>
              <a:t>The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D4F41-E84E-438E-94AC-F56ABD8503C9}"/>
              </a:ext>
            </a:extLst>
          </p:cNvPr>
          <p:cNvSpPr txBox="1"/>
          <p:nvPr/>
        </p:nvSpPr>
        <p:spPr>
          <a:xfrm>
            <a:off x="-1246783" y="1537420"/>
            <a:ext cx="6976533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>
              <a:latin typeface="Cambria Math"/>
              <a:ea typeface="Cambria Math"/>
            </a:endParaRPr>
          </a:p>
          <a:p>
            <a:endParaRPr lang="en-US" sz="2000">
              <a:latin typeface="Cambria Math"/>
              <a:ea typeface="Cambria Math"/>
            </a:endParaRPr>
          </a:p>
          <a:p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CAFFC7C4-8D46-4930-82B4-369B0BB9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776" y="920314"/>
            <a:ext cx="4740448" cy="3204586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F53BC41E-64AA-4A90-BECD-A8289C32E5CE}"/>
              </a:ext>
            </a:extLst>
          </p:cNvPr>
          <p:cNvSpPr/>
          <p:nvPr/>
        </p:nvSpPr>
        <p:spPr>
          <a:xfrm>
            <a:off x="8466224" y="1020349"/>
            <a:ext cx="439824" cy="457850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BCDA888-8866-438B-9A42-80CDC40410AB}"/>
              </a:ext>
            </a:extLst>
          </p:cNvPr>
          <p:cNvSpPr/>
          <p:nvPr/>
        </p:nvSpPr>
        <p:spPr>
          <a:xfrm>
            <a:off x="8479727" y="1682292"/>
            <a:ext cx="439824" cy="503635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63E85B6-6A9D-4B69-B575-236A96CE4C12}"/>
              </a:ext>
            </a:extLst>
          </p:cNvPr>
          <p:cNvSpPr/>
          <p:nvPr/>
        </p:nvSpPr>
        <p:spPr>
          <a:xfrm>
            <a:off x="8481654" y="2899567"/>
            <a:ext cx="439824" cy="503635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B89EF-F858-470F-B02B-43A3F72F6F87}"/>
              </a:ext>
            </a:extLst>
          </p:cNvPr>
          <p:cNvSpPr txBox="1"/>
          <p:nvPr/>
        </p:nvSpPr>
        <p:spPr>
          <a:xfrm>
            <a:off x="8919551" y="1020349"/>
            <a:ext cx="2825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Hydrostatic Equilibrium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E49B7-4992-4FB3-A5A9-CA202F54B6BD}"/>
              </a:ext>
            </a:extLst>
          </p:cNvPr>
          <p:cNvSpPr txBox="1"/>
          <p:nvPr/>
        </p:nvSpPr>
        <p:spPr>
          <a:xfrm>
            <a:off x="8933054" y="1739367"/>
            <a:ext cx="2111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Energy Transport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19E1E-6894-4EB8-B301-1A08F3A3B77F}"/>
              </a:ext>
            </a:extLst>
          </p:cNvPr>
          <p:cNvSpPr txBox="1"/>
          <p:nvPr/>
        </p:nvSpPr>
        <p:spPr>
          <a:xfrm>
            <a:off x="9003502" y="2906558"/>
            <a:ext cx="2594621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Energy Generation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4C0B1-B3FF-4C81-B713-3E7C611AF810}"/>
              </a:ext>
            </a:extLst>
          </p:cNvPr>
          <p:cNvSpPr txBox="1"/>
          <p:nvPr/>
        </p:nvSpPr>
        <p:spPr>
          <a:xfrm>
            <a:off x="3798840" y="4287560"/>
            <a:ext cx="72699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mbria Math"/>
                <a:ea typeface="Cambria Math"/>
              </a:rPr>
              <a:t>Main</a:t>
            </a:r>
            <a:r>
              <a:rPr lang="en-US" sz="2000">
                <a:solidFill>
                  <a:schemeClr val="bg1"/>
                </a:solidFill>
                <a:latin typeface="Cambria Math"/>
                <a:ea typeface="Cambria Math"/>
              </a:rPr>
              <a:t> </a:t>
            </a:r>
            <a:r>
              <a:rPr lang="en-US" sz="2000" b="1">
                <a:solidFill>
                  <a:schemeClr val="bg1"/>
                </a:solidFill>
                <a:latin typeface="Cambria Math"/>
                <a:ea typeface="Cambria Math"/>
              </a:rPr>
              <a:t>Assumptions:</a:t>
            </a:r>
          </a:p>
          <a:p>
            <a:r>
              <a:rPr lang="en-US" sz="2000">
                <a:solidFill>
                  <a:schemeClr val="bg1"/>
                </a:solidFill>
                <a:latin typeface="Cambria Math"/>
                <a:ea typeface="Cambria Math"/>
              </a:rPr>
              <a:t>	- Star composition is constant</a:t>
            </a:r>
          </a:p>
          <a:p>
            <a:r>
              <a:rPr lang="en-US" sz="2000">
                <a:solidFill>
                  <a:schemeClr val="bg1"/>
                </a:solidFill>
                <a:latin typeface="Cambria Math"/>
                <a:ea typeface="Cambria Math"/>
              </a:rPr>
              <a:t>	- Use star composition of Sun, a common Main Sequence Star</a:t>
            </a:r>
          </a:p>
          <a:p>
            <a:r>
              <a:rPr lang="en-US" sz="2000">
                <a:solidFill>
                  <a:schemeClr val="bg1"/>
                </a:solidFill>
                <a:latin typeface="Cambria Math"/>
                <a:ea typeface="Cambria Math"/>
              </a:rPr>
              <a:t>	- Assume Adiabatic Index of an Ideal Gas</a:t>
            </a:r>
          </a:p>
          <a:p>
            <a:r>
              <a:rPr lang="en-US" sz="2000">
                <a:solidFill>
                  <a:schemeClr val="bg1"/>
                </a:solidFill>
                <a:latin typeface="Cambria Math"/>
                <a:ea typeface="Cambria Math"/>
              </a:rPr>
              <a:t>	- Stars is a Blackbody</a:t>
            </a:r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6B9581AA-1405-4CC5-9F4A-F487A9796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8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3031-CBAE-4CB9-8FE3-66EEA40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Cambria Math" panose="02040503050406030204" pitchFamily="18" charset="0"/>
                <a:ea typeface="Cambria Math" panose="02040503050406030204" pitchFamily="18" charset="0"/>
              </a:rPr>
              <a:t>Numerical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A5596-6BE8-440F-9FBA-38F86B884DB2}"/>
                  </a:ext>
                </a:extLst>
              </p:cNvPr>
              <p:cNvSpPr txBox="1"/>
              <p:nvPr/>
            </p:nvSpPr>
            <p:spPr>
              <a:xfrm>
                <a:off x="3816419" y="952282"/>
                <a:ext cx="7686591" cy="5116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Code in </a:t>
                </a:r>
                <a:r>
                  <a:rPr lang="en-US" sz="2400" b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Python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Used an </a:t>
                </a:r>
                <a:r>
                  <a:rPr lang="en-US" sz="2400" b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Adaptive Step-Sizing Runge </a:t>
                </a:r>
                <a:r>
                  <a:rPr lang="en-US" sz="2400" b="1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Kutta</a:t>
                </a:r>
                <a:r>
                  <a:rPr lang="en-US" sz="2400" b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45</a:t>
                </a:r>
                <a:endParaRPr lang="en-US" sz="2000" b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 Conditions: 	r</a:t>
                </a:r>
                <a:r>
                  <a:rPr lang="en-US" sz="2000" baseline="-25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10 </a:t>
                </a:r>
                <a:r>
                  <a:rPr lang="el-GR" sz="2000">
                    <a:solidFill>
                      <a:schemeClr val="bg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μ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 ~ 0	L</a:t>
                </a:r>
                <a:r>
                  <a:rPr lang="en-US" sz="2000" baseline="-25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00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M</a:t>
                </a:r>
                <a:r>
                  <a:rPr lang="en-US" sz="2000" baseline="-25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</a:t>
                </a:r>
                <a:r>
                  <a:rPr lang="en-US" sz="2000" baseline="-25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4</a:t>
                </a:r>
                <a:r>
                  <a:rPr lang="el-GR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π𝜎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000" baseline="-25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2000" baseline="30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000" baseline="-25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2000" baseline="30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𝜏(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- 𝜏(R</a:t>
                </a:r>
                <a:r>
                  <a:rPr lang="en-US" sz="2000" baseline="-25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2/3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“Infinity” Limits: Stop when  </a:t>
                </a:r>
                <a:r>
                  <a:rPr lang="el-GR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 = 0.01  or	M = 1000M</a:t>
                </a:r>
                <a:r>
                  <a:rPr lang="en-US" sz="2000" baseline="-25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Sun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Radius using a </a:t>
                </a:r>
                <a:r>
                  <a:rPr lang="en-US" sz="2400" b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linear interpolation</a:t>
                </a:r>
                <a:endParaRPr lang="en-US" sz="2000" b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sz="2400" b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Shooting Method 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find core density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Bisection algorithm 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until core density saturates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sz="2400" b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REPEAT</a:t>
                </a:r>
                <a:r>
                  <a:rPr lang="en-US" sz="200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each Star with different core Temperatures!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A5596-6BE8-440F-9FBA-38F86B884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19" y="952282"/>
                <a:ext cx="7686591" cy="5116209"/>
              </a:xfrm>
              <a:prstGeom prst="rect">
                <a:avLst/>
              </a:prstGeom>
              <a:blipFill>
                <a:blip r:embed="rId2"/>
                <a:stretch>
                  <a:fillRect l="-1190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E599D423-4444-40D4-8CC9-A5A156384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2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3031-CBAE-4CB9-8FE3-66EEA40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Cambria Math" panose="02040503050406030204" pitchFamily="18" charset="0"/>
                <a:ea typeface="Cambria Math" panose="02040503050406030204" pitchFamily="18" charset="0"/>
              </a:rPr>
              <a:t>Coding</a:t>
            </a:r>
            <a:br>
              <a:rPr lang="en-US" sz="4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>
                <a:latin typeface="Cambria Math" panose="02040503050406030204" pitchFamily="18" charset="0"/>
                <a:ea typeface="Cambria Math" panose="02040503050406030204" pitchFamily="18" charset="0"/>
              </a:rPr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2FC5D-4187-425E-B237-6AE52E903E9F}"/>
              </a:ext>
            </a:extLst>
          </p:cNvPr>
          <p:cNvSpPr txBox="1"/>
          <p:nvPr/>
        </p:nvSpPr>
        <p:spPr>
          <a:xfrm>
            <a:off x="3903537" y="1143000"/>
            <a:ext cx="7368958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Optimization to reduce runtime</a:t>
            </a:r>
          </a:p>
          <a:p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 Down to ~10s per Main Sequence</a:t>
            </a:r>
            <a:endParaRPr lang="en-US" sz="240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Outlier Stars in Main Sequence</a:t>
            </a:r>
          </a:p>
          <a:p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 Potential Reason: Bisection did not converge to 							the right core density</a:t>
            </a:r>
          </a:p>
          <a:p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 Solution: Assume Continuous Main Sequence 						and Remove Outliers</a:t>
            </a:r>
            <a:endParaRPr lang="en-US" sz="240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8EF8BDAC-8571-4F86-92BC-8DA2AD13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55F4-A646-4ED5-8715-E47F80CB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85102" cy="2377440"/>
          </a:xfrm>
        </p:spPr>
        <p:txBody>
          <a:bodyPr>
            <a:normAutofit/>
          </a:bodyPr>
          <a:lstStyle/>
          <a:p>
            <a:r>
              <a:rPr lang="en-US" sz="4000">
                <a:latin typeface="Cambria Math" panose="02040503050406030204" pitchFamily="18" charset="0"/>
                <a:ea typeface="Cambria Math" panose="02040503050406030204" pitchFamily="18" charset="0"/>
              </a:rPr>
              <a:t>Info on PP-Chain and CNO-Cycle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8AF37-3E01-41F7-9FFE-07683056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874" y="1344862"/>
            <a:ext cx="3619686" cy="47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D2A4E-2DFB-4DF2-A599-7330DB73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94" y="4351065"/>
            <a:ext cx="3765653" cy="423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9AA94-2689-423B-AD59-898786E3C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17" y="4351065"/>
            <a:ext cx="3888021" cy="423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15D766-B3E5-4093-8BBC-E229911D344A}"/>
              </a:ext>
            </a:extLst>
          </p:cNvPr>
          <p:cNvSpPr txBox="1"/>
          <p:nvPr/>
        </p:nvSpPr>
        <p:spPr>
          <a:xfrm>
            <a:off x="6674977" y="896546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Overall Reaction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00A42-D180-4887-9950-103C8425FA02}"/>
              </a:ext>
            </a:extLst>
          </p:cNvPr>
          <p:cNvSpPr txBox="1"/>
          <p:nvPr/>
        </p:nvSpPr>
        <p:spPr>
          <a:xfrm>
            <a:off x="4623375" y="2033242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PP Chain (PPI)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5F8AA-002D-4622-B7ED-03575E2E20E3}"/>
              </a:ext>
            </a:extLst>
          </p:cNvPr>
          <p:cNvSpPr txBox="1"/>
          <p:nvPr/>
        </p:nvSpPr>
        <p:spPr>
          <a:xfrm>
            <a:off x="8867132" y="2033242"/>
            <a:ext cx="1301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CNO Cycle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872AF7-6CDF-420C-9D7D-0B0C1AD0B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305" y="2844382"/>
            <a:ext cx="2682232" cy="10012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E3453F-1D59-4071-85B8-55CD5B2DF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9133" y="2507089"/>
            <a:ext cx="2177188" cy="1675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EAB723-7645-4265-BE19-FAE89087DFB5}"/>
                  </a:ext>
                </a:extLst>
              </p:cNvPr>
              <p:cNvSpPr txBox="1"/>
              <p:nvPr/>
            </p:nvSpPr>
            <p:spPr>
              <a:xfrm>
                <a:off x="3639994" y="5134159"/>
                <a:ext cx="3549305" cy="292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1.07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CA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EAB723-7645-4265-BE19-FAE89087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94" y="5134159"/>
                <a:ext cx="3549305" cy="292452"/>
              </a:xfrm>
              <a:prstGeom prst="rect">
                <a:avLst/>
              </a:prstGeom>
              <a:blipFill>
                <a:blip r:embed="rId7"/>
                <a:stretch>
                  <a:fillRect l="-687" t="-4167" r="-20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0434D9-0D61-45A2-AE8B-C469BE871C52}"/>
                  </a:ext>
                </a:extLst>
              </p:cNvPr>
              <p:cNvSpPr txBox="1"/>
              <p:nvPr/>
            </p:nvSpPr>
            <p:spPr>
              <a:xfrm>
                <a:off x="7328762" y="5134159"/>
                <a:ext cx="4377930" cy="293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𝐶𝑁𝑂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8.24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−26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𝐶𝑁𝑂</m:t>
                          </m:r>
                        </m:sub>
                      </m:sSub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19.9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CA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0434D9-0D61-45A2-AE8B-C469BE871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62" y="5134159"/>
                <a:ext cx="4377930" cy="293607"/>
              </a:xfrm>
              <a:prstGeom prst="rect">
                <a:avLst/>
              </a:prstGeom>
              <a:blipFill>
                <a:blip r:embed="rId8"/>
                <a:stretch>
                  <a:fillRect l="-418" t="-4167" r="-153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9BC7A4-257D-4F3F-862F-CE6953CAD476}"/>
                  </a:ext>
                </a:extLst>
              </p:cNvPr>
              <p:cNvSpPr txBox="1"/>
              <p:nvPr/>
            </p:nvSpPr>
            <p:spPr>
              <a:xfrm>
                <a:off x="3946936" y="5700213"/>
                <a:ext cx="1911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1.07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CA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9BC7A4-257D-4F3F-862F-CE6953CA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36" y="5700213"/>
                <a:ext cx="1911677" cy="276999"/>
              </a:xfrm>
              <a:prstGeom prst="rect">
                <a:avLst/>
              </a:prstGeom>
              <a:blipFill>
                <a:blip r:embed="rId9"/>
                <a:stretch>
                  <a:fillRect l="-2548" t="-4348" r="-9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D20F32-1B19-4F7A-8BDB-605F59A7AA2B}"/>
                  </a:ext>
                </a:extLst>
              </p:cNvPr>
              <p:cNvSpPr txBox="1"/>
              <p:nvPr/>
            </p:nvSpPr>
            <p:spPr>
              <a:xfrm>
                <a:off x="6042732" y="5700213"/>
                <a:ext cx="819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CA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D20F32-1B19-4F7A-8BDB-605F59A7A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2" y="5700213"/>
                <a:ext cx="819775" cy="276999"/>
              </a:xfrm>
              <a:prstGeom prst="rect">
                <a:avLst/>
              </a:prstGeom>
              <a:blipFill>
                <a:blip r:embed="rId10"/>
                <a:stretch>
                  <a:fillRect l="-7407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3E0034-2320-47B7-B801-8CE5A592504E}"/>
                  </a:ext>
                </a:extLst>
              </p:cNvPr>
              <p:cNvSpPr txBox="1"/>
              <p:nvPr/>
            </p:nvSpPr>
            <p:spPr>
              <a:xfrm>
                <a:off x="7798185" y="5700213"/>
                <a:ext cx="2137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𝐶𝑁𝑂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=8.24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lang="en-CA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3E0034-2320-47B7-B801-8CE5A5925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85" y="5700213"/>
                <a:ext cx="2137893" cy="276999"/>
              </a:xfrm>
              <a:prstGeom prst="rect">
                <a:avLst/>
              </a:prstGeom>
              <a:blipFill>
                <a:blip r:embed="rId11"/>
                <a:stretch>
                  <a:fillRect l="-2279" t="-4348" r="-8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4D457B-E6F1-4B66-8E82-2B0A45FB3562}"/>
                  </a:ext>
                </a:extLst>
              </p:cNvPr>
              <p:cNvSpPr txBox="1"/>
              <p:nvPr/>
            </p:nvSpPr>
            <p:spPr>
              <a:xfrm>
                <a:off x="10162914" y="5697220"/>
                <a:ext cx="1252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𝐶𝑁𝑂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=19.9</m:t>
                      </m:r>
                    </m:oMath>
                  </m:oMathPara>
                </a14:m>
                <a:endParaRPr lang="en-CA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4D457B-E6F1-4B66-8E82-2B0A45FB3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914" y="5697220"/>
                <a:ext cx="1252779" cy="276999"/>
              </a:xfrm>
              <a:prstGeom prst="rect">
                <a:avLst/>
              </a:prstGeom>
              <a:blipFill>
                <a:blip r:embed="rId12"/>
                <a:stretch>
                  <a:fillRect l="-4369" r="-436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id="{7C77DFBD-51CC-4BD2-A87A-E9EF43BEA0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7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1352-669D-407F-86C0-3DEE00AB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1" y="1701265"/>
            <a:ext cx="3055059" cy="2377440"/>
          </a:xfrm>
        </p:spPr>
        <p:txBody>
          <a:bodyPr>
            <a:normAutofit/>
          </a:bodyPr>
          <a:lstStyle/>
          <a:p>
            <a:pPr algn="ctr"/>
            <a:br>
              <a:rPr lang="en-US" sz="40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>
                <a:latin typeface="Cambria Math" panose="02040503050406030204" pitchFamily="18" charset="0"/>
                <a:ea typeface="Cambria Math" panose="02040503050406030204" pitchFamily="18" charset="0"/>
              </a:rPr>
              <a:t>Hertzsprung Russell Diagrams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100E083-C7A8-4D91-A7A8-C7429E828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t="15345" r="4109" b="3276"/>
          <a:stretch/>
        </p:blipFill>
        <p:spPr>
          <a:xfrm>
            <a:off x="3730993" y="909660"/>
            <a:ext cx="4173703" cy="500018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3EACCA-BF19-46EE-92F1-D14C066F67D0}"/>
              </a:ext>
            </a:extLst>
          </p:cNvPr>
          <p:cNvSpPr txBox="1"/>
          <p:nvPr/>
        </p:nvSpPr>
        <p:spPr>
          <a:xfrm>
            <a:off x="7980153" y="1152225"/>
            <a:ext cx="36856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Can measure:</a:t>
            </a:r>
          </a:p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Brightness vs Color</a:t>
            </a:r>
          </a:p>
          <a:p>
            <a:endParaRPr lang="en-US" sz="240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Equivalent to:</a:t>
            </a:r>
          </a:p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Bolometric Magnitude</a:t>
            </a:r>
          </a:p>
          <a:p>
            <a:pPr algn="ctr"/>
            <a:r>
              <a:rPr lang="en-US" sz="28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Vs</a:t>
            </a:r>
          </a:p>
          <a:p>
            <a:pPr algn="ctr"/>
            <a:r>
              <a:rPr lang="en-US" sz="28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Surface Temperature</a:t>
            </a:r>
          </a:p>
          <a:p>
            <a:endParaRPr lang="en-US" sz="280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8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Known to 10%</a:t>
            </a:r>
            <a:endParaRPr lang="en-US" sz="240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6AB448E9-8699-4A06-A8B5-3345ECA56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3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1352-669D-407F-86C0-3DEE00AB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Main Sequence</a:t>
            </a:r>
            <a:endParaRPr lang="en-US" sz="4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9F496052-7C54-4EA8-A441-98E0E38171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88" y="833917"/>
            <a:ext cx="4325137" cy="519016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AC13E3-30A9-4B60-A731-FA58234BFEBE}"/>
              </a:ext>
            </a:extLst>
          </p:cNvPr>
          <p:cNvSpPr txBox="1"/>
          <p:nvPr/>
        </p:nvSpPr>
        <p:spPr>
          <a:xfrm>
            <a:off x="8102278" y="1110628"/>
            <a:ext cx="34376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Plot </a:t>
            </a:r>
            <a:r>
              <a:rPr lang="en-US" sz="240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400" baseline="-2500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bol</a:t>
            </a:r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vs </a:t>
            </a:r>
            <a:r>
              <a:rPr lang="en-US" sz="240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baseline="-2500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surface</a:t>
            </a:r>
            <a:b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(black dots)</a:t>
            </a:r>
          </a:p>
          <a:p>
            <a:endParaRPr lang="en-US" sz="240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Fit to arbitrary function</a:t>
            </a:r>
          </a:p>
          <a:p>
            <a:r>
              <a:rPr lang="en-US" sz="2400" b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(red line)</a:t>
            </a:r>
          </a:p>
          <a:p>
            <a:endParaRPr lang="en-US" sz="240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 Sequence known within 10%</a:t>
            </a:r>
          </a:p>
          <a:p>
            <a:r>
              <a:rPr lang="en-US" sz="2400" b="1">
                <a:solidFill>
                  <a:srgbClr val="00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(blue region)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00B02-C644-443B-B4A9-DB6C89255BB7}"/>
              </a:ext>
            </a:extLst>
          </p:cNvPr>
          <p:cNvSpPr txBox="1"/>
          <p:nvPr/>
        </p:nvSpPr>
        <p:spPr>
          <a:xfrm>
            <a:off x="8102278" y="4971087"/>
            <a:ext cx="38523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lt"/>
              </a:rPr>
              <a:t>Permitted Range for 𝛬, 𝜆</a:t>
            </a:r>
            <a:endParaRPr lang="en-US" sz="2400" b="1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EB4E9E74-86E1-40DD-9725-169E8220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07" y="6006592"/>
            <a:ext cx="2714340" cy="10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487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Application>Microsoft Office PowerPoint</Application>
  <PresentationFormat>Widescreen</PresentationFormat>
  <Slides>21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Frame</vt:lpstr>
      <vt:lpstr>PHYS 375 Final Project</vt:lpstr>
      <vt:lpstr>Table of Content</vt:lpstr>
      <vt:lpstr>Objectives</vt:lpstr>
      <vt:lpstr>The Stars</vt:lpstr>
      <vt:lpstr>Numerical Method</vt:lpstr>
      <vt:lpstr>Coding Challenges</vt:lpstr>
      <vt:lpstr>Info on PP-Chain and CNO-Cycle</vt:lpstr>
      <vt:lpstr> Hertzsprung Russell Diagrams</vt:lpstr>
      <vt:lpstr>Main Sequence</vt:lpstr>
      <vt:lpstr>Nuclear Variations to PP-Chain</vt:lpstr>
      <vt:lpstr>Nuclear Variations to PP-Chain</vt:lpstr>
      <vt:lpstr>Nuclear Variations to CNO-Cycle</vt:lpstr>
      <vt:lpstr>Nuclear Variations to CNO-Cycle</vt:lpstr>
      <vt:lpstr>PP-Chain 𝛬, 𝜆 allowed combinations</vt:lpstr>
      <vt:lpstr>CNO-Cycle 𝛬, 𝜆 allowed combinations</vt:lpstr>
      <vt:lpstr>L-M Relation  PP Chain</vt:lpstr>
      <vt:lpstr>R-M Relation  PP Chain</vt:lpstr>
      <vt:lpstr>L-M Relation  CNO Cycle</vt:lpstr>
      <vt:lpstr>R-M Relation  CNO Cycle</vt:lpstr>
      <vt:lpstr>Conclusion</vt:lpstr>
      <vt:lpstr>  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375 Final Project</dc:title>
  <dc:creator>Jordan Frederic Ducatel</dc:creator>
  <cp:revision>2</cp:revision>
  <dcterms:created xsi:type="dcterms:W3CDTF">2021-03-30T18:08:24Z</dcterms:created>
  <dcterms:modified xsi:type="dcterms:W3CDTF">2024-01-16T02:23:18Z</dcterms:modified>
</cp:coreProperties>
</file>