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5" r:id="rId4"/>
    <p:sldMasterId id="2147484175" r:id="rId5"/>
    <p:sldMasterId id="2147484186" r:id="rId6"/>
    <p:sldMasterId id="2147484195" r:id="rId7"/>
    <p:sldMasterId id="2147484204" r:id="rId8"/>
    <p:sldMasterId id="2147484213" r:id="rId9"/>
  </p:sldMasterIdLst>
  <p:notesMasterIdLst>
    <p:notesMasterId r:id="rId14"/>
  </p:notesMasterIdLst>
  <p:handoutMasterIdLst>
    <p:handoutMasterId r:id="rId15"/>
  </p:handoutMasterIdLst>
  <p:sldIdLst>
    <p:sldId id="277" r:id="rId10"/>
    <p:sldId id="284" r:id="rId11"/>
    <p:sldId id="289" r:id="rId12"/>
    <p:sldId id="291" r:id="rId13"/>
  </p:sldIdLst>
  <p:sldSz cx="9906000" cy="6858000" type="A4"/>
  <p:notesSz cx="6858000" cy="9144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572">
          <p15:clr>
            <a:srgbClr val="A4A3A4"/>
          </p15:clr>
        </p15:guide>
        <p15:guide id="3" pos="3120">
          <p15:clr>
            <a:srgbClr val="A4A3A4"/>
          </p15:clr>
        </p15:guide>
        <p15:guide id="4" pos="122">
          <p15:clr>
            <a:srgbClr val="A4A3A4"/>
          </p15:clr>
        </p15:guide>
        <p15:guide id="5" pos="61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D9E6"/>
    <a:srgbClr val="3DF62A"/>
    <a:srgbClr val="00CCFF"/>
    <a:srgbClr val="01FF31"/>
    <a:srgbClr val="EB5F19"/>
    <a:srgbClr val="D85FE5"/>
    <a:srgbClr val="FE5846"/>
    <a:srgbClr val="568424"/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713" autoAdjust="0"/>
  </p:normalViewPr>
  <p:slideViewPr>
    <p:cSldViewPr>
      <p:cViewPr>
        <p:scale>
          <a:sx n="100" d="100"/>
          <a:sy n="100" d="100"/>
        </p:scale>
        <p:origin x="1546" y="442"/>
      </p:cViewPr>
      <p:guideLst>
        <p:guide orient="horz" pos="2160"/>
        <p:guide orient="horz" pos="572"/>
        <p:guide pos="3120"/>
        <p:guide pos="122"/>
        <p:guide pos="61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2634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18E6A56-61BB-4334-9BAA-04AF1CA837EA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0" y="685800"/>
            <a:ext cx="4953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8F3F75A-D679-439B-BA71-030421FF268C}" type="slidenum">
              <a:rPr lang="fr-FR" altLang="fr-FR"/>
              <a:pPr>
                <a:defRPr/>
              </a:pPr>
              <a:t>‹#›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0" charset="-128"/>
        <a:cs typeface="ＭＳ Ｐゴシック" pitchFamily="-6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0" charset="-128"/>
        <a:cs typeface="ＭＳ Ｐゴシック" pitchFamily="-60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0" charset="-128"/>
        <a:cs typeface="ＭＳ Ｐゴシック" pitchFamily="-60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0" charset="-128"/>
        <a:cs typeface="ＭＳ Ｐゴシック" pitchFamily="-60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-60" charset="-128"/>
        <a:cs typeface="ＭＳ Ｐゴシック" pitchFamily="-60" charset="-128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61B9A44-9D6F-4C08-9CF7-6AA14DEAAE3D}" type="slidenum">
              <a:rPr lang="fr-FR" altLang="fr-FR" smtClean="0">
                <a:solidFill>
                  <a:srgbClr val="000000"/>
                </a:solidFill>
                <a:cs typeface="Arial" panose="020B0604020202020204" pitchFamily="34" charset="0"/>
              </a:rPr>
              <a:pPr>
                <a:spcBef>
                  <a:spcPct val="0"/>
                </a:spcBef>
              </a:pPr>
              <a:t>0</a:t>
            </a:fld>
            <a:endParaRPr lang="fr-FR" altLang="fr-FR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fr-FR" smtClean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fr-FR" dirty="0" smtClean="0"/>
              <a:t>Présentation de la démarche de progrès Safran+ - jan. 2014</a:t>
            </a:r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altLang="fr-FR" sz="600" i="1" smtClean="0">
                <a:solidFill>
                  <a:srgbClr val="9B9B9B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93675" y="6396038"/>
            <a:ext cx="546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68368DE0-672C-4575-91F2-99C566C4EAC9}" type="slidenum">
              <a:rPr lang="fr-FR" altLang="fr-FR" sz="8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fr-FR" altLang="fr-FR" sz="800" smtClean="0"/>
              <a:t> /</a:t>
            </a:r>
          </a:p>
        </p:txBody>
      </p:sp>
      <p:sp>
        <p:nvSpPr>
          <p:cNvPr id="6" name="Freeform 12"/>
          <p:cNvSpPr>
            <a:spLocks/>
          </p:cNvSpPr>
          <p:nvPr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7" name="Picture 2" descr="D:\Users\d002857\Mes Documents\ENCOURS\01_ILLUSTRATIONS\03_Logos_et_Visuels\Logo_Safran+\Safran+\Safran+\RVB_safran+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260350"/>
            <a:ext cx="2035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 descr="http://link/EN/div/etd/Communications/PublishingImages/sengs_logo_col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2" b="16837"/>
          <a:stretch>
            <a:fillRect/>
          </a:stretch>
        </p:blipFill>
        <p:spPr bwMode="auto">
          <a:xfrm>
            <a:off x="7500938" y="6381750"/>
            <a:ext cx="170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9"/>
          <p:cNvSpPr txBox="1">
            <a:spLocks noChangeArrowheads="1"/>
          </p:cNvSpPr>
          <p:nvPr userDrawn="1"/>
        </p:nvSpPr>
        <p:spPr bwMode="auto">
          <a:xfrm>
            <a:off x="193675" y="6396038"/>
            <a:ext cx="546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DEDE882F-41EC-4FE1-85B3-53618161185E}" type="slidenum">
              <a:rPr lang="en-US" altLang="fr-FR" sz="8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fr-FR" sz="800" smtClean="0"/>
              <a:t> /</a:t>
            </a:r>
          </a:p>
        </p:txBody>
      </p:sp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-11113" y="6638925"/>
            <a:ext cx="7639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fr-FR" sz="600" i="1" smtClean="0">
                <a:solidFill>
                  <a:srgbClr val="9B9B9B"/>
                </a:solidFill>
              </a:rPr>
              <a:t>This document and the information therein are the property of Safran Engineering Services, They must not be copied or communicated to a third party without the prior written authorization of Safran Engineering Services.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3284984"/>
            <a:ext cx="8420100" cy="2880320"/>
          </a:xfrm>
          <a:prstGeom prst="rect">
            <a:avLst/>
          </a:prstGeom>
          <a:noFill/>
        </p:spPr>
        <p:txBody>
          <a:bodyPr anchor="t"/>
          <a:lstStyle>
            <a:lvl1pPr>
              <a:defRPr sz="2800" b="0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  <a:endParaRPr lang="fr-FR" noProof="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231" y="2133601"/>
            <a:ext cx="6934200" cy="815975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36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  <a:endParaRPr lang="fr-FR" noProof="0" dirty="0" smtClean="0"/>
          </a:p>
        </p:txBody>
      </p:sp>
      <p:sp>
        <p:nvSpPr>
          <p:cNvPr id="11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fr-FR" sz="800"/>
            </a:lvl1pPr>
          </a:lstStyle>
          <a:p>
            <a:pPr>
              <a:defRPr/>
            </a:pPr>
            <a:r>
              <a:t>CONFIDENTIEL / DATE / SAFRAN+</a:t>
            </a:r>
          </a:p>
        </p:txBody>
      </p:sp>
    </p:spTree>
    <p:extLst>
      <p:ext uri="{BB962C8B-B14F-4D97-AF65-F5344CB8AC3E}">
        <p14:creationId xmlns:p14="http://schemas.microsoft.com/office/powerpoint/2010/main" val="9464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 bwMode="gray">
          <a:xfrm>
            <a:off x="4836000" y="521648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31000" y="1"/>
            <a:ext cx="7644000" cy="408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5" y="4101075"/>
            <a:ext cx="8815652" cy="912101"/>
          </a:xfrm>
        </p:spPr>
        <p:txBody>
          <a:bodyPr anchor="b" anchorCtr="0"/>
          <a:lstStyle>
            <a:lvl1pPr algn="ctr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588000" y="5347200"/>
            <a:ext cx="2730000" cy="33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0119667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71728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41910" y="2180167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469150" y="3590850"/>
            <a:ext cx="4176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524000" y="1536000"/>
            <a:ext cx="538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524000" y="5630400"/>
            <a:ext cx="538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5254635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45293541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0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953001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0650" y="2174181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260850" y="3590850"/>
            <a:ext cx="4176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536000"/>
            <a:ext cx="538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5630399"/>
            <a:ext cx="538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822000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9615693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 bwMode="auto">
          <a:xfrm>
            <a:off x="193675" y="6396038"/>
            <a:ext cx="546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3B709BCE-FD19-4A04-87F4-F4999F23BC38}" type="slidenum">
              <a:rPr lang="en-US" altLang="fr-FR" sz="8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fr-FR" sz="800" smtClean="0"/>
              <a:t> /</a:t>
            </a:r>
          </a:p>
        </p:txBody>
      </p:sp>
      <p:sp>
        <p:nvSpPr>
          <p:cNvPr id="9" name="Text Box 7"/>
          <p:cNvSpPr txBox="1">
            <a:spLocks noChangeArrowheads="1"/>
          </p:cNvSpPr>
          <p:nvPr userDrawn="1"/>
        </p:nvSpPr>
        <p:spPr bwMode="auto">
          <a:xfrm>
            <a:off x="-11113" y="6638925"/>
            <a:ext cx="7639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fr-FR" sz="600" i="1" smtClean="0">
                <a:solidFill>
                  <a:srgbClr val="9B9B9B"/>
                </a:solidFill>
              </a:rPr>
              <a:t>This document and the information therein are the property of Safran Engineering Services, They must not be copied or communicated to a third party without the prior written authorization of Safran Engineering Services.</a:t>
            </a:r>
          </a:p>
        </p:txBody>
      </p:sp>
    </p:spTree>
    <p:extLst>
      <p:ext uri="{BB962C8B-B14F-4D97-AF65-F5344CB8AC3E}">
        <p14:creationId xmlns:p14="http://schemas.microsoft.com/office/powerpoint/2010/main" val="3954007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835988" y="1509185"/>
            <a:ext cx="4798286" cy="4656667"/>
          </a:xfrm>
        </p:spPr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600600" y="1632000"/>
            <a:ext cx="4017000" cy="36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687521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600600" y="1632000"/>
            <a:ext cx="8970000" cy="4152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7167615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9" y="2290564"/>
            <a:ext cx="2337643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9057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abstract_bg_A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 descr="plexus_slideTitre_dro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4675188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altLang="fr-FR" sz="600" i="1" smtClean="0">
                <a:solidFill>
                  <a:srgbClr val="9B9B9B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8" name="Picture 2" descr="D:\Users\d002857\Mes Documents\ENCOURS\01_ILLUSTRATIONS\03_Logos_et_Visuels\_Logo_Safran+\R_safran+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38938" y="285750"/>
            <a:ext cx="2635250" cy="6477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9" name="Ellipse 8"/>
          <p:cNvSpPr/>
          <p:nvPr userDrawn="1"/>
        </p:nvSpPr>
        <p:spPr>
          <a:xfrm>
            <a:off x="7265988" y="6243638"/>
            <a:ext cx="1000125" cy="428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0" name="Image 19" descr="plexus_slideTitre_gauch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0" cy="632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http://upload.wikimedia.org/wikipedia/fr/e/ef/Logo-SafranEngineeringServices-2010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348413"/>
            <a:ext cx="15954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8158" y="1928802"/>
            <a:ext cx="8420100" cy="2235200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231" y="4286256"/>
            <a:ext cx="6934200" cy="1879048"/>
          </a:xfrm>
        </p:spPr>
        <p:txBody>
          <a:bodyPr/>
          <a:lstStyle>
            <a:lvl1pPr marL="0" indent="0">
              <a:spcBef>
                <a:spcPct val="10000"/>
              </a:spcBef>
              <a:buFont typeface="Wingdings" pitchFamily="2" charset="2"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9605342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5" y="548218"/>
            <a:ext cx="8815652" cy="2880783"/>
          </a:xfrm>
        </p:spPr>
        <p:txBody>
          <a:bodyPr anchor="b" anchorCtr="0"/>
          <a:lstStyle>
            <a:lvl1pPr algn="ctr">
              <a:defRPr sz="281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836000" y="355043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45175" y="3667199"/>
            <a:ext cx="8814000" cy="1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787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2309849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73000" y="336000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983850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73000" y="5486399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</p:spTree>
    <p:extLst>
      <p:ext uri="{BB962C8B-B14F-4D97-AF65-F5344CB8AC3E}">
        <p14:creationId xmlns:p14="http://schemas.microsoft.com/office/powerpoint/2010/main" val="989403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980017"/>
            <a:ext cx="4758664" cy="4224867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953000" y="548216"/>
            <a:ext cx="4407827" cy="2928000"/>
          </a:xfrm>
        </p:spPr>
        <p:txBody>
          <a:bodyPr anchor="b" anchorCtr="0"/>
          <a:lstStyle>
            <a:lvl1pPr algn="l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953000" y="366902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953000" y="3955200"/>
            <a:ext cx="4406175" cy="12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649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d002857\Mes Documents\ENCOURS\01_ILLUSTRATIONS\03_Logos_et_Visuels\Logo_Safran+\Safran+\Safran+\R_safran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231775"/>
            <a:ext cx="1727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93675" y="6396038"/>
            <a:ext cx="546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3B709BCE-FD19-4A04-87F4-F4999F23BC38}" type="slidenum">
              <a:rPr lang="en-US" altLang="fr-FR" sz="8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fr-FR" sz="800" smtClean="0"/>
              <a:t> /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-11113" y="6638925"/>
            <a:ext cx="7639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fr-FR" sz="600" i="1" smtClean="0">
                <a:solidFill>
                  <a:srgbClr val="9B9B9B"/>
                </a:solidFill>
              </a:rPr>
              <a:t>This document and the information therein are the property of Safran Engineering Services, They must not be copied or communicated to a third party without the prior written authorization of Safran Engineering Services.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194339" y="0"/>
            <a:ext cx="7278942" cy="9080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fr-FR" sz="800"/>
            </a:lvl1pPr>
          </a:lstStyle>
          <a:p>
            <a:pPr>
              <a:defRPr/>
            </a:pPr>
            <a:r>
              <a:t>CONFIDENTIEL / DATE / SAFRAN+</a:t>
            </a:r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81577" y="6348412"/>
            <a:ext cx="1835473" cy="49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9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836000" y="521648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31000" y="1"/>
            <a:ext cx="7644000" cy="408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5" y="4101075"/>
            <a:ext cx="8815652" cy="912101"/>
          </a:xfrm>
        </p:spPr>
        <p:txBody>
          <a:bodyPr anchor="b" anchorCtr="0"/>
          <a:lstStyle>
            <a:lvl1pPr algn="ctr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588000" y="5347200"/>
            <a:ext cx="2730000" cy="33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6874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71728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41910" y="2180167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469150" y="3590850"/>
            <a:ext cx="4176000" cy="663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524000" y="1536000"/>
            <a:ext cx="5382000" cy="816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524000" y="5630400"/>
            <a:ext cx="5382000" cy="816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5254635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814934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953001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0650" y="2174181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260850" y="3590850"/>
            <a:ext cx="4176000" cy="663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536000"/>
            <a:ext cx="5382000" cy="816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5630399"/>
            <a:ext cx="5382000" cy="81600"/>
          </a:xfrm>
          <a:solidFill>
            <a:schemeClr val="accent4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822000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4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231067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39903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835988" y="1509185"/>
            <a:ext cx="4798286" cy="4656667"/>
          </a:xfrm>
        </p:spPr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600600" y="1632000"/>
            <a:ext cx="4017000" cy="3600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167560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600600" y="1632000"/>
            <a:ext cx="8970000" cy="4152000"/>
          </a:xfrm>
          <a:solidFill>
            <a:schemeClr val="bg1">
              <a:lumMod val="95000"/>
            </a:schemeClr>
          </a:solidFill>
          <a:ln w="57150">
            <a:solidFill>
              <a:schemeClr val="accent4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0345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5" y="548218"/>
            <a:ext cx="8815652" cy="2880783"/>
          </a:xfrm>
        </p:spPr>
        <p:txBody>
          <a:bodyPr anchor="b" anchorCtr="0"/>
          <a:lstStyle>
            <a:lvl1pPr algn="ctr">
              <a:defRPr sz="281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836000" y="355043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45175" y="3667199"/>
            <a:ext cx="8814000" cy="1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787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2309849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73000" y="336000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983850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73000" y="5486399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</p:spTree>
    <p:extLst>
      <p:ext uri="{BB962C8B-B14F-4D97-AF65-F5344CB8AC3E}">
        <p14:creationId xmlns:p14="http://schemas.microsoft.com/office/powerpoint/2010/main" val="19458122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980017"/>
            <a:ext cx="4758664" cy="4224867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953000" y="548216"/>
            <a:ext cx="4407827" cy="2928000"/>
          </a:xfrm>
        </p:spPr>
        <p:txBody>
          <a:bodyPr anchor="b" anchorCtr="0"/>
          <a:lstStyle>
            <a:lvl1pPr algn="l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953000" y="366902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953000" y="3955200"/>
            <a:ext cx="4406175" cy="12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196384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836000" y="521648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31000" y="1"/>
            <a:ext cx="7644000" cy="408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5" y="4101075"/>
            <a:ext cx="8815652" cy="912101"/>
          </a:xfrm>
        </p:spPr>
        <p:txBody>
          <a:bodyPr anchor="b" anchorCtr="0"/>
          <a:lstStyle>
            <a:lvl1pPr algn="ctr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588000" y="5347200"/>
            <a:ext cx="2730000" cy="33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19051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71728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41910" y="2180167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469150" y="3590850"/>
            <a:ext cx="4176000" cy="663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524000" y="1536000"/>
            <a:ext cx="5382000" cy="816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524000" y="5630400"/>
            <a:ext cx="5382000" cy="816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5254635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923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0" descr="http://link/EN/div/etd/Communications/PublishingImages/sengs_logo_color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96" b="16837"/>
          <a:stretch>
            <a:fillRect/>
          </a:stretch>
        </p:blipFill>
        <p:spPr bwMode="auto">
          <a:xfrm>
            <a:off x="7545388" y="6308725"/>
            <a:ext cx="17002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D:\Users\d002857\Mes Documents\ENCOURS\01_ILLUSTRATIONS\03_Logos_et_Visuels\Logo_Safran+\Safran+\Safran+\R_safran+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231775"/>
            <a:ext cx="1727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re 1"/>
          <p:cNvSpPr>
            <a:spLocks noGrp="1"/>
          </p:cNvSpPr>
          <p:nvPr>
            <p:ph type="title"/>
          </p:nvPr>
        </p:nvSpPr>
        <p:spPr>
          <a:xfrm>
            <a:off x="194339" y="0"/>
            <a:ext cx="7278942" cy="9080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5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fr-FR" sz="800"/>
            </a:lvl1pPr>
          </a:lstStyle>
          <a:p>
            <a:pPr>
              <a:defRPr/>
            </a:pPr>
            <a:r>
              <a:t>CONFIDENTIEL / DATE / SAFRAN+</a:t>
            </a:r>
          </a:p>
        </p:txBody>
      </p:sp>
    </p:spTree>
    <p:extLst>
      <p:ext uri="{BB962C8B-B14F-4D97-AF65-F5344CB8AC3E}">
        <p14:creationId xmlns:p14="http://schemas.microsoft.com/office/powerpoint/2010/main" val="4265236384"/>
      </p:ext>
    </p:extLst>
  </p:cSld>
  <p:clrMapOvr>
    <a:masterClrMapping/>
  </p:clrMapOvr>
  <p:hf sldNum="0"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953001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0650" y="2174181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260850" y="3590850"/>
            <a:ext cx="4176000" cy="663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536000"/>
            <a:ext cx="5382000" cy="816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5630399"/>
            <a:ext cx="5382000" cy="81600"/>
          </a:xfrm>
          <a:solidFill>
            <a:schemeClr val="accent5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822000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5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944797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6057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835988" y="1509185"/>
            <a:ext cx="4798286" cy="4656667"/>
          </a:xfrm>
        </p:spPr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600600" y="1632000"/>
            <a:ext cx="4017000" cy="3600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748205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600600" y="1632000"/>
            <a:ext cx="8970000" cy="4152000"/>
          </a:xfrm>
          <a:solidFill>
            <a:schemeClr val="bg1">
              <a:lumMod val="95000"/>
            </a:schemeClr>
          </a:solidFill>
          <a:ln w="57150">
            <a:solidFill>
              <a:schemeClr val="accent5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12832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5" y="548218"/>
            <a:ext cx="8815652" cy="2880783"/>
          </a:xfrm>
        </p:spPr>
        <p:txBody>
          <a:bodyPr anchor="b" anchorCtr="0"/>
          <a:lstStyle>
            <a:lvl1pPr algn="ctr">
              <a:defRPr sz="281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 userDrawn="1"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 userDrawn="1"/>
        </p:nvCxnSpPr>
        <p:spPr bwMode="gray">
          <a:xfrm>
            <a:off x="4836000" y="355043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45175" y="3667199"/>
            <a:ext cx="8814000" cy="1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787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Rectangle 9"/>
          <p:cNvSpPr/>
          <p:nvPr userDrawn="1"/>
        </p:nvSpPr>
        <p:spPr bwMode="gray">
          <a:xfrm rot="16200000" flipH="1">
            <a:off x="-2309849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6" name="Rectangle 15"/>
          <p:cNvSpPr/>
          <p:nvPr userDrawn="1"/>
        </p:nvSpPr>
        <p:spPr bwMode="gray">
          <a:xfrm>
            <a:off x="273000" y="336000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7" name="Rectangle 16"/>
          <p:cNvSpPr/>
          <p:nvPr userDrawn="1"/>
        </p:nvSpPr>
        <p:spPr bwMode="gray">
          <a:xfrm rot="5400000">
            <a:off x="6983850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8" name="Rectangle 17"/>
          <p:cNvSpPr/>
          <p:nvPr userDrawn="1"/>
        </p:nvSpPr>
        <p:spPr bwMode="gray">
          <a:xfrm rot="10800000">
            <a:off x="273000" y="5486399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</p:spTree>
    <p:extLst>
      <p:ext uri="{BB962C8B-B14F-4D97-AF65-F5344CB8AC3E}">
        <p14:creationId xmlns:p14="http://schemas.microsoft.com/office/powerpoint/2010/main" val="24282502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980017"/>
            <a:ext cx="4758664" cy="4224867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953000" y="548216"/>
            <a:ext cx="4407827" cy="2928000"/>
          </a:xfrm>
        </p:spPr>
        <p:txBody>
          <a:bodyPr anchor="b" anchorCtr="0"/>
          <a:lstStyle>
            <a:lvl1pPr algn="l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 userDrawn="1"/>
        </p:nvCxnSpPr>
        <p:spPr bwMode="gray">
          <a:xfrm>
            <a:off x="4953000" y="366902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953000" y="3955200"/>
            <a:ext cx="4406175" cy="12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2149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 userDrawn="1"/>
        </p:nvCxnSpPr>
        <p:spPr bwMode="gray">
          <a:xfrm>
            <a:off x="4836000" y="521648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31000" y="1"/>
            <a:ext cx="7644000" cy="408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5" y="4101075"/>
            <a:ext cx="8815652" cy="912101"/>
          </a:xfrm>
        </p:spPr>
        <p:txBody>
          <a:bodyPr anchor="b" anchorCtr="0"/>
          <a:lstStyle>
            <a:lvl1pPr algn="ctr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588000" y="5347200"/>
            <a:ext cx="2730000" cy="33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pPr algn="ctr"/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2372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71728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41910" y="2180167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469150" y="3590850"/>
            <a:ext cx="4176000" cy="663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524000" y="1536000"/>
            <a:ext cx="5382000" cy="816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524000" y="5630400"/>
            <a:ext cx="5382000" cy="816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5254635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226808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gray">
          <a:xfrm>
            <a:off x="0" y="0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953001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0650" y="2174181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260850" y="3590850"/>
            <a:ext cx="4176000" cy="663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536000"/>
            <a:ext cx="5382000" cy="816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5630399"/>
            <a:ext cx="5382000" cy="81600"/>
          </a:xfrm>
          <a:solidFill>
            <a:schemeClr val="accent6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822000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6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7611384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49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/>
          <p:cNvSpPr>
            <a:spLocks/>
          </p:cNvSpPr>
          <p:nvPr userDrawn="1"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5" name="Picture 2" descr="D:\Users\d002857\Mes Documents\ENCOURS\01_ILLUSTRATIONS\03_Logos_et_Visuels\Logo_Safran+\Safran+\Safran+\RVB_safran+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75" y="260350"/>
            <a:ext cx="2035175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http://link/EN/div/etd/Communications/PublishingImages/sengs_logo_color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2" b="16837"/>
          <a:stretch>
            <a:fillRect/>
          </a:stretch>
        </p:blipFill>
        <p:spPr bwMode="auto">
          <a:xfrm>
            <a:off x="7500938" y="6381750"/>
            <a:ext cx="170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-22225" y="6524625"/>
            <a:ext cx="7783513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fr-FR" sz="600" i="1" smtClean="0">
                <a:solidFill>
                  <a:srgbClr val="9B9B9B"/>
                </a:solidFill>
              </a:rPr>
              <a:t>This document and the information therein are the property of Safran Engineering Services, They must not be copied or communicated to a third party without the prior written authorization of Safran Engineering Services.</a:t>
            </a: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2950" y="1193800"/>
            <a:ext cx="8420100" cy="2235200"/>
          </a:xfrm>
          <a:prstGeom prst="rect">
            <a:avLst/>
          </a:prstGeom>
          <a:noFill/>
        </p:spPr>
        <p:txBody>
          <a:bodyPr anchor="b"/>
          <a:lstStyle>
            <a:lvl1pPr>
              <a:defRPr sz="4400" cap="none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 smtClean="0"/>
              <a:t>Cliquez pour modifier le style du titre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231" y="3981450"/>
            <a:ext cx="6934200" cy="2183854"/>
          </a:xfrm>
        </p:spPr>
        <p:txBody>
          <a:bodyPr/>
          <a:lstStyle>
            <a:lvl1pPr marL="0" indent="0">
              <a:spcBef>
                <a:spcPct val="10000"/>
              </a:spcBef>
              <a:buFont typeface="Wingdings" pitchFamily="2" charset="2"/>
              <a:buNone/>
              <a:defRPr sz="3200" b="0"/>
            </a:lvl1pPr>
          </a:lstStyle>
          <a:p>
            <a:pPr lvl="0"/>
            <a:r>
              <a:rPr lang="fr-FR" noProof="0" smtClean="0"/>
              <a:t>Cliquez pour modifier le style des sous-titres du masque</a:t>
            </a:r>
            <a:endParaRPr lang="fr-FR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618362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835988" y="1509185"/>
            <a:ext cx="4798286" cy="4656667"/>
          </a:xfrm>
        </p:spPr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600600" y="1632000"/>
            <a:ext cx="4017000" cy="3600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12333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600600" y="1632000"/>
            <a:ext cx="8970000" cy="4152000"/>
          </a:xfrm>
          <a:solidFill>
            <a:schemeClr val="bg1">
              <a:lumMod val="95000"/>
            </a:schemeClr>
          </a:solidFill>
          <a:ln w="57150">
            <a:solidFill>
              <a:schemeClr val="accent6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360357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6" y="548219"/>
            <a:ext cx="8815652" cy="2880783"/>
          </a:xfrm>
        </p:spPr>
        <p:txBody>
          <a:bodyPr anchor="b" anchorCtr="0"/>
          <a:lstStyle>
            <a:lvl1pPr algn="ctr">
              <a:defRPr sz="281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gray">
          <a:xfrm>
            <a:off x="311284" y="6613069"/>
            <a:ext cx="9283436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 bwMode="gray">
          <a:xfrm>
            <a:off x="4836000" y="355043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45175" y="3667199"/>
            <a:ext cx="8814000" cy="1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788">
                <a:solidFill>
                  <a:schemeClr val="accent2"/>
                </a:solidFill>
              </a:defRPr>
            </a:lvl1pPr>
          </a:lstStyle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7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9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Rectangle 9"/>
          <p:cNvSpPr/>
          <p:nvPr/>
        </p:nvSpPr>
        <p:spPr bwMode="gray">
          <a:xfrm rot="16200000" flipH="1">
            <a:off x="-2309849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50"/>
          </a:p>
        </p:txBody>
      </p:sp>
      <p:sp>
        <p:nvSpPr>
          <p:cNvPr id="16" name="Rectangle 15"/>
          <p:cNvSpPr/>
          <p:nvPr/>
        </p:nvSpPr>
        <p:spPr bwMode="gray">
          <a:xfrm>
            <a:off x="273000" y="336000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50"/>
          </a:p>
        </p:txBody>
      </p:sp>
      <p:sp>
        <p:nvSpPr>
          <p:cNvPr id="17" name="Rectangle 16"/>
          <p:cNvSpPr/>
          <p:nvPr/>
        </p:nvSpPr>
        <p:spPr bwMode="gray">
          <a:xfrm rot="5400000">
            <a:off x="6983850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50"/>
          </a:p>
        </p:txBody>
      </p:sp>
      <p:sp>
        <p:nvSpPr>
          <p:cNvPr id="18" name="Rectangle 17"/>
          <p:cNvSpPr/>
          <p:nvPr/>
        </p:nvSpPr>
        <p:spPr bwMode="gray">
          <a:xfrm rot="10800000">
            <a:off x="273000" y="5486399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50"/>
          </a:p>
        </p:txBody>
      </p:sp>
    </p:spTree>
    <p:extLst>
      <p:ext uri="{BB962C8B-B14F-4D97-AF65-F5344CB8AC3E}">
        <p14:creationId xmlns:p14="http://schemas.microsoft.com/office/powerpoint/2010/main" val="21615768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980018"/>
            <a:ext cx="4758664" cy="4224867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6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311284" y="6613069"/>
            <a:ext cx="9283436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953001" y="548216"/>
            <a:ext cx="4407826" cy="2928000"/>
          </a:xfrm>
        </p:spPr>
        <p:txBody>
          <a:bodyPr anchor="b" anchorCtr="0"/>
          <a:lstStyle>
            <a:lvl1pPr algn="l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 bwMode="gray">
          <a:xfrm>
            <a:off x="4953000" y="366902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953000" y="3955200"/>
            <a:ext cx="4406175" cy="12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7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9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466626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image_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311284" y="6613069"/>
            <a:ext cx="9283436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4" name="Connecteur droit 13"/>
          <p:cNvCxnSpPr/>
          <p:nvPr/>
        </p:nvCxnSpPr>
        <p:spPr bwMode="gray">
          <a:xfrm>
            <a:off x="4836000" y="521648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7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3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9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131000" y="2"/>
            <a:ext cx="7644000" cy="4080001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6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16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2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3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6" y="4101076"/>
            <a:ext cx="8815652" cy="912101"/>
          </a:xfrm>
        </p:spPr>
        <p:txBody>
          <a:bodyPr anchor="b" anchorCtr="0"/>
          <a:lstStyle>
            <a:lvl1pPr algn="ctr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15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3588000" y="5347200"/>
            <a:ext cx="2730000" cy="336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4676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5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71728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6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41911" y="2180167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29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16200000">
            <a:off x="2469150" y="3590850"/>
            <a:ext cx="4176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0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524000" y="1536000"/>
            <a:ext cx="538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1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4524000" y="5630400"/>
            <a:ext cx="538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5254635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277045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_image_dro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gray">
          <a:xfrm>
            <a:off x="0" y="1"/>
            <a:ext cx="974558" cy="1172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50"/>
          </a:p>
        </p:txBody>
      </p:sp>
      <p:sp>
        <p:nvSpPr>
          <p:cNvPr id="25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953001" y="334432"/>
            <a:ext cx="4681273" cy="5543552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6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/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14" name="Espace réservé du pied de page 13"/>
          <p:cNvSpPr>
            <a:spLocks noGrp="1"/>
          </p:cNvSpPr>
          <p:nvPr>
            <p:ph type="ftr" sz="quarter" idx="17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/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40651" y="2174181"/>
            <a:ext cx="4173934" cy="3312584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2600" cap="all" baseline="0">
                <a:solidFill>
                  <a:schemeClr val="accent2"/>
                </a:solidFill>
              </a:defRPr>
            </a:lvl1pPr>
            <a:lvl2pPr marL="0" indent="0">
              <a:lnSpc>
                <a:spcPct val="110000"/>
              </a:lnSpc>
              <a:spcBef>
                <a:spcPts val="1300"/>
              </a:spcBef>
              <a:spcAft>
                <a:spcPts val="0"/>
              </a:spcAft>
              <a:buNone/>
              <a:defRPr sz="1517">
                <a:solidFill>
                  <a:schemeClr val="accent2"/>
                </a:solidFill>
              </a:defRPr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Texte</a:t>
            </a:r>
          </a:p>
        </p:txBody>
      </p:sp>
      <p:sp>
        <p:nvSpPr>
          <p:cNvPr id="17" name="Espace réservé du texte 13"/>
          <p:cNvSpPr>
            <a:spLocks noGrp="1"/>
          </p:cNvSpPr>
          <p:nvPr>
            <p:ph type="body" sz="quarter" idx="23" hasCustomPrompt="1"/>
          </p:nvPr>
        </p:nvSpPr>
        <p:spPr bwMode="gray">
          <a:xfrm rot="5400000">
            <a:off x="3260850" y="3590850"/>
            <a:ext cx="4176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0" y="1536000"/>
            <a:ext cx="538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25" hasCustomPrompt="1"/>
          </p:nvPr>
        </p:nvSpPr>
        <p:spPr bwMode="gray">
          <a:xfrm rot="10800000">
            <a:off x="0" y="5630399"/>
            <a:ext cx="5382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6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822000" y="655000"/>
            <a:ext cx="628946" cy="1273032"/>
          </a:xfrm>
          <a:solidFill>
            <a:schemeClr val="bg1"/>
          </a:solidFill>
        </p:spPr>
        <p:txBody>
          <a:bodyPr wrap="none" lIns="36000" tIns="36000" rIns="36000" bIns="36000" anchor="b" anchorCtr="0">
            <a:spAutoFit/>
          </a:bodyPr>
          <a:lstStyle>
            <a:lvl1pPr>
              <a:defRPr sz="7800">
                <a:solidFill>
                  <a:schemeClr val="accent1"/>
                </a:solidFill>
              </a:defRPr>
            </a:lvl1pPr>
          </a:lstStyle>
          <a:p>
            <a:r>
              <a:rPr lang="fr-FR" noProof="0" dirty="0" smtClean="0"/>
              <a:t>0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7870767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/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2" descr="D:\Users\d002857\Mes Documents\ENCOURS\01_ILLUSTRATIONS\03_Logos_et_Visuels\Logo_Safran+\Safran+\Safran+\R_safran+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074" y="603253"/>
            <a:ext cx="1727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64056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, imag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4835988" y="1509186"/>
            <a:ext cx="4798286" cy="4656667"/>
          </a:xfrm>
        </p:spPr>
        <p:txBody>
          <a:bodyPr/>
          <a:lstStyle>
            <a:lvl2pPr>
              <a:spcAft>
                <a:spcPts val="650"/>
              </a:spcAft>
              <a:defRPr/>
            </a:lvl2pPr>
            <a:lvl3pPr>
              <a:defRPr/>
            </a:lvl3pPr>
            <a:lvl4pPr>
              <a:defRPr baseline="0"/>
            </a:lvl4pPr>
            <a:lvl5pPr>
              <a:defRPr/>
            </a:lvl5pPr>
          </a:lstStyle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sp>
        <p:nvSpPr>
          <p:cNvPr id="10" name="Espace réservé pour une image  16"/>
          <p:cNvSpPr>
            <a:spLocks noGrp="1"/>
          </p:cNvSpPr>
          <p:nvPr>
            <p:ph type="pic" sz="quarter" idx="14"/>
          </p:nvPr>
        </p:nvSpPr>
        <p:spPr bwMode="gray">
          <a:xfrm>
            <a:off x="600600" y="1632000"/>
            <a:ext cx="4017000" cy="3600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465076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gran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fr-FR" noProof="0" dirty="0" smtClean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sp>
        <p:nvSpPr>
          <p:cNvPr id="11" name="Espace réservé pour une image  16"/>
          <p:cNvSpPr>
            <a:spLocks noGrp="1"/>
          </p:cNvSpPr>
          <p:nvPr>
            <p:ph type="pic" sz="quarter" idx="15"/>
          </p:nvPr>
        </p:nvSpPr>
        <p:spPr bwMode="gray">
          <a:xfrm>
            <a:off x="600600" y="1632000"/>
            <a:ext cx="8970000" cy="4152000"/>
          </a:xfrm>
          <a:solidFill>
            <a:schemeClr val="bg1">
              <a:lumMod val="95000"/>
            </a:schemeClr>
          </a:solidFill>
          <a:ln w="57150">
            <a:solidFill>
              <a:schemeClr val="accent1"/>
            </a:solidFill>
            <a:miter lim="800000"/>
          </a:ln>
        </p:spPr>
        <p:txBody>
          <a:bodyPr lIns="360000" tIns="1080000" rIns="360000" anchor="ctr" anchorCtr="0"/>
          <a:lstStyle>
            <a:lvl1pPr algn="ctr">
              <a:defRPr sz="1083" b="0"/>
            </a:lvl1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471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abstract_bg_A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 descr="plexus_slideTitre_dro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4675188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altLang="fr-FR" sz="600" i="1" smtClean="0">
                <a:solidFill>
                  <a:srgbClr val="9B9B9B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8" name="Picture 2" descr="D:\Users\d002857\Mes Documents\ENCOURS\01_ILLUSTRATIONS\03_Logos_et_Visuels\_Logo_Safran+\R_safran+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38938" y="285750"/>
            <a:ext cx="2635250" cy="6477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9" name="Ellipse 8"/>
          <p:cNvSpPr/>
          <p:nvPr userDrawn="1"/>
        </p:nvSpPr>
        <p:spPr>
          <a:xfrm>
            <a:off x="7265988" y="6243638"/>
            <a:ext cx="1000125" cy="428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0" name="Image 19" descr="plexus_slideTitre_gauch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0" cy="632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http://upload.wikimedia.org/wikipedia/fr/e/ef/Logo-SafranEngineeringServices-2010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348413"/>
            <a:ext cx="15954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8158" y="1928802"/>
            <a:ext cx="8420100" cy="2235200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231" y="4286256"/>
            <a:ext cx="6934200" cy="1879048"/>
          </a:xfrm>
        </p:spPr>
        <p:txBody>
          <a:bodyPr/>
          <a:lstStyle>
            <a:lvl1pPr marL="0" indent="0">
              <a:spcBef>
                <a:spcPct val="10000"/>
              </a:spcBef>
              <a:buFont typeface="Wingdings" pitchFamily="2" charset="2"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631807" y="6333085"/>
            <a:ext cx="1897718" cy="5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6282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79" y="2290564"/>
            <a:ext cx="2337643" cy="227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9322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9879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087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11" descr="abstract_bg_A4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906000" cy="630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14" descr="plexus_slideTitre_droit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75" y="0"/>
            <a:ext cx="4675188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altLang="fr-FR" sz="600" i="1" smtClean="0">
                <a:solidFill>
                  <a:srgbClr val="9B9B9B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</a:p>
        </p:txBody>
      </p:sp>
      <p:sp>
        <p:nvSpPr>
          <p:cNvPr id="7" name="Freeform 5"/>
          <p:cNvSpPr>
            <a:spLocks/>
          </p:cNvSpPr>
          <p:nvPr userDrawn="1"/>
        </p:nvSpPr>
        <p:spPr bwMode="auto">
          <a:xfrm>
            <a:off x="1588" y="6237288"/>
            <a:ext cx="9904412" cy="61912"/>
          </a:xfrm>
          <a:custGeom>
            <a:avLst/>
            <a:gdLst>
              <a:gd name="T0" fmla="*/ 2147483646 w 10629"/>
              <a:gd name="T1" fmla="*/ 2147483646 h 10000"/>
              <a:gd name="T2" fmla="*/ 2147483646 w 10629"/>
              <a:gd name="T3" fmla="*/ 2147483646 h 10000"/>
              <a:gd name="T4" fmla="*/ 2147483646 w 10629"/>
              <a:gd name="T5" fmla="*/ 0 h 10000"/>
              <a:gd name="T6" fmla="*/ 2147483646 w 10629"/>
              <a:gd name="T7" fmla="*/ 2147483646 h 10000"/>
              <a:gd name="T8" fmla="*/ 0 w 10629"/>
              <a:gd name="T9" fmla="*/ 2147483646 h 1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0629" h="10000">
                <a:moveTo>
                  <a:pt x="10629" y="10000"/>
                </a:moveTo>
                <a:lnTo>
                  <a:pt x="8793" y="10000"/>
                </a:lnTo>
                <a:cubicBezTo>
                  <a:pt x="8615" y="10000"/>
                  <a:pt x="8551" y="0"/>
                  <a:pt x="8322" y="0"/>
                </a:cubicBezTo>
                <a:cubicBezTo>
                  <a:pt x="8092" y="0"/>
                  <a:pt x="8032" y="10000"/>
                  <a:pt x="7854" y="10000"/>
                </a:cubicBezTo>
                <a:lnTo>
                  <a:pt x="0" y="10000"/>
                </a:lnTo>
              </a:path>
            </a:pathLst>
          </a:custGeom>
          <a:noFill/>
          <a:ln w="6350" cap="flat" cmpd="sng">
            <a:solidFill>
              <a:schemeClr val="bg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8" name="Picture 2" descr="D:\Users\d002857\Mes Documents\ENCOURS\01_ILLUSTRATIONS\03_Logos_et_Visuels\_Logo_Safran+\R_safran+.png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738938" y="285750"/>
            <a:ext cx="2635250" cy="64770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</p:pic>
      <p:sp>
        <p:nvSpPr>
          <p:cNvPr id="9" name="Ellipse 8"/>
          <p:cNvSpPr/>
          <p:nvPr userDrawn="1"/>
        </p:nvSpPr>
        <p:spPr>
          <a:xfrm>
            <a:off x="7265988" y="6243638"/>
            <a:ext cx="1000125" cy="4286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fr-FR">
              <a:solidFill>
                <a:srgbClr val="FFFFFF"/>
              </a:solidFill>
            </a:endParaRPr>
          </a:p>
        </p:txBody>
      </p:sp>
      <p:pic>
        <p:nvPicPr>
          <p:cNvPr id="10" name="Image 19" descr="plexus_slideTitre_gauche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09750" cy="632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http://upload.wikimedia.org/wikipedia/fr/e/ef/Logo-SafranEngineeringServices-2010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8575" y="6348413"/>
            <a:ext cx="159543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8158" y="1928802"/>
            <a:ext cx="8420100" cy="2235200"/>
          </a:xfrm>
          <a:prstGeom prst="rect">
            <a:avLst/>
          </a:prstGeom>
          <a:noFill/>
        </p:spPr>
        <p:txBody>
          <a:bodyPr anchor="b"/>
          <a:lstStyle>
            <a:lvl1pPr>
              <a:defRPr sz="4400" b="0" cap="none" spc="0" baseline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defRPr>
            </a:lvl1pPr>
          </a:lstStyle>
          <a:p>
            <a:pPr lvl="0"/>
            <a:r>
              <a:rPr lang="fr-FR" noProof="0" dirty="0" smtClean="0"/>
              <a:t>Cliquez pour modifier le style du titre</a:t>
            </a:r>
          </a:p>
        </p:txBody>
      </p:sp>
      <p:sp>
        <p:nvSpPr>
          <p:cNvPr id="3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41231" y="4286256"/>
            <a:ext cx="6934200" cy="1879048"/>
          </a:xfrm>
        </p:spPr>
        <p:txBody>
          <a:bodyPr/>
          <a:lstStyle>
            <a:lvl1pPr marL="0" indent="0">
              <a:spcBef>
                <a:spcPct val="10000"/>
              </a:spcBef>
              <a:buFont typeface="Wingdings" pitchFamily="2" charset="2"/>
              <a:buNone/>
              <a:defRPr sz="2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 dirty="0" smtClean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81296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ers\d002857\Mes Documents\ENCOURS\01_ILLUSTRATIONS\03_Logos_et_Visuels\Logo_Safran+\Safran+\Safran+\R_safran+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231775"/>
            <a:ext cx="1727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9"/>
          <p:cNvSpPr txBox="1">
            <a:spLocks noChangeArrowheads="1"/>
          </p:cNvSpPr>
          <p:nvPr userDrawn="1"/>
        </p:nvSpPr>
        <p:spPr bwMode="auto">
          <a:xfrm>
            <a:off x="193675" y="6396038"/>
            <a:ext cx="546100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91E41AA5-DE03-4CBD-9ACD-2F166BB203B5}" type="slidenum">
              <a:rPr lang="en-US" altLang="fr-FR" sz="8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en-US" altLang="fr-FR" sz="800" smtClean="0"/>
              <a:t> /</a:t>
            </a:r>
          </a:p>
        </p:txBody>
      </p:sp>
      <p:sp>
        <p:nvSpPr>
          <p:cNvPr id="6" name="Text Box 7"/>
          <p:cNvSpPr txBox="1">
            <a:spLocks noChangeArrowheads="1"/>
          </p:cNvSpPr>
          <p:nvPr userDrawn="1"/>
        </p:nvSpPr>
        <p:spPr bwMode="auto">
          <a:xfrm>
            <a:off x="-11113" y="6638925"/>
            <a:ext cx="7639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fr-FR" sz="600" i="1" smtClean="0">
                <a:solidFill>
                  <a:srgbClr val="9B9B9B"/>
                </a:solidFill>
              </a:rPr>
              <a:t>This document and the information therein are the property of Safran Engineering Services, They must not be copied or communicated to a third party without the prior written authorization of Safran Engineering Services.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14" name="Titre 1"/>
          <p:cNvSpPr>
            <a:spLocks noGrp="1"/>
          </p:cNvSpPr>
          <p:nvPr>
            <p:ph type="title"/>
          </p:nvPr>
        </p:nvSpPr>
        <p:spPr>
          <a:xfrm>
            <a:off x="194339" y="0"/>
            <a:ext cx="7278942" cy="90805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pied de page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fr-FR" sz="800"/>
            </a:lvl1pPr>
          </a:lstStyle>
          <a:p>
            <a:pPr>
              <a:defRPr/>
            </a:pPr>
            <a:r>
              <a:t>CONFIDENTIEL / DATE / SAFRAN+</a:t>
            </a:r>
          </a:p>
        </p:txBody>
      </p:sp>
    </p:spTree>
    <p:extLst>
      <p:ext uri="{BB962C8B-B14F-4D97-AF65-F5344CB8AC3E}">
        <p14:creationId xmlns:p14="http://schemas.microsoft.com/office/powerpoint/2010/main" val="3753126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545175" y="548218"/>
            <a:ext cx="8815652" cy="2880783"/>
          </a:xfrm>
        </p:spPr>
        <p:txBody>
          <a:bodyPr anchor="b" anchorCtr="0"/>
          <a:lstStyle>
            <a:lvl1pPr algn="ctr">
              <a:defRPr sz="2817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cxnSp>
        <p:nvCxnSpPr>
          <p:cNvPr id="15" name="Connecteur droit 14"/>
          <p:cNvCxnSpPr/>
          <p:nvPr/>
        </p:nvCxnSpPr>
        <p:spPr bwMode="gray">
          <a:xfrm>
            <a:off x="4836000" y="355043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545175" y="3667199"/>
            <a:ext cx="8814000" cy="153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ctr">
              <a:defRPr sz="1787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3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14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Rectangle 9"/>
          <p:cNvSpPr/>
          <p:nvPr/>
        </p:nvSpPr>
        <p:spPr bwMode="gray">
          <a:xfrm rot="16200000" flipH="1">
            <a:off x="-2309849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6" name="Rectangle 15"/>
          <p:cNvSpPr/>
          <p:nvPr/>
        </p:nvSpPr>
        <p:spPr bwMode="gray">
          <a:xfrm>
            <a:off x="273000" y="336000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7" name="Rectangle 16"/>
          <p:cNvSpPr/>
          <p:nvPr/>
        </p:nvSpPr>
        <p:spPr bwMode="gray">
          <a:xfrm rot="5400000">
            <a:off x="6983850" y="2918850"/>
            <a:ext cx="5232000" cy="66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8" name="Rectangle 17"/>
          <p:cNvSpPr/>
          <p:nvPr/>
        </p:nvSpPr>
        <p:spPr bwMode="gray">
          <a:xfrm rot="10800000">
            <a:off x="273000" y="5486399"/>
            <a:ext cx="9360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</p:spTree>
    <p:extLst>
      <p:ext uri="{BB962C8B-B14F-4D97-AF65-F5344CB8AC3E}">
        <p14:creationId xmlns:p14="http://schemas.microsoft.com/office/powerpoint/2010/main" val="3767798964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uverture_image_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" y="980017"/>
            <a:ext cx="4758664" cy="4224867"/>
          </a:xfrm>
          <a:solidFill>
            <a:schemeClr val="bg1">
              <a:lumMod val="95000"/>
            </a:schemeClr>
          </a:solidFill>
        </p:spPr>
        <p:txBody>
          <a:bodyPr lIns="360000" tIns="1080000" rIns="360000" anchor="ctr" anchorCtr="0"/>
          <a:lstStyle>
            <a:lvl1pPr marL="0" marR="0" indent="0" algn="ctr" defTabSz="990570" rtl="0" eaLnBrk="1" fontAlgn="auto" latinLnBrk="0" hangingPunct="1">
              <a:lnSpc>
                <a:spcPct val="100000"/>
              </a:lnSpc>
              <a:spcBef>
                <a:spcPts val="1950"/>
              </a:spcBef>
              <a:spcAft>
                <a:spcPts val="650"/>
              </a:spcAft>
              <a:buClrTx/>
              <a:buSzTx/>
              <a:buFont typeface="Arial" pitchFamily="34" charset="0"/>
              <a:buNone/>
              <a:tabLst/>
              <a:defRPr sz="1083" b="0"/>
            </a:lvl1pPr>
          </a:lstStyle>
          <a:p>
            <a:r>
              <a:rPr lang="fr-FR" noProof="0" dirty="0" smtClean="0"/>
              <a:t>Sélectionner l’icône pour insérer une image, puis si besoin disposer l’image en arrière plan (Sélectionner l’image avec le bouton droit de la souris / Mettre à l’arrière plan)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978000" y="5760000"/>
            <a:ext cx="1950000" cy="96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gray">
          <a:xfrm>
            <a:off x="311284" y="6613069"/>
            <a:ext cx="9283435" cy="244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sp>
        <p:nvSpPr>
          <p:cNvPr id="15" name="Espace réservé du texte 13"/>
          <p:cNvSpPr>
            <a:spLocks noGrp="1"/>
          </p:cNvSpPr>
          <p:nvPr>
            <p:ph type="body" sz="quarter" idx="13" hasCustomPrompt="1"/>
          </p:nvPr>
        </p:nvSpPr>
        <p:spPr bwMode="gray">
          <a:xfrm rot="16200000">
            <a:off x="-2309849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4953000" y="548216"/>
            <a:ext cx="4407827" cy="2928000"/>
          </a:xfrm>
        </p:spPr>
        <p:txBody>
          <a:bodyPr anchor="b" anchorCtr="0"/>
          <a:lstStyle>
            <a:lvl1pPr algn="l">
              <a:defRPr sz="2004" cap="all" baseline="0">
                <a:solidFill>
                  <a:schemeClr val="accent2"/>
                </a:solidFill>
              </a:defRPr>
            </a:lvl1pPr>
          </a:lstStyle>
          <a:p>
            <a:r>
              <a:rPr lang="fr-FR" dirty="0" smtClean="0"/>
              <a:t>Titre de la présentation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 bwMode="gray">
          <a:xfrm>
            <a:off x="4953000" y="3669027"/>
            <a:ext cx="2340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4953000" y="3955200"/>
            <a:ext cx="4406175" cy="124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>
              <a:defRPr sz="1192">
                <a:solidFill>
                  <a:schemeClr val="accent2"/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14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" y="6548966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1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1" y="6548968"/>
            <a:ext cx="271728" cy="30903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8" b="1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Espace réservé du texte 1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273000" y="336000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8" name="Espace réservé du texte 13"/>
          <p:cNvSpPr>
            <a:spLocks noGrp="1"/>
          </p:cNvSpPr>
          <p:nvPr>
            <p:ph type="body" sz="quarter" idx="16" hasCustomPrompt="1"/>
          </p:nvPr>
        </p:nvSpPr>
        <p:spPr bwMode="gray">
          <a:xfrm rot="10800000">
            <a:off x="273000" y="5486399"/>
            <a:ext cx="9360000" cy="816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9" name="Espace réservé du texte 13"/>
          <p:cNvSpPr>
            <a:spLocks noGrp="1"/>
          </p:cNvSpPr>
          <p:nvPr>
            <p:ph type="body" sz="quarter" idx="17" hasCustomPrompt="1"/>
          </p:nvPr>
        </p:nvSpPr>
        <p:spPr bwMode="gray">
          <a:xfrm rot="5400000">
            <a:off x="6983850" y="2918850"/>
            <a:ext cx="5232000" cy="66300"/>
          </a:xfrm>
          <a:solidFill>
            <a:schemeClr val="accent1"/>
          </a:solidFill>
          <a:ln w="57150">
            <a:noFill/>
            <a:miter lim="800000"/>
          </a:ln>
        </p:spPr>
        <p:txBody>
          <a:bodyPr/>
          <a:lstStyle>
            <a:lvl1pPr>
              <a:defRPr sz="108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3459442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image" Target="../media/image11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29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10" Type="http://schemas.openxmlformats.org/officeDocument/2006/relationships/image" Target="../media/image11.jpeg"/><Relationship Id="rId4" Type="http://schemas.openxmlformats.org/officeDocument/2006/relationships/slideLayout" Target="../slideLayouts/slideLayout37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image" Target="../media/image11.jpeg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908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3675" y="1125538"/>
            <a:ext cx="951865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28" name="Line 8"/>
          <p:cNvSpPr>
            <a:spLocks noChangeShapeType="1"/>
          </p:cNvSpPr>
          <p:nvPr/>
        </p:nvSpPr>
        <p:spPr bwMode="auto">
          <a:xfrm>
            <a:off x="0" y="6299200"/>
            <a:ext cx="9902825" cy="0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sp>
        <p:nvSpPr>
          <p:cNvPr id="1029" name="Text Box 9"/>
          <p:cNvSpPr txBox="1">
            <a:spLocks noChangeArrowheads="1"/>
          </p:cNvSpPr>
          <p:nvPr/>
        </p:nvSpPr>
        <p:spPr bwMode="auto">
          <a:xfrm>
            <a:off x="193675" y="6396038"/>
            <a:ext cx="546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fld id="{7424409D-6E5E-4474-8BED-63FFC402EC84}" type="slidenum">
              <a:rPr lang="fr-FR" altLang="fr-FR" sz="800" smtClean="0"/>
              <a:pPr algn="r" eaLnBrk="1" hangingPunct="1">
                <a:spcBef>
                  <a:spcPct val="50000"/>
                </a:spcBef>
                <a:defRPr/>
              </a:pPr>
              <a:t>‹#›</a:t>
            </a:fld>
            <a:r>
              <a:rPr lang="fr-FR" altLang="fr-FR" sz="800" smtClean="0"/>
              <a:t> /</a:t>
            </a:r>
          </a:p>
        </p:txBody>
      </p:sp>
      <p:sp>
        <p:nvSpPr>
          <p:cNvPr id="1030" name="Text Box 10"/>
          <p:cNvSpPr txBox="1">
            <a:spLocks noChangeArrowheads="1"/>
          </p:cNvSpPr>
          <p:nvPr/>
        </p:nvSpPr>
        <p:spPr bwMode="auto">
          <a:xfrm>
            <a:off x="193675" y="6604000"/>
            <a:ext cx="678656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fr-FR" altLang="fr-FR" sz="600" i="1" smtClean="0">
                <a:solidFill>
                  <a:srgbClr val="9B9B9B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</a:p>
        </p:txBody>
      </p:sp>
      <p:sp>
        <p:nvSpPr>
          <p:cNvPr id="2" name="Espace réservé du pied de page 1"/>
          <p:cNvSpPr>
            <a:spLocks noGrp="1"/>
          </p:cNvSpPr>
          <p:nvPr>
            <p:ph type="ftr" sz="quarter" idx="3"/>
          </p:nvPr>
        </p:nvSpPr>
        <p:spPr>
          <a:xfrm>
            <a:off x="723900" y="6396038"/>
            <a:ext cx="6267450" cy="2159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0" anchor="ctr">
            <a:spAutoFit/>
          </a:bodyPr>
          <a:lstStyle>
            <a:lvl1pPr eaLnBrk="1" hangingPunct="1">
              <a:spcBef>
                <a:spcPct val="50000"/>
              </a:spcBef>
              <a:defRPr lang="fr-FR" sz="800">
                <a:latin typeface="Arial" pitchFamily="-60" charset="0"/>
                <a:ea typeface="ＭＳ Ｐゴシック" pitchFamily="-60" charset="-128"/>
                <a:cs typeface="ＭＳ Ｐゴシック" pitchFamily="-60" charset="-128"/>
              </a:defRPr>
            </a:lvl1pPr>
          </a:lstStyle>
          <a:p>
            <a:pPr>
              <a:defRPr/>
            </a:pPr>
            <a:r>
              <a:t>CONFIDENTIEL / DATE / SAFRAN+</a:t>
            </a:r>
          </a:p>
        </p:txBody>
      </p:sp>
      <p:pic>
        <p:nvPicPr>
          <p:cNvPr id="1032" name="Picture 2" descr="http://link/EN/div/etd/Communications/PublishingImages/sengs_logo_colors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92" b="16837"/>
          <a:stretch>
            <a:fillRect/>
          </a:stretch>
        </p:blipFill>
        <p:spPr bwMode="auto">
          <a:xfrm>
            <a:off x="7500938" y="6381750"/>
            <a:ext cx="1700212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" descr="D:\Users\d002857\Mes Documents\ENCOURS\01_ILLUSTRATIONS\03_Logos_et_Visuels\Logo_Safran+\Safran+\Safran+\R_safran+.png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231775"/>
            <a:ext cx="1727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Text Box 7"/>
          <p:cNvSpPr txBox="1">
            <a:spLocks noChangeArrowheads="1"/>
          </p:cNvSpPr>
          <p:nvPr userDrawn="1"/>
        </p:nvSpPr>
        <p:spPr bwMode="auto">
          <a:xfrm>
            <a:off x="-11113" y="6638925"/>
            <a:ext cx="7639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fr-FR" sz="600" i="1" smtClean="0">
                <a:solidFill>
                  <a:srgbClr val="9B9B9B"/>
                </a:solidFill>
              </a:rPr>
              <a:t>This document and the information therein are the property of Safran Engineering Services, They must not be copied or communicated to a third party without the prior written authorization of Safran Engineering Services.</a:t>
            </a:r>
          </a:p>
        </p:txBody>
      </p:sp>
      <p:sp>
        <p:nvSpPr>
          <p:cNvPr id="3" name="MSIPCMContentMarking" descr="{&quot;HashCode&quot;:-1484644562,&quot;Placement&quot;:&quot;Header&quot;,&quot;Top&quot;:0.0,&quot;Left&quot;:345.021423,&quot;SlideWidth&quot;:780,&quot;SlideHeight&quot;:540}"/>
          <p:cNvSpPr txBox="1"/>
          <p:nvPr userDrawn="1"/>
        </p:nvSpPr>
        <p:spPr>
          <a:xfrm>
            <a:off x="4381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fr-FR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8" r:id="rId1"/>
    <p:sldLayoutId id="2147484169" r:id="rId2"/>
    <p:sldLayoutId id="2147484170" r:id="rId3"/>
    <p:sldLayoutId id="2147484171" r:id="rId4"/>
    <p:sldLayoutId id="2147484172" r:id="rId5"/>
    <p:sldLayoutId id="2147484173" r:id="rId6"/>
    <p:sldLayoutId id="2147484174" r:id="rId7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cap="all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71463" indent="-271463" algn="l" rtl="0" eaLnBrk="0" fontAlgn="base" hangingPunct="0">
        <a:spcBef>
          <a:spcPct val="8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è"/>
        <a:defRPr sz="2000" b="1">
          <a:solidFill>
            <a:schemeClr val="bg2"/>
          </a:solidFill>
          <a:latin typeface="+mn-lt"/>
          <a:ea typeface="+mn-ea"/>
          <a:cs typeface="+mn-cs"/>
        </a:defRPr>
      </a:lvl1pPr>
      <a:lvl2pPr marL="715963" indent="-265113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  <a:cs typeface="+mn-cs"/>
        </a:defRPr>
      </a:lvl2pPr>
      <a:lvl3pPr marL="1160463" indent="-260350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ú"/>
        <a:defRPr sz="1600">
          <a:solidFill>
            <a:schemeClr val="tx1"/>
          </a:solidFill>
          <a:latin typeface="+mn-lt"/>
          <a:cs typeface="+mn-cs"/>
        </a:defRPr>
      </a:lvl3pPr>
      <a:lvl4pPr marL="1519238" indent="-17938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4pPr>
      <a:lvl5pPr marL="1878013" indent="-173038" algn="l" rtl="0" eaLnBrk="0" fontAlgn="base" hangingPunct="0">
        <a:spcBef>
          <a:spcPct val="15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5pPr>
      <a:lvl6pPr marL="2335213" indent="-173038" algn="l" rtl="0" eaLnBrk="1" fontAlgn="base" hangingPunct="1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6pPr>
      <a:lvl7pPr marL="2792413" indent="-173038" algn="l" rtl="0" eaLnBrk="1" fontAlgn="base" hangingPunct="1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7pPr>
      <a:lvl8pPr marL="3249613" indent="-173038" algn="l" rtl="0" eaLnBrk="1" fontAlgn="base" hangingPunct="1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8pPr>
      <a:lvl9pPr marL="3706813" indent="-173038" algn="l" rtl="0" eaLnBrk="1" fontAlgn="base" hangingPunct="1">
        <a:spcBef>
          <a:spcPct val="1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5175" y="548218"/>
            <a:ext cx="9089098" cy="960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052513" y="1509185"/>
            <a:ext cx="8581760" cy="46566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548967"/>
            <a:ext cx="545176" cy="30903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45176" y="6165851"/>
            <a:ext cx="7761418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29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727" y="6165852"/>
            <a:ext cx="254772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29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45175" y="6613068"/>
            <a:ext cx="7761419" cy="24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318482" y="6283200"/>
            <a:ext cx="1560000" cy="577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000" y="336000"/>
            <a:ext cx="663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3" name="Rectangle 12"/>
          <p:cNvSpPr/>
          <p:nvPr/>
        </p:nvSpPr>
        <p:spPr>
          <a:xfrm>
            <a:off x="273000" y="336000"/>
            <a:ext cx="429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0"/>
            <a:ext cx="9906000" cy="90805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pic>
        <p:nvPicPr>
          <p:cNvPr id="12" name="Picture 2" descr="D:\Users\d002857\Mes Documents\ENCOURS\01_ILLUSTRATIONS\03_Logos_et_Visuels\Logo_Safran+\Safran+\Safran+\R_safran+.png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9850" y="231775"/>
            <a:ext cx="1727200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7"/>
          <p:cNvSpPr txBox="1">
            <a:spLocks noChangeArrowheads="1"/>
          </p:cNvSpPr>
          <p:nvPr userDrawn="1"/>
        </p:nvSpPr>
        <p:spPr bwMode="auto">
          <a:xfrm>
            <a:off x="-11113" y="6638925"/>
            <a:ext cx="7639051" cy="184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fr-FR" sz="600" i="1" smtClean="0">
                <a:solidFill>
                  <a:srgbClr val="9B9B9B"/>
                </a:solidFill>
              </a:rPr>
              <a:t>This document and the information therein are the property of Safran Engineering Services, They must not be copied or communicated to a third party without the prior written authorization of Safran Engineering Services.</a:t>
            </a:r>
          </a:p>
        </p:txBody>
      </p:sp>
      <p:sp>
        <p:nvSpPr>
          <p:cNvPr id="9" name="MSIPCMContentMarking" descr="{&quot;HashCode&quot;:-1484644562,&quot;Placement&quot;:&quot;Header&quot;,&quot;Top&quot;:0.0,&quot;Left&quot;:345.021423,&quot;SlideWidth&quot;:780,&quot;SlideHeight&quot;:540}"/>
          <p:cNvSpPr txBox="1"/>
          <p:nvPr userDrawn="1"/>
        </p:nvSpPr>
        <p:spPr>
          <a:xfrm>
            <a:off x="4381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fr-FR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91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6" r:id="rId1"/>
    <p:sldLayoutId id="2147484177" r:id="rId2"/>
    <p:sldLayoutId id="2147484178" r:id="rId3"/>
    <p:sldLayoutId id="2147484179" r:id="rId4"/>
    <p:sldLayoutId id="2147484180" r:id="rId5"/>
    <p:sldLayoutId id="2147484181" r:id="rId6"/>
    <p:sldLayoutId id="2147484182" r:id="rId7"/>
    <p:sldLayoutId id="2147484183" r:id="rId8"/>
    <p:sldLayoutId id="2147484184" r:id="rId9"/>
    <p:sldLayoutId id="2147484185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90570" rtl="0" eaLnBrk="1" latinLnBrk="0" hangingPunct="1">
        <a:lnSpc>
          <a:spcPct val="100000"/>
        </a:lnSpc>
        <a:spcBef>
          <a:spcPct val="0"/>
        </a:spcBef>
        <a:buNone/>
        <a:defRPr sz="178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90570" rtl="0" eaLnBrk="1" latinLnBrk="0" hangingPunct="1">
        <a:lnSpc>
          <a:spcPct val="100000"/>
        </a:lnSpc>
        <a:spcBef>
          <a:spcPts val="1950"/>
        </a:spcBef>
        <a:spcAft>
          <a:spcPts val="650"/>
        </a:spcAft>
        <a:buFont typeface="Arial" pitchFamily="34" charset="0"/>
        <a:buNone/>
        <a:defRPr sz="1571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90570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Font typeface="Wingdings 2" panose="05020102010507070707" pitchFamily="18" charset="2"/>
        <a:buNone/>
        <a:defRPr sz="1192" kern="1200">
          <a:solidFill>
            <a:schemeClr val="accent2"/>
          </a:solidFill>
          <a:latin typeface="+mn-lt"/>
          <a:ea typeface="+mn-ea"/>
          <a:cs typeface="+mn-cs"/>
        </a:defRPr>
      </a:lvl2pPr>
      <a:lvl3pPr marL="155995" indent="-155995" algn="l" defTabSz="990570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92" kern="1200">
          <a:solidFill>
            <a:schemeClr val="accent2"/>
          </a:solidFill>
          <a:latin typeface="+mn-lt"/>
          <a:ea typeface="+mn-ea"/>
          <a:cs typeface="+mn-cs"/>
        </a:defRPr>
      </a:lvl3pPr>
      <a:lvl4pPr marL="389988" indent="-155995" algn="l" defTabSz="99057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92" kern="1200">
          <a:solidFill>
            <a:schemeClr val="accent2"/>
          </a:solidFill>
          <a:latin typeface="+mn-lt"/>
          <a:ea typeface="+mn-ea"/>
          <a:cs typeface="+mn-cs"/>
        </a:defRPr>
      </a:lvl4pPr>
      <a:lvl5pPr marL="662980" indent="-155995" algn="l" defTabSz="99057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92" kern="1200">
          <a:solidFill>
            <a:schemeClr val="accent2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5175" y="548218"/>
            <a:ext cx="9089098" cy="960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052513" y="1509185"/>
            <a:ext cx="8581760" cy="46566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548967"/>
            <a:ext cx="545176" cy="30903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45176" y="6165851"/>
            <a:ext cx="7761418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29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727" y="6165852"/>
            <a:ext cx="254772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29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45175" y="6613068"/>
            <a:ext cx="7761419" cy="24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318482" y="6283200"/>
            <a:ext cx="1560000" cy="577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000" y="336000"/>
            <a:ext cx="66300" cy="52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3" name="Rectangle 12"/>
          <p:cNvSpPr/>
          <p:nvPr/>
        </p:nvSpPr>
        <p:spPr>
          <a:xfrm>
            <a:off x="273000" y="336000"/>
            <a:ext cx="429000" cy="8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9" name="MSIPCMContentMarking" descr="{&quot;HashCode&quot;:-1484644562,&quot;Placement&quot;:&quot;Header&quot;,&quot;Top&quot;:0.0,&quot;Left&quot;:345.021423,&quot;SlideWidth&quot;:780,&quot;SlideHeight&quot;:540}"/>
          <p:cNvSpPr txBox="1"/>
          <p:nvPr userDrawn="1"/>
        </p:nvSpPr>
        <p:spPr>
          <a:xfrm>
            <a:off x="4381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fr-FR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87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7" r:id="rId1"/>
    <p:sldLayoutId id="2147484188" r:id="rId2"/>
    <p:sldLayoutId id="2147484189" r:id="rId3"/>
    <p:sldLayoutId id="2147484190" r:id="rId4"/>
    <p:sldLayoutId id="2147484191" r:id="rId5"/>
    <p:sldLayoutId id="2147484192" r:id="rId6"/>
    <p:sldLayoutId id="2147484193" r:id="rId7"/>
    <p:sldLayoutId id="2147484194" r:id="rId8"/>
  </p:sldLayoutIdLst>
  <p:timing>
    <p:tnLst>
      <p:par>
        <p:cTn id="1" dur="indefinite" restart="never" nodeType="tmRoot"/>
      </p:par>
    </p:tnLst>
  </p:timing>
  <p:hf hdr="0"/>
  <p:txStyles>
    <p:titleStyle>
      <a:lvl1pPr algn="l" defTabSz="990570" rtl="0" eaLnBrk="1" latinLnBrk="0" hangingPunct="1">
        <a:lnSpc>
          <a:spcPct val="100000"/>
        </a:lnSpc>
        <a:spcBef>
          <a:spcPct val="0"/>
        </a:spcBef>
        <a:buNone/>
        <a:defRPr sz="178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90570" rtl="0" eaLnBrk="1" latinLnBrk="0" hangingPunct="1">
        <a:lnSpc>
          <a:spcPct val="100000"/>
        </a:lnSpc>
        <a:spcBef>
          <a:spcPts val="1950"/>
        </a:spcBef>
        <a:spcAft>
          <a:spcPts val="650"/>
        </a:spcAft>
        <a:buFont typeface="Arial" pitchFamily="34" charset="0"/>
        <a:buNone/>
        <a:defRPr sz="1571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90570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Font typeface="Wingdings 2" panose="05020102010507070707" pitchFamily="18" charset="2"/>
        <a:buNone/>
        <a:defRPr sz="1192" kern="1200">
          <a:solidFill>
            <a:schemeClr val="accent2"/>
          </a:solidFill>
          <a:latin typeface="+mn-lt"/>
          <a:ea typeface="+mn-ea"/>
          <a:cs typeface="+mn-cs"/>
        </a:defRPr>
      </a:lvl2pPr>
      <a:lvl3pPr marL="155995" indent="-155995" algn="l" defTabSz="990570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92" kern="1200">
          <a:solidFill>
            <a:schemeClr val="accent2"/>
          </a:solidFill>
          <a:latin typeface="+mn-lt"/>
          <a:ea typeface="+mn-ea"/>
          <a:cs typeface="+mn-cs"/>
        </a:defRPr>
      </a:lvl3pPr>
      <a:lvl4pPr marL="389988" indent="-155995" algn="l" defTabSz="99057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92" kern="1200">
          <a:solidFill>
            <a:schemeClr val="accent2"/>
          </a:solidFill>
          <a:latin typeface="+mn-lt"/>
          <a:ea typeface="+mn-ea"/>
          <a:cs typeface="+mn-cs"/>
        </a:defRPr>
      </a:lvl4pPr>
      <a:lvl5pPr marL="662980" indent="-155995" algn="l" defTabSz="99057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92" kern="1200">
          <a:solidFill>
            <a:schemeClr val="accent2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5175" y="548218"/>
            <a:ext cx="9089098" cy="960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052513" y="1509185"/>
            <a:ext cx="8581760" cy="46566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548967"/>
            <a:ext cx="545176" cy="30903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45176" y="6165851"/>
            <a:ext cx="7761418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29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727" y="6165852"/>
            <a:ext cx="254772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29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45175" y="6613068"/>
            <a:ext cx="7761419" cy="24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318482" y="6283200"/>
            <a:ext cx="1560000" cy="577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000" y="336000"/>
            <a:ext cx="66300" cy="52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3" name="Rectangle 12"/>
          <p:cNvSpPr/>
          <p:nvPr/>
        </p:nvSpPr>
        <p:spPr>
          <a:xfrm>
            <a:off x="273000" y="336000"/>
            <a:ext cx="429000" cy="81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9" name="MSIPCMContentMarking" descr="{&quot;HashCode&quot;:-1484644562,&quot;Placement&quot;:&quot;Header&quot;,&quot;Top&quot;:0.0,&quot;Left&quot;:345.021423,&quot;SlideWidth&quot;:780,&quot;SlideHeight&quot;:540}"/>
          <p:cNvSpPr txBox="1"/>
          <p:nvPr userDrawn="1"/>
        </p:nvSpPr>
        <p:spPr>
          <a:xfrm>
            <a:off x="4381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fr-FR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85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6" r:id="rId1"/>
    <p:sldLayoutId id="2147484197" r:id="rId2"/>
    <p:sldLayoutId id="2147484198" r:id="rId3"/>
    <p:sldLayoutId id="2147484199" r:id="rId4"/>
    <p:sldLayoutId id="2147484200" r:id="rId5"/>
    <p:sldLayoutId id="2147484201" r:id="rId6"/>
    <p:sldLayoutId id="2147484202" r:id="rId7"/>
    <p:sldLayoutId id="2147484203" r:id="rId8"/>
  </p:sldLayoutIdLst>
  <p:hf hdr="0"/>
  <p:txStyles>
    <p:titleStyle>
      <a:lvl1pPr algn="l" defTabSz="990570" rtl="0" eaLnBrk="1" latinLnBrk="0" hangingPunct="1">
        <a:lnSpc>
          <a:spcPct val="100000"/>
        </a:lnSpc>
        <a:spcBef>
          <a:spcPct val="0"/>
        </a:spcBef>
        <a:buNone/>
        <a:defRPr sz="178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90570" rtl="0" eaLnBrk="1" latinLnBrk="0" hangingPunct="1">
        <a:lnSpc>
          <a:spcPct val="100000"/>
        </a:lnSpc>
        <a:spcBef>
          <a:spcPts val="1950"/>
        </a:spcBef>
        <a:spcAft>
          <a:spcPts val="650"/>
        </a:spcAft>
        <a:buFont typeface="Arial" pitchFamily="34" charset="0"/>
        <a:buNone/>
        <a:defRPr sz="1571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90570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Font typeface="Wingdings 2" panose="05020102010507070707" pitchFamily="18" charset="2"/>
        <a:buNone/>
        <a:defRPr sz="1192" kern="1200">
          <a:solidFill>
            <a:schemeClr val="accent2"/>
          </a:solidFill>
          <a:latin typeface="+mn-lt"/>
          <a:ea typeface="+mn-ea"/>
          <a:cs typeface="+mn-cs"/>
        </a:defRPr>
      </a:lvl2pPr>
      <a:lvl3pPr marL="155995" indent="-155995" algn="l" defTabSz="990570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92" kern="1200">
          <a:solidFill>
            <a:schemeClr val="accent2"/>
          </a:solidFill>
          <a:latin typeface="+mn-lt"/>
          <a:ea typeface="+mn-ea"/>
          <a:cs typeface="+mn-cs"/>
        </a:defRPr>
      </a:lvl3pPr>
      <a:lvl4pPr marL="389988" indent="-155995" algn="l" defTabSz="99057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92" kern="1200">
          <a:solidFill>
            <a:schemeClr val="accent2"/>
          </a:solidFill>
          <a:latin typeface="+mn-lt"/>
          <a:ea typeface="+mn-ea"/>
          <a:cs typeface="+mn-cs"/>
        </a:defRPr>
      </a:lvl4pPr>
      <a:lvl5pPr marL="662980" indent="-155995" algn="l" defTabSz="99057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92" kern="1200">
          <a:solidFill>
            <a:schemeClr val="accent2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5175" y="548218"/>
            <a:ext cx="9089098" cy="960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052513" y="1509185"/>
            <a:ext cx="8581760" cy="46566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-1" y="6548967"/>
            <a:ext cx="545176" cy="30903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Polynômes identifiés sur le Standard 1 : cycle 2.8.1 Simulés sur le Standard 1+ : cycle 2.8.3  07/2016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45176" y="6165851"/>
            <a:ext cx="7761418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29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US" smtClean="0"/>
              <a:t>Safran Aircraft Engines / Confidentiel / 07-2016 / IBEH - TuBP SILVERCREST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727" y="6165852"/>
            <a:ext cx="254772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29" b="1">
                <a:solidFill>
                  <a:schemeClr val="accent2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8" name="Rectangle 7"/>
          <p:cNvSpPr/>
          <p:nvPr/>
        </p:nvSpPr>
        <p:spPr bwMode="gray">
          <a:xfrm>
            <a:off x="545175" y="6613068"/>
            <a:ext cx="7761419" cy="24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318482" y="6283200"/>
            <a:ext cx="1560000" cy="577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000" y="336000"/>
            <a:ext cx="66300" cy="52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13" name="Rectangle 12"/>
          <p:cNvSpPr/>
          <p:nvPr/>
        </p:nvSpPr>
        <p:spPr>
          <a:xfrm>
            <a:off x="273000" y="336000"/>
            <a:ext cx="429000" cy="81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600"/>
          </a:p>
        </p:txBody>
      </p:sp>
      <p:sp>
        <p:nvSpPr>
          <p:cNvPr id="9" name="MSIPCMContentMarking" descr="{&quot;HashCode&quot;:-1484644562,&quot;Placement&quot;:&quot;Header&quot;,&quot;Top&quot;:0.0,&quot;Left&quot;:345.021423,&quot;SlideWidth&quot;:780,&quot;SlideHeight&quot;:540}"/>
          <p:cNvSpPr txBox="1"/>
          <p:nvPr userDrawn="1"/>
        </p:nvSpPr>
        <p:spPr>
          <a:xfrm>
            <a:off x="4381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fr-FR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3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</p:sldLayoutIdLst>
  <p:hf hdr="0"/>
  <p:txStyles>
    <p:titleStyle>
      <a:lvl1pPr algn="l" defTabSz="990570" rtl="0" eaLnBrk="1" latinLnBrk="0" hangingPunct="1">
        <a:lnSpc>
          <a:spcPct val="100000"/>
        </a:lnSpc>
        <a:spcBef>
          <a:spcPct val="0"/>
        </a:spcBef>
        <a:buNone/>
        <a:defRPr sz="1787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90570" rtl="0" eaLnBrk="1" latinLnBrk="0" hangingPunct="1">
        <a:lnSpc>
          <a:spcPct val="100000"/>
        </a:lnSpc>
        <a:spcBef>
          <a:spcPts val="1950"/>
        </a:spcBef>
        <a:spcAft>
          <a:spcPts val="650"/>
        </a:spcAft>
        <a:buFont typeface="Arial" pitchFamily="34" charset="0"/>
        <a:buNone/>
        <a:defRPr sz="1571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90570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Font typeface="Wingdings 2" panose="05020102010507070707" pitchFamily="18" charset="2"/>
        <a:buNone/>
        <a:defRPr sz="1192" kern="1200">
          <a:solidFill>
            <a:schemeClr val="accent2"/>
          </a:solidFill>
          <a:latin typeface="+mn-lt"/>
          <a:ea typeface="+mn-ea"/>
          <a:cs typeface="+mn-cs"/>
        </a:defRPr>
      </a:lvl2pPr>
      <a:lvl3pPr marL="155995" indent="-155995" algn="l" defTabSz="990570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92" kern="1200">
          <a:solidFill>
            <a:schemeClr val="accent2"/>
          </a:solidFill>
          <a:latin typeface="+mn-lt"/>
          <a:ea typeface="+mn-ea"/>
          <a:cs typeface="+mn-cs"/>
        </a:defRPr>
      </a:lvl3pPr>
      <a:lvl4pPr marL="389988" indent="-155995" algn="l" defTabSz="99057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92" kern="1200">
          <a:solidFill>
            <a:schemeClr val="accent2"/>
          </a:solidFill>
          <a:latin typeface="+mn-lt"/>
          <a:ea typeface="+mn-ea"/>
          <a:cs typeface="+mn-cs"/>
        </a:defRPr>
      </a:lvl4pPr>
      <a:lvl5pPr marL="662980" indent="-155995" algn="l" defTabSz="990570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92" kern="1200">
          <a:solidFill>
            <a:schemeClr val="accent2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545175" y="548219"/>
            <a:ext cx="9089099" cy="9609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1052514" y="1509186"/>
            <a:ext cx="8581761" cy="465666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6548968"/>
            <a:ext cx="545175" cy="309035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8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2F4D483-46F8-403C-8FFC-A168EC6EBD99}" type="datetimeFigureOut">
              <a:rPr lang="fr-FR" smtClean="0"/>
              <a:t>28/11/2024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545176" y="6165851"/>
            <a:ext cx="7761418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ctr">
              <a:defRPr sz="1029">
                <a:solidFill>
                  <a:schemeClr val="accent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271728" y="6165852"/>
            <a:ext cx="254772" cy="432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1029" b="1">
                <a:solidFill>
                  <a:schemeClr val="accent2"/>
                </a:solidFill>
              </a:defRPr>
            </a:lvl1pPr>
          </a:lstStyle>
          <a:p>
            <a:fld id="{2A4137AC-1819-45B6-87BC-F3A0FAA67E2B}" type="slidenum">
              <a:rPr lang="fr-FR" smtClean="0"/>
              <a:t>‹#›</a:t>
            </a:fld>
            <a:endParaRPr lang="fr-FR"/>
          </a:p>
        </p:txBody>
      </p:sp>
      <p:sp>
        <p:nvSpPr>
          <p:cNvPr id="8" name="Rectangle 7"/>
          <p:cNvSpPr/>
          <p:nvPr/>
        </p:nvSpPr>
        <p:spPr bwMode="gray">
          <a:xfrm>
            <a:off x="545175" y="6613069"/>
            <a:ext cx="7761419" cy="244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l"/>
            <a:r>
              <a:rPr lang="fr-FR" sz="650" dirty="0" smtClean="0">
                <a:solidFill>
                  <a:schemeClr val="accent2"/>
                </a:solidFill>
              </a:rPr>
              <a:t>Ce document et les informations qu’il contient sont la propriété de Safran. Ils ne doivent pas être copiés ni communiqués à un tiers sans l’autorisation préalable et écrite de Safran.</a:t>
            </a:r>
            <a:endParaRPr lang="fr-FR" sz="650" dirty="0">
              <a:solidFill>
                <a:schemeClr val="accent2"/>
              </a:solidFill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318482" y="6283201"/>
            <a:ext cx="1560000" cy="5776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3000" y="336000"/>
            <a:ext cx="66300" cy="52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50"/>
          </a:p>
        </p:txBody>
      </p:sp>
      <p:sp>
        <p:nvSpPr>
          <p:cNvPr id="13" name="Rectangle 12"/>
          <p:cNvSpPr/>
          <p:nvPr/>
        </p:nvSpPr>
        <p:spPr>
          <a:xfrm>
            <a:off x="273000" y="336000"/>
            <a:ext cx="429000" cy="8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950"/>
          </a:p>
        </p:txBody>
      </p:sp>
      <p:sp>
        <p:nvSpPr>
          <p:cNvPr id="9" name="MSIPCMContentMarking" descr="{&quot;HashCode&quot;:-1484644562,&quot;Placement&quot;:&quot;Header&quot;,&quot;Top&quot;:0.0,&quot;Left&quot;:345.021423,&quot;SlideWidth&quot;:780,&quot;SlideHeight&quot;:540}"/>
          <p:cNvSpPr txBox="1"/>
          <p:nvPr userDrawn="1"/>
        </p:nvSpPr>
        <p:spPr>
          <a:xfrm>
            <a:off x="4381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fr-FR" sz="1000" smtClean="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  <a:endParaRPr lang="fr-FR" sz="1000">
              <a:solidFill>
                <a:srgbClr val="FF8C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93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14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0" r:id="rId7"/>
    <p:sldLayoutId id="2147484221" r:id="rId8"/>
    <p:sldLayoutId id="2147484222" r:id="rId9"/>
    <p:sldLayoutId id="2147484223" r:id="rId10"/>
    <p:sldLayoutId id="2147484224" r:id="rId11"/>
  </p:sldLayoutIdLst>
  <p:txStyles>
    <p:titleStyle>
      <a:lvl1pPr algn="l" defTabSz="990576" rtl="0" eaLnBrk="1" latinLnBrk="0" hangingPunct="1">
        <a:lnSpc>
          <a:spcPct val="100000"/>
        </a:lnSpc>
        <a:spcBef>
          <a:spcPct val="0"/>
        </a:spcBef>
        <a:buNone/>
        <a:defRPr sz="1788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90576" rtl="0" eaLnBrk="1" latinLnBrk="0" hangingPunct="1">
        <a:lnSpc>
          <a:spcPct val="100000"/>
        </a:lnSpc>
        <a:spcBef>
          <a:spcPts val="1950"/>
        </a:spcBef>
        <a:spcAft>
          <a:spcPts val="650"/>
        </a:spcAft>
        <a:buFont typeface="Arial" pitchFamily="34" charset="0"/>
        <a:buNone/>
        <a:defRPr sz="1571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90576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Font typeface="Wingdings 2" panose="05020102010507070707" pitchFamily="18" charset="2"/>
        <a:buNone/>
        <a:defRPr sz="1192" kern="1200">
          <a:solidFill>
            <a:schemeClr val="accent2"/>
          </a:solidFill>
          <a:latin typeface="+mn-lt"/>
          <a:ea typeface="+mn-ea"/>
          <a:cs typeface="+mn-cs"/>
        </a:defRPr>
      </a:lvl2pPr>
      <a:lvl3pPr marL="155996" indent="-155996" algn="l" defTabSz="990576" rtl="0" eaLnBrk="1" latinLnBrk="0" hangingPunct="1">
        <a:lnSpc>
          <a:spcPct val="100000"/>
        </a:lnSpc>
        <a:spcBef>
          <a:spcPts val="650"/>
        </a:spcBef>
        <a:spcAft>
          <a:spcPts val="650"/>
        </a:spcAft>
        <a:buClr>
          <a:schemeClr val="accent3"/>
        </a:buClr>
        <a:buSzPct val="100000"/>
        <a:buFont typeface="Wingdings 2" panose="05020102010507070707" pitchFamily="18" charset="2"/>
        <a:buChar char="¿"/>
        <a:defRPr sz="1192" kern="1200">
          <a:solidFill>
            <a:schemeClr val="accent2"/>
          </a:solidFill>
          <a:latin typeface="+mn-lt"/>
          <a:ea typeface="+mn-ea"/>
          <a:cs typeface="+mn-cs"/>
        </a:defRPr>
      </a:lvl3pPr>
      <a:lvl4pPr marL="389990" indent="-155996" algn="l" defTabSz="990576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Arial Black" panose="020B0A04020102020204" pitchFamily="34" charset="0"/>
        <a:buChar char="&gt;"/>
        <a:defRPr sz="1192" kern="1200">
          <a:solidFill>
            <a:schemeClr val="accent2"/>
          </a:solidFill>
          <a:latin typeface="+mn-lt"/>
          <a:ea typeface="+mn-ea"/>
          <a:cs typeface="+mn-cs"/>
        </a:defRPr>
      </a:lvl4pPr>
      <a:lvl5pPr marL="662984" indent="-155996" algn="l" defTabSz="990576" rtl="0" eaLnBrk="1" latinLnBrk="0" hangingPunct="1">
        <a:lnSpc>
          <a:spcPct val="120000"/>
        </a:lnSpc>
        <a:spcBef>
          <a:spcPts val="0"/>
        </a:spcBef>
        <a:buClr>
          <a:schemeClr val="accent3"/>
        </a:buClr>
        <a:buSzPct val="100000"/>
        <a:buFont typeface="Wingdings" panose="05000000000000000000" pitchFamily="2" charset="2"/>
        <a:buChar char="w"/>
        <a:defRPr sz="1192" kern="1200">
          <a:solidFill>
            <a:schemeClr val="accent2"/>
          </a:solidFill>
          <a:latin typeface="+mn-lt"/>
          <a:ea typeface="+mn-ea"/>
          <a:cs typeface="+mn-cs"/>
        </a:defRPr>
      </a:lvl5pPr>
      <a:lvl6pPr marL="2724082" indent="-247644" algn="l" defTabSz="990576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19370" indent="-247644" algn="l" defTabSz="990576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714657" indent="-247644" algn="l" defTabSz="990576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209944" indent="-247644" algn="l" defTabSz="990576" rtl="0" eaLnBrk="1" latinLnBrk="0" hangingPunct="1">
        <a:spcBef>
          <a:spcPct val="20000"/>
        </a:spcBef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90576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8" algn="l" defTabSz="990576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6" algn="l" defTabSz="990576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63" algn="l" defTabSz="990576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50" algn="l" defTabSz="990576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38" algn="l" defTabSz="990576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algn="l" defTabSz="990576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7013" algn="l" defTabSz="990576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301" algn="l" defTabSz="990576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44488" y="764704"/>
            <a:ext cx="6990112" cy="2235200"/>
          </a:xfrm>
        </p:spPr>
        <p:txBody>
          <a:bodyPr/>
          <a:lstStyle/>
          <a:p>
            <a:r>
              <a:rPr lang="fr-FR" sz="2400" dirty="0" smtClean="0"/>
              <a:t>IP – </a:t>
            </a:r>
            <a:r>
              <a:rPr lang="de-DE" sz="2400" dirty="0"/>
              <a:t>ClearCoverage+</a:t>
            </a:r>
            <a:r>
              <a:rPr lang="de-DE" sz="2400" dirty="0" smtClean="0"/>
              <a:t>: </a:t>
            </a:r>
            <a:r>
              <a:rPr lang="fr-FR" sz="2400" dirty="0"/>
              <a:t>ClearCoverage+ : Automatiser l'Analyse et les Propositions pour une Couverture de Code Optimale</a:t>
            </a:r>
            <a:endParaRPr lang="fr-FR" sz="2400" dirty="0"/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481108" y="4492946"/>
            <a:ext cx="6934200" cy="1879048"/>
          </a:xfrm>
        </p:spPr>
        <p:txBody>
          <a:bodyPr/>
          <a:lstStyle/>
          <a:p>
            <a:r>
              <a:rPr lang="fr-FR" altLang="fr-FR" dirty="0" smtClean="0"/>
              <a:t>Mourad Bouchnaf/ Haitam Laaouini</a:t>
            </a:r>
          </a:p>
          <a:p>
            <a:r>
              <a:rPr lang="fr-FR" altLang="fr-FR" dirty="0" smtClean="0"/>
              <a:t>Safran Engineering Services </a:t>
            </a:r>
            <a:r>
              <a:rPr lang="fr-FR" altLang="fr-FR" dirty="0" err="1" smtClean="0"/>
              <a:t>Morocco</a:t>
            </a:r>
            <a:endParaRPr lang="fr-FR" alt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3" cstate="print"/>
          <a:srcRect l="32099" t="12311" r="35802" b="7610"/>
          <a:stretch/>
        </p:blipFill>
        <p:spPr>
          <a:xfrm>
            <a:off x="7041232" y="1201873"/>
            <a:ext cx="2354301" cy="3302125"/>
          </a:xfrm>
          <a:prstGeom prst="rect">
            <a:avLst/>
          </a:prstGeom>
          <a:ln w="12700" cap="sq">
            <a:solidFill>
              <a:srgbClr val="FFFFFF">
                <a:lumMod val="6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scene3d>
            <a:camera prst="perspectiveHeroicExtremeLeftFacing"/>
            <a:lightRig rig="threePt" dir="t"/>
          </a:scene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7"/>
          <p:cNvSpPr>
            <a:spLocks noChangeArrowheads="1"/>
          </p:cNvSpPr>
          <p:nvPr/>
        </p:nvSpPr>
        <p:spPr bwMode="auto">
          <a:xfrm>
            <a:off x="4089400" y="981075"/>
            <a:ext cx="5543550" cy="1943869"/>
          </a:xfrm>
          <a:prstGeom prst="rect">
            <a:avLst/>
          </a:prstGeom>
          <a:noFill/>
          <a:ln w="38100" cmpd="dbl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5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altLang="fr-FR" sz="1200" b="1" u="sng" dirty="0" smtClean="0">
                <a:solidFill>
                  <a:srgbClr val="074A87"/>
                </a:solidFill>
              </a:rPr>
              <a:t>Description:</a:t>
            </a:r>
          </a:p>
          <a:p>
            <a:pPr marL="0" indent="0">
              <a:lnSpc>
                <a:spcPct val="150000"/>
              </a:lnSpc>
              <a:buClr>
                <a:schemeClr val="accent2"/>
              </a:buClr>
              <a:buSzPct val="80000"/>
            </a:pPr>
            <a:r>
              <a:rPr lang="fr-FR" sz="1200" b="1" dirty="0"/>
              <a:t>ClearCoverage+</a:t>
            </a:r>
            <a:r>
              <a:rPr lang="fr-FR" sz="1200" dirty="0"/>
              <a:t> est une solution innovante qui non seulement identifie les parties non couvertes dans les rapports de couverture C1, mais propose également des solutions </a:t>
            </a:r>
            <a:r>
              <a:rPr lang="fr-FR" sz="1200" dirty="0" smtClean="0"/>
              <a:t>personnalisées en se basant sur l´historiques des propositions </a:t>
            </a:r>
            <a:r>
              <a:rPr lang="fr-FR" sz="1200" dirty="0"/>
              <a:t>pour améliorer la qualité du code. Grâce à l’automatisation intelligente, cet outil réduit le temps d’analyse et optimise le processus de développement logiciel.</a:t>
            </a:r>
            <a:endParaRPr lang="en-US" altLang="fr-FR" sz="1200" b="1" u="sng" dirty="0">
              <a:solidFill>
                <a:srgbClr val="074A87"/>
              </a:solidFill>
            </a:endParaRPr>
          </a:p>
        </p:txBody>
      </p:sp>
      <p:sp>
        <p:nvSpPr>
          <p:cNvPr id="13315" name="Rectangle 58"/>
          <p:cNvSpPr>
            <a:spLocks noChangeArrowheads="1"/>
          </p:cNvSpPr>
          <p:nvPr/>
        </p:nvSpPr>
        <p:spPr bwMode="auto">
          <a:xfrm>
            <a:off x="203200" y="981075"/>
            <a:ext cx="3886200" cy="304800"/>
          </a:xfrm>
          <a:prstGeom prst="rect">
            <a:avLst/>
          </a:prstGeom>
          <a:noFill/>
          <a:ln w="38100" cmpd="dbl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spcBef>
                <a:spcPct val="8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è"/>
              <a:defRPr sz="2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1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15000"/>
              </a:spcBef>
              <a:buClr>
                <a:schemeClr val="accent2"/>
              </a:buClr>
              <a:buFont typeface="Wingdings" panose="05000000000000000000" pitchFamily="2" charset="2"/>
              <a:buChar char="ú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150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15000"/>
              </a:spcBef>
              <a:buClr>
                <a:schemeClr val="accent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5000"/>
              </a:spcBef>
              <a:buClr>
                <a:srgbClr val="932D54"/>
              </a:buClr>
              <a:buFont typeface="Wingdings" panose="05000000000000000000" pitchFamily="2" charset="2"/>
              <a:buNone/>
            </a:pPr>
            <a:r>
              <a:rPr lang="en-US" altLang="fr-FR" sz="1200" dirty="0">
                <a:solidFill>
                  <a:srgbClr val="074A87"/>
                </a:solidFill>
              </a:rPr>
              <a:t>Country : Morocco</a:t>
            </a:r>
          </a:p>
        </p:txBody>
      </p:sp>
      <p:sp>
        <p:nvSpPr>
          <p:cNvPr id="277563" name="Rectangle 59"/>
          <p:cNvSpPr>
            <a:spLocks noChangeArrowheads="1"/>
          </p:cNvSpPr>
          <p:nvPr/>
        </p:nvSpPr>
        <p:spPr bwMode="auto">
          <a:xfrm>
            <a:off x="203200" y="1268414"/>
            <a:ext cx="3886200" cy="1656530"/>
          </a:xfrm>
          <a:prstGeom prst="rect">
            <a:avLst/>
          </a:prstGeom>
          <a:noFill/>
          <a:ln w="38100" cmpd="dbl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180000" indent="-285750" eaLnBrk="1" hangingPunct="1">
              <a:spcBef>
                <a:spcPct val="35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endParaRPr lang="en-US" sz="1200" b="1" u="sng" dirty="0">
              <a:solidFill>
                <a:srgbClr val="074A87"/>
              </a:solidFill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  <a:p>
            <a:pPr marL="180000" indent="-285750" eaLnBrk="1" hangingPunct="1">
              <a:spcBef>
                <a:spcPct val="35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fr-FR" sz="1200" b="1" dirty="0" smtClean="0">
                <a:solidFill>
                  <a:srgbClr val="074A87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t>Périmètre: Activité Cariad Unit Test</a:t>
            </a:r>
          </a:p>
          <a:p>
            <a:pPr eaLnBrk="1" hangingPunct="1">
              <a:spcBef>
                <a:spcPct val="35000"/>
              </a:spcBef>
              <a:buClr>
                <a:schemeClr val="accent2"/>
              </a:buClr>
              <a:buSzPct val="80000"/>
              <a:defRPr/>
            </a:pPr>
            <a:endParaRPr lang="fr-FR" sz="1200" b="1" dirty="0" smtClean="0">
              <a:solidFill>
                <a:srgbClr val="074A87"/>
              </a:solidFill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  <a:p>
            <a:pPr marL="180000" indent="-285750" eaLnBrk="1" hangingPunct="1">
              <a:spcBef>
                <a:spcPct val="35000"/>
              </a:spcBef>
              <a:buClr>
                <a:schemeClr val="accent2"/>
              </a:buClr>
              <a:buSzPct val="80000"/>
              <a:buFont typeface="Wingdings" pitchFamily="2" charset="2"/>
              <a:buChar char="§"/>
              <a:defRPr/>
            </a:pPr>
            <a:r>
              <a:rPr lang="fr-FR" sz="1200" b="1" dirty="0" smtClean="0">
                <a:solidFill>
                  <a:srgbClr val="074A87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t>Nom Prénom réalisateurs: M.Bouchanf </a:t>
            </a:r>
          </a:p>
          <a:p>
            <a:pPr eaLnBrk="1" hangingPunct="1">
              <a:spcBef>
                <a:spcPct val="35000"/>
              </a:spcBef>
              <a:buClr>
                <a:schemeClr val="accent2"/>
              </a:buClr>
              <a:buSzPct val="80000"/>
              <a:defRPr/>
            </a:pPr>
            <a:r>
              <a:rPr lang="fr-FR" sz="1200" b="1" dirty="0" smtClean="0">
                <a:solidFill>
                  <a:srgbClr val="074A87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t>                                                    </a:t>
            </a:r>
            <a:r>
              <a:rPr lang="de-DE" sz="1200" b="1" dirty="0" smtClean="0">
                <a:solidFill>
                  <a:srgbClr val="074A87"/>
                </a:solidFill>
                <a:latin typeface="Arial" pitchFamily="-60" charset="0"/>
                <a:ea typeface="ＭＳ Ｐゴシック" pitchFamily="-60" charset="-128"/>
                <a:cs typeface="ＭＳ Ｐゴシック" pitchFamily="-60" charset="-128"/>
              </a:rPr>
              <a:t>H.Laaouini</a:t>
            </a:r>
            <a:endParaRPr lang="es-ES" sz="1100" b="1" dirty="0">
              <a:solidFill>
                <a:srgbClr val="074A87"/>
              </a:solidFill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  <a:p>
            <a:pPr marL="285750" indent="-285750" eaLnBrk="1" hangingPunct="1">
              <a:buClr>
                <a:srgbClr val="932D54"/>
              </a:buClr>
              <a:buSzPct val="80000"/>
              <a:buFont typeface="Wingdings" pitchFamily="2" charset="2"/>
              <a:buBlip>
                <a:blip r:embed="rId2"/>
              </a:buBlip>
              <a:defRPr/>
            </a:pPr>
            <a:endParaRPr lang="es-ES" sz="1100" b="1" dirty="0">
              <a:solidFill>
                <a:srgbClr val="074A87"/>
              </a:solidFill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277564" name="Rectangle 60"/>
          <p:cNvSpPr>
            <a:spLocks noChangeArrowheads="1"/>
          </p:cNvSpPr>
          <p:nvPr/>
        </p:nvSpPr>
        <p:spPr bwMode="auto">
          <a:xfrm>
            <a:off x="200025" y="2924944"/>
            <a:ext cx="9432925" cy="3312368"/>
          </a:xfrm>
          <a:prstGeom prst="rect">
            <a:avLst/>
          </a:prstGeom>
          <a:noFill/>
          <a:ln w="38100" cap="flat" cmpd="dbl" algn="ctr">
            <a:solidFill>
              <a:srgbClr val="000000"/>
            </a:solidFill>
            <a:prstDash val="solid"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15000"/>
              </a:spcBef>
              <a:buClr>
                <a:srgbClr val="932D54"/>
              </a:buClr>
              <a:buSzPct val="80000"/>
              <a:defRPr/>
            </a:pPr>
            <a:endParaRPr lang="fr-FR" sz="1100" b="1" dirty="0">
              <a:solidFill>
                <a:srgbClr val="074A87"/>
              </a:solidFill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eaLnBrk="1" hangingPunct="1">
              <a:spcBef>
                <a:spcPct val="15000"/>
              </a:spcBef>
              <a:buClr>
                <a:srgbClr val="932D54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fr-FR" sz="1100" b="1" dirty="0" smtClean="0">
              <a:solidFill>
                <a:srgbClr val="074A87"/>
              </a:solidFill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  <a:p>
            <a:pPr marL="171450" indent="-171450" eaLnBrk="1" hangingPunct="1">
              <a:spcBef>
                <a:spcPct val="15000"/>
              </a:spcBef>
              <a:buClr>
                <a:srgbClr val="932D54"/>
              </a:buClr>
              <a:buSzPct val="80000"/>
              <a:buFont typeface="Wingdings" panose="05000000000000000000" pitchFamily="2" charset="2"/>
              <a:buChar char="q"/>
              <a:defRPr/>
            </a:pPr>
            <a:endParaRPr lang="fr-FR" sz="1100" b="1" dirty="0">
              <a:solidFill>
                <a:srgbClr val="074A87"/>
              </a:solidFill>
              <a:latin typeface="Arial" pitchFamily="-60" charset="0"/>
              <a:ea typeface="ＭＳ Ｐゴシック" pitchFamily="-60" charset="-128"/>
              <a:cs typeface="ＭＳ Ｐゴシック" pitchFamily="-60" charset="-128"/>
            </a:endParaRPr>
          </a:p>
        </p:txBody>
      </p:sp>
      <p:sp>
        <p:nvSpPr>
          <p:cNvPr id="13319" name="Rectangle 10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 dirty="0"/>
          </a:p>
        </p:txBody>
      </p:sp>
      <p:sp>
        <p:nvSpPr>
          <p:cNvPr id="13320" name="Rectangle 12"/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fr-FR" altLang="fr-FR" dirty="0"/>
          </a:p>
        </p:txBody>
      </p:sp>
      <p:sp>
        <p:nvSpPr>
          <p:cNvPr id="15" name="Titre 2"/>
          <p:cNvSpPr>
            <a:spLocks noGrp="1"/>
          </p:cNvSpPr>
          <p:nvPr>
            <p:ph type="title"/>
          </p:nvPr>
        </p:nvSpPr>
        <p:spPr>
          <a:xfrm>
            <a:off x="194338" y="0"/>
            <a:ext cx="7782997" cy="908050"/>
          </a:xfrm>
        </p:spPr>
        <p:txBody>
          <a:bodyPr anchor="ctr"/>
          <a:lstStyle/>
          <a:p>
            <a:r>
              <a:rPr lang="fr-FR" sz="2000" dirty="0" smtClean="0"/>
              <a:t>IP: </a:t>
            </a:r>
            <a:r>
              <a:rPr lang="de-DE" sz="2000" dirty="0"/>
              <a:t>ClearCoverage</a:t>
            </a:r>
            <a:endParaRPr lang="fr-FR" sz="2000" dirty="0"/>
          </a:p>
        </p:txBody>
      </p:sp>
      <p:sp>
        <p:nvSpPr>
          <p:cNvPr id="9" name="ZoneTexte 8"/>
          <p:cNvSpPr txBox="1"/>
          <p:nvPr/>
        </p:nvSpPr>
        <p:spPr>
          <a:xfrm>
            <a:off x="216750" y="2997969"/>
            <a:ext cx="9344762" cy="284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hangingPunct="1">
              <a:spcBef>
                <a:spcPct val="35000"/>
              </a:spcBef>
              <a:buClr>
                <a:srgbClr val="932D54"/>
              </a:buClr>
              <a:buSzPct val="80000"/>
            </a:pPr>
            <a:r>
              <a:rPr lang="de-DE" sz="1800" b="1" dirty="0">
                <a:solidFill>
                  <a:schemeClr val="accent2"/>
                </a:solidFill>
                <a:latin typeface="+mj-lt"/>
                <a:cs typeface="Calibri Light" panose="020F0302020204030204" pitchFamily="34" charset="0"/>
              </a:rPr>
              <a:t>Avant l’utilisation de ClearCoverage</a:t>
            </a:r>
            <a:r>
              <a:rPr lang="fr-FR" sz="1800" b="1" dirty="0" smtClean="0">
                <a:solidFill>
                  <a:schemeClr val="accent2"/>
                </a:solidFill>
                <a:latin typeface="+mj-lt"/>
                <a:cs typeface="Calibri Light" panose="020F0302020204030204" pitchFamily="34" charset="0"/>
              </a:rPr>
              <a:t>:</a:t>
            </a:r>
            <a:endParaRPr lang="fr-FR" sz="1800" b="1" dirty="0" smtClean="0">
              <a:solidFill>
                <a:schemeClr val="accent2"/>
              </a:solidFill>
              <a:latin typeface="+mj-lt"/>
              <a:cs typeface="Calibri Light" panose="020F0302020204030204" pitchFamily="34" charset="0"/>
            </a:endParaRPr>
          </a:p>
          <a:p>
            <a:pPr marL="285750" indent="-285750" eaLnBrk="1" hangingPunct="1">
              <a:spcBef>
                <a:spcPct val="35000"/>
              </a:spcBef>
              <a:buClr>
                <a:srgbClr val="932D54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sz="1200" b="1" dirty="0"/>
              <a:t>Temps Consommé</a:t>
            </a:r>
            <a:r>
              <a:rPr lang="fr-FR" sz="1200" dirty="0"/>
              <a:t> : Analyse manuelle prenant plusieurs heures pour identifier les branches non couvertes</a:t>
            </a:r>
            <a:r>
              <a:rPr lang="fr-FR" sz="1200" dirty="0" smtClean="0"/>
              <a:t>.</a:t>
            </a:r>
          </a:p>
          <a:p>
            <a:pPr marL="285750" indent="-285750" eaLnBrk="1" hangingPunct="1">
              <a:spcBef>
                <a:spcPct val="35000"/>
              </a:spcBef>
              <a:buClr>
                <a:srgbClr val="932D54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sz="1200" b="1" dirty="0"/>
              <a:t>Qualité de Code</a:t>
            </a:r>
            <a:r>
              <a:rPr lang="fr-FR" sz="1200" dirty="0"/>
              <a:t> : Risque élevé d’erreurs ou de branches manquées, impactant la qualité du logiciel</a:t>
            </a:r>
            <a:r>
              <a:rPr lang="fr-FR" sz="1200" dirty="0" smtClean="0"/>
              <a:t>.</a:t>
            </a:r>
          </a:p>
          <a:p>
            <a:pPr marL="285750" indent="-285750" eaLnBrk="1" hangingPunct="1">
              <a:spcBef>
                <a:spcPct val="35000"/>
              </a:spcBef>
              <a:buClr>
                <a:srgbClr val="932D54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sz="1200" b="1" dirty="0"/>
              <a:t>Formation Nécessaire</a:t>
            </a:r>
            <a:r>
              <a:rPr lang="fr-FR" sz="1200" dirty="0"/>
              <a:t> : Besoin d’une expertise avancée pour interpréter les rapports et proposer des solutions</a:t>
            </a:r>
            <a:r>
              <a:rPr lang="fr-FR" sz="1200" dirty="0" smtClean="0"/>
              <a:t>.</a:t>
            </a:r>
          </a:p>
          <a:p>
            <a:pPr marL="285750" indent="-285750" eaLnBrk="1" hangingPunct="1">
              <a:spcBef>
                <a:spcPct val="35000"/>
              </a:spcBef>
              <a:buClr>
                <a:srgbClr val="932D54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sz="1200" b="1" dirty="0"/>
              <a:t>Processus Manuel</a:t>
            </a:r>
            <a:r>
              <a:rPr lang="fr-FR" sz="1200" dirty="0"/>
              <a:t> : Faible automatisation, entraînant une perte de productivité</a:t>
            </a:r>
            <a:r>
              <a:rPr lang="fr-FR" sz="1200" dirty="0" smtClean="0"/>
              <a:t>.</a:t>
            </a:r>
          </a:p>
          <a:p>
            <a:pPr marL="285750" indent="-285750" eaLnBrk="1" hangingPunct="1">
              <a:spcBef>
                <a:spcPct val="35000"/>
              </a:spcBef>
              <a:buClr>
                <a:srgbClr val="932D54"/>
              </a:buClr>
              <a:buSzPct val="80000"/>
              <a:buFont typeface="Arial" panose="020B0604020202020204" pitchFamily="34" charset="0"/>
              <a:buChar char="•"/>
            </a:pPr>
            <a:r>
              <a:rPr lang="fr-FR" sz="1800" b="1" dirty="0" smtClean="0">
                <a:solidFill>
                  <a:schemeClr val="accent2"/>
                </a:solidFill>
                <a:latin typeface="+mj-lt"/>
                <a:cs typeface="Calibri Light" panose="020F0302020204030204" pitchFamily="34" charset="0"/>
              </a:rPr>
              <a:t>Après </a:t>
            </a:r>
            <a:r>
              <a:rPr lang="de-DE" sz="1800" b="1" dirty="0">
                <a:solidFill>
                  <a:schemeClr val="accent2"/>
                </a:solidFill>
                <a:cs typeface="Calibri Light" panose="020F0302020204030204" pitchFamily="34" charset="0"/>
              </a:rPr>
              <a:t>l’utilisation de ClearCoverage </a:t>
            </a:r>
            <a:r>
              <a:rPr lang="fr-FR" sz="1800" b="1" dirty="0" smtClean="0">
                <a:solidFill>
                  <a:schemeClr val="accent2"/>
                </a:solidFill>
                <a:latin typeface="+mj-lt"/>
                <a:cs typeface="Calibri Light" panose="020F0302020204030204" pitchFamily="34" charset="0"/>
              </a:rPr>
              <a:t>:</a:t>
            </a:r>
          </a:p>
          <a:p>
            <a:pPr marL="28710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1200" b="1" dirty="0"/>
              <a:t>Temps Réduit</a:t>
            </a:r>
            <a:r>
              <a:rPr lang="fr-FR" sz="1200" dirty="0"/>
              <a:t> : Analyse et solutions proposées en quelques minutes grâce à l’automatisation</a:t>
            </a:r>
            <a:r>
              <a:rPr lang="fr-FR" sz="1200" dirty="0" smtClean="0"/>
              <a:t>.</a:t>
            </a:r>
          </a:p>
          <a:p>
            <a:pPr marL="28710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1200" b="1" dirty="0"/>
              <a:t>Amélioration de la Qualité</a:t>
            </a:r>
            <a:r>
              <a:rPr lang="fr-FR" sz="1200" dirty="0"/>
              <a:t> : Suggestions précises et adaptées, garantissant une couverture de code optimale</a:t>
            </a:r>
            <a:r>
              <a:rPr lang="fr-FR" sz="1200" dirty="0" smtClean="0"/>
              <a:t>.</a:t>
            </a:r>
          </a:p>
          <a:p>
            <a:pPr marL="28710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1200" b="1" dirty="0"/>
              <a:t>Personnalisation et Automatisation</a:t>
            </a:r>
            <a:r>
              <a:rPr lang="fr-FR" sz="1200" dirty="0"/>
              <a:t> : Propositions adaptées au contexte du projet, facilement intégrables</a:t>
            </a:r>
            <a:r>
              <a:rPr lang="fr-FR" sz="1200" dirty="0" smtClean="0"/>
              <a:t>.</a:t>
            </a:r>
          </a:p>
          <a:p>
            <a:pPr marL="287100" lvl="1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1200" b="1" dirty="0"/>
              <a:t>Économies et Autonomie</a:t>
            </a:r>
            <a:r>
              <a:rPr lang="fr-FR" sz="1200" dirty="0"/>
              <a:t> : Réduction des coûts, moins de dépendance aux experts, et une plus grande autonomie des équipes.</a:t>
            </a:r>
            <a:endParaRPr lang="fr-FR" sz="1200" dirty="0" smtClean="0">
              <a:latin typeface="+mn-lt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193675" y="1050118"/>
            <a:ext cx="9518650" cy="5042707"/>
          </a:xfrm>
        </p:spPr>
        <p:txBody>
          <a:bodyPr/>
          <a:lstStyle/>
          <a:p>
            <a:pPr marL="0" indent="0">
              <a:buNone/>
            </a:pPr>
            <a:r>
              <a:rPr lang="fr-FR" kern="1200" dirty="0" smtClean="0">
                <a:solidFill>
                  <a:schemeClr val="accent2"/>
                </a:solidFill>
                <a:latin typeface="+mj-lt"/>
                <a:ea typeface="ＭＳ Ｐゴシック" panose="020B0600070205080204" pitchFamily="34" charset="-128"/>
                <a:cs typeface="Calibri Light" panose="020F0302020204030204" pitchFamily="34" charset="0"/>
              </a:rPr>
              <a:t>C1 Coverage report of the test module </a:t>
            </a:r>
            <a:r>
              <a:rPr lang="fr-FR" kern="1200" dirty="0" smtClean="0">
                <a:solidFill>
                  <a:schemeClr val="accent2"/>
                </a:solidFill>
                <a:latin typeface="+mj-lt"/>
                <a:ea typeface="ＭＳ Ｐゴシック" panose="020B0600070205080204" pitchFamily="34" charset="-128"/>
                <a:cs typeface="Calibri Light" panose="020F0302020204030204" pitchFamily="34" charset="0"/>
              </a:rPr>
              <a:t>AVL avec la solution: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28464" y="142068"/>
            <a:ext cx="7278942" cy="908050"/>
          </a:xfrm>
        </p:spPr>
        <p:txBody>
          <a:bodyPr/>
          <a:lstStyle/>
          <a:p>
            <a:r>
              <a:rPr lang="fr-FR" sz="2000" dirty="0"/>
              <a:t>IP: </a:t>
            </a:r>
            <a:r>
              <a:rPr lang="de-DE" sz="2000" dirty="0"/>
              <a:t>ClearCoverage</a:t>
            </a:r>
            <a:endParaRPr lang="fr-FR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75" y="1484784"/>
            <a:ext cx="9583861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kern="1200" dirty="0" smtClean="0">
                <a:solidFill>
                  <a:schemeClr val="accent2"/>
                </a:solidFill>
                <a:latin typeface="+mj-lt"/>
                <a:ea typeface="ＭＳ Ｐゴシック" panose="020B0600070205080204" pitchFamily="34" charset="-128"/>
                <a:cs typeface="Calibri Light" panose="020F0302020204030204" pitchFamily="34" charset="0"/>
              </a:rPr>
              <a:t>Calcul </a:t>
            </a:r>
            <a:r>
              <a:rPr lang="fr-FR" kern="1200" dirty="0">
                <a:solidFill>
                  <a:schemeClr val="accent2"/>
                </a:solidFill>
                <a:latin typeface="+mj-lt"/>
                <a:ea typeface="ＭＳ Ｐゴシック" panose="020B0600070205080204" pitchFamily="34" charset="-128"/>
                <a:cs typeface="Calibri Light" panose="020F0302020204030204" pitchFamily="34" charset="0"/>
              </a:rPr>
              <a:t>gain de </a:t>
            </a:r>
            <a:r>
              <a:rPr lang="fr-FR" kern="1200" dirty="0" smtClean="0">
                <a:solidFill>
                  <a:schemeClr val="accent2"/>
                </a:solidFill>
                <a:latin typeface="+mj-lt"/>
                <a:ea typeface="ＭＳ Ｐゴシック" panose="020B0600070205080204" pitchFamily="34" charset="-128"/>
                <a:cs typeface="Calibri Light" panose="020F0302020204030204" pitchFamily="34" charset="0"/>
              </a:rPr>
              <a:t>temps:</a:t>
            </a:r>
          </a:p>
          <a:p>
            <a:pPr marL="0" indent="0">
              <a:buNone/>
            </a:pPr>
            <a:endParaRPr lang="fr-FR" kern="1200" dirty="0">
              <a:solidFill>
                <a:schemeClr val="accent2"/>
              </a:solidFill>
              <a:latin typeface="+mj-lt"/>
              <a:ea typeface="ＭＳ Ｐゴシック" panose="020B0600070205080204" pitchFamily="34" charset="-128"/>
              <a:cs typeface="Calibri Light" panose="020F0302020204030204" pitchFamily="34" charset="0"/>
            </a:endParaRPr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93675" y="206623"/>
            <a:ext cx="7278942" cy="908050"/>
          </a:xfrm>
        </p:spPr>
        <p:txBody>
          <a:bodyPr/>
          <a:lstStyle/>
          <a:p>
            <a:r>
              <a:rPr lang="fr-FR" sz="2000" dirty="0"/>
              <a:t>IP</a:t>
            </a:r>
            <a:r>
              <a:rPr lang="fr-FR" sz="2000" dirty="0" smtClean="0"/>
              <a:t>:</a:t>
            </a:r>
            <a:r>
              <a:rPr lang="de-DE" sz="2000" dirty="0"/>
              <a:t> ClearCoverage</a:t>
            </a:r>
            <a:endParaRPr lang="fr-FR" sz="200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fr-FR" smtClean="0"/>
              <a:t>CONFIDENTIEL / DATE / SAFRAN+</a:t>
            </a:r>
            <a:endParaRPr lang="fr-FR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77887"/>
              </p:ext>
            </p:extLst>
          </p:nvPr>
        </p:nvGraphicFramePr>
        <p:xfrm>
          <a:off x="416496" y="1700808"/>
          <a:ext cx="9073008" cy="17281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165570603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41796943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373616545"/>
                    </a:ext>
                  </a:extLst>
                </a:gridCol>
              </a:tblGrid>
              <a:tr h="29685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Tâche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Sans ClearCoverage+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 smtClean="0"/>
                        <a:t>Avec ClearCoverage+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957030"/>
                  </a:ext>
                </a:extLst>
              </a:tr>
              <a:tr h="1362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Preparation Time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 = </a:t>
                      </a:r>
                      <a:r>
                        <a:rPr lang="de-DE" dirty="0" smtClean="0"/>
                        <a:t>4 heures </a:t>
                      </a:r>
                      <a:r>
                        <a:rPr lang="de-DE" dirty="0" smtClean="0"/>
                        <a:t>* 1 </a:t>
                      </a:r>
                      <a:r>
                        <a:rPr lang="de-DE" dirty="0" smtClean="0"/>
                        <a:t>report</a:t>
                      </a:r>
                      <a:r>
                        <a:rPr lang="de-DE" baseline="0" dirty="0" smtClean="0"/>
                        <a:t> = </a:t>
                      </a:r>
                      <a:r>
                        <a:rPr lang="de-DE" baseline="0" dirty="0" smtClean="0">
                          <a:solidFill>
                            <a:srgbClr val="FF0000"/>
                          </a:solidFill>
                        </a:rPr>
                        <a:t>4 heures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aseline="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 smtClean="0"/>
                        <a:t>T = </a:t>
                      </a:r>
                      <a:r>
                        <a:rPr lang="de-DE" dirty="0" smtClean="0"/>
                        <a:t>1 heure * 1 report</a:t>
                      </a:r>
                      <a:r>
                        <a:rPr lang="de-DE" baseline="0" dirty="0" smtClean="0"/>
                        <a:t> = 1 heure </a:t>
                      </a:r>
                      <a:r>
                        <a:rPr lang="de-DE" sz="1400" i="0" u="sng" dirty="0" smtClean="0">
                          <a:solidFill>
                            <a:schemeClr val="tx1"/>
                          </a:solidFill>
                        </a:rPr>
                        <a:t>(pour</a:t>
                      </a:r>
                      <a:r>
                        <a:rPr lang="de-DE" sz="1400" i="0" u="sng" baseline="0" dirty="0" smtClean="0">
                          <a:solidFill>
                            <a:schemeClr val="tx1"/>
                          </a:solidFill>
                        </a:rPr>
                        <a:t> analyser les propositions genere par l´outil) </a:t>
                      </a:r>
                      <a:endParaRPr lang="fr-FR" sz="1400" i="0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564318"/>
                  </a:ext>
                </a:extLst>
              </a:tr>
            </a:tbl>
          </a:graphicData>
        </a:graphic>
      </p:graphicFrame>
      <p:sp>
        <p:nvSpPr>
          <p:cNvPr id="7" name="ZoneTexte 5"/>
          <p:cNvSpPr txBox="1">
            <a:spLocks/>
          </p:cNvSpPr>
          <p:nvPr/>
        </p:nvSpPr>
        <p:spPr bwMode="auto">
          <a:xfrm>
            <a:off x="416496" y="3605733"/>
            <a:ext cx="9073007" cy="2351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271463" indent="-271463" algn="l" rtl="0" eaLnBrk="0" fontAlgn="base" hangingPunct="0">
              <a:spcBef>
                <a:spcPct val="8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è"/>
              <a:defRPr sz="2000" b="1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15963" indent="-265113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+mn-lt"/>
                <a:cs typeface="+mn-cs"/>
              </a:defRPr>
            </a:lvl2pPr>
            <a:lvl3pPr marL="1160463" indent="-260350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ú"/>
              <a:defRPr sz="1600">
                <a:solidFill>
                  <a:schemeClr val="tx1"/>
                </a:solidFill>
                <a:latin typeface="+mn-lt"/>
                <a:cs typeface="+mn-cs"/>
              </a:defRPr>
            </a:lvl3pPr>
            <a:lvl4pPr marL="1519238" indent="-179388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1878013" indent="-173038" algn="l" rtl="0" eaLnBrk="0" fontAlgn="base" hangingPunct="0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335213" indent="-173038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6pPr>
            <a:lvl7pPr marL="2792413" indent="-173038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3249613" indent="-173038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3706813" indent="-173038" algn="l" rtl="0" eaLnBrk="1" fontAlgn="base" hangingPunct="1"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fr-FR" sz="1600" kern="0" dirty="0" smtClean="0"/>
              <a:t>En déduisant la différence de temps:</a:t>
            </a:r>
          </a:p>
          <a:p>
            <a:pPr marL="899160">
              <a:lnSpc>
                <a:spcPct val="107000"/>
              </a:lnSpc>
              <a:spcAft>
                <a:spcPts val="800"/>
              </a:spcAft>
            </a:pPr>
            <a:r>
              <a:rPr lang="fr-FR" sz="1600" kern="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Différence de temps = 4 heures- 1 heure = </a:t>
            </a:r>
            <a:r>
              <a:rPr lang="fr-FR" sz="1600" kern="0" dirty="0" smtClean="0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 heures</a:t>
            </a:r>
          </a:p>
          <a:p>
            <a:pPr marL="627697" indent="0">
              <a:lnSpc>
                <a:spcPct val="107000"/>
              </a:lnSpc>
              <a:spcAft>
                <a:spcPts val="800"/>
              </a:spcAft>
              <a:buNone/>
            </a:pPr>
            <a:endParaRPr lang="fr-FR" sz="1600" kern="0" dirty="0">
              <a:solidFill>
                <a:srgbClr val="00B05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FR" sz="1600" dirty="0"/>
              <a:t>Gain de Temps Total </a:t>
            </a:r>
            <a:r>
              <a:rPr lang="fr-FR" sz="1600" dirty="0" smtClean="0"/>
              <a:t>pour 5 modules: </a:t>
            </a:r>
            <a:r>
              <a:rPr lang="fr-FR" sz="1600" dirty="0"/>
              <a:t>20 heures - 5 heures = </a:t>
            </a:r>
            <a:r>
              <a:rPr lang="fr-FR" sz="1600" u="sng" dirty="0">
                <a:solidFill>
                  <a:srgbClr val="00B050"/>
                </a:solidFill>
              </a:rPr>
              <a:t>15 heures économisées</a:t>
            </a:r>
            <a:r>
              <a:rPr lang="fr-FR" sz="1600" dirty="0"/>
              <a:t>.</a:t>
            </a:r>
          </a:p>
          <a:p>
            <a:r>
              <a:rPr lang="fr-FR" sz="1600" dirty="0"/>
              <a:t>Réduction du Temps : </a:t>
            </a:r>
            <a:r>
              <a:rPr lang="fr-FR" sz="1600" u="sng" dirty="0">
                <a:solidFill>
                  <a:srgbClr val="00B050"/>
                </a:solidFill>
              </a:rPr>
              <a:t>75% de réduction (de 4 heures à 1 heure par rapport</a:t>
            </a:r>
            <a:r>
              <a:rPr lang="fr-FR" sz="1600" u="sng" dirty="0" smtClean="0">
                <a:solidFill>
                  <a:srgbClr val="00B050"/>
                </a:solidFill>
              </a:rPr>
              <a:t>).</a:t>
            </a:r>
            <a:endParaRPr lang="fr-FR" sz="1600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68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1">
  <a:themeElements>
    <a:clrScheme name="Personnalisé 12">
      <a:dk1>
        <a:srgbClr val="000000"/>
      </a:dk1>
      <a:lt1>
        <a:srgbClr val="FFFFFF"/>
      </a:lt1>
      <a:dk2>
        <a:srgbClr val="FFFFFF"/>
      </a:dk2>
      <a:lt2>
        <a:srgbClr val="003F8A"/>
      </a:lt2>
      <a:accent1>
        <a:srgbClr val="1F85B7"/>
      </a:accent1>
      <a:accent2>
        <a:srgbClr val="79B6D3"/>
      </a:accent2>
      <a:accent3>
        <a:srgbClr val="FFFFFF"/>
      </a:accent3>
      <a:accent4>
        <a:srgbClr val="000000"/>
      </a:accent4>
      <a:accent5>
        <a:srgbClr val="ABC2D8"/>
      </a:accent5>
      <a:accent6>
        <a:srgbClr val="6DA5BF"/>
      </a:accent6>
      <a:hlink>
        <a:srgbClr val="0000FF"/>
      </a:hlink>
      <a:folHlink>
        <a:srgbClr val="0000FF"/>
      </a:folHlink>
    </a:clrScheme>
    <a:fontScheme name="Safran - Bleu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fran - Bleu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fran - Bleu 13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79B6D3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6DA5BF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4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F293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DB85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5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A7C50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97B200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fran - Bleu 16">
        <a:dk1>
          <a:srgbClr val="000000"/>
        </a:dk1>
        <a:lt1>
          <a:srgbClr val="FFFFFF"/>
        </a:lt1>
        <a:dk2>
          <a:srgbClr val="FFFFFF"/>
        </a:dk2>
        <a:lt2>
          <a:srgbClr val="003F8A"/>
        </a:lt2>
        <a:accent1>
          <a:srgbClr val="1F85B7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ABC2D8"/>
        </a:accent5>
        <a:accent6>
          <a:srgbClr val="737373"/>
        </a:accent6>
        <a:hlink>
          <a:srgbClr val="FFFFFF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2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9FEBAFEE-789F-4B4B-A955-180A88C16476}"/>
    </a:ext>
  </a:extLst>
</a:theme>
</file>

<file path=ppt/theme/theme3.xml><?xml version="1.0" encoding="utf-8"?>
<a:theme xmlns:a="http://schemas.openxmlformats.org/drawingml/2006/main" name="SAFRAN_Orange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A64F7CE6-798D-5544-9AAD-037B5F311AA9}"/>
    </a:ext>
  </a:extLst>
</a:theme>
</file>

<file path=ppt/theme/theme4.xml><?xml version="1.0" encoding="utf-8"?>
<a:theme xmlns:a="http://schemas.openxmlformats.org/drawingml/2006/main" name="SAFRAN_Vert_foncé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9E49857E-A6D7-DA43-B0D1-2B14EFF76088}"/>
    </a:ext>
  </a:extLst>
</a:theme>
</file>

<file path=ppt/theme/theme5.xml><?xml version="1.0" encoding="utf-8"?>
<a:theme xmlns:a="http://schemas.openxmlformats.org/drawingml/2006/main" name="SAFRAN_Vert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040BD52E-803D-5A49-B7E3-A8DA966FE178}"/>
    </a:ext>
  </a:extLst>
</a:theme>
</file>

<file path=ppt/theme/theme6.xml><?xml version="1.0" encoding="utf-8"?>
<a:theme xmlns:a="http://schemas.openxmlformats.org/drawingml/2006/main" name="1_Thème2">
  <a:themeElements>
    <a:clrScheme name="Safran_PPT">
      <a:dk1>
        <a:srgbClr val="000000"/>
      </a:dk1>
      <a:lt1>
        <a:sysClr val="window" lastClr="FFFFFF"/>
      </a:lt1>
      <a:dk2>
        <a:srgbClr val="00839B"/>
      </a:dk2>
      <a:lt2>
        <a:srgbClr val="4EC1E0"/>
      </a:lt2>
      <a:accent1>
        <a:srgbClr val="014491"/>
      </a:accent1>
      <a:accent2>
        <a:srgbClr val="525668"/>
      </a:accent2>
      <a:accent3>
        <a:srgbClr val="7E9BC0"/>
      </a:accent3>
      <a:accent4>
        <a:srgbClr val="FF5000"/>
      </a:accent4>
      <a:accent5>
        <a:srgbClr val="42683C"/>
      </a:accent5>
      <a:accent6>
        <a:srgbClr val="00C18B"/>
      </a:accent6>
      <a:hlink>
        <a:srgbClr val="2E2825"/>
      </a:hlink>
      <a:folHlink>
        <a:srgbClr val="2E2825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15" id="{33DB3FAE-8290-B94D-87C6-8CBB0660F742}" vid="{9FEBAFEE-789F-4B4B-A955-180A88C16476}"/>
    </a:ext>
  </a:extLst>
</a:theme>
</file>

<file path=ppt/theme/theme7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B11BBA7C765141BD6A1884E842AF6F" ma:contentTypeVersion="6" ma:contentTypeDescription="Create a new document." ma:contentTypeScope="" ma:versionID="39bb6fe37215e79a3dc937f0f4ded06f">
  <xsd:schema xmlns:xsd="http://www.w3.org/2001/XMLSchema" xmlns:xs="http://www.w3.org/2001/XMLSchema" xmlns:p="http://schemas.microsoft.com/office/2006/metadata/properties" xmlns:ns3="http://schemas.microsoft.com/sharepoint/v3/fields" xmlns:ns4="http://schemas.microsoft.com/sharepoint/v4" targetNamespace="http://schemas.microsoft.com/office/2006/metadata/properties" ma:root="true" ma:fieldsID="22ed24fb933e5aedfe84b711da372181" ns3:_="" ns4:_="">
    <xsd:import namespace="http://schemas.microsoft.com/sharepoint/v3/fields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3:_Version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Version" ma:index="10" nillable="true" ma:displayName="Version" ma:internalName="_Vers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012405CC-B3C0-463D-BDDD-A3FDE9F203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AC770D-1D49-4E49-9EBA-31DECBDBFC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496B3D-C56F-42BF-9737-0AF78000F36E}">
  <ds:schemaRefs>
    <ds:schemaRef ds:uri="http://purl.org/dc/elements/1.1/"/>
    <ds:schemaRef ds:uri="http://schemas.microsoft.com/office/2006/metadata/properties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A4 Paper (210x297 mm)</PresentationFormat>
  <Paragraphs>43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ＭＳ Ｐゴシック</vt:lpstr>
      <vt:lpstr>Arial</vt:lpstr>
      <vt:lpstr>Arial Black</vt:lpstr>
      <vt:lpstr>Calibri</vt:lpstr>
      <vt:lpstr>Calibri Light</vt:lpstr>
      <vt:lpstr>Times New Roman</vt:lpstr>
      <vt:lpstr>Wingdings</vt:lpstr>
      <vt:lpstr>Wingdings 2</vt:lpstr>
      <vt:lpstr>Thème1</vt:lpstr>
      <vt:lpstr>Thème2</vt:lpstr>
      <vt:lpstr>SAFRAN_Orange</vt:lpstr>
      <vt:lpstr>SAFRAN_Vert_foncé</vt:lpstr>
      <vt:lpstr>SAFRAN_Vert</vt:lpstr>
      <vt:lpstr>1_Thème2</vt:lpstr>
      <vt:lpstr>IP – ClearCoverage+: ClearCoverage+ : Automatiser l'Analyse et les Propositions pour une Couverture de Code Optimale</vt:lpstr>
      <vt:lpstr>IP: ClearCoverage</vt:lpstr>
      <vt:lpstr>IP: ClearCoverage</vt:lpstr>
      <vt:lpstr>IP: ClearCoverage</vt:lpstr>
    </vt:vector>
  </TitlesOfParts>
  <Company>Office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Spain_Management Dashboard</dc:title>
  <dc:creator>Florian</dc:creator>
  <cp:lastModifiedBy>BOUCHNAF Mourad (SAFRAN ENGINEERING SERVICES)</cp:lastModifiedBy>
  <cp:revision>540</cp:revision>
  <dcterms:created xsi:type="dcterms:W3CDTF">2011-07-24T11:01:58Z</dcterms:created>
  <dcterms:modified xsi:type="dcterms:W3CDTF">2024-11-28T14:40:13Z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0x010100DBB11BBA7C765141BD6A1884E842AF6F</vt:lpwstr>
  </property>
  <property fmtid="{D5CDD505-2E9C-101B-9397-08002B2CF9AE}" pid="3" name="TemplateUrl">
    <vt:lpwstr/>
  </property>
  <property fmtid="{D5CDD505-2E9C-101B-9397-08002B2CF9AE}" pid="4" name="_SourceUrl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MSIP_Label_024ffcea-f25b-491e-9dc9-834516f3550e_Enabled">
    <vt:lpwstr>true</vt:lpwstr>
  </property>
  <property fmtid="{D5CDD505-2E9C-101B-9397-08002B2CF9AE}" pid="8" name="MSIP_Label_024ffcea-f25b-491e-9dc9-834516f3550e_SetDate">
    <vt:lpwstr>2024-11-28T14:40:13Z</vt:lpwstr>
  </property>
  <property fmtid="{D5CDD505-2E9C-101B-9397-08002B2CF9AE}" pid="9" name="MSIP_Label_024ffcea-f25b-491e-9dc9-834516f3550e_Method">
    <vt:lpwstr>Standard</vt:lpwstr>
  </property>
  <property fmtid="{D5CDD505-2E9C-101B-9397-08002B2CF9AE}" pid="10" name="MSIP_Label_024ffcea-f25b-491e-9dc9-834516f3550e_Name">
    <vt:lpwstr>C2 - restricted</vt:lpwstr>
  </property>
  <property fmtid="{D5CDD505-2E9C-101B-9397-08002B2CF9AE}" pid="11" name="MSIP_Label_024ffcea-f25b-491e-9dc9-834516f3550e_SiteId">
    <vt:lpwstr>d52b49b7-0c8f-4d89-8c4f-f20517306e08</vt:lpwstr>
  </property>
  <property fmtid="{D5CDD505-2E9C-101B-9397-08002B2CF9AE}" pid="12" name="MSIP_Label_024ffcea-f25b-491e-9dc9-834516f3550e_ActionId">
    <vt:lpwstr>c6141260-b41b-429e-bdbd-c35c1404a34c</vt:lpwstr>
  </property>
  <property fmtid="{D5CDD505-2E9C-101B-9397-08002B2CF9AE}" pid="13" name="MSIP_Label_024ffcea-f25b-491e-9dc9-834516f3550e_ContentBits">
    <vt:lpwstr>1</vt:lpwstr>
  </property>
</Properties>
</file>