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2" r:id="rId6"/>
    <p:sldId id="265" r:id="rId7"/>
    <p:sldId id="283" r:id="rId8"/>
    <p:sldId id="296" r:id="rId9"/>
    <p:sldId id="264" r:id="rId10"/>
    <p:sldId id="291" r:id="rId11"/>
    <p:sldId id="287" r:id="rId12"/>
    <p:sldId id="292" r:id="rId13"/>
    <p:sldId id="284" r:id="rId14"/>
    <p:sldId id="293" r:id="rId15"/>
    <p:sldId id="286" r:id="rId16"/>
    <p:sldId id="261" r:id="rId17"/>
    <p:sldId id="294" r:id="rId18"/>
    <p:sldId id="29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90" autoAdjust="0"/>
  </p:normalViewPr>
  <p:slideViewPr>
    <p:cSldViewPr snapToGrid="0">
      <p:cViewPr varScale="1">
        <p:scale>
          <a:sx n="104" d="100"/>
          <a:sy n="104" d="100"/>
        </p:scale>
        <p:origin x="12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1/12/2020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0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64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76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4" y="769115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675" y="1348369"/>
            <a:ext cx="10143235" cy="4888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C256-3F83-454E-AF2E-F5CB36A39A49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059598" y="6229368"/>
            <a:ext cx="1026863" cy="1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1944659"/>
            <a:ext cx="5085650" cy="1870007"/>
          </a:xfrm>
        </p:spPr>
        <p:txBody>
          <a:bodyPr/>
          <a:lstStyle/>
          <a:p>
            <a:r>
              <a:rPr lang="en-US" dirty="0"/>
              <a:t>Stage </a:t>
            </a:r>
            <a:r>
              <a:rPr lang="fr-MA" dirty="0"/>
              <a:t>d’initiation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060051"/>
            <a:ext cx="5085650" cy="691666"/>
          </a:xfrm>
        </p:spPr>
        <p:txBody>
          <a:bodyPr/>
          <a:lstStyle/>
          <a:p>
            <a:r>
              <a:rPr lang="en-US" dirty="0"/>
              <a:t>Conception et </a:t>
            </a:r>
            <a:r>
              <a:rPr lang="fr-FR" dirty="0"/>
              <a:t>réalisation</a:t>
            </a:r>
            <a:br>
              <a:rPr lang="en-US" dirty="0"/>
            </a:br>
            <a:r>
              <a:rPr lang="en-US" dirty="0"/>
              <a:t>d’une </a:t>
            </a:r>
            <a:r>
              <a:rPr lang="fr-FR" dirty="0"/>
              <a:t>plateforme </a:t>
            </a:r>
            <a:r>
              <a:rPr lang="en-US" dirty="0"/>
              <a:t>de</a:t>
            </a:r>
            <a:br>
              <a:rPr lang="en-US" dirty="0"/>
            </a:br>
            <a:r>
              <a:rPr lang="en-US" dirty="0"/>
              <a:t>gestion de consultations</a:t>
            </a:r>
            <a:br>
              <a:rPr lang="en-US" dirty="0"/>
            </a:br>
            <a:r>
              <a:rPr lang="fr-FR" dirty="0"/>
              <a:t>médicales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bg1"/>
                </a:solidFill>
              </a:rPr>
              <a:t>Contoso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Pharmaceuticals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5DA3F-DDC6-4965-A233-3AB6AA0C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0"/>
            <a:ext cx="11899900" cy="111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EF115-D30A-4E78-9A70-71553EE4C274}"/>
              </a:ext>
            </a:extLst>
          </p:cNvPr>
          <p:cNvSpPr txBox="1"/>
          <p:nvPr/>
        </p:nvSpPr>
        <p:spPr>
          <a:xfrm>
            <a:off x="5354595" y="5520871"/>
            <a:ext cx="2323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Réalisé</a:t>
            </a:r>
            <a:r>
              <a:rPr lang="en-US" b="1" dirty="0">
                <a:solidFill>
                  <a:schemeClr val="bg1"/>
                </a:solidFill>
              </a:rPr>
              <a:t> par: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MTOUAA Mourad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RAMDANI </a:t>
            </a:r>
            <a:r>
              <a:rPr lang="en-US" sz="1600" dirty="0" err="1">
                <a:solidFill>
                  <a:schemeClr val="bg1"/>
                </a:solidFill>
              </a:rPr>
              <a:t>Chaimae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ASSAL </a:t>
            </a:r>
            <a:r>
              <a:rPr lang="en-US" sz="1600" dirty="0" err="1">
                <a:solidFill>
                  <a:schemeClr val="bg1"/>
                </a:solidFill>
              </a:rPr>
              <a:t>Siham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904CF-2C2F-4DC3-AAAD-88D18B1EEF04}"/>
              </a:ext>
            </a:extLst>
          </p:cNvPr>
          <p:cNvSpPr txBox="1"/>
          <p:nvPr/>
        </p:nvSpPr>
        <p:spPr>
          <a:xfrm>
            <a:off x="7908324" y="5982536"/>
            <a:ext cx="298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Encadr</a:t>
            </a:r>
            <a:r>
              <a:rPr lang="en-US" sz="1200" b="1" dirty="0">
                <a:solidFill>
                  <a:schemeClr val="bg1"/>
                </a:solidFill>
              </a:rPr>
              <a:t>é par 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Mr. MAKHLOUK Mounir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Centre Hospitalier Universitaire HASSAN II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D4390F-DA76-4349-A558-2D9B0AE6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3" y="491901"/>
            <a:ext cx="10143235" cy="432000"/>
          </a:xfrm>
        </p:spPr>
        <p:txBody>
          <a:bodyPr/>
          <a:lstStyle/>
          <a:p>
            <a:r>
              <a:rPr lang="en-US" dirty="0"/>
              <a:t>MCD (</a:t>
            </a:r>
            <a:r>
              <a:rPr lang="fr-MA" dirty="0"/>
              <a:t>Modèle</a:t>
            </a:r>
            <a:r>
              <a:rPr lang="en-US" dirty="0"/>
              <a:t> </a:t>
            </a:r>
            <a:r>
              <a:rPr lang="fr-MA" dirty="0"/>
              <a:t>Conceptuel</a:t>
            </a:r>
            <a:r>
              <a:rPr lang="en-US" dirty="0"/>
              <a:t> de </a:t>
            </a:r>
            <a:r>
              <a:rPr lang="fr-FR" dirty="0"/>
              <a:t>données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9D28C-DB49-43D7-8D68-ED471161E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07DA4D-7C72-450E-AFC9-90C80300C3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16" y="1347788"/>
            <a:ext cx="8005243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 err="1"/>
              <a:t>Réalisation</a:t>
            </a:r>
            <a:r>
              <a:rPr lang="en-US" dirty="0"/>
              <a:t> du site-web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11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8779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D4390F-DA76-4349-A558-2D9B0AE6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3" y="491901"/>
            <a:ext cx="10143235" cy="432000"/>
          </a:xfrm>
        </p:spPr>
        <p:txBody>
          <a:bodyPr/>
          <a:lstStyle/>
          <a:p>
            <a:r>
              <a:rPr lang="fr-FR" dirty="0"/>
              <a:t>Organigramme de fonctionnement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9D28C-DB49-43D7-8D68-ED471161E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12</a:t>
            </a:fld>
            <a:endParaRPr lang="en-US" b="1" i="1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1F15D-2D3D-4B5A-91A7-9994E9E3DB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7" y="953612"/>
            <a:ext cx="7282998" cy="57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Pour la decentralization du code source et pour la collaboration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Langage</a:t>
            </a:r>
            <a:r>
              <a:rPr lang="en-US" dirty="0"/>
              <a:t> de scripting </a:t>
            </a:r>
            <a:r>
              <a:rPr lang="en-US" dirty="0" err="1"/>
              <a:t>coté</a:t>
            </a:r>
            <a:r>
              <a:rPr lang="en-US" dirty="0"/>
              <a:t> </a:t>
            </a:r>
            <a:r>
              <a:rPr lang="en-US" dirty="0" err="1"/>
              <a:t>serveur</a:t>
            </a:r>
            <a:r>
              <a:rPr lang="en-US" dirty="0"/>
              <a:t> pour la creation des sites-web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471987"/>
            <a:ext cx="1620000" cy="1984376"/>
          </a:xfrm>
        </p:spPr>
        <p:txBody>
          <a:bodyPr/>
          <a:lstStyle/>
          <a:p>
            <a:r>
              <a:rPr lang="fr-FR" dirty="0"/>
              <a:t>Les applications Web peuvent envoyer et récupérer des données d'un serveur de manière asynchrone sans interférer avec l'affichage et le comportement de la page existante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fr-FR" dirty="0"/>
              <a:t>Bootstrap est un Framework CSS gratuit et open-source destiné au développement Web frontal réactif et mobile-first.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fr-FR" dirty="0"/>
              <a:t>Le Model-</a:t>
            </a:r>
            <a:r>
              <a:rPr lang="fr-FR" dirty="0" err="1"/>
              <a:t>View</a:t>
            </a:r>
            <a:r>
              <a:rPr lang="fr-FR" dirty="0"/>
              <a:t>-Controller (MVC) est un modèle architectural qui sépare une application en trois composants logiques principaux: le modèle, la vue et le contrôleur.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631116-2BFA-43CB-A77F-397839E048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2" y="2886568"/>
            <a:ext cx="861136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8" descr="Logo.">
            <a:extLst>
              <a:ext uri="{FF2B5EF4-FFF2-40B4-BE49-F238E27FC236}">
                <a16:creationId xmlns:a16="http://schemas.microsoft.com/office/drawing/2014/main" id="{D19AFB5C-8293-4415-8159-A7B7B023C61D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380" y="2697734"/>
            <a:ext cx="1022132" cy="66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ajax js">
            <a:extLst>
              <a:ext uri="{FF2B5EF4-FFF2-40B4-BE49-F238E27FC236}">
                <a16:creationId xmlns:a16="http://schemas.microsoft.com/office/drawing/2014/main" id="{5D08292F-7727-4F03-B260-82846877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01" y="2675131"/>
            <a:ext cx="1022132" cy="7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C38918-CAEC-4FBB-AA39-BFEED158D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848" y="2667245"/>
            <a:ext cx="951058" cy="7986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220CB6-F584-4D74-BA84-D69534F14ED9}"/>
              </a:ext>
            </a:extLst>
          </p:cNvPr>
          <p:cNvSpPr txBox="1"/>
          <p:nvPr/>
        </p:nvSpPr>
        <p:spPr>
          <a:xfrm>
            <a:off x="9334620" y="2804957"/>
            <a:ext cx="90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D5B8-4DEC-44B1-8440-E0BAAC1E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7631-8730-40B3-A1DD-E8D906D72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6F25C7-4CEE-44D4-AC77-EFDB4A891090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14</a:t>
            </a:fld>
            <a:endParaRPr lang="en-US" b="1" i="1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5E219A-10B7-48B2-855E-4153B308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AA4955A-69CF-4C93-9ED5-160978E093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15</a:t>
            </a:fld>
            <a:endParaRPr lang="en-US" b="1" i="1" noProof="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821A44-6F8E-46E0-B39B-DDA3D0E318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10" y="3173730"/>
            <a:ext cx="4234180" cy="5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5400" dirty="0"/>
              <a:t>Merci pour </a:t>
            </a:r>
            <a:r>
              <a:rPr lang="en-US" sz="5400" dirty="0" err="1"/>
              <a:t>votre</a:t>
            </a:r>
            <a:r>
              <a:rPr lang="en-US" sz="5400" dirty="0"/>
              <a:t> attention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968342" y="4608000"/>
            <a:ext cx="2722977" cy="180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16</a:t>
            </a:fld>
            <a:endParaRPr lang="en-US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393D0C-6AA8-41D3-81A7-2E9AF19FBB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6" y="4093545"/>
            <a:ext cx="2418325" cy="2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A753B6-882C-4907-8E3E-AB7877039B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" y="136525"/>
            <a:ext cx="5186614" cy="689307"/>
          </a:xfrm>
          <a:prstGeom prst="rect">
            <a:avLst/>
          </a:prstGeom>
        </p:spPr>
      </p:pic>
      <p:pic>
        <p:nvPicPr>
          <p:cNvPr id="13" name="Image 31">
            <a:extLst>
              <a:ext uri="{FF2B5EF4-FFF2-40B4-BE49-F238E27FC236}">
                <a16:creationId xmlns:a16="http://schemas.microsoft.com/office/drawing/2014/main" id="{4E558D6B-5946-4287-B5E3-ED7B70059E4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80" y="825832"/>
            <a:ext cx="1432086" cy="6893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7FECE4-FBCE-4EC6-B923-CF77ADE440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D4390F-DA76-4349-A558-2D9B0AE6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C356FE-B2AE-41B0-B5DF-9AEE1FC3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73" y="1567707"/>
            <a:ext cx="10143235" cy="488865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Introduction</a:t>
            </a:r>
          </a:p>
          <a:p>
            <a:pPr marL="561975" indent="-571500">
              <a:buFont typeface="+mj-lt"/>
              <a:buAutoNum type="romanUcPeriod"/>
            </a:pPr>
            <a:r>
              <a:rPr lang="fr-FR" sz="3200" dirty="0"/>
              <a:t>Présentation du CHU</a:t>
            </a:r>
          </a:p>
          <a:p>
            <a:pPr marL="561975" indent="-571500">
              <a:buFont typeface="+mj-lt"/>
              <a:buAutoNum type="romanUcPeriod"/>
            </a:pPr>
            <a:r>
              <a:rPr lang="fr-FR" sz="3200" dirty="0"/>
              <a:t>Problématique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Solution proposé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Organisation du travail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000" dirty="0"/>
              <a:t>Conception du projet 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000" dirty="0"/>
              <a:t>Réalisation de l’application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9D28C-DB49-43D7-8D68-ED471161E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3486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D4390F-DA76-4349-A558-2D9B0AE6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3" y="491901"/>
            <a:ext cx="10143235" cy="432000"/>
          </a:xfrm>
        </p:spPr>
        <p:txBody>
          <a:bodyPr/>
          <a:lstStyle/>
          <a:p>
            <a:r>
              <a:rPr lang="en-US" dirty="0"/>
              <a:t>Organigramme de CHU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9D28C-DB49-43D7-8D68-ED471161E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pic>
        <p:nvPicPr>
          <p:cNvPr id="7" name="Content Placeholder 6" descr="Organigramme CHU">
            <a:extLst>
              <a:ext uri="{FF2B5EF4-FFF2-40B4-BE49-F238E27FC236}">
                <a16:creationId xmlns:a16="http://schemas.microsoft.com/office/drawing/2014/main" id="{21C7AD8E-0C9D-4BE2-BF5E-395BC5F2253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" b="3013"/>
          <a:stretch/>
        </p:blipFill>
        <p:spPr bwMode="auto">
          <a:xfrm>
            <a:off x="4618180" y="313205"/>
            <a:ext cx="4673599" cy="6407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D4390F-DA76-4349-A558-2D9B0AE6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3" y="491901"/>
            <a:ext cx="10143235" cy="432000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9D28C-DB49-43D7-8D68-ED471161E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10D91-00E3-4275-BE72-43E7303F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962409" y="954014"/>
            <a:ext cx="7656837" cy="4356894"/>
          </a:xfrm>
        </p:spPr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fr-FR" dirty="0"/>
              <a:t>Solution proposée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r>
              <a:rPr lang="en-US" dirty="0"/>
              <a:t>Disponible pour tout les </a:t>
            </a:r>
            <a:r>
              <a:rPr lang="en-US" dirty="0" err="1"/>
              <a:t>utilisateurs</a:t>
            </a:r>
            <a:r>
              <a:rPr lang="en-US" dirty="0"/>
              <a:t> </a:t>
            </a:r>
          </a:p>
          <a:p>
            <a:r>
              <a:rPr lang="en-US" dirty="0"/>
              <a:t>Une </a:t>
            </a:r>
            <a:r>
              <a:rPr lang="en-US" dirty="0" err="1"/>
              <a:t>plateforme</a:t>
            </a:r>
            <a:r>
              <a:rPr lang="en-US" dirty="0"/>
              <a:t> web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du travail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fr-FR" dirty="0"/>
              <a:t>Comment la distribution de taches et la gestion d’</a:t>
            </a:r>
            <a:r>
              <a:rPr lang="fr-FR" dirty="0" err="1"/>
              <a:t>equipe</a:t>
            </a:r>
            <a:r>
              <a:rPr lang="fr-FR" dirty="0"/>
              <a:t> est faite?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4179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D4390F-DA76-4349-A558-2D9B0AE6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3" y="491901"/>
            <a:ext cx="10143235" cy="432000"/>
          </a:xfrm>
        </p:spPr>
        <p:txBody>
          <a:bodyPr/>
          <a:lstStyle/>
          <a:p>
            <a:r>
              <a:rPr lang="fr-FR" dirty="0"/>
              <a:t>Diagramme</a:t>
            </a:r>
            <a:r>
              <a:rPr lang="en-US" dirty="0"/>
              <a:t> de Gantt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9D28C-DB49-43D7-8D68-ED471161E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2A14DF-6A84-4B40-81D1-491D5289A22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8"/>
          <a:stretch/>
        </p:blipFill>
        <p:spPr bwMode="auto">
          <a:xfrm>
            <a:off x="79037" y="923901"/>
            <a:ext cx="10773627" cy="5351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1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Conception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8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254</Words>
  <Application>Microsoft Office PowerPoint</Application>
  <PresentationFormat>Widescreen</PresentationFormat>
  <Paragraphs>62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Office Theme</vt:lpstr>
      <vt:lpstr>Stage d’initiation</vt:lpstr>
      <vt:lpstr>Plan</vt:lpstr>
      <vt:lpstr>Introduction</vt:lpstr>
      <vt:lpstr>Organigramme de CHU</vt:lpstr>
      <vt:lpstr>Problématique</vt:lpstr>
      <vt:lpstr>Solution proposée</vt:lpstr>
      <vt:lpstr>Organisation du travail</vt:lpstr>
      <vt:lpstr>Diagramme de Gantt</vt:lpstr>
      <vt:lpstr>Conception du projet</vt:lpstr>
      <vt:lpstr>MCD (Modèle Conceptuel de données)</vt:lpstr>
      <vt:lpstr>Réalisation du site-web</vt:lpstr>
      <vt:lpstr>Organigramme de fonctionnement</vt:lpstr>
      <vt:lpstr>Technologies utilisées</vt:lpstr>
      <vt:lpstr>PowerPoint Presentation</vt:lpstr>
      <vt:lpstr>PowerPoint Presentation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2020-01-11T12:45:55Z</dcterms:created>
  <dcterms:modified xsi:type="dcterms:W3CDTF">2020-01-13T01:41:31Z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