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0691813" cy="7556500"/>
  <p:notesSz cx="6858000" cy="9144000"/>
  <p:defaultTextStyle>
    <a:defPPr>
      <a:defRPr lang="en-US"/>
    </a:defPPr>
    <a:lvl1pPr marL="0" algn="l" defTabSz="1042690" rtl="0" eaLnBrk="1" latinLnBrk="0" hangingPunct="1">
      <a:defRPr sz="2100" kern="1200">
        <a:solidFill>
          <a:schemeClr val="tx1"/>
        </a:solidFill>
        <a:latin typeface="+mn-lt"/>
        <a:ea typeface="+mn-ea"/>
        <a:cs typeface="+mn-cs"/>
      </a:defRPr>
    </a:lvl1pPr>
    <a:lvl2pPr marL="521345" algn="l" defTabSz="1042690" rtl="0" eaLnBrk="1" latinLnBrk="0" hangingPunct="1">
      <a:defRPr sz="2100" kern="1200">
        <a:solidFill>
          <a:schemeClr val="tx1"/>
        </a:solidFill>
        <a:latin typeface="+mn-lt"/>
        <a:ea typeface="+mn-ea"/>
        <a:cs typeface="+mn-cs"/>
      </a:defRPr>
    </a:lvl2pPr>
    <a:lvl3pPr marL="1042690" algn="l" defTabSz="1042690" rtl="0" eaLnBrk="1" latinLnBrk="0" hangingPunct="1">
      <a:defRPr sz="2100" kern="1200">
        <a:solidFill>
          <a:schemeClr val="tx1"/>
        </a:solidFill>
        <a:latin typeface="+mn-lt"/>
        <a:ea typeface="+mn-ea"/>
        <a:cs typeface="+mn-cs"/>
      </a:defRPr>
    </a:lvl3pPr>
    <a:lvl4pPr marL="1564035" algn="l" defTabSz="1042690" rtl="0" eaLnBrk="1" latinLnBrk="0" hangingPunct="1">
      <a:defRPr sz="2100" kern="1200">
        <a:solidFill>
          <a:schemeClr val="tx1"/>
        </a:solidFill>
        <a:latin typeface="+mn-lt"/>
        <a:ea typeface="+mn-ea"/>
        <a:cs typeface="+mn-cs"/>
      </a:defRPr>
    </a:lvl4pPr>
    <a:lvl5pPr marL="2085381" algn="l" defTabSz="1042690" rtl="0" eaLnBrk="1" latinLnBrk="0" hangingPunct="1">
      <a:defRPr sz="2100" kern="1200">
        <a:solidFill>
          <a:schemeClr val="tx1"/>
        </a:solidFill>
        <a:latin typeface="+mn-lt"/>
        <a:ea typeface="+mn-ea"/>
        <a:cs typeface="+mn-cs"/>
      </a:defRPr>
    </a:lvl5pPr>
    <a:lvl6pPr marL="2606726" algn="l" defTabSz="1042690" rtl="0" eaLnBrk="1" latinLnBrk="0" hangingPunct="1">
      <a:defRPr sz="2100" kern="1200">
        <a:solidFill>
          <a:schemeClr val="tx1"/>
        </a:solidFill>
        <a:latin typeface="+mn-lt"/>
        <a:ea typeface="+mn-ea"/>
        <a:cs typeface="+mn-cs"/>
      </a:defRPr>
    </a:lvl6pPr>
    <a:lvl7pPr marL="3128071" algn="l" defTabSz="1042690" rtl="0" eaLnBrk="1" latinLnBrk="0" hangingPunct="1">
      <a:defRPr sz="2100" kern="1200">
        <a:solidFill>
          <a:schemeClr val="tx1"/>
        </a:solidFill>
        <a:latin typeface="+mn-lt"/>
        <a:ea typeface="+mn-ea"/>
        <a:cs typeface="+mn-cs"/>
      </a:defRPr>
    </a:lvl7pPr>
    <a:lvl8pPr marL="3649416" algn="l" defTabSz="1042690" rtl="0" eaLnBrk="1" latinLnBrk="0" hangingPunct="1">
      <a:defRPr sz="2100" kern="1200">
        <a:solidFill>
          <a:schemeClr val="tx1"/>
        </a:solidFill>
        <a:latin typeface="+mn-lt"/>
        <a:ea typeface="+mn-ea"/>
        <a:cs typeface="+mn-cs"/>
      </a:defRPr>
    </a:lvl8pPr>
    <a:lvl9pPr marL="4170761" algn="l" defTabSz="1042690"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7" d="100"/>
          <a:sy n="107" d="100"/>
        </p:scale>
        <p:origin x="533" y="662"/>
      </p:cViewPr>
      <p:guideLst>
        <p:guide orient="horz" pos="2380"/>
        <p:guide pos="336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EABA97-158D-49BD-BCB1-9957C84D7E38}" type="datetimeFigureOut">
              <a:rPr lang="en-US" smtClean="0"/>
              <a:t>8/14/2016</a:t>
            </a:fld>
            <a:endParaRPr lang="en-IN"/>
          </a:p>
        </p:txBody>
      </p:sp>
      <p:sp>
        <p:nvSpPr>
          <p:cNvPr id="4" name="Slide Image Placeholder 3"/>
          <p:cNvSpPr>
            <a:spLocks noGrp="1" noRot="1" noChangeAspect="1"/>
          </p:cNvSpPr>
          <p:nvPr>
            <p:ph type="sldImg" idx="2"/>
          </p:nvPr>
        </p:nvSpPr>
        <p:spPr>
          <a:xfrm>
            <a:off x="1003300" y="685800"/>
            <a:ext cx="48514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4CC2F8-C7BF-4683-A87D-1E150375A2DE}"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F4CC2F8-C7BF-4683-A87D-1E150375A2DE}" type="slidenum">
              <a:rPr lang="en-IN" smtClean="0"/>
              <a:t>1</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F4CC2F8-C7BF-4683-A87D-1E150375A2DE}" type="slidenum">
              <a:rPr lang="en-IN" smtClean="0"/>
              <a:t>10</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F4CC2F8-C7BF-4683-A87D-1E150375A2DE}" type="slidenum">
              <a:rPr lang="en-IN" smtClean="0"/>
              <a:t>11</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F4CC2F8-C7BF-4683-A87D-1E150375A2DE}" type="slidenum">
              <a:rPr lang="en-IN" smtClean="0"/>
              <a:t>12</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F4CC2F8-C7BF-4683-A87D-1E150375A2DE}" type="slidenum">
              <a:rPr lang="en-IN" smtClean="0"/>
              <a:t>13</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F4CC2F8-C7BF-4683-A87D-1E150375A2DE}" type="slidenum">
              <a:rPr lang="en-IN" smtClean="0"/>
              <a:t>14</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F4CC2F8-C7BF-4683-A87D-1E150375A2DE}" type="slidenum">
              <a:rPr lang="en-IN" smtClean="0"/>
              <a:t>2</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F4CC2F8-C7BF-4683-A87D-1E150375A2DE}" type="slidenum">
              <a:rPr lang="en-IN" smtClean="0"/>
              <a:t>3</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F4CC2F8-C7BF-4683-A87D-1E150375A2DE}" type="slidenum">
              <a:rPr lang="en-IN" smtClean="0"/>
              <a:t>4</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F4CC2F8-C7BF-4683-A87D-1E150375A2DE}" type="slidenum">
              <a:rPr lang="en-IN" smtClean="0"/>
              <a:t>5</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F4CC2F8-C7BF-4683-A87D-1E150375A2DE}" type="slidenum">
              <a:rPr lang="en-IN" smtClean="0"/>
              <a:t>6</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F4CC2F8-C7BF-4683-A87D-1E150375A2DE}" type="slidenum">
              <a:rPr lang="en-IN" smtClean="0"/>
              <a:t>7</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F4CC2F8-C7BF-4683-A87D-1E150375A2DE}" type="slidenum">
              <a:rPr lang="en-IN" smtClean="0"/>
              <a:t>8</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F4CC2F8-C7BF-4683-A87D-1E150375A2DE}" type="slidenum">
              <a:rPr lang="en-IN" smtClean="0"/>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1886" y="2347413"/>
            <a:ext cx="9088041" cy="1619750"/>
          </a:xfrm>
        </p:spPr>
        <p:txBody>
          <a:bodyPr/>
          <a:lstStyle/>
          <a:p>
            <a:r>
              <a:rPr lang="en-US" smtClean="0"/>
              <a:t>Click to edit Master title style</a:t>
            </a:r>
            <a:endParaRPr lang="en-US"/>
          </a:p>
        </p:txBody>
      </p:sp>
      <p:sp>
        <p:nvSpPr>
          <p:cNvPr id="3" name="Subtitle 2"/>
          <p:cNvSpPr>
            <a:spLocks noGrp="1"/>
          </p:cNvSpPr>
          <p:nvPr>
            <p:ph type="subTitle" idx="1"/>
          </p:nvPr>
        </p:nvSpPr>
        <p:spPr>
          <a:xfrm>
            <a:off x="1603772" y="4282016"/>
            <a:ext cx="7484269" cy="1931106"/>
          </a:xfrm>
        </p:spPr>
        <p:txBody>
          <a:bodyPr/>
          <a:lstStyle>
            <a:lvl1pPr marL="0" indent="0" algn="ctr">
              <a:buNone/>
              <a:defRPr>
                <a:solidFill>
                  <a:schemeClr val="tx1">
                    <a:tint val="75000"/>
                  </a:schemeClr>
                </a:solidFill>
              </a:defRPr>
            </a:lvl1pPr>
            <a:lvl2pPr marL="521345" indent="0" algn="ctr">
              <a:buNone/>
              <a:defRPr>
                <a:solidFill>
                  <a:schemeClr val="tx1">
                    <a:tint val="75000"/>
                  </a:schemeClr>
                </a:solidFill>
              </a:defRPr>
            </a:lvl2pPr>
            <a:lvl3pPr marL="1042690" indent="0" algn="ctr">
              <a:buNone/>
              <a:defRPr>
                <a:solidFill>
                  <a:schemeClr val="tx1">
                    <a:tint val="75000"/>
                  </a:schemeClr>
                </a:solidFill>
              </a:defRPr>
            </a:lvl3pPr>
            <a:lvl4pPr marL="1564035" indent="0" algn="ctr">
              <a:buNone/>
              <a:defRPr>
                <a:solidFill>
                  <a:schemeClr val="tx1">
                    <a:tint val="75000"/>
                  </a:schemeClr>
                </a:solidFill>
              </a:defRPr>
            </a:lvl4pPr>
            <a:lvl5pPr marL="2085381" indent="0" algn="ctr">
              <a:buNone/>
              <a:defRPr>
                <a:solidFill>
                  <a:schemeClr val="tx1">
                    <a:tint val="75000"/>
                  </a:schemeClr>
                </a:solidFill>
              </a:defRPr>
            </a:lvl5pPr>
            <a:lvl6pPr marL="2606726" indent="0" algn="ctr">
              <a:buNone/>
              <a:defRPr>
                <a:solidFill>
                  <a:schemeClr val="tx1">
                    <a:tint val="75000"/>
                  </a:schemeClr>
                </a:solidFill>
              </a:defRPr>
            </a:lvl6pPr>
            <a:lvl7pPr marL="3128071" indent="0" algn="ctr">
              <a:buNone/>
              <a:defRPr>
                <a:solidFill>
                  <a:schemeClr val="tx1">
                    <a:tint val="75000"/>
                  </a:schemeClr>
                </a:solidFill>
              </a:defRPr>
            </a:lvl7pPr>
            <a:lvl8pPr marL="3649416" indent="0" algn="ctr">
              <a:buNone/>
              <a:defRPr>
                <a:solidFill>
                  <a:schemeClr val="tx1">
                    <a:tint val="75000"/>
                  </a:schemeClr>
                </a:solidFill>
              </a:defRPr>
            </a:lvl8pPr>
            <a:lvl9pPr marL="4170761"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1564" y="302611"/>
            <a:ext cx="2405658" cy="644751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4591" y="302611"/>
            <a:ext cx="7038777" cy="644751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580" y="4855751"/>
            <a:ext cx="9088041" cy="1500805"/>
          </a:xfrm>
        </p:spPr>
        <p:txBody>
          <a:bodyPr anchor="t"/>
          <a:lstStyle>
            <a:lvl1pPr algn="l">
              <a:defRPr sz="4600" b="1" cap="all"/>
            </a:lvl1pPr>
          </a:lstStyle>
          <a:p>
            <a:r>
              <a:rPr lang="en-US" smtClean="0"/>
              <a:t>Click to edit Master title style</a:t>
            </a:r>
            <a:endParaRPr lang="en-US"/>
          </a:p>
        </p:txBody>
      </p:sp>
      <p:sp>
        <p:nvSpPr>
          <p:cNvPr id="3" name="Text Placeholder 2"/>
          <p:cNvSpPr>
            <a:spLocks noGrp="1"/>
          </p:cNvSpPr>
          <p:nvPr>
            <p:ph type="body" idx="1"/>
          </p:nvPr>
        </p:nvSpPr>
        <p:spPr>
          <a:xfrm>
            <a:off x="844580" y="3202768"/>
            <a:ext cx="9088041" cy="1652984"/>
          </a:xfrm>
        </p:spPr>
        <p:txBody>
          <a:bodyPr anchor="b"/>
          <a:lstStyle>
            <a:lvl1pPr marL="0" indent="0">
              <a:buNone/>
              <a:defRPr sz="2300">
                <a:solidFill>
                  <a:schemeClr val="tx1">
                    <a:tint val="75000"/>
                  </a:schemeClr>
                </a:solidFill>
              </a:defRPr>
            </a:lvl1pPr>
            <a:lvl2pPr marL="521345" indent="0">
              <a:buNone/>
              <a:defRPr sz="2100">
                <a:solidFill>
                  <a:schemeClr val="tx1">
                    <a:tint val="75000"/>
                  </a:schemeClr>
                </a:solidFill>
              </a:defRPr>
            </a:lvl2pPr>
            <a:lvl3pPr marL="1042690" indent="0">
              <a:buNone/>
              <a:defRPr sz="1800">
                <a:solidFill>
                  <a:schemeClr val="tx1">
                    <a:tint val="75000"/>
                  </a:schemeClr>
                </a:solidFill>
              </a:defRPr>
            </a:lvl3pPr>
            <a:lvl4pPr marL="1564035" indent="0">
              <a:buNone/>
              <a:defRPr sz="1600">
                <a:solidFill>
                  <a:schemeClr val="tx1">
                    <a:tint val="75000"/>
                  </a:schemeClr>
                </a:solidFill>
              </a:defRPr>
            </a:lvl4pPr>
            <a:lvl5pPr marL="2085381" indent="0">
              <a:buNone/>
              <a:defRPr sz="1600">
                <a:solidFill>
                  <a:schemeClr val="tx1">
                    <a:tint val="75000"/>
                  </a:schemeClr>
                </a:solidFill>
              </a:defRPr>
            </a:lvl5pPr>
            <a:lvl6pPr marL="2606726" indent="0">
              <a:buNone/>
              <a:defRPr sz="1600">
                <a:solidFill>
                  <a:schemeClr val="tx1">
                    <a:tint val="75000"/>
                  </a:schemeClr>
                </a:solidFill>
              </a:defRPr>
            </a:lvl6pPr>
            <a:lvl7pPr marL="3128071" indent="0">
              <a:buNone/>
              <a:defRPr sz="1600">
                <a:solidFill>
                  <a:schemeClr val="tx1">
                    <a:tint val="75000"/>
                  </a:schemeClr>
                </a:solidFill>
              </a:defRPr>
            </a:lvl7pPr>
            <a:lvl8pPr marL="3649416" indent="0">
              <a:buNone/>
              <a:defRPr sz="1600">
                <a:solidFill>
                  <a:schemeClr val="tx1">
                    <a:tint val="75000"/>
                  </a:schemeClr>
                </a:solidFill>
              </a:defRPr>
            </a:lvl8pPr>
            <a:lvl9pPr marL="4170761"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4591" y="1763184"/>
            <a:ext cx="4722217" cy="4986941"/>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35005" y="1763184"/>
            <a:ext cx="4722217" cy="4986941"/>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34591" y="1691467"/>
            <a:ext cx="4724074" cy="704923"/>
          </a:xfrm>
        </p:spPr>
        <p:txBody>
          <a:bodyPr anchor="b"/>
          <a:lstStyle>
            <a:lvl1pPr marL="0" indent="0">
              <a:buNone/>
              <a:defRPr sz="2700" b="1"/>
            </a:lvl1pPr>
            <a:lvl2pPr marL="521345" indent="0">
              <a:buNone/>
              <a:defRPr sz="2300" b="1"/>
            </a:lvl2pPr>
            <a:lvl3pPr marL="1042690" indent="0">
              <a:buNone/>
              <a:defRPr sz="2100" b="1"/>
            </a:lvl3pPr>
            <a:lvl4pPr marL="1564035" indent="0">
              <a:buNone/>
              <a:defRPr sz="1800" b="1"/>
            </a:lvl4pPr>
            <a:lvl5pPr marL="2085381" indent="0">
              <a:buNone/>
              <a:defRPr sz="1800" b="1"/>
            </a:lvl5pPr>
            <a:lvl6pPr marL="2606726" indent="0">
              <a:buNone/>
              <a:defRPr sz="1800" b="1"/>
            </a:lvl6pPr>
            <a:lvl7pPr marL="3128071" indent="0">
              <a:buNone/>
              <a:defRPr sz="1800" b="1"/>
            </a:lvl7pPr>
            <a:lvl8pPr marL="3649416" indent="0">
              <a:buNone/>
              <a:defRPr sz="1800" b="1"/>
            </a:lvl8pPr>
            <a:lvl9pPr marL="4170761"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34591" y="2396390"/>
            <a:ext cx="4724074" cy="4353734"/>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431293" y="1691467"/>
            <a:ext cx="4725930" cy="704923"/>
          </a:xfrm>
        </p:spPr>
        <p:txBody>
          <a:bodyPr anchor="b"/>
          <a:lstStyle>
            <a:lvl1pPr marL="0" indent="0">
              <a:buNone/>
              <a:defRPr sz="2700" b="1"/>
            </a:lvl1pPr>
            <a:lvl2pPr marL="521345" indent="0">
              <a:buNone/>
              <a:defRPr sz="2300" b="1"/>
            </a:lvl2pPr>
            <a:lvl3pPr marL="1042690" indent="0">
              <a:buNone/>
              <a:defRPr sz="2100" b="1"/>
            </a:lvl3pPr>
            <a:lvl4pPr marL="1564035" indent="0">
              <a:buNone/>
              <a:defRPr sz="1800" b="1"/>
            </a:lvl4pPr>
            <a:lvl5pPr marL="2085381" indent="0">
              <a:buNone/>
              <a:defRPr sz="1800" b="1"/>
            </a:lvl5pPr>
            <a:lvl6pPr marL="2606726" indent="0">
              <a:buNone/>
              <a:defRPr sz="1800" b="1"/>
            </a:lvl6pPr>
            <a:lvl7pPr marL="3128071" indent="0">
              <a:buNone/>
              <a:defRPr sz="1800" b="1"/>
            </a:lvl7pPr>
            <a:lvl8pPr marL="3649416" indent="0">
              <a:buNone/>
              <a:defRPr sz="1800" b="1"/>
            </a:lvl8pPr>
            <a:lvl9pPr marL="4170761"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431293" y="2396390"/>
            <a:ext cx="4725930" cy="4353734"/>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591" y="300861"/>
            <a:ext cx="3517533" cy="1280407"/>
          </a:xfrm>
        </p:spPr>
        <p:txBody>
          <a:bodyPr anchor="b"/>
          <a:lstStyle>
            <a:lvl1pPr algn="l">
              <a:defRPr sz="2300" b="1"/>
            </a:lvl1pPr>
          </a:lstStyle>
          <a:p>
            <a:r>
              <a:rPr lang="en-US" smtClean="0"/>
              <a:t>Click to edit Master title style</a:t>
            </a:r>
            <a:endParaRPr lang="en-US"/>
          </a:p>
        </p:txBody>
      </p:sp>
      <p:sp>
        <p:nvSpPr>
          <p:cNvPr id="3" name="Content Placeholder 2"/>
          <p:cNvSpPr>
            <a:spLocks noGrp="1"/>
          </p:cNvSpPr>
          <p:nvPr>
            <p:ph idx="1"/>
          </p:nvPr>
        </p:nvSpPr>
        <p:spPr>
          <a:xfrm>
            <a:off x="4180202" y="300861"/>
            <a:ext cx="5977020" cy="6449263"/>
          </a:xfrm>
        </p:spPr>
        <p:txBody>
          <a:bodyPr/>
          <a:lstStyle>
            <a:lvl1pPr>
              <a:defRPr sz="36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4591" y="1581268"/>
            <a:ext cx="3517533" cy="5168856"/>
          </a:xfrm>
        </p:spPr>
        <p:txBody>
          <a:bodyPr/>
          <a:lstStyle>
            <a:lvl1pPr marL="0" indent="0">
              <a:buNone/>
              <a:defRPr sz="1600"/>
            </a:lvl1pPr>
            <a:lvl2pPr marL="521345" indent="0">
              <a:buNone/>
              <a:defRPr sz="1400"/>
            </a:lvl2pPr>
            <a:lvl3pPr marL="1042690" indent="0">
              <a:buNone/>
              <a:defRPr sz="1100"/>
            </a:lvl3pPr>
            <a:lvl4pPr marL="1564035" indent="0">
              <a:buNone/>
              <a:defRPr sz="1000"/>
            </a:lvl4pPr>
            <a:lvl5pPr marL="2085381" indent="0">
              <a:buNone/>
              <a:defRPr sz="1000"/>
            </a:lvl5pPr>
            <a:lvl6pPr marL="2606726" indent="0">
              <a:buNone/>
              <a:defRPr sz="1000"/>
            </a:lvl6pPr>
            <a:lvl7pPr marL="3128071" indent="0">
              <a:buNone/>
              <a:defRPr sz="1000"/>
            </a:lvl7pPr>
            <a:lvl8pPr marL="3649416" indent="0">
              <a:buNone/>
              <a:defRPr sz="1000"/>
            </a:lvl8pPr>
            <a:lvl9pPr marL="4170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670" y="5289550"/>
            <a:ext cx="6415088" cy="624461"/>
          </a:xfrm>
        </p:spPr>
        <p:txBody>
          <a:bodyPr anchor="b"/>
          <a:lstStyle>
            <a:lvl1pPr algn="l">
              <a:defRPr sz="2300" b="1"/>
            </a:lvl1pPr>
          </a:lstStyle>
          <a:p>
            <a:r>
              <a:rPr lang="en-US" smtClean="0"/>
              <a:t>Click to edit Master title style</a:t>
            </a:r>
            <a:endParaRPr lang="en-US"/>
          </a:p>
        </p:txBody>
      </p:sp>
      <p:sp>
        <p:nvSpPr>
          <p:cNvPr id="3" name="Picture Placeholder 2"/>
          <p:cNvSpPr>
            <a:spLocks noGrp="1"/>
          </p:cNvSpPr>
          <p:nvPr>
            <p:ph type="pic" idx="1"/>
          </p:nvPr>
        </p:nvSpPr>
        <p:spPr>
          <a:xfrm>
            <a:off x="2095670" y="675187"/>
            <a:ext cx="6415088" cy="4533900"/>
          </a:xfrm>
        </p:spPr>
        <p:txBody>
          <a:bodyPr/>
          <a:lstStyle>
            <a:lvl1pPr marL="0" indent="0">
              <a:buNone/>
              <a:defRPr sz="3600"/>
            </a:lvl1pPr>
            <a:lvl2pPr marL="521345" indent="0">
              <a:buNone/>
              <a:defRPr sz="3200"/>
            </a:lvl2pPr>
            <a:lvl3pPr marL="1042690" indent="0">
              <a:buNone/>
              <a:defRPr sz="2700"/>
            </a:lvl3pPr>
            <a:lvl4pPr marL="1564035" indent="0">
              <a:buNone/>
              <a:defRPr sz="2300"/>
            </a:lvl4pPr>
            <a:lvl5pPr marL="2085381" indent="0">
              <a:buNone/>
              <a:defRPr sz="2300"/>
            </a:lvl5pPr>
            <a:lvl6pPr marL="2606726" indent="0">
              <a:buNone/>
              <a:defRPr sz="2300"/>
            </a:lvl6pPr>
            <a:lvl7pPr marL="3128071" indent="0">
              <a:buNone/>
              <a:defRPr sz="2300"/>
            </a:lvl7pPr>
            <a:lvl8pPr marL="3649416" indent="0">
              <a:buNone/>
              <a:defRPr sz="2300"/>
            </a:lvl8pPr>
            <a:lvl9pPr marL="4170761" indent="0">
              <a:buNone/>
              <a:defRPr sz="2300"/>
            </a:lvl9pPr>
          </a:lstStyle>
          <a:p>
            <a:endParaRPr lang="en-US"/>
          </a:p>
        </p:txBody>
      </p:sp>
      <p:sp>
        <p:nvSpPr>
          <p:cNvPr id="4" name="Text Placeholder 3"/>
          <p:cNvSpPr>
            <a:spLocks noGrp="1"/>
          </p:cNvSpPr>
          <p:nvPr>
            <p:ph type="body" sz="half" idx="2"/>
          </p:nvPr>
        </p:nvSpPr>
        <p:spPr>
          <a:xfrm>
            <a:off x="2095670" y="5914011"/>
            <a:ext cx="6415088" cy="886839"/>
          </a:xfrm>
        </p:spPr>
        <p:txBody>
          <a:bodyPr/>
          <a:lstStyle>
            <a:lvl1pPr marL="0" indent="0">
              <a:buNone/>
              <a:defRPr sz="1600"/>
            </a:lvl1pPr>
            <a:lvl2pPr marL="521345" indent="0">
              <a:buNone/>
              <a:defRPr sz="1400"/>
            </a:lvl2pPr>
            <a:lvl3pPr marL="1042690" indent="0">
              <a:buNone/>
              <a:defRPr sz="1100"/>
            </a:lvl3pPr>
            <a:lvl4pPr marL="1564035" indent="0">
              <a:buNone/>
              <a:defRPr sz="1000"/>
            </a:lvl4pPr>
            <a:lvl5pPr marL="2085381" indent="0">
              <a:buNone/>
              <a:defRPr sz="1000"/>
            </a:lvl5pPr>
            <a:lvl6pPr marL="2606726" indent="0">
              <a:buNone/>
              <a:defRPr sz="1000"/>
            </a:lvl6pPr>
            <a:lvl7pPr marL="3128071" indent="0">
              <a:buNone/>
              <a:defRPr sz="1000"/>
            </a:lvl7pPr>
            <a:lvl8pPr marL="3649416" indent="0">
              <a:buNone/>
              <a:defRPr sz="1000"/>
            </a:lvl8pPr>
            <a:lvl9pPr marL="4170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591" y="302610"/>
            <a:ext cx="9622632" cy="1259417"/>
          </a:xfrm>
          <a:prstGeom prst="rect">
            <a:avLst/>
          </a:prstGeom>
        </p:spPr>
        <p:txBody>
          <a:bodyPr vert="horz" lIns="104269" tIns="52135" rIns="104269" bIns="5213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34591" y="1763184"/>
            <a:ext cx="9622632" cy="4986941"/>
          </a:xfrm>
          <a:prstGeom prst="rect">
            <a:avLst/>
          </a:prstGeom>
        </p:spPr>
        <p:txBody>
          <a:bodyPr vert="horz" lIns="104269" tIns="52135" rIns="104269" bIns="5213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34591" y="7003756"/>
            <a:ext cx="2494756" cy="402314"/>
          </a:xfrm>
          <a:prstGeom prst="rect">
            <a:avLst/>
          </a:prstGeom>
        </p:spPr>
        <p:txBody>
          <a:bodyPr vert="horz" lIns="104269" tIns="52135" rIns="104269" bIns="52135" rtlCol="0" anchor="ctr"/>
          <a:lstStyle>
            <a:lvl1pPr algn="l">
              <a:defRPr sz="1400">
                <a:solidFill>
                  <a:schemeClr val="tx1">
                    <a:tint val="75000"/>
                  </a:schemeClr>
                </a:solidFill>
              </a:defRPr>
            </a:lvl1pPr>
          </a:lstStyle>
          <a:p>
            <a:fld id="{1D8BD707-D9CF-40AE-B4C6-C98DA3205C09}" type="datetimeFigureOut">
              <a:rPr lang="en-US" smtClean="0"/>
              <a:pPr/>
              <a:t>8/14/2016</a:t>
            </a:fld>
            <a:endParaRPr lang="en-US"/>
          </a:p>
        </p:txBody>
      </p:sp>
      <p:sp>
        <p:nvSpPr>
          <p:cNvPr id="5" name="Footer Placeholder 4"/>
          <p:cNvSpPr>
            <a:spLocks noGrp="1"/>
          </p:cNvSpPr>
          <p:nvPr>
            <p:ph type="ftr" sz="quarter" idx="3"/>
          </p:nvPr>
        </p:nvSpPr>
        <p:spPr>
          <a:xfrm>
            <a:off x="3653036" y="7003756"/>
            <a:ext cx="3385741" cy="402314"/>
          </a:xfrm>
          <a:prstGeom prst="rect">
            <a:avLst/>
          </a:prstGeom>
        </p:spPr>
        <p:txBody>
          <a:bodyPr vert="horz" lIns="104269" tIns="52135" rIns="104269" bIns="52135" rtlCol="0" anchor="ctr"/>
          <a:lstStyle>
            <a:lvl1pPr algn="ctr">
              <a:defRPr sz="1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662466" y="7003756"/>
            <a:ext cx="2494756" cy="402314"/>
          </a:xfrm>
          <a:prstGeom prst="rect">
            <a:avLst/>
          </a:prstGeom>
        </p:spPr>
        <p:txBody>
          <a:bodyPr vert="horz" lIns="104269" tIns="52135" rIns="104269" bIns="52135" rtlCol="0" anchor="ctr"/>
          <a:lstStyle>
            <a:lvl1pPr algn="r">
              <a:defRPr sz="14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42690" rtl="0" eaLnBrk="1" latinLnBrk="0" hangingPunct="1">
        <a:spcBef>
          <a:spcPct val="0"/>
        </a:spcBef>
        <a:buNone/>
        <a:defRPr sz="5000" kern="1200">
          <a:solidFill>
            <a:schemeClr val="tx1"/>
          </a:solidFill>
          <a:latin typeface="+mj-lt"/>
          <a:ea typeface="+mj-ea"/>
          <a:cs typeface="+mj-cs"/>
        </a:defRPr>
      </a:lvl1pPr>
    </p:titleStyle>
    <p:bodyStyle>
      <a:lvl1pPr marL="391009" indent="-391009" algn="l" defTabSz="1042690"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847186" indent="-325841" algn="l" defTabSz="1042690"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3363" indent="-260673" algn="l" defTabSz="1042690"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4708" indent="-260673" algn="l" defTabSz="1042690"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46053" indent="-260673" algn="l" defTabSz="1042690"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67398" indent="-260673" algn="l" defTabSz="1042690"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88744" indent="-260673" algn="l" defTabSz="1042690"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0089" indent="-260673" algn="l" defTabSz="1042690"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31434" indent="-260673" algn="l" defTabSz="1042690"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42690" rtl="0" eaLnBrk="1" latinLnBrk="0" hangingPunct="1">
        <a:defRPr sz="2100" kern="1200">
          <a:solidFill>
            <a:schemeClr val="tx1"/>
          </a:solidFill>
          <a:latin typeface="+mn-lt"/>
          <a:ea typeface="+mn-ea"/>
          <a:cs typeface="+mn-cs"/>
        </a:defRPr>
      </a:lvl1pPr>
      <a:lvl2pPr marL="521345" algn="l" defTabSz="1042690" rtl="0" eaLnBrk="1" latinLnBrk="0" hangingPunct="1">
        <a:defRPr sz="2100" kern="1200">
          <a:solidFill>
            <a:schemeClr val="tx1"/>
          </a:solidFill>
          <a:latin typeface="+mn-lt"/>
          <a:ea typeface="+mn-ea"/>
          <a:cs typeface="+mn-cs"/>
        </a:defRPr>
      </a:lvl2pPr>
      <a:lvl3pPr marL="1042690" algn="l" defTabSz="1042690" rtl="0" eaLnBrk="1" latinLnBrk="0" hangingPunct="1">
        <a:defRPr sz="2100" kern="1200">
          <a:solidFill>
            <a:schemeClr val="tx1"/>
          </a:solidFill>
          <a:latin typeface="+mn-lt"/>
          <a:ea typeface="+mn-ea"/>
          <a:cs typeface="+mn-cs"/>
        </a:defRPr>
      </a:lvl3pPr>
      <a:lvl4pPr marL="1564035" algn="l" defTabSz="1042690" rtl="0" eaLnBrk="1" latinLnBrk="0" hangingPunct="1">
        <a:defRPr sz="2100" kern="1200">
          <a:solidFill>
            <a:schemeClr val="tx1"/>
          </a:solidFill>
          <a:latin typeface="+mn-lt"/>
          <a:ea typeface="+mn-ea"/>
          <a:cs typeface="+mn-cs"/>
        </a:defRPr>
      </a:lvl4pPr>
      <a:lvl5pPr marL="2085381" algn="l" defTabSz="1042690" rtl="0" eaLnBrk="1" latinLnBrk="0" hangingPunct="1">
        <a:defRPr sz="2100" kern="1200">
          <a:solidFill>
            <a:schemeClr val="tx1"/>
          </a:solidFill>
          <a:latin typeface="+mn-lt"/>
          <a:ea typeface="+mn-ea"/>
          <a:cs typeface="+mn-cs"/>
        </a:defRPr>
      </a:lvl5pPr>
      <a:lvl6pPr marL="2606726" algn="l" defTabSz="1042690" rtl="0" eaLnBrk="1" latinLnBrk="0" hangingPunct="1">
        <a:defRPr sz="2100" kern="1200">
          <a:solidFill>
            <a:schemeClr val="tx1"/>
          </a:solidFill>
          <a:latin typeface="+mn-lt"/>
          <a:ea typeface="+mn-ea"/>
          <a:cs typeface="+mn-cs"/>
        </a:defRPr>
      </a:lvl6pPr>
      <a:lvl7pPr marL="3128071" algn="l" defTabSz="1042690" rtl="0" eaLnBrk="1" latinLnBrk="0" hangingPunct="1">
        <a:defRPr sz="2100" kern="1200">
          <a:solidFill>
            <a:schemeClr val="tx1"/>
          </a:solidFill>
          <a:latin typeface="+mn-lt"/>
          <a:ea typeface="+mn-ea"/>
          <a:cs typeface="+mn-cs"/>
        </a:defRPr>
      </a:lvl7pPr>
      <a:lvl8pPr marL="3649416" algn="l" defTabSz="1042690" rtl="0" eaLnBrk="1" latinLnBrk="0" hangingPunct="1">
        <a:defRPr sz="2100" kern="1200">
          <a:solidFill>
            <a:schemeClr val="tx1"/>
          </a:solidFill>
          <a:latin typeface="+mn-lt"/>
          <a:ea typeface="+mn-ea"/>
          <a:cs typeface="+mn-cs"/>
        </a:defRPr>
      </a:lvl8pPr>
      <a:lvl9pPr marL="4170761" algn="l" defTabSz="10426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hyperlink" Target="mailto:mourhafkazzaz@gmail.com"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hyperlink" Target="http://www.fb.com/mourhafkazzaz"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ln>
            <a:solidFill>
              <a:schemeClr val="accent1"/>
            </a:solidFill>
          </a:ln>
        </p:spPr>
        <p:txBody>
          <a:bodyPr>
            <a:normAutofit/>
          </a:bodyPr>
          <a:lstStyle/>
          <a:p>
            <a:r>
              <a:rPr lang="en-US" sz="8200" dirty="0" err="1" smtClean="0">
                <a:solidFill>
                  <a:schemeClr val="bg1"/>
                </a:solidFill>
              </a:rPr>
              <a:t>SemiA</a:t>
            </a:r>
            <a:endParaRPr lang="en-IN" sz="8200" dirty="0">
              <a:solidFill>
                <a:schemeClr val="bg1"/>
              </a:solidFill>
            </a:endParaRPr>
          </a:p>
        </p:txBody>
      </p:sp>
      <p:sp>
        <p:nvSpPr>
          <p:cNvPr id="3" name="Subtitle 2"/>
          <p:cNvSpPr>
            <a:spLocks noGrp="1"/>
          </p:cNvSpPr>
          <p:nvPr>
            <p:ph type="subTitle" idx="1"/>
          </p:nvPr>
        </p:nvSpPr>
        <p:spPr>
          <a:xfrm>
            <a:off x="1603772" y="4282017"/>
            <a:ext cx="7484269" cy="671689"/>
          </a:xfrm>
          <a:solidFill>
            <a:schemeClr val="bg1"/>
          </a:solidFill>
        </p:spPr>
        <p:txBody>
          <a:bodyPr/>
          <a:lstStyle/>
          <a:p>
            <a:r>
              <a:rPr lang="en-US" dirty="0" smtClean="0">
                <a:solidFill>
                  <a:schemeClr val="tx2">
                    <a:lumMod val="60000"/>
                    <a:lumOff val="40000"/>
                  </a:schemeClr>
                </a:solidFill>
              </a:rPr>
              <a:t>HOW TO USE </a:t>
            </a:r>
            <a:endParaRPr lang="en-IN" dirty="0">
              <a:solidFill>
                <a:schemeClr val="tx2">
                  <a:lumMod val="60000"/>
                  <a:lumOff val="4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0691813" cy="692679"/>
          </a:xfrm>
          <a:ln>
            <a:solidFill>
              <a:schemeClr val="accent1"/>
            </a:solidFill>
          </a:ln>
        </p:spPr>
        <p:txBody>
          <a:bodyPr>
            <a:normAutofit fontScale="90000"/>
          </a:bodyPr>
          <a:lstStyle/>
          <a:p>
            <a:pPr algn="l"/>
            <a:r>
              <a:rPr lang="en-US" sz="4100" dirty="0" err="1" smtClean="0">
                <a:solidFill>
                  <a:schemeClr val="bg1"/>
                </a:solidFill>
              </a:rPr>
              <a:t>SemiA</a:t>
            </a:r>
            <a:endParaRPr lang="en-IN" sz="4100" dirty="0">
              <a:solidFill>
                <a:schemeClr val="bg1"/>
              </a:solidFill>
            </a:endParaRPr>
          </a:p>
        </p:txBody>
      </p:sp>
      <p:sp>
        <p:nvSpPr>
          <p:cNvPr id="3" name="Subtitle 2"/>
          <p:cNvSpPr>
            <a:spLocks noGrp="1"/>
          </p:cNvSpPr>
          <p:nvPr>
            <p:ph type="subTitle" idx="1"/>
          </p:nvPr>
        </p:nvSpPr>
        <p:spPr>
          <a:xfrm>
            <a:off x="1514674" y="83961"/>
            <a:ext cx="9177139" cy="587728"/>
          </a:xfrm>
          <a:solidFill>
            <a:schemeClr val="bg1"/>
          </a:solidFill>
        </p:spPr>
        <p:txBody>
          <a:bodyPr>
            <a:normAutofit fontScale="92500" lnSpcReduction="10000"/>
          </a:bodyPr>
          <a:lstStyle/>
          <a:p>
            <a:pPr algn="l"/>
            <a:r>
              <a:rPr lang="en-US" dirty="0" smtClean="0">
                <a:solidFill>
                  <a:schemeClr val="tx2">
                    <a:lumMod val="60000"/>
                    <a:lumOff val="40000"/>
                  </a:schemeClr>
                </a:solidFill>
              </a:rPr>
              <a:t>HOW TO USE  - PRACTICAL EXAMPLE</a:t>
            </a:r>
            <a:endParaRPr lang="en-IN" dirty="0" smtClean="0">
              <a:solidFill>
                <a:schemeClr val="tx2">
                  <a:lumMod val="60000"/>
                  <a:lumOff val="40000"/>
                </a:schemeClr>
              </a:solidFill>
            </a:endParaRPr>
          </a:p>
          <a:p>
            <a:pPr algn="l"/>
            <a:endParaRPr lang="en-IN" dirty="0">
              <a:solidFill>
                <a:schemeClr val="tx2">
                  <a:lumMod val="60000"/>
                  <a:lumOff val="40000"/>
                </a:schemeClr>
              </a:solidFill>
            </a:endParaRPr>
          </a:p>
        </p:txBody>
      </p:sp>
      <p:sp>
        <p:nvSpPr>
          <p:cNvPr id="11" name="TextBox 10"/>
          <p:cNvSpPr txBox="1"/>
          <p:nvPr/>
        </p:nvSpPr>
        <p:spPr>
          <a:xfrm>
            <a:off x="10294946" y="7167328"/>
            <a:ext cx="301946" cy="320732"/>
          </a:xfrm>
          <a:prstGeom prst="rect">
            <a:avLst/>
          </a:prstGeom>
          <a:noFill/>
        </p:spPr>
        <p:txBody>
          <a:bodyPr wrap="none" lIns="104269" tIns="52135" rIns="104269" bIns="52135" rtlCol="0">
            <a:spAutoFit/>
          </a:bodyPr>
          <a:lstStyle/>
          <a:p>
            <a:r>
              <a:rPr lang="en-US" sz="1400" dirty="0" smtClean="0">
                <a:solidFill>
                  <a:schemeClr val="bg1"/>
                </a:solidFill>
              </a:rPr>
              <a:t>9</a:t>
            </a:r>
            <a:endParaRPr lang="en-IN" dirty="0">
              <a:solidFill>
                <a:schemeClr val="bg1"/>
              </a:solidFill>
            </a:endParaRPr>
          </a:p>
        </p:txBody>
      </p:sp>
      <p:sp>
        <p:nvSpPr>
          <p:cNvPr id="12" name="TextBox 11"/>
          <p:cNvSpPr txBox="1"/>
          <p:nvPr/>
        </p:nvSpPr>
        <p:spPr>
          <a:xfrm>
            <a:off x="801886" y="1007534"/>
            <a:ext cx="8197057" cy="520787"/>
          </a:xfrm>
          <a:prstGeom prst="rect">
            <a:avLst/>
          </a:prstGeom>
          <a:noFill/>
        </p:spPr>
        <p:txBody>
          <a:bodyPr wrap="square" lIns="104269" tIns="52135" rIns="104269" bIns="52135" rtlCol="0">
            <a:spAutoFit/>
          </a:bodyPr>
          <a:lstStyle/>
          <a:p>
            <a:r>
              <a:rPr lang="en-US" sz="2700" b="1" dirty="0" smtClean="0">
                <a:solidFill>
                  <a:schemeClr val="bg1"/>
                </a:solidFill>
              </a:rPr>
              <a:t>STEP 3     </a:t>
            </a:r>
            <a:r>
              <a:rPr lang="en-US" dirty="0" smtClean="0"/>
              <a:t>Processing</a:t>
            </a:r>
            <a:endParaRPr lang="en-IN" dirty="0"/>
          </a:p>
        </p:txBody>
      </p:sp>
      <p:sp>
        <p:nvSpPr>
          <p:cNvPr id="8" name="TextBox 7"/>
          <p:cNvSpPr txBox="1"/>
          <p:nvPr/>
        </p:nvSpPr>
        <p:spPr>
          <a:xfrm>
            <a:off x="1247378" y="3946173"/>
            <a:ext cx="8197057" cy="1721115"/>
          </a:xfrm>
          <a:prstGeom prst="rect">
            <a:avLst/>
          </a:prstGeom>
          <a:noFill/>
        </p:spPr>
        <p:txBody>
          <a:bodyPr wrap="square" lIns="104269" tIns="52135" rIns="104269" bIns="52135" rtlCol="0">
            <a:spAutoFit/>
          </a:bodyPr>
          <a:lstStyle/>
          <a:p>
            <a:r>
              <a:rPr lang="en-US" dirty="0" smtClean="0"/>
              <a:t>The example input now is ready for processing. All we need to do is pressing “</a:t>
            </a:r>
            <a:r>
              <a:rPr lang="en-US" dirty="0" smtClean="0">
                <a:solidFill>
                  <a:schemeClr val="bg1"/>
                </a:solidFill>
              </a:rPr>
              <a:t>PROCESS</a:t>
            </a:r>
            <a:r>
              <a:rPr lang="en-US" dirty="0" smtClean="0"/>
              <a:t>”</a:t>
            </a:r>
          </a:p>
          <a:p>
            <a:endParaRPr lang="en-US" dirty="0" smtClean="0"/>
          </a:p>
          <a:p>
            <a:endParaRPr lang="en-US" dirty="0" smtClean="0"/>
          </a:p>
          <a:p>
            <a:endParaRPr lang="en-US" dirty="0" smtClean="0"/>
          </a:p>
        </p:txBody>
      </p:sp>
      <p:pic>
        <p:nvPicPr>
          <p:cNvPr id="9219" name="Picture 3" descr="C:\Users\ASUS\Desktop\Presentation\page12.bmp"/>
          <p:cNvPicPr>
            <a:picLocks noChangeAspect="1" noChangeArrowheads="1"/>
          </p:cNvPicPr>
          <p:nvPr/>
        </p:nvPicPr>
        <p:blipFill>
          <a:blip r:embed="rId3"/>
          <a:srcRect/>
          <a:stretch>
            <a:fillRect/>
          </a:stretch>
        </p:blipFill>
        <p:spPr bwMode="auto">
          <a:xfrm>
            <a:off x="1477549" y="1679222"/>
            <a:ext cx="7521393" cy="2078038"/>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0691813" cy="692679"/>
          </a:xfrm>
          <a:ln>
            <a:solidFill>
              <a:schemeClr val="accent1"/>
            </a:solidFill>
          </a:ln>
        </p:spPr>
        <p:txBody>
          <a:bodyPr>
            <a:normAutofit fontScale="90000"/>
          </a:bodyPr>
          <a:lstStyle/>
          <a:p>
            <a:pPr algn="l"/>
            <a:r>
              <a:rPr lang="en-US" sz="4100" dirty="0" err="1" smtClean="0">
                <a:solidFill>
                  <a:schemeClr val="bg1"/>
                </a:solidFill>
              </a:rPr>
              <a:t>SemiA</a:t>
            </a:r>
            <a:endParaRPr lang="en-IN" sz="4100" dirty="0">
              <a:solidFill>
                <a:schemeClr val="bg1"/>
              </a:solidFill>
            </a:endParaRPr>
          </a:p>
        </p:txBody>
      </p:sp>
      <p:sp>
        <p:nvSpPr>
          <p:cNvPr id="3" name="Subtitle 2"/>
          <p:cNvSpPr>
            <a:spLocks noGrp="1"/>
          </p:cNvSpPr>
          <p:nvPr>
            <p:ph type="subTitle" idx="1"/>
          </p:nvPr>
        </p:nvSpPr>
        <p:spPr>
          <a:xfrm>
            <a:off x="1514674" y="83961"/>
            <a:ext cx="9177139" cy="587728"/>
          </a:xfrm>
          <a:solidFill>
            <a:schemeClr val="bg1"/>
          </a:solidFill>
        </p:spPr>
        <p:txBody>
          <a:bodyPr>
            <a:normAutofit fontScale="92500" lnSpcReduction="10000"/>
          </a:bodyPr>
          <a:lstStyle/>
          <a:p>
            <a:pPr algn="l"/>
            <a:r>
              <a:rPr lang="en-US" dirty="0" smtClean="0">
                <a:solidFill>
                  <a:schemeClr val="tx2">
                    <a:lumMod val="60000"/>
                    <a:lumOff val="40000"/>
                  </a:schemeClr>
                </a:solidFill>
              </a:rPr>
              <a:t>HOW TO USE  - PRACTICAL EXAMPLE</a:t>
            </a:r>
            <a:endParaRPr lang="en-IN" dirty="0" smtClean="0">
              <a:solidFill>
                <a:schemeClr val="tx2">
                  <a:lumMod val="60000"/>
                  <a:lumOff val="40000"/>
                </a:schemeClr>
              </a:solidFill>
            </a:endParaRPr>
          </a:p>
          <a:p>
            <a:pPr algn="l"/>
            <a:endParaRPr lang="en-IN" dirty="0">
              <a:solidFill>
                <a:schemeClr val="tx2">
                  <a:lumMod val="60000"/>
                  <a:lumOff val="40000"/>
                </a:schemeClr>
              </a:solidFill>
            </a:endParaRPr>
          </a:p>
        </p:txBody>
      </p:sp>
      <p:sp>
        <p:nvSpPr>
          <p:cNvPr id="11" name="TextBox 10"/>
          <p:cNvSpPr txBox="1"/>
          <p:nvPr/>
        </p:nvSpPr>
        <p:spPr>
          <a:xfrm>
            <a:off x="10294946" y="7167328"/>
            <a:ext cx="393317" cy="320732"/>
          </a:xfrm>
          <a:prstGeom prst="rect">
            <a:avLst/>
          </a:prstGeom>
          <a:noFill/>
        </p:spPr>
        <p:txBody>
          <a:bodyPr wrap="none" lIns="104269" tIns="52135" rIns="104269" bIns="52135" rtlCol="0">
            <a:spAutoFit/>
          </a:bodyPr>
          <a:lstStyle/>
          <a:p>
            <a:r>
              <a:rPr lang="en-US" sz="1400" dirty="0" smtClean="0">
                <a:solidFill>
                  <a:schemeClr val="bg1"/>
                </a:solidFill>
              </a:rPr>
              <a:t>10</a:t>
            </a:r>
            <a:endParaRPr lang="en-IN" dirty="0">
              <a:solidFill>
                <a:schemeClr val="bg1"/>
              </a:solidFill>
            </a:endParaRPr>
          </a:p>
        </p:txBody>
      </p:sp>
      <p:sp>
        <p:nvSpPr>
          <p:cNvPr id="12" name="TextBox 11"/>
          <p:cNvSpPr txBox="1"/>
          <p:nvPr/>
        </p:nvSpPr>
        <p:spPr>
          <a:xfrm>
            <a:off x="801886" y="1007534"/>
            <a:ext cx="8197057" cy="520787"/>
          </a:xfrm>
          <a:prstGeom prst="rect">
            <a:avLst/>
          </a:prstGeom>
          <a:noFill/>
        </p:spPr>
        <p:txBody>
          <a:bodyPr wrap="square" lIns="104269" tIns="52135" rIns="104269" bIns="52135" rtlCol="0">
            <a:spAutoFit/>
          </a:bodyPr>
          <a:lstStyle/>
          <a:p>
            <a:r>
              <a:rPr lang="en-US" sz="2700" b="1" dirty="0" smtClean="0">
                <a:solidFill>
                  <a:schemeClr val="bg1"/>
                </a:solidFill>
              </a:rPr>
              <a:t>STEP 4     </a:t>
            </a:r>
            <a:r>
              <a:rPr lang="en-US" dirty="0" smtClean="0"/>
              <a:t>The result</a:t>
            </a:r>
            <a:endParaRPr lang="en-IN" dirty="0"/>
          </a:p>
        </p:txBody>
      </p:sp>
      <p:pic>
        <p:nvPicPr>
          <p:cNvPr id="10242" name="Picture 2" descr="C:\Users\ASUS\Desktop\Presentation\page13.bmp"/>
          <p:cNvPicPr>
            <a:picLocks noChangeAspect="1" noChangeArrowheads="1"/>
          </p:cNvPicPr>
          <p:nvPr/>
        </p:nvPicPr>
        <p:blipFill>
          <a:blip r:embed="rId3"/>
          <a:srcRect/>
          <a:stretch>
            <a:fillRect/>
          </a:stretch>
        </p:blipFill>
        <p:spPr bwMode="auto">
          <a:xfrm>
            <a:off x="2583855" y="3106562"/>
            <a:ext cx="5234533" cy="892087"/>
          </a:xfrm>
          <a:prstGeom prst="rect">
            <a:avLst/>
          </a:prstGeom>
          <a:noFill/>
        </p:spPr>
      </p:pic>
      <p:pic>
        <p:nvPicPr>
          <p:cNvPr id="10243" name="Picture 3" descr="C:\Users\ASUS\Desktop\Presentation\page14.bmp"/>
          <p:cNvPicPr>
            <a:picLocks noChangeAspect="1" noChangeArrowheads="1"/>
          </p:cNvPicPr>
          <p:nvPr/>
        </p:nvPicPr>
        <p:blipFill>
          <a:blip r:embed="rId4"/>
          <a:srcRect/>
          <a:stretch>
            <a:fillRect/>
          </a:stretch>
        </p:blipFill>
        <p:spPr bwMode="auto">
          <a:xfrm>
            <a:off x="1603772" y="5373511"/>
            <a:ext cx="7506544" cy="902582"/>
          </a:xfrm>
          <a:prstGeom prst="rect">
            <a:avLst/>
          </a:prstGeom>
          <a:noFill/>
        </p:spPr>
      </p:pic>
      <p:sp>
        <p:nvSpPr>
          <p:cNvPr id="10" name="TextBox 9"/>
          <p:cNvSpPr txBox="1"/>
          <p:nvPr/>
        </p:nvSpPr>
        <p:spPr>
          <a:xfrm>
            <a:off x="1336476" y="1763184"/>
            <a:ext cx="8197057" cy="4306438"/>
          </a:xfrm>
          <a:prstGeom prst="rect">
            <a:avLst/>
          </a:prstGeom>
          <a:noFill/>
        </p:spPr>
        <p:txBody>
          <a:bodyPr wrap="square" lIns="104269" tIns="52135" rIns="104269" bIns="52135" rtlCol="0">
            <a:spAutoFit/>
          </a:bodyPr>
          <a:lstStyle/>
          <a:p>
            <a:r>
              <a:rPr lang="en-US" dirty="0" smtClean="0"/>
              <a:t>We have two options:</a:t>
            </a:r>
          </a:p>
          <a:p>
            <a:r>
              <a:rPr lang="en-US" dirty="0" smtClean="0">
                <a:solidFill>
                  <a:schemeClr val="bg1"/>
                </a:solidFill>
              </a:rPr>
              <a:t>OPTION 1</a:t>
            </a:r>
            <a:r>
              <a:rPr lang="en-US" dirty="0" smtClean="0"/>
              <a:t>         </a:t>
            </a:r>
            <a:r>
              <a:rPr lang="en-US" dirty="0" smtClean="0">
                <a:solidFill>
                  <a:schemeClr val="bg1"/>
                </a:solidFill>
              </a:rPr>
              <a:t>WITHOUT SPECIFIC TAGS</a:t>
            </a:r>
            <a:r>
              <a:rPr lang="en-US" dirty="0" smtClean="0"/>
              <a:t>  </a:t>
            </a:r>
          </a:p>
          <a:p>
            <a:r>
              <a:rPr lang="en-US" dirty="0" smtClean="0"/>
              <a:t>This is the default and the result of which is more general as it skips the specific tag column altogether.</a:t>
            </a:r>
          </a:p>
          <a:p>
            <a:endParaRPr lang="en-US" dirty="0" smtClean="0"/>
          </a:p>
          <a:p>
            <a:endParaRPr lang="en-US" dirty="0" smtClean="0"/>
          </a:p>
          <a:p>
            <a:endParaRPr lang="en-US" dirty="0" smtClean="0"/>
          </a:p>
          <a:p>
            <a:endParaRPr lang="en-US" dirty="0" smtClean="0"/>
          </a:p>
          <a:p>
            <a:r>
              <a:rPr lang="en-US" dirty="0" smtClean="0">
                <a:solidFill>
                  <a:schemeClr val="bg1"/>
                </a:solidFill>
              </a:rPr>
              <a:t>OPTION 2</a:t>
            </a:r>
            <a:r>
              <a:rPr lang="en-US" dirty="0" smtClean="0"/>
              <a:t>          </a:t>
            </a:r>
            <a:r>
              <a:rPr lang="en-US" dirty="0" smtClean="0">
                <a:solidFill>
                  <a:schemeClr val="bg1"/>
                </a:solidFill>
              </a:rPr>
              <a:t>WITH SPECIFIC TAGS</a:t>
            </a:r>
            <a:r>
              <a:rPr lang="en-US" dirty="0" smtClean="0"/>
              <a:t>  </a:t>
            </a:r>
          </a:p>
          <a:p>
            <a:r>
              <a:rPr lang="en-US" dirty="0" smtClean="0"/>
              <a:t>A more specific approach and the result of which is useful in educational and introductory classes of linguistics. </a:t>
            </a:r>
          </a:p>
          <a:p>
            <a:endParaRPr lang="en-US" dirty="0" smtClean="0"/>
          </a:p>
          <a:p>
            <a:endParaRPr 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0691813" cy="692679"/>
          </a:xfrm>
          <a:ln>
            <a:solidFill>
              <a:schemeClr val="accent1"/>
            </a:solidFill>
          </a:ln>
        </p:spPr>
        <p:txBody>
          <a:bodyPr>
            <a:normAutofit fontScale="90000"/>
          </a:bodyPr>
          <a:lstStyle/>
          <a:p>
            <a:pPr algn="l"/>
            <a:r>
              <a:rPr lang="en-US" sz="4100" dirty="0" err="1" smtClean="0">
                <a:solidFill>
                  <a:schemeClr val="bg1"/>
                </a:solidFill>
              </a:rPr>
              <a:t>SemiA</a:t>
            </a:r>
            <a:endParaRPr lang="en-IN" sz="4100" dirty="0">
              <a:solidFill>
                <a:schemeClr val="bg1"/>
              </a:solidFill>
            </a:endParaRPr>
          </a:p>
        </p:txBody>
      </p:sp>
      <p:sp>
        <p:nvSpPr>
          <p:cNvPr id="3" name="Subtitle 2"/>
          <p:cNvSpPr>
            <a:spLocks noGrp="1"/>
          </p:cNvSpPr>
          <p:nvPr>
            <p:ph type="subTitle" idx="1"/>
          </p:nvPr>
        </p:nvSpPr>
        <p:spPr>
          <a:xfrm>
            <a:off x="1514674" y="83961"/>
            <a:ext cx="9177139" cy="587728"/>
          </a:xfrm>
          <a:solidFill>
            <a:schemeClr val="bg1"/>
          </a:solidFill>
        </p:spPr>
        <p:txBody>
          <a:bodyPr>
            <a:normAutofit fontScale="92500" lnSpcReduction="10000"/>
          </a:bodyPr>
          <a:lstStyle/>
          <a:p>
            <a:pPr algn="l"/>
            <a:r>
              <a:rPr lang="en-US" dirty="0" smtClean="0">
                <a:solidFill>
                  <a:schemeClr val="tx2">
                    <a:lumMod val="60000"/>
                    <a:lumOff val="40000"/>
                  </a:schemeClr>
                </a:solidFill>
              </a:rPr>
              <a:t>HOW TO USE  - FEATURES</a:t>
            </a:r>
            <a:endParaRPr lang="en-IN" dirty="0" smtClean="0">
              <a:solidFill>
                <a:schemeClr val="tx2">
                  <a:lumMod val="60000"/>
                  <a:lumOff val="40000"/>
                </a:schemeClr>
              </a:solidFill>
            </a:endParaRPr>
          </a:p>
          <a:p>
            <a:pPr algn="l"/>
            <a:endParaRPr lang="en-IN" dirty="0">
              <a:solidFill>
                <a:schemeClr val="tx2">
                  <a:lumMod val="60000"/>
                  <a:lumOff val="40000"/>
                </a:schemeClr>
              </a:solidFill>
            </a:endParaRPr>
          </a:p>
        </p:txBody>
      </p:sp>
      <p:sp>
        <p:nvSpPr>
          <p:cNvPr id="11" name="TextBox 10"/>
          <p:cNvSpPr txBox="1"/>
          <p:nvPr/>
        </p:nvSpPr>
        <p:spPr>
          <a:xfrm>
            <a:off x="10294946" y="7167328"/>
            <a:ext cx="393317" cy="320732"/>
          </a:xfrm>
          <a:prstGeom prst="rect">
            <a:avLst/>
          </a:prstGeom>
          <a:noFill/>
        </p:spPr>
        <p:txBody>
          <a:bodyPr wrap="none" lIns="104269" tIns="52135" rIns="104269" bIns="52135" rtlCol="0">
            <a:spAutoFit/>
          </a:bodyPr>
          <a:lstStyle/>
          <a:p>
            <a:r>
              <a:rPr lang="en-US" sz="1400" dirty="0" smtClean="0">
                <a:solidFill>
                  <a:schemeClr val="bg1"/>
                </a:solidFill>
              </a:rPr>
              <a:t>11</a:t>
            </a:r>
            <a:endParaRPr lang="en-IN" dirty="0">
              <a:solidFill>
                <a:schemeClr val="bg1"/>
              </a:solidFill>
            </a:endParaRPr>
          </a:p>
        </p:txBody>
      </p:sp>
      <p:sp>
        <p:nvSpPr>
          <p:cNvPr id="12" name="TextBox 11"/>
          <p:cNvSpPr txBox="1"/>
          <p:nvPr/>
        </p:nvSpPr>
        <p:spPr>
          <a:xfrm>
            <a:off x="801886" y="1007534"/>
            <a:ext cx="8197057" cy="520787"/>
          </a:xfrm>
          <a:prstGeom prst="rect">
            <a:avLst/>
          </a:prstGeom>
          <a:noFill/>
        </p:spPr>
        <p:txBody>
          <a:bodyPr wrap="square" lIns="104269" tIns="52135" rIns="104269" bIns="52135" rtlCol="0">
            <a:spAutoFit/>
          </a:bodyPr>
          <a:lstStyle/>
          <a:p>
            <a:r>
              <a:rPr lang="en-US" sz="2700" b="1" dirty="0" smtClean="0">
                <a:solidFill>
                  <a:schemeClr val="bg1"/>
                </a:solidFill>
              </a:rPr>
              <a:t>FEATURES</a:t>
            </a:r>
            <a:endParaRPr lang="en-IN" dirty="0"/>
          </a:p>
        </p:txBody>
      </p:sp>
      <p:sp>
        <p:nvSpPr>
          <p:cNvPr id="10" name="TextBox 9"/>
          <p:cNvSpPr txBox="1"/>
          <p:nvPr/>
        </p:nvSpPr>
        <p:spPr>
          <a:xfrm>
            <a:off x="1247378" y="1763184"/>
            <a:ext cx="8197057" cy="3660108"/>
          </a:xfrm>
          <a:prstGeom prst="rect">
            <a:avLst/>
          </a:prstGeom>
          <a:noFill/>
        </p:spPr>
        <p:txBody>
          <a:bodyPr wrap="square" lIns="104269" tIns="52135" rIns="104269" bIns="52135" rtlCol="0">
            <a:spAutoFit/>
          </a:bodyPr>
          <a:lstStyle/>
          <a:p>
            <a:r>
              <a:rPr lang="en-US" dirty="0" err="1" smtClean="0">
                <a:solidFill>
                  <a:schemeClr val="bg1"/>
                </a:solidFill>
              </a:rPr>
              <a:t>SemiA</a:t>
            </a:r>
            <a:r>
              <a:rPr lang="en-US" dirty="0" smtClean="0"/>
              <a:t> gives you the ability to easily visualize the output using two methods. </a:t>
            </a:r>
          </a:p>
          <a:p>
            <a:endParaRPr lang="en-US" dirty="0" smtClean="0"/>
          </a:p>
          <a:p>
            <a:r>
              <a:rPr lang="en-US" dirty="0" smtClean="0">
                <a:solidFill>
                  <a:schemeClr val="bg1"/>
                </a:solidFill>
              </a:rPr>
              <a:t>1) </a:t>
            </a:r>
            <a:r>
              <a:rPr lang="en-US" dirty="0" smtClean="0"/>
              <a:t>Random coloring of brackets while maintaining the parent-child relationships. </a:t>
            </a:r>
          </a:p>
          <a:p>
            <a:endParaRPr lang="en-US" dirty="0" smtClean="0">
              <a:solidFill>
                <a:schemeClr val="bg1"/>
              </a:solidFill>
            </a:endParaRPr>
          </a:p>
          <a:p>
            <a:r>
              <a:rPr lang="en-US" dirty="0" smtClean="0">
                <a:solidFill>
                  <a:schemeClr val="bg1"/>
                </a:solidFill>
              </a:rPr>
              <a:t>2) </a:t>
            </a:r>
            <a:r>
              <a:rPr lang="en-US" dirty="0" smtClean="0"/>
              <a:t>Hovering over an element with the mouse will highlight the element and its closing bracket making it easier to instantly identify it and its child elements.</a:t>
            </a:r>
          </a:p>
          <a:p>
            <a:endParaRPr lang="en-US" dirty="0" smtClean="0"/>
          </a:p>
          <a:p>
            <a:endParaRPr lang="en-US" dirty="0" smtClean="0"/>
          </a:p>
        </p:txBody>
      </p:sp>
      <p:pic>
        <p:nvPicPr>
          <p:cNvPr id="11266" name="Picture 2" descr="C:\Users\ASUS\Desktop\Presentation\page16.bmp"/>
          <p:cNvPicPr>
            <a:picLocks noChangeAspect="1" noChangeArrowheads="1"/>
          </p:cNvPicPr>
          <p:nvPr/>
        </p:nvPicPr>
        <p:blipFill>
          <a:blip r:embed="rId3"/>
          <a:srcRect/>
          <a:stretch>
            <a:fillRect/>
          </a:stretch>
        </p:blipFill>
        <p:spPr bwMode="auto">
          <a:xfrm>
            <a:off x="1603773" y="4785783"/>
            <a:ext cx="7406308" cy="881592"/>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0691813" cy="692679"/>
          </a:xfrm>
          <a:ln>
            <a:solidFill>
              <a:schemeClr val="accent1"/>
            </a:solidFill>
          </a:ln>
        </p:spPr>
        <p:txBody>
          <a:bodyPr>
            <a:normAutofit fontScale="90000"/>
          </a:bodyPr>
          <a:lstStyle/>
          <a:p>
            <a:pPr algn="l"/>
            <a:r>
              <a:rPr lang="en-US" sz="4100" dirty="0" err="1" smtClean="0">
                <a:solidFill>
                  <a:schemeClr val="bg1"/>
                </a:solidFill>
              </a:rPr>
              <a:t>SemiA</a:t>
            </a:r>
            <a:endParaRPr lang="en-IN" sz="4100" dirty="0">
              <a:solidFill>
                <a:schemeClr val="bg1"/>
              </a:solidFill>
            </a:endParaRPr>
          </a:p>
        </p:txBody>
      </p:sp>
      <p:sp>
        <p:nvSpPr>
          <p:cNvPr id="3" name="Subtitle 2"/>
          <p:cNvSpPr>
            <a:spLocks noGrp="1"/>
          </p:cNvSpPr>
          <p:nvPr>
            <p:ph type="subTitle" idx="1"/>
          </p:nvPr>
        </p:nvSpPr>
        <p:spPr>
          <a:xfrm>
            <a:off x="1514674" y="83961"/>
            <a:ext cx="9177139" cy="587728"/>
          </a:xfrm>
          <a:solidFill>
            <a:schemeClr val="bg1"/>
          </a:solidFill>
        </p:spPr>
        <p:txBody>
          <a:bodyPr>
            <a:normAutofit fontScale="92500" lnSpcReduction="10000"/>
          </a:bodyPr>
          <a:lstStyle/>
          <a:p>
            <a:pPr algn="l"/>
            <a:r>
              <a:rPr lang="en-US" dirty="0" smtClean="0">
                <a:solidFill>
                  <a:schemeClr val="tx2">
                    <a:lumMod val="60000"/>
                    <a:lumOff val="40000"/>
                  </a:schemeClr>
                </a:solidFill>
              </a:rPr>
              <a:t>HOW TO USE  - FEATURES</a:t>
            </a:r>
            <a:endParaRPr lang="en-IN" dirty="0" smtClean="0">
              <a:solidFill>
                <a:schemeClr val="tx2">
                  <a:lumMod val="60000"/>
                  <a:lumOff val="40000"/>
                </a:schemeClr>
              </a:solidFill>
            </a:endParaRPr>
          </a:p>
          <a:p>
            <a:pPr algn="l"/>
            <a:endParaRPr lang="en-IN" dirty="0">
              <a:solidFill>
                <a:schemeClr val="tx2">
                  <a:lumMod val="60000"/>
                  <a:lumOff val="40000"/>
                </a:schemeClr>
              </a:solidFill>
            </a:endParaRPr>
          </a:p>
        </p:txBody>
      </p:sp>
      <p:sp>
        <p:nvSpPr>
          <p:cNvPr id="11" name="TextBox 10"/>
          <p:cNvSpPr txBox="1"/>
          <p:nvPr/>
        </p:nvSpPr>
        <p:spPr>
          <a:xfrm>
            <a:off x="10294946" y="7167328"/>
            <a:ext cx="393317" cy="320732"/>
          </a:xfrm>
          <a:prstGeom prst="rect">
            <a:avLst/>
          </a:prstGeom>
          <a:noFill/>
        </p:spPr>
        <p:txBody>
          <a:bodyPr wrap="none" lIns="104269" tIns="52135" rIns="104269" bIns="52135" rtlCol="0">
            <a:spAutoFit/>
          </a:bodyPr>
          <a:lstStyle/>
          <a:p>
            <a:r>
              <a:rPr lang="en-US" sz="1400" dirty="0" smtClean="0">
                <a:solidFill>
                  <a:schemeClr val="bg1"/>
                </a:solidFill>
              </a:rPr>
              <a:t>12</a:t>
            </a:r>
            <a:endParaRPr lang="en-IN" dirty="0">
              <a:solidFill>
                <a:schemeClr val="bg1"/>
              </a:solidFill>
            </a:endParaRPr>
          </a:p>
        </p:txBody>
      </p:sp>
      <p:sp>
        <p:nvSpPr>
          <p:cNvPr id="12" name="TextBox 11"/>
          <p:cNvSpPr txBox="1"/>
          <p:nvPr/>
        </p:nvSpPr>
        <p:spPr>
          <a:xfrm>
            <a:off x="801886" y="1007534"/>
            <a:ext cx="8197057" cy="520787"/>
          </a:xfrm>
          <a:prstGeom prst="rect">
            <a:avLst/>
          </a:prstGeom>
          <a:noFill/>
        </p:spPr>
        <p:txBody>
          <a:bodyPr wrap="square" lIns="104269" tIns="52135" rIns="104269" bIns="52135" rtlCol="0">
            <a:spAutoFit/>
          </a:bodyPr>
          <a:lstStyle/>
          <a:p>
            <a:r>
              <a:rPr lang="en-US" sz="2700" b="1" dirty="0" smtClean="0">
                <a:solidFill>
                  <a:schemeClr val="bg1"/>
                </a:solidFill>
              </a:rPr>
              <a:t>FEATURES cont’d</a:t>
            </a:r>
            <a:endParaRPr lang="en-IN" dirty="0"/>
          </a:p>
        </p:txBody>
      </p:sp>
      <p:sp>
        <p:nvSpPr>
          <p:cNvPr id="10" name="TextBox 9"/>
          <p:cNvSpPr txBox="1"/>
          <p:nvPr/>
        </p:nvSpPr>
        <p:spPr>
          <a:xfrm>
            <a:off x="1247378" y="1763183"/>
            <a:ext cx="8197057" cy="4337216"/>
          </a:xfrm>
          <a:prstGeom prst="rect">
            <a:avLst/>
          </a:prstGeom>
          <a:noFill/>
        </p:spPr>
        <p:txBody>
          <a:bodyPr wrap="square" lIns="104269" tIns="52135" rIns="104269" bIns="52135" rtlCol="0">
            <a:spAutoFit/>
          </a:bodyPr>
          <a:lstStyle/>
          <a:p>
            <a:r>
              <a:rPr lang="en-US" dirty="0" smtClean="0"/>
              <a:t>For those who are interested in differentiating between what is a fragment and what is a sentence in a given input, </a:t>
            </a:r>
            <a:r>
              <a:rPr lang="en-US" dirty="0" err="1" smtClean="0">
                <a:solidFill>
                  <a:schemeClr val="bg1"/>
                </a:solidFill>
              </a:rPr>
              <a:t>SemiA</a:t>
            </a:r>
            <a:r>
              <a:rPr lang="en-US" dirty="0" smtClean="0"/>
              <a:t> enables you to double click the part that is a fragment and it will wrap it in an additional (FRAG()) Tag. Otherwise it is assumed that the input is a sentence.</a:t>
            </a:r>
          </a:p>
          <a:p>
            <a:endParaRPr lang="en-US" dirty="0" smtClean="0"/>
          </a:p>
          <a:p>
            <a:r>
              <a:rPr lang="en-US" dirty="0" smtClean="0"/>
              <a:t>Example : A given input “The car” is obviously a fragment and it shows up by default as </a:t>
            </a:r>
          </a:p>
          <a:p>
            <a:endParaRPr lang="en-US" dirty="0" smtClean="0"/>
          </a:p>
          <a:p>
            <a:endParaRPr lang="en-US" dirty="0" smtClean="0"/>
          </a:p>
          <a:p>
            <a:endParaRPr lang="en-US" dirty="0" smtClean="0"/>
          </a:p>
          <a:p>
            <a:endParaRPr lang="en-US" dirty="0" smtClean="0"/>
          </a:p>
          <a:p>
            <a:r>
              <a:rPr lang="en-US" dirty="0" smtClean="0"/>
              <a:t>                   Double clicking the first element </a:t>
            </a:r>
            <a:r>
              <a:rPr lang="en-US" sz="2300" b="1" dirty="0" smtClean="0">
                <a:solidFill>
                  <a:schemeClr val="accent3"/>
                </a:solidFill>
              </a:rPr>
              <a:t>(NP(THE-DET)</a:t>
            </a:r>
          </a:p>
          <a:p>
            <a:r>
              <a:rPr lang="en-US" b="1" dirty="0" smtClean="0"/>
              <a:t>                   </a:t>
            </a:r>
            <a:r>
              <a:rPr lang="en-US" dirty="0" smtClean="0"/>
              <a:t>Will make </a:t>
            </a:r>
            <a:r>
              <a:rPr lang="en-US" dirty="0" err="1" smtClean="0">
                <a:solidFill>
                  <a:schemeClr val="bg1"/>
                </a:solidFill>
              </a:rPr>
              <a:t>SemiA</a:t>
            </a:r>
            <a:r>
              <a:rPr lang="en-US" dirty="0" smtClean="0"/>
              <a:t> transform the result into</a:t>
            </a:r>
            <a:endParaRPr lang="en-US" sz="1800" dirty="0" smtClean="0"/>
          </a:p>
        </p:txBody>
      </p:sp>
      <p:pic>
        <p:nvPicPr>
          <p:cNvPr id="12290" name="Picture 2" descr="C:\Users\ASUS\Desktop\Presentation\page17.bmp"/>
          <p:cNvPicPr>
            <a:picLocks noChangeAspect="1" noChangeArrowheads="1"/>
          </p:cNvPicPr>
          <p:nvPr/>
        </p:nvPicPr>
        <p:blipFill>
          <a:blip r:embed="rId3"/>
          <a:srcRect/>
          <a:stretch>
            <a:fillRect/>
          </a:stretch>
        </p:blipFill>
        <p:spPr bwMode="auto">
          <a:xfrm>
            <a:off x="2672953" y="4030134"/>
            <a:ext cx="4989513" cy="913077"/>
          </a:xfrm>
          <a:prstGeom prst="rect">
            <a:avLst/>
          </a:prstGeom>
          <a:noFill/>
        </p:spPr>
      </p:pic>
      <p:pic>
        <p:nvPicPr>
          <p:cNvPr id="12291" name="Picture 3" descr="C:\Users\ASUS\Desktop\Presentation\page18.bmp"/>
          <p:cNvPicPr>
            <a:picLocks noChangeAspect="1" noChangeArrowheads="1"/>
          </p:cNvPicPr>
          <p:nvPr/>
        </p:nvPicPr>
        <p:blipFill>
          <a:blip r:embed="rId4"/>
          <a:srcRect/>
          <a:stretch>
            <a:fillRect/>
          </a:stretch>
        </p:blipFill>
        <p:spPr bwMode="auto">
          <a:xfrm>
            <a:off x="2762052" y="5877278"/>
            <a:ext cx="4833590" cy="892087"/>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0691813" cy="692679"/>
          </a:xfrm>
          <a:ln>
            <a:solidFill>
              <a:schemeClr val="accent1"/>
            </a:solidFill>
          </a:ln>
        </p:spPr>
        <p:txBody>
          <a:bodyPr>
            <a:normAutofit fontScale="90000"/>
          </a:bodyPr>
          <a:lstStyle/>
          <a:p>
            <a:pPr algn="l"/>
            <a:r>
              <a:rPr lang="en-US" sz="4100" dirty="0" err="1" smtClean="0">
                <a:solidFill>
                  <a:schemeClr val="bg1"/>
                </a:solidFill>
              </a:rPr>
              <a:t>SemiA</a:t>
            </a:r>
            <a:endParaRPr lang="en-IN" sz="4100" dirty="0">
              <a:solidFill>
                <a:schemeClr val="bg1"/>
              </a:solidFill>
            </a:endParaRPr>
          </a:p>
        </p:txBody>
      </p:sp>
      <p:sp>
        <p:nvSpPr>
          <p:cNvPr id="3" name="Subtitle 2"/>
          <p:cNvSpPr>
            <a:spLocks noGrp="1"/>
          </p:cNvSpPr>
          <p:nvPr>
            <p:ph type="subTitle" idx="1"/>
          </p:nvPr>
        </p:nvSpPr>
        <p:spPr>
          <a:xfrm>
            <a:off x="1514674" y="83961"/>
            <a:ext cx="9177139" cy="587728"/>
          </a:xfrm>
          <a:solidFill>
            <a:schemeClr val="bg1"/>
          </a:solidFill>
        </p:spPr>
        <p:txBody>
          <a:bodyPr>
            <a:normAutofit fontScale="92500" lnSpcReduction="10000"/>
          </a:bodyPr>
          <a:lstStyle/>
          <a:p>
            <a:pPr algn="l"/>
            <a:r>
              <a:rPr lang="en-US" dirty="0" smtClean="0">
                <a:solidFill>
                  <a:schemeClr val="tx2">
                    <a:lumMod val="60000"/>
                    <a:lumOff val="40000"/>
                  </a:schemeClr>
                </a:solidFill>
              </a:rPr>
              <a:t>HOW TO USE  - Final Thoughts</a:t>
            </a:r>
            <a:endParaRPr lang="en-IN" dirty="0" smtClean="0">
              <a:solidFill>
                <a:schemeClr val="tx2">
                  <a:lumMod val="60000"/>
                  <a:lumOff val="40000"/>
                </a:schemeClr>
              </a:solidFill>
            </a:endParaRPr>
          </a:p>
          <a:p>
            <a:pPr algn="l"/>
            <a:endParaRPr lang="en-IN" dirty="0">
              <a:solidFill>
                <a:schemeClr val="tx2">
                  <a:lumMod val="60000"/>
                  <a:lumOff val="40000"/>
                </a:schemeClr>
              </a:solidFill>
            </a:endParaRPr>
          </a:p>
        </p:txBody>
      </p:sp>
      <p:sp>
        <p:nvSpPr>
          <p:cNvPr id="11" name="TextBox 10"/>
          <p:cNvSpPr txBox="1"/>
          <p:nvPr/>
        </p:nvSpPr>
        <p:spPr>
          <a:xfrm>
            <a:off x="10294946" y="7167328"/>
            <a:ext cx="393317" cy="320732"/>
          </a:xfrm>
          <a:prstGeom prst="rect">
            <a:avLst/>
          </a:prstGeom>
          <a:noFill/>
        </p:spPr>
        <p:txBody>
          <a:bodyPr wrap="none" lIns="104269" tIns="52135" rIns="104269" bIns="52135" rtlCol="0">
            <a:spAutoFit/>
          </a:bodyPr>
          <a:lstStyle/>
          <a:p>
            <a:r>
              <a:rPr lang="en-US" sz="1400" dirty="0" smtClean="0">
                <a:solidFill>
                  <a:schemeClr val="bg1"/>
                </a:solidFill>
              </a:rPr>
              <a:t>13</a:t>
            </a:r>
            <a:endParaRPr lang="en-IN" dirty="0">
              <a:solidFill>
                <a:schemeClr val="bg1"/>
              </a:solidFill>
            </a:endParaRPr>
          </a:p>
        </p:txBody>
      </p:sp>
      <p:sp>
        <p:nvSpPr>
          <p:cNvPr id="12" name="TextBox 11"/>
          <p:cNvSpPr txBox="1"/>
          <p:nvPr/>
        </p:nvSpPr>
        <p:spPr>
          <a:xfrm>
            <a:off x="801886" y="1007534"/>
            <a:ext cx="8197057" cy="520787"/>
          </a:xfrm>
          <a:prstGeom prst="rect">
            <a:avLst/>
          </a:prstGeom>
          <a:noFill/>
        </p:spPr>
        <p:txBody>
          <a:bodyPr wrap="square" lIns="104269" tIns="52135" rIns="104269" bIns="52135" rtlCol="0">
            <a:spAutoFit/>
          </a:bodyPr>
          <a:lstStyle/>
          <a:p>
            <a:r>
              <a:rPr lang="en-US" sz="2700" b="1" dirty="0" smtClean="0">
                <a:solidFill>
                  <a:schemeClr val="bg1"/>
                </a:solidFill>
              </a:rPr>
              <a:t>Final Thoughts</a:t>
            </a:r>
            <a:endParaRPr lang="en-IN" dirty="0"/>
          </a:p>
        </p:txBody>
      </p:sp>
      <p:sp>
        <p:nvSpPr>
          <p:cNvPr id="10" name="TextBox 9"/>
          <p:cNvSpPr txBox="1"/>
          <p:nvPr/>
        </p:nvSpPr>
        <p:spPr>
          <a:xfrm>
            <a:off x="1158280" y="2350911"/>
            <a:ext cx="8197057" cy="3475442"/>
          </a:xfrm>
          <a:prstGeom prst="rect">
            <a:avLst/>
          </a:prstGeom>
          <a:noFill/>
        </p:spPr>
        <p:txBody>
          <a:bodyPr wrap="square" lIns="104269" tIns="52135" rIns="104269" bIns="52135" rtlCol="0">
            <a:spAutoFit/>
          </a:bodyPr>
          <a:lstStyle/>
          <a:p>
            <a:r>
              <a:rPr lang="en-US" dirty="0" err="1" smtClean="0">
                <a:solidFill>
                  <a:schemeClr val="bg1"/>
                </a:solidFill>
              </a:rPr>
              <a:t>SemiA</a:t>
            </a:r>
            <a:r>
              <a:rPr lang="en-US" dirty="0" smtClean="0"/>
              <a:t> is designed as a first step on the way of machine learning and NLP. </a:t>
            </a:r>
          </a:p>
          <a:p>
            <a:r>
              <a:rPr lang="en-US" sz="1800" dirty="0" smtClean="0"/>
              <a:t>Future features already in the making include:</a:t>
            </a:r>
          </a:p>
          <a:p>
            <a:endParaRPr lang="en-US" sz="1800" dirty="0" smtClean="0">
              <a:solidFill>
                <a:schemeClr val="bg1"/>
              </a:solidFill>
            </a:endParaRPr>
          </a:p>
          <a:p>
            <a:r>
              <a:rPr lang="en-US" sz="1800" dirty="0" err="1" smtClean="0">
                <a:solidFill>
                  <a:schemeClr val="bg1"/>
                </a:solidFill>
              </a:rPr>
              <a:t>AutoSuggestion</a:t>
            </a:r>
            <a:r>
              <a:rPr lang="en-US" sz="1800" dirty="0" smtClean="0">
                <a:solidFill>
                  <a:schemeClr val="bg1"/>
                </a:solidFill>
              </a:rPr>
              <a:t>:</a:t>
            </a:r>
            <a:r>
              <a:rPr lang="en-US" sz="1800" dirty="0" smtClean="0"/>
              <a:t>      </a:t>
            </a:r>
            <a:r>
              <a:rPr lang="en-US" sz="1800" dirty="0" err="1" smtClean="0">
                <a:solidFill>
                  <a:schemeClr val="bg1"/>
                </a:solidFill>
              </a:rPr>
              <a:t>SemiA</a:t>
            </a:r>
            <a:r>
              <a:rPr lang="en-US" sz="1800" dirty="0" smtClean="0"/>
              <a:t> will be able to tell the Group Tag and Specific Tag of an </a:t>
            </a:r>
          </a:p>
          <a:p>
            <a:r>
              <a:rPr lang="en-US" sz="1800" dirty="0" smtClean="0"/>
              <a:t>                                    element on its own based on cues from the sentence and </a:t>
            </a:r>
          </a:p>
          <a:p>
            <a:r>
              <a:rPr lang="en-US" sz="1800" dirty="0" smtClean="0"/>
              <a:t>                                    previous user input. </a:t>
            </a:r>
          </a:p>
          <a:p>
            <a:endParaRPr lang="en-US" sz="1800" dirty="0" smtClean="0"/>
          </a:p>
          <a:p>
            <a:endParaRPr lang="en-US" sz="1800" dirty="0" smtClean="0"/>
          </a:p>
          <a:p>
            <a:pPr algn="ctr"/>
            <a:r>
              <a:rPr lang="en-US" sz="1800" dirty="0" smtClean="0">
                <a:solidFill>
                  <a:schemeClr val="bg1"/>
                </a:solidFill>
              </a:rPr>
              <a:t>FEEDBACK , BUG REPORTS, and SUGGESTIONS are most welcome .</a:t>
            </a:r>
          </a:p>
          <a:p>
            <a:pPr algn="ctr"/>
            <a:r>
              <a:rPr lang="en-US" sz="1800" dirty="0" smtClean="0">
                <a:hlinkClick r:id="rId3"/>
              </a:rPr>
              <a:t>mourhafkazzaz@gmail.com</a:t>
            </a:r>
            <a:endParaRPr lang="en-US" sz="1800" dirty="0" smtClean="0"/>
          </a:p>
          <a:p>
            <a:pPr algn="ctr"/>
            <a:r>
              <a:rPr lang="en-US" sz="1800" dirty="0" smtClean="0">
                <a:hlinkClick r:id="rId4"/>
              </a:rPr>
              <a:t>www.fb.com/mourhafkazzaz</a:t>
            </a:r>
            <a:endParaRPr lang="en-US" sz="1800" dirty="0" smtClean="0"/>
          </a:p>
          <a:p>
            <a:endParaRPr lang="en-US" sz="18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0691813" cy="692679"/>
          </a:xfrm>
          <a:ln>
            <a:solidFill>
              <a:schemeClr val="accent1"/>
            </a:solidFill>
          </a:ln>
        </p:spPr>
        <p:txBody>
          <a:bodyPr>
            <a:normAutofit fontScale="90000"/>
          </a:bodyPr>
          <a:lstStyle/>
          <a:p>
            <a:pPr algn="l"/>
            <a:r>
              <a:rPr lang="en-US" sz="4100" dirty="0" err="1" smtClean="0">
                <a:solidFill>
                  <a:schemeClr val="bg1"/>
                </a:solidFill>
              </a:rPr>
              <a:t>SemiA</a:t>
            </a:r>
            <a:endParaRPr lang="en-IN" sz="4100" dirty="0">
              <a:solidFill>
                <a:schemeClr val="bg1"/>
              </a:solidFill>
            </a:endParaRPr>
          </a:p>
        </p:txBody>
      </p:sp>
      <p:sp>
        <p:nvSpPr>
          <p:cNvPr id="3" name="Subtitle 2"/>
          <p:cNvSpPr>
            <a:spLocks noGrp="1"/>
          </p:cNvSpPr>
          <p:nvPr>
            <p:ph type="subTitle" idx="1"/>
          </p:nvPr>
        </p:nvSpPr>
        <p:spPr>
          <a:xfrm>
            <a:off x="1514674" y="83961"/>
            <a:ext cx="9177139" cy="587728"/>
          </a:xfrm>
          <a:solidFill>
            <a:schemeClr val="bg1"/>
          </a:solidFill>
        </p:spPr>
        <p:txBody>
          <a:bodyPr>
            <a:normAutofit fontScale="92500" lnSpcReduction="10000"/>
          </a:bodyPr>
          <a:lstStyle/>
          <a:p>
            <a:pPr algn="l"/>
            <a:r>
              <a:rPr lang="en-US" dirty="0" smtClean="0">
                <a:solidFill>
                  <a:schemeClr val="tx2">
                    <a:lumMod val="60000"/>
                    <a:lumOff val="40000"/>
                  </a:schemeClr>
                </a:solidFill>
              </a:rPr>
              <a:t>HOW TO USE  - Introduction</a:t>
            </a:r>
            <a:endParaRPr lang="en-IN" dirty="0">
              <a:solidFill>
                <a:schemeClr val="tx2">
                  <a:lumMod val="60000"/>
                  <a:lumOff val="40000"/>
                </a:schemeClr>
              </a:solidFill>
            </a:endParaRPr>
          </a:p>
        </p:txBody>
      </p:sp>
      <p:sp>
        <p:nvSpPr>
          <p:cNvPr id="11" name="TextBox 10"/>
          <p:cNvSpPr txBox="1"/>
          <p:nvPr/>
        </p:nvSpPr>
        <p:spPr>
          <a:xfrm>
            <a:off x="10294946" y="7167328"/>
            <a:ext cx="301946" cy="320732"/>
          </a:xfrm>
          <a:prstGeom prst="rect">
            <a:avLst/>
          </a:prstGeom>
          <a:noFill/>
        </p:spPr>
        <p:txBody>
          <a:bodyPr wrap="none" lIns="104269" tIns="52135" rIns="104269" bIns="52135" rtlCol="0">
            <a:spAutoFit/>
          </a:bodyPr>
          <a:lstStyle/>
          <a:p>
            <a:r>
              <a:rPr lang="en-US" sz="1400" dirty="0" smtClean="0">
                <a:solidFill>
                  <a:schemeClr val="bg1"/>
                </a:solidFill>
              </a:rPr>
              <a:t>1</a:t>
            </a:r>
            <a:endParaRPr lang="en-IN" dirty="0">
              <a:solidFill>
                <a:schemeClr val="bg1"/>
              </a:solidFill>
            </a:endParaRPr>
          </a:p>
        </p:txBody>
      </p:sp>
      <p:sp>
        <p:nvSpPr>
          <p:cNvPr id="12" name="TextBox 11"/>
          <p:cNvSpPr txBox="1"/>
          <p:nvPr/>
        </p:nvSpPr>
        <p:spPr>
          <a:xfrm>
            <a:off x="445492" y="6045200"/>
            <a:ext cx="9480676" cy="1074784"/>
          </a:xfrm>
          <a:prstGeom prst="rect">
            <a:avLst/>
          </a:prstGeom>
          <a:noFill/>
        </p:spPr>
        <p:txBody>
          <a:bodyPr wrap="none" lIns="104269" tIns="52135" rIns="104269" bIns="52135" rtlCol="0">
            <a:spAutoFit/>
          </a:bodyPr>
          <a:lstStyle/>
          <a:p>
            <a:r>
              <a:rPr lang="en-US" dirty="0" smtClean="0">
                <a:solidFill>
                  <a:schemeClr val="bg1"/>
                </a:solidFill>
              </a:rPr>
              <a:t>Semi A</a:t>
            </a:r>
            <a:r>
              <a:rPr lang="en-US" dirty="0" smtClean="0"/>
              <a:t>utomatic Recognition is a tool that helps you transform a given sentence into </a:t>
            </a:r>
          </a:p>
          <a:p>
            <a:r>
              <a:rPr lang="en-US" dirty="0" smtClean="0"/>
              <a:t>segmented and bracketed form without the need on your part to deal with the mess </a:t>
            </a:r>
          </a:p>
          <a:p>
            <a:r>
              <a:rPr lang="en-US" dirty="0" smtClean="0"/>
              <a:t>of parent-child relationships or bracket counting and maintaining.</a:t>
            </a:r>
            <a:endParaRPr lang="en-IN" dirty="0"/>
          </a:p>
        </p:txBody>
      </p:sp>
      <p:pic>
        <p:nvPicPr>
          <p:cNvPr id="1031" name="Picture 7" descr="C:\Users\ASUS\Desktop\Presentation\page1.bmp"/>
          <p:cNvPicPr>
            <a:picLocks noChangeAspect="1" noChangeArrowheads="1"/>
          </p:cNvPicPr>
          <p:nvPr/>
        </p:nvPicPr>
        <p:blipFill>
          <a:blip r:embed="rId3"/>
          <a:srcRect/>
          <a:stretch>
            <a:fillRect/>
          </a:stretch>
        </p:blipFill>
        <p:spPr bwMode="auto">
          <a:xfrm>
            <a:off x="1425575" y="1259417"/>
            <a:ext cx="7773839" cy="455489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0691813" cy="692679"/>
          </a:xfrm>
          <a:ln>
            <a:solidFill>
              <a:schemeClr val="accent1"/>
            </a:solidFill>
          </a:ln>
        </p:spPr>
        <p:txBody>
          <a:bodyPr>
            <a:normAutofit fontScale="90000"/>
          </a:bodyPr>
          <a:lstStyle/>
          <a:p>
            <a:pPr algn="l"/>
            <a:r>
              <a:rPr lang="en-US" sz="4100" dirty="0" err="1" smtClean="0">
                <a:solidFill>
                  <a:schemeClr val="bg1"/>
                </a:solidFill>
              </a:rPr>
              <a:t>SemiA</a:t>
            </a:r>
            <a:endParaRPr lang="en-IN" sz="4100" dirty="0">
              <a:solidFill>
                <a:schemeClr val="bg1"/>
              </a:solidFill>
            </a:endParaRPr>
          </a:p>
        </p:txBody>
      </p:sp>
      <p:sp>
        <p:nvSpPr>
          <p:cNvPr id="3" name="Subtitle 2"/>
          <p:cNvSpPr>
            <a:spLocks noGrp="1"/>
          </p:cNvSpPr>
          <p:nvPr>
            <p:ph type="subTitle" idx="1"/>
          </p:nvPr>
        </p:nvSpPr>
        <p:spPr>
          <a:xfrm>
            <a:off x="1514674" y="83961"/>
            <a:ext cx="9177139" cy="587728"/>
          </a:xfrm>
          <a:solidFill>
            <a:schemeClr val="bg1"/>
          </a:solidFill>
        </p:spPr>
        <p:txBody>
          <a:bodyPr>
            <a:normAutofit fontScale="92500" lnSpcReduction="10000"/>
          </a:bodyPr>
          <a:lstStyle/>
          <a:p>
            <a:pPr algn="l"/>
            <a:r>
              <a:rPr lang="en-US" dirty="0" smtClean="0">
                <a:solidFill>
                  <a:schemeClr val="tx2">
                    <a:lumMod val="60000"/>
                    <a:lumOff val="40000"/>
                  </a:schemeClr>
                </a:solidFill>
              </a:rPr>
              <a:t>HOW TO USE  - Introduction</a:t>
            </a:r>
            <a:endParaRPr lang="en-IN" dirty="0" smtClean="0">
              <a:solidFill>
                <a:schemeClr val="tx2">
                  <a:lumMod val="60000"/>
                  <a:lumOff val="40000"/>
                </a:schemeClr>
              </a:solidFill>
            </a:endParaRPr>
          </a:p>
          <a:p>
            <a:pPr algn="l"/>
            <a:endParaRPr lang="en-IN" dirty="0">
              <a:solidFill>
                <a:schemeClr val="tx2">
                  <a:lumMod val="60000"/>
                  <a:lumOff val="40000"/>
                </a:schemeClr>
              </a:solidFill>
            </a:endParaRPr>
          </a:p>
        </p:txBody>
      </p:sp>
      <p:sp>
        <p:nvSpPr>
          <p:cNvPr id="11" name="TextBox 10"/>
          <p:cNvSpPr txBox="1"/>
          <p:nvPr/>
        </p:nvSpPr>
        <p:spPr>
          <a:xfrm>
            <a:off x="10294946" y="7167328"/>
            <a:ext cx="301946" cy="320732"/>
          </a:xfrm>
          <a:prstGeom prst="rect">
            <a:avLst/>
          </a:prstGeom>
          <a:noFill/>
        </p:spPr>
        <p:txBody>
          <a:bodyPr wrap="none" lIns="104269" tIns="52135" rIns="104269" bIns="52135" rtlCol="0">
            <a:spAutoFit/>
          </a:bodyPr>
          <a:lstStyle/>
          <a:p>
            <a:r>
              <a:rPr lang="en-US" sz="1400" dirty="0" smtClean="0">
                <a:solidFill>
                  <a:schemeClr val="bg1"/>
                </a:solidFill>
              </a:rPr>
              <a:t>2</a:t>
            </a:r>
            <a:endParaRPr lang="en-IN" dirty="0">
              <a:solidFill>
                <a:schemeClr val="bg1"/>
              </a:solidFill>
            </a:endParaRPr>
          </a:p>
        </p:txBody>
      </p:sp>
      <p:sp>
        <p:nvSpPr>
          <p:cNvPr id="12" name="TextBox 11"/>
          <p:cNvSpPr txBox="1"/>
          <p:nvPr/>
        </p:nvSpPr>
        <p:spPr>
          <a:xfrm>
            <a:off x="1247378" y="5793316"/>
            <a:ext cx="8197057" cy="1721115"/>
          </a:xfrm>
          <a:prstGeom prst="rect">
            <a:avLst/>
          </a:prstGeom>
          <a:noFill/>
        </p:spPr>
        <p:txBody>
          <a:bodyPr wrap="square" lIns="104269" tIns="52135" rIns="104269" bIns="52135" rtlCol="0">
            <a:spAutoFit/>
          </a:bodyPr>
          <a:lstStyle/>
          <a:p>
            <a:r>
              <a:rPr lang="en-US" dirty="0" smtClean="0">
                <a:solidFill>
                  <a:schemeClr val="bg1"/>
                </a:solidFill>
              </a:rPr>
              <a:t>Example :</a:t>
            </a:r>
          </a:p>
          <a:p>
            <a:r>
              <a:rPr lang="en-US" dirty="0" smtClean="0">
                <a:solidFill>
                  <a:schemeClr val="bg1"/>
                </a:solidFill>
              </a:rPr>
              <a:t>           </a:t>
            </a:r>
            <a:r>
              <a:rPr lang="en-US" dirty="0" smtClean="0"/>
              <a:t>Input :</a:t>
            </a:r>
            <a:r>
              <a:rPr lang="en-US" dirty="0" smtClean="0">
                <a:solidFill>
                  <a:schemeClr val="bg1"/>
                </a:solidFill>
              </a:rPr>
              <a:t>          Samuel likes cars</a:t>
            </a:r>
          </a:p>
          <a:p>
            <a:r>
              <a:rPr lang="en-US" dirty="0" smtClean="0">
                <a:solidFill>
                  <a:schemeClr val="bg1"/>
                </a:solidFill>
              </a:rPr>
              <a:t>           Output 1 :   </a:t>
            </a:r>
            <a:r>
              <a:rPr lang="en-IN" b="1" dirty="0" smtClean="0"/>
              <a:t>(ROOT (S (NP(Samuel))(VP(likes)(NP(cars)))))</a:t>
            </a:r>
          </a:p>
          <a:p>
            <a:r>
              <a:rPr lang="en-IN" dirty="0" smtClean="0">
                <a:solidFill>
                  <a:schemeClr val="bg1"/>
                </a:solidFill>
              </a:rPr>
              <a:t>           Output 2</a:t>
            </a:r>
            <a:r>
              <a:rPr lang="en-US" dirty="0" smtClean="0">
                <a:solidFill>
                  <a:schemeClr val="bg1"/>
                </a:solidFill>
              </a:rPr>
              <a:t> :   </a:t>
            </a:r>
            <a:r>
              <a:rPr lang="en-IN" b="1" dirty="0" smtClean="0"/>
              <a:t>(ROOT (S (NP(Samuel-N))(VP(likes-V)(NP(cars-N)))))</a:t>
            </a:r>
          </a:p>
          <a:p>
            <a:endParaRPr lang="en-IN" dirty="0"/>
          </a:p>
        </p:txBody>
      </p:sp>
      <p:pic>
        <p:nvPicPr>
          <p:cNvPr id="2050" name="Picture 2" descr="C:\Users\ASUS\Desktop\Presentation\page2.bmp"/>
          <p:cNvPicPr>
            <a:picLocks noChangeAspect="1" noChangeArrowheads="1"/>
          </p:cNvPicPr>
          <p:nvPr/>
        </p:nvPicPr>
        <p:blipFill>
          <a:blip r:embed="rId3"/>
          <a:srcRect/>
          <a:stretch>
            <a:fillRect/>
          </a:stretch>
        </p:blipFill>
        <p:spPr bwMode="auto">
          <a:xfrm>
            <a:off x="1603772" y="1238426"/>
            <a:ext cx="7603067" cy="4135085"/>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0691813" cy="692679"/>
          </a:xfrm>
          <a:ln>
            <a:solidFill>
              <a:schemeClr val="accent1"/>
            </a:solidFill>
          </a:ln>
        </p:spPr>
        <p:txBody>
          <a:bodyPr>
            <a:normAutofit fontScale="90000"/>
          </a:bodyPr>
          <a:lstStyle/>
          <a:p>
            <a:pPr algn="l"/>
            <a:r>
              <a:rPr lang="en-US" sz="4100" dirty="0" err="1" smtClean="0">
                <a:solidFill>
                  <a:schemeClr val="bg1"/>
                </a:solidFill>
              </a:rPr>
              <a:t>SemiA</a:t>
            </a:r>
            <a:endParaRPr lang="en-IN" sz="4100" dirty="0">
              <a:solidFill>
                <a:schemeClr val="bg1"/>
              </a:solidFill>
            </a:endParaRPr>
          </a:p>
        </p:txBody>
      </p:sp>
      <p:sp>
        <p:nvSpPr>
          <p:cNvPr id="3" name="Subtitle 2"/>
          <p:cNvSpPr>
            <a:spLocks noGrp="1"/>
          </p:cNvSpPr>
          <p:nvPr>
            <p:ph type="subTitle" idx="1"/>
          </p:nvPr>
        </p:nvSpPr>
        <p:spPr>
          <a:xfrm>
            <a:off x="1514674" y="83961"/>
            <a:ext cx="9177139" cy="587728"/>
          </a:xfrm>
          <a:solidFill>
            <a:schemeClr val="bg1"/>
          </a:solidFill>
        </p:spPr>
        <p:txBody>
          <a:bodyPr>
            <a:normAutofit fontScale="92500" lnSpcReduction="10000"/>
          </a:bodyPr>
          <a:lstStyle/>
          <a:p>
            <a:pPr algn="l"/>
            <a:r>
              <a:rPr lang="en-US" dirty="0" smtClean="0">
                <a:solidFill>
                  <a:schemeClr val="tx2">
                    <a:lumMod val="60000"/>
                    <a:lumOff val="40000"/>
                  </a:schemeClr>
                </a:solidFill>
              </a:rPr>
              <a:t>HOW TO USE  - PRACTICAL EXAMPLE</a:t>
            </a:r>
            <a:endParaRPr lang="en-IN" dirty="0" smtClean="0">
              <a:solidFill>
                <a:schemeClr val="tx2">
                  <a:lumMod val="60000"/>
                  <a:lumOff val="40000"/>
                </a:schemeClr>
              </a:solidFill>
            </a:endParaRPr>
          </a:p>
          <a:p>
            <a:pPr algn="l"/>
            <a:endParaRPr lang="en-IN" dirty="0">
              <a:solidFill>
                <a:schemeClr val="tx2">
                  <a:lumMod val="60000"/>
                  <a:lumOff val="40000"/>
                </a:schemeClr>
              </a:solidFill>
            </a:endParaRPr>
          </a:p>
        </p:txBody>
      </p:sp>
      <p:sp>
        <p:nvSpPr>
          <p:cNvPr id="11" name="TextBox 10"/>
          <p:cNvSpPr txBox="1"/>
          <p:nvPr/>
        </p:nvSpPr>
        <p:spPr>
          <a:xfrm>
            <a:off x="10294946" y="7167328"/>
            <a:ext cx="301946" cy="320732"/>
          </a:xfrm>
          <a:prstGeom prst="rect">
            <a:avLst/>
          </a:prstGeom>
          <a:noFill/>
        </p:spPr>
        <p:txBody>
          <a:bodyPr wrap="none" lIns="104269" tIns="52135" rIns="104269" bIns="52135" rtlCol="0">
            <a:spAutoFit/>
          </a:bodyPr>
          <a:lstStyle/>
          <a:p>
            <a:r>
              <a:rPr lang="en-US" sz="1400" dirty="0" smtClean="0">
                <a:solidFill>
                  <a:schemeClr val="bg1"/>
                </a:solidFill>
              </a:rPr>
              <a:t>3</a:t>
            </a:r>
            <a:endParaRPr lang="en-IN" dirty="0">
              <a:solidFill>
                <a:schemeClr val="bg1"/>
              </a:solidFill>
            </a:endParaRPr>
          </a:p>
        </p:txBody>
      </p:sp>
      <p:sp>
        <p:nvSpPr>
          <p:cNvPr id="12" name="TextBox 11"/>
          <p:cNvSpPr txBox="1"/>
          <p:nvPr/>
        </p:nvSpPr>
        <p:spPr>
          <a:xfrm>
            <a:off x="801886" y="1007534"/>
            <a:ext cx="8197057" cy="520787"/>
          </a:xfrm>
          <a:prstGeom prst="rect">
            <a:avLst/>
          </a:prstGeom>
          <a:noFill/>
        </p:spPr>
        <p:txBody>
          <a:bodyPr wrap="square" lIns="104269" tIns="52135" rIns="104269" bIns="52135" rtlCol="0">
            <a:spAutoFit/>
          </a:bodyPr>
          <a:lstStyle/>
          <a:p>
            <a:r>
              <a:rPr lang="en-US" sz="2700" b="1" dirty="0" smtClean="0">
                <a:solidFill>
                  <a:schemeClr val="bg1"/>
                </a:solidFill>
              </a:rPr>
              <a:t>STEP 1     </a:t>
            </a:r>
            <a:r>
              <a:rPr lang="en-US" dirty="0" smtClean="0"/>
              <a:t>ENTER A SENTENCE OR PHRASE AND CLICK SUBMIT</a:t>
            </a:r>
            <a:endParaRPr lang="en-IN" dirty="0"/>
          </a:p>
        </p:txBody>
      </p:sp>
      <p:pic>
        <p:nvPicPr>
          <p:cNvPr id="3074" name="Picture 2" descr="C:\Users\ASUS\Desktop\Presentation\page3.bmp"/>
          <p:cNvPicPr>
            <a:picLocks noChangeAspect="1" noChangeArrowheads="1"/>
          </p:cNvPicPr>
          <p:nvPr/>
        </p:nvPicPr>
        <p:blipFill>
          <a:blip r:embed="rId3"/>
          <a:srcRect/>
          <a:stretch>
            <a:fillRect/>
          </a:stretch>
        </p:blipFill>
        <p:spPr bwMode="auto">
          <a:xfrm>
            <a:off x="1425575" y="1511300"/>
            <a:ext cx="7603067" cy="643702"/>
          </a:xfrm>
          <a:prstGeom prst="rect">
            <a:avLst/>
          </a:prstGeom>
          <a:noFill/>
        </p:spPr>
      </p:pic>
      <p:sp>
        <p:nvSpPr>
          <p:cNvPr id="8" name="TextBox 7"/>
          <p:cNvSpPr txBox="1"/>
          <p:nvPr/>
        </p:nvSpPr>
        <p:spPr>
          <a:xfrm>
            <a:off x="801886" y="2518833"/>
            <a:ext cx="8197057" cy="1074784"/>
          </a:xfrm>
          <a:prstGeom prst="rect">
            <a:avLst/>
          </a:prstGeom>
          <a:noFill/>
        </p:spPr>
        <p:txBody>
          <a:bodyPr wrap="square" lIns="104269" tIns="52135" rIns="104269" bIns="52135" rtlCol="0">
            <a:spAutoFit/>
          </a:bodyPr>
          <a:lstStyle/>
          <a:p>
            <a:r>
              <a:rPr lang="en-US" dirty="0" err="1" smtClean="0">
                <a:solidFill>
                  <a:schemeClr val="bg1"/>
                </a:solidFill>
              </a:rPr>
              <a:t>SemiA</a:t>
            </a:r>
            <a:r>
              <a:rPr lang="en-US" dirty="0" smtClean="0">
                <a:solidFill>
                  <a:schemeClr val="bg1"/>
                </a:solidFill>
              </a:rPr>
              <a:t>  </a:t>
            </a:r>
            <a:r>
              <a:rPr lang="en-US" dirty="0" smtClean="0"/>
              <a:t>will now generate a table based on your input </a:t>
            </a:r>
          </a:p>
          <a:p>
            <a:r>
              <a:rPr lang="en-US" dirty="0" smtClean="0"/>
              <a:t>              The elements of your input will be assigned properties and given </a:t>
            </a:r>
          </a:p>
          <a:p>
            <a:r>
              <a:rPr lang="en-US" dirty="0" smtClean="0"/>
              <a:t>               specific ids and tags </a:t>
            </a:r>
          </a:p>
        </p:txBody>
      </p:sp>
      <p:pic>
        <p:nvPicPr>
          <p:cNvPr id="3075" name="Picture 3" descr="C:\Users\ASUS\Desktop\Presentation\page4.bmp"/>
          <p:cNvPicPr>
            <a:picLocks noChangeAspect="1" noChangeArrowheads="1"/>
          </p:cNvPicPr>
          <p:nvPr/>
        </p:nvPicPr>
        <p:blipFill>
          <a:blip r:embed="rId4"/>
          <a:srcRect/>
          <a:stretch>
            <a:fillRect/>
          </a:stretch>
        </p:blipFill>
        <p:spPr bwMode="auto">
          <a:xfrm>
            <a:off x="1514674" y="3862211"/>
            <a:ext cx="7521395" cy="2106025"/>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0691813" cy="692679"/>
          </a:xfrm>
          <a:ln>
            <a:solidFill>
              <a:schemeClr val="accent1"/>
            </a:solidFill>
          </a:ln>
        </p:spPr>
        <p:txBody>
          <a:bodyPr>
            <a:normAutofit fontScale="90000"/>
          </a:bodyPr>
          <a:lstStyle/>
          <a:p>
            <a:pPr algn="l"/>
            <a:r>
              <a:rPr lang="en-US" sz="4100" dirty="0" err="1" smtClean="0">
                <a:solidFill>
                  <a:schemeClr val="bg1"/>
                </a:solidFill>
              </a:rPr>
              <a:t>SemiA</a:t>
            </a:r>
            <a:endParaRPr lang="en-IN" sz="4100" dirty="0">
              <a:solidFill>
                <a:schemeClr val="bg1"/>
              </a:solidFill>
            </a:endParaRPr>
          </a:p>
        </p:txBody>
      </p:sp>
      <p:sp>
        <p:nvSpPr>
          <p:cNvPr id="3" name="Subtitle 2"/>
          <p:cNvSpPr>
            <a:spLocks noGrp="1"/>
          </p:cNvSpPr>
          <p:nvPr>
            <p:ph type="subTitle" idx="1"/>
          </p:nvPr>
        </p:nvSpPr>
        <p:spPr>
          <a:xfrm>
            <a:off x="1514674" y="83961"/>
            <a:ext cx="9177139" cy="587728"/>
          </a:xfrm>
          <a:solidFill>
            <a:schemeClr val="bg1"/>
          </a:solidFill>
        </p:spPr>
        <p:txBody>
          <a:bodyPr>
            <a:normAutofit fontScale="92500" lnSpcReduction="10000"/>
          </a:bodyPr>
          <a:lstStyle/>
          <a:p>
            <a:pPr algn="l"/>
            <a:r>
              <a:rPr lang="en-US" dirty="0" smtClean="0">
                <a:solidFill>
                  <a:schemeClr val="tx2">
                    <a:lumMod val="60000"/>
                    <a:lumOff val="40000"/>
                  </a:schemeClr>
                </a:solidFill>
              </a:rPr>
              <a:t>HOW TO USE  - PRACTICAL EXAMPLE</a:t>
            </a:r>
            <a:endParaRPr lang="en-IN" dirty="0" smtClean="0">
              <a:solidFill>
                <a:schemeClr val="tx2">
                  <a:lumMod val="60000"/>
                  <a:lumOff val="40000"/>
                </a:schemeClr>
              </a:solidFill>
            </a:endParaRPr>
          </a:p>
          <a:p>
            <a:pPr algn="l"/>
            <a:endParaRPr lang="en-IN" dirty="0">
              <a:solidFill>
                <a:schemeClr val="tx2">
                  <a:lumMod val="60000"/>
                  <a:lumOff val="40000"/>
                </a:schemeClr>
              </a:solidFill>
            </a:endParaRPr>
          </a:p>
        </p:txBody>
      </p:sp>
      <p:sp>
        <p:nvSpPr>
          <p:cNvPr id="11" name="TextBox 10"/>
          <p:cNvSpPr txBox="1"/>
          <p:nvPr/>
        </p:nvSpPr>
        <p:spPr>
          <a:xfrm>
            <a:off x="10294946" y="7167328"/>
            <a:ext cx="301946" cy="320732"/>
          </a:xfrm>
          <a:prstGeom prst="rect">
            <a:avLst/>
          </a:prstGeom>
          <a:noFill/>
        </p:spPr>
        <p:txBody>
          <a:bodyPr wrap="none" lIns="104269" tIns="52135" rIns="104269" bIns="52135" rtlCol="0">
            <a:spAutoFit/>
          </a:bodyPr>
          <a:lstStyle/>
          <a:p>
            <a:r>
              <a:rPr lang="en-US" sz="1400" dirty="0" smtClean="0">
                <a:solidFill>
                  <a:schemeClr val="bg1"/>
                </a:solidFill>
              </a:rPr>
              <a:t>4</a:t>
            </a:r>
            <a:endParaRPr lang="en-IN" dirty="0">
              <a:solidFill>
                <a:schemeClr val="bg1"/>
              </a:solidFill>
            </a:endParaRPr>
          </a:p>
        </p:txBody>
      </p:sp>
      <p:sp>
        <p:nvSpPr>
          <p:cNvPr id="12" name="TextBox 11"/>
          <p:cNvSpPr txBox="1"/>
          <p:nvPr/>
        </p:nvSpPr>
        <p:spPr>
          <a:xfrm>
            <a:off x="801886" y="1007534"/>
            <a:ext cx="8197057" cy="520787"/>
          </a:xfrm>
          <a:prstGeom prst="rect">
            <a:avLst/>
          </a:prstGeom>
          <a:noFill/>
        </p:spPr>
        <p:txBody>
          <a:bodyPr wrap="square" lIns="104269" tIns="52135" rIns="104269" bIns="52135" rtlCol="0">
            <a:spAutoFit/>
          </a:bodyPr>
          <a:lstStyle/>
          <a:p>
            <a:r>
              <a:rPr lang="en-US" sz="2700" b="1" dirty="0" smtClean="0">
                <a:solidFill>
                  <a:schemeClr val="bg1"/>
                </a:solidFill>
              </a:rPr>
              <a:t>STEP 2     </a:t>
            </a:r>
            <a:r>
              <a:rPr lang="en-US" dirty="0" smtClean="0"/>
              <a:t>ENTERING DETAILS</a:t>
            </a:r>
            <a:endParaRPr lang="en-IN" dirty="0"/>
          </a:p>
        </p:txBody>
      </p:sp>
      <p:sp>
        <p:nvSpPr>
          <p:cNvPr id="8" name="TextBox 7"/>
          <p:cNvSpPr txBox="1"/>
          <p:nvPr/>
        </p:nvSpPr>
        <p:spPr>
          <a:xfrm>
            <a:off x="1247378" y="3946173"/>
            <a:ext cx="8197057" cy="3459067"/>
          </a:xfrm>
          <a:prstGeom prst="rect">
            <a:avLst/>
          </a:prstGeom>
          <a:noFill/>
        </p:spPr>
        <p:txBody>
          <a:bodyPr wrap="square" lIns="104269" tIns="52135" rIns="104269" bIns="52135" rtlCol="0">
            <a:spAutoFit/>
          </a:bodyPr>
          <a:lstStyle/>
          <a:p>
            <a:r>
              <a:rPr lang="en-US" dirty="0" smtClean="0">
                <a:solidFill>
                  <a:schemeClr val="bg1"/>
                </a:solidFill>
              </a:rPr>
              <a:t>GROUP TAG  </a:t>
            </a:r>
            <a:r>
              <a:rPr lang="en-US" dirty="0" smtClean="0"/>
              <a:t>is an essential part of segmenting an input. </a:t>
            </a:r>
          </a:p>
          <a:p>
            <a:r>
              <a:rPr lang="en-US" dirty="0" smtClean="0"/>
              <a:t>  	Its values are based on the grammatical function in relation to </a:t>
            </a:r>
          </a:p>
          <a:p>
            <a:r>
              <a:rPr lang="en-US" dirty="0" smtClean="0"/>
              <a:t>                  other elements of the element e.g. NP nominal phrase, VP verbal phrase …</a:t>
            </a:r>
          </a:p>
          <a:p>
            <a:endParaRPr lang="en-US" dirty="0" smtClean="0">
              <a:solidFill>
                <a:schemeClr val="bg1"/>
              </a:solidFill>
            </a:endParaRPr>
          </a:p>
          <a:p>
            <a:endParaRPr lang="en-US" dirty="0" smtClean="0">
              <a:solidFill>
                <a:schemeClr val="bg1"/>
              </a:solidFill>
            </a:endParaRPr>
          </a:p>
          <a:p>
            <a:endParaRPr lang="en-US" dirty="0" smtClean="0">
              <a:solidFill>
                <a:schemeClr val="bg1"/>
              </a:solidFill>
            </a:endParaRPr>
          </a:p>
          <a:p>
            <a:endParaRPr lang="en-US" dirty="0" smtClean="0">
              <a:solidFill>
                <a:schemeClr val="bg1"/>
              </a:solidFill>
            </a:endParaRPr>
          </a:p>
          <a:p>
            <a:r>
              <a:rPr lang="en-US" dirty="0" smtClean="0"/>
              <a:t>While you type the desired tag </a:t>
            </a:r>
            <a:r>
              <a:rPr lang="en-US" dirty="0" err="1" smtClean="0">
                <a:solidFill>
                  <a:schemeClr val="bg1"/>
                </a:solidFill>
              </a:rPr>
              <a:t>SemiA</a:t>
            </a:r>
            <a:r>
              <a:rPr lang="en-US" dirty="0" smtClean="0"/>
              <a:t> will try to try to suggest the nearest tags to your purpose and it will learn your choice for future application.</a:t>
            </a:r>
          </a:p>
        </p:txBody>
      </p:sp>
      <p:pic>
        <p:nvPicPr>
          <p:cNvPr id="3075" name="Picture 3" descr="C:\Users\ASUS\Desktop\Presentation\page4.bmp"/>
          <p:cNvPicPr>
            <a:picLocks noChangeAspect="1" noChangeArrowheads="1"/>
          </p:cNvPicPr>
          <p:nvPr/>
        </p:nvPicPr>
        <p:blipFill>
          <a:blip r:embed="rId3"/>
          <a:srcRect/>
          <a:stretch>
            <a:fillRect/>
          </a:stretch>
        </p:blipFill>
        <p:spPr bwMode="auto">
          <a:xfrm>
            <a:off x="1514674" y="1679222"/>
            <a:ext cx="7521395" cy="2106025"/>
          </a:xfrm>
          <a:prstGeom prst="rect">
            <a:avLst/>
          </a:prstGeom>
          <a:noFill/>
        </p:spPr>
      </p:pic>
      <p:pic>
        <p:nvPicPr>
          <p:cNvPr id="4099" name="Picture 3" descr="C:\Users\ASUS\Desktop\Presentation\page5.bmp"/>
          <p:cNvPicPr>
            <a:picLocks noChangeAspect="1" noChangeArrowheads="1"/>
          </p:cNvPicPr>
          <p:nvPr/>
        </p:nvPicPr>
        <p:blipFill>
          <a:blip r:embed="rId4"/>
          <a:srcRect/>
          <a:stretch>
            <a:fillRect/>
          </a:stretch>
        </p:blipFill>
        <p:spPr bwMode="auto">
          <a:xfrm>
            <a:off x="3920332" y="5121628"/>
            <a:ext cx="3129583" cy="110199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0691813" cy="692679"/>
          </a:xfrm>
          <a:ln>
            <a:solidFill>
              <a:schemeClr val="accent1"/>
            </a:solidFill>
          </a:ln>
        </p:spPr>
        <p:txBody>
          <a:bodyPr>
            <a:normAutofit fontScale="90000"/>
          </a:bodyPr>
          <a:lstStyle/>
          <a:p>
            <a:pPr algn="l"/>
            <a:r>
              <a:rPr lang="en-US" sz="4100" dirty="0" err="1" smtClean="0">
                <a:solidFill>
                  <a:schemeClr val="bg1"/>
                </a:solidFill>
              </a:rPr>
              <a:t>SemiA</a:t>
            </a:r>
            <a:endParaRPr lang="en-IN" sz="4100" dirty="0">
              <a:solidFill>
                <a:schemeClr val="bg1"/>
              </a:solidFill>
            </a:endParaRPr>
          </a:p>
        </p:txBody>
      </p:sp>
      <p:sp>
        <p:nvSpPr>
          <p:cNvPr id="3" name="Subtitle 2"/>
          <p:cNvSpPr>
            <a:spLocks noGrp="1"/>
          </p:cNvSpPr>
          <p:nvPr>
            <p:ph type="subTitle" idx="1"/>
          </p:nvPr>
        </p:nvSpPr>
        <p:spPr>
          <a:xfrm>
            <a:off x="1514674" y="83961"/>
            <a:ext cx="9177139" cy="587728"/>
          </a:xfrm>
          <a:solidFill>
            <a:schemeClr val="bg1"/>
          </a:solidFill>
        </p:spPr>
        <p:txBody>
          <a:bodyPr>
            <a:normAutofit fontScale="92500" lnSpcReduction="10000"/>
          </a:bodyPr>
          <a:lstStyle/>
          <a:p>
            <a:pPr algn="l"/>
            <a:r>
              <a:rPr lang="en-US" dirty="0" smtClean="0">
                <a:solidFill>
                  <a:schemeClr val="tx2">
                    <a:lumMod val="60000"/>
                    <a:lumOff val="40000"/>
                  </a:schemeClr>
                </a:solidFill>
              </a:rPr>
              <a:t>HOW TO USE  - PRACTICAL EXAMPLE</a:t>
            </a:r>
            <a:endParaRPr lang="en-IN" dirty="0" smtClean="0">
              <a:solidFill>
                <a:schemeClr val="tx2">
                  <a:lumMod val="60000"/>
                  <a:lumOff val="40000"/>
                </a:schemeClr>
              </a:solidFill>
            </a:endParaRPr>
          </a:p>
          <a:p>
            <a:pPr algn="l"/>
            <a:endParaRPr lang="en-IN" dirty="0">
              <a:solidFill>
                <a:schemeClr val="tx2">
                  <a:lumMod val="60000"/>
                  <a:lumOff val="40000"/>
                </a:schemeClr>
              </a:solidFill>
            </a:endParaRPr>
          </a:p>
        </p:txBody>
      </p:sp>
      <p:sp>
        <p:nvSpPr>
          <p:cNvPr id="11" name="TextBox 10"/>
          <p:cNvSpPr txBox="1"/>
          <p:nvPr/>
        </p:nvSpPr>
        <p:spPr>
          <a:xfrm>
            <a:off x="10294946" y="7167328"/>
            <a:ext cx="301946" cy="320732"/>
          </a:xfrm>
          <a:prstGeom prst="rect">
            <a:avLst/>
          </a:prstGeom>
          <a:noFill/>
        </p:spPr>
        <p:txBody>
          <a:bodyPr wrap="none" lIns="104269" tIns="52135" rIns="104269" bIns="52135" rtlCol="0">
            <a:spAutoFit/>
          </a:bodyPr>
          <a:lstStyle/>
          <a:p>
            <a:r>
              <a:rPr lang="en-US" sz="1400" dirty="0" smtClean="0">
                <a:solidFill>
                  <a:schemeClr val="bg1"/>
                </a:solidFill>
              </a:rPr>
              <a:t>5</a:t>
            </a:r>
            <a:endParaRPr lang="en-IN" dirty="0">
              <a:solidFill>
                <a:schemeClr val="bg1"/>
              </a:solidFill>
            </a:endParaRPr>
          </a:p>
        </p:txBody>
      </p:sp>
      <p:sp>
        <p:nvSpPr>
          <p:cNvPr id="12" name="TextBox 11"/>
          <p:cNvSpPr txBox="1"/>
          <p:nvPr/>
        </p:nvSpPr>
        <p:spPr>
          <a:xfrm>
            <a:off x="801886" y="1007534"/>
            <a:ext cx="8197057" cy="520787"/>
          </a:xfrm>
          <a:prstGeom prst="rect">
            <a:avLst/>
          </a:prstGeom>
          <a:noFill/>
        </p:spPr>
        <p:txBody>
          <a:bodyPr wrap="square" lIns="104269" tIns="52135" rIns="104269" bIns="52135" rtlCol="0">
            <a:spAutoFit/>
          </a:bodyPr>
          <a:lstStyle/>
          <a:p>
            <a:r>
              <a:rPr lang="en-US" sz="2700" b="1" dirty="0" smtClean="0">
                <a:solidFill>
                  <a:schemeClr val="bg1"/>
                </a:solidFill>
              </a:rPr>
              <a:t>STEP 2     </a:t>
            </a:r>
            <a:r>
              <a:rPr lang="en-US" dirty="0" smtClean="0"/>
              <a:t>ENTERING DETAILS</a:t>
            </a:r>
            <a:endParaRPr lang="en-IN" dirty="0"/>
          </a:p>
        </p:txBody>
      </p:sp>
      <p:pic>
        <p:nvPicPr>
          <p:cNvPr id="5122" name="Picture 2" descr="C:\Users\ASUS\Desktop\Presentation\page6.bmp"/>
          <p:cNvPicPr>
            <a:picLocks noChangeAspect="1" noChangeArrowheads="1"/>
          </p:cNvPicPr>
          <p:nvPr/>
        </p:nvPicPr>
        <p:blipFill>
          <a:blip r:embed="rId3"/>
          <a:srcRect/>
          <a:stretch>
            <a:fillRect/>
          </a:stretch>
        </p:blipFill>
        <p:spPr bwMode="auto">
          <a:xfrm>
            <a:off x="1514673" y="1679222"/>
            <a:ext cx="7506544" cy="2099028"/>
          </a:xfrm>
          <a:prstGeom prst="rect">
            <a:avLst/>
          </a:prstGeom>
          <a:noFill/>
        </p:spPr>
      </p:pic>
      <p:sp>
        <p:nvSpPr>
          <p:cNvPr id="10" name="TextBox 9"/>
          <p:cNvSpPr txBox="1"/>
          <p:nvPr/>
        </p:nvSpPr>
        <p:spPr>
          <a:xfrm>
            <a:off x="1247378" y="3946173"/>
            <a:ext cx="8197057" cy="3013777"/>
          </a:xfrm>
          <a:prstGeom prst="rect">
            <a:avLst/>
          </a:prstGeom>
          <a:noFill/>
        </p:spPr>
        <p:txBody>
          <a:bodyPr wrap="square" lIns="104269" tIns="52135" rIns="104269" bIns="52135" rtlCol="0">
            <a:spAutoFit/>
          </a:bodyPr>
          <a:lstStyle/>
          <a:p>
            <a:r>
              <a:rPr lang="en-US" dirty="0" smtClean="0">
                <a:solidFill>
                  <a:schemeClr val="bg1"/>
                </a:solidFill>
              </a:rPr>
              <a:t>GROUP STARTER </a:t>
            </a:r>
            <a:r>
              <a:rPr lang="en-US" dirty="0" smtClean="0"/>
              <a:t>is an anchor that related elements attach to. For instance, ‘weather’ is attached to ‘The’ and both of them happen to be in the same group of NP. This could be extended by using many adjectives and pre-modifiers for example.</a:t>
            </a:r>
          </a:p>
          <a:p>
            <a:endParaRPr lang="en-US" dirty="0" smtClean="0">
              <a:solidFill>
                <a:schemeClr val="bg1"/>
              </a:solidFill>
            </a:endParaRPr>
          </a:p>
          <a:p>
            <a:r>
              <a:rPr lang="en-US" dirty="0" err="1" smtClean="0">
                <a:solidFill>
                  <a:schemeClr val="bg1"/>
                </a:solidFill>
              </a:rPr>
              <a:t>SemiA</a:t>
            </a:r>
            <a:r>
              <a:rPr lang="en-US" dirty="0" smtClean="0"/>
              <a:t> has only two values for this property and you need to select ‘Yes’ only to the element that starts the group.</a:t>
            </a:r>
          </a:p>
          <a:p>
            <a:r>
              <a:rPr lang="en-US" dirty="0" smtClean="0"/>
              <a:t>                     </a:t>
            </a:r>
            <a:r>
              <a:rPr lang="en-US" dirty="0" smtClean="0">
                <a:solidFill>
                  <a:schemeClr val="bg1"/>
                </a:solidFill>
              </a:rPr>
              <a:t>In this example only ‘The’ and ‘is’ are anchors. The user </a:t>
            </a:r>
          </a:p>
          <a:p>
            <a:r>
              <a:rPr lang="en-US" dirty="0" smtClean="0">
                <a:solidFill>
                  <a:schemeClr val="bg1"/>
                </a:solidFill>
              </a:rPr>
              <a:t>                                     should select ‘Yes’ accordingly.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0691813" cy="692679"/>
          </a:xfrm>
          <a:ln>
            <a:solidFill>
              <a:schemeClr val="accent1"/>
            </a:solidFill>
          </a:ln>
        </p:spPr>
        <p:txBody>
          <a:bodyPr>
            <a:normAutofit fontScale="90000"/>
          </a:bodyPr>
          <a:lstStyle/>
          <a:p>
            <a:pPr algn="l"/>
            <a:r>
              <a:rPr lang="en-US" sz="4100" dirty="0" err="1" smtClean="0">
                <a:solidFill>
                  <a:schemeClr val="bg1"/>
                </a:solidFill>
              </a:rPr>
              <a:t>SemiA</a:t>
            </a:r>
            <a:endParaRPr lang="en-IN" sz="4100" dirty="0">
              <a:solidFill>
                <a:schemeClr val="bg1"/>
              </a:solidFill>
            </a:endParaRPr>
          </a:p>
        </p:txBody>
      </p:sp>
      <p:sp>
        <p:nvSpPr>
          <p:cNvPr id="3" name="Subtitle 2"/>
          <p:cNvSpPr>
            <a:spLocks noGrp="1"/>
          </p:cNvSpPr>
          <p:nvPr>
            <p:ph type="subTitle" idx="1"/>
          </p:nvPr>
        </p:nvSpPr>
        <p:spPr>
          <a:xfrm>
            <a:off x="1514674" y="83961"/>
            <a:ext cx="9177139" cy="587728"/>
          </a:xfrm>
          <a:solidFill>
            <a:schemeClr val="bg1"/>
          </a:solidFill>
        </p:spPr>
        <p:txBody>
          <a:bodyPr>
            <a:normAutofit fontScale="92500" lnSpcReduction="10000"/>
          </a:bodyPr>
          <a:lstStyle/>
          <a:p>
            <a:pPr algn="l"/>
            <a:r>
              <a:rPr lang="en-US" dirty="0" smtClean="0">
                <a:solidFill>
                  <a:schemeClr val="tx2">
                    <a:lumMod val="60000"/>
                    <a:lumOff val="40000"/>
                  </a:schemeClr>
                </a:solidFill>
              </a:rPr>
              <a:t>HOW TO USE  - PRACTICAL EXAMPLE</a:t>
            </a:r>
            <a:endParaRPr lang="en-IN" dirty="0" smtClean="0">
              <a:solidFill>
                <a:schemeClr val="tx2">
                  <a:lumMod val="60000"/>
                  <a:lumOff val="40000"/>
                </a:schemeClr>
              </a:solidFill>
            </a:endParaRPr>
          </a:p>
          <a:p>
            <a:pPr algn="l"/>
            <a:endParaRPr lang="en-IN" dirty="0">
              <a:solidFill>
                <a:schemeClr val="tx2">
                  <a:lumMod val="60000"/>
                  <a:lumOff val="40000"/>
                </a:schemeClr>
              </a:solidFill>
            </a:endParaRPr>
          </a:p>
        </p:txBody>
      </p:sp>
      <p:sp>
        <p:nvSpPr>
          <p:cNvPr id="11" name="TextBox 10"/>
          <p:cNvSpPr txBox="1"/>
          <p:nvPr/>
        </p:nvSpPr>
        <p:spPr>
          <a:xfrm>
            <a:off x="10294946" y="7167328"/>
            <a:ext cx="301946" cy="320732"/>
          </a:xfrm>
          <a:prstGeom prst="rect">
            <a:avLst/>
          </a:prstGeom>
          <a:noFill/>
        </p:spPr>
        <p:txBody>
          <a:bodyPr wrap="none" lIns="104269" tIns="52135" rIns="104269" bIns="52135" rtlCol="0">
            <a:spAutoFit/>
          </a:bodyPr>
          <a:lstStyle/>
          <a:p>
            <a:r>
              <a:rPr lang="en-US" sz="1400" dirty="0" smtClean="0">
                <a:solidFill>
                  <a:schemeClr val="bg1"/>
                </a:solidFill>
              </a:rPr>
              <a:t>6</a:t>
            </a:r>
            <a:endParaRPr lang="en-IN" dirty="0">
              <a:solidFill>
                <a:schemeClr val="bg1"/>
              </a:solidFill>
            </a:endParaRPr>
          </a:p>
        </p:txBody>
      </p:sp>
      <p:sp>
        <p:nvSpPr>
          <p:cNvPr id="12" name="TextBox 11"/>
          <p:cNvSpPr txBox="1"/>
          <p:nvPr/>
        </p:nvSpPr>
        <p:spPr>
          <a:xfrm>
            <a:off x="801886" y="1007534"/>
            <a:ext cx="8197057" cy="520787"/>
          </a:xfrm>
          <a:prstGeom prst="rect">
            <a:avLst/>
          </a:prstGeom>
          <a:noFill/>
        </p:spPr>
        <p:txBody>
          <a:bodyPr wrap="square" lIns="104269" tIns="52135" rIns="104269" bIns="52135" rtlCol="0">
            <a:spAutoFit/>
          </a:bodyPr>
          <a:lstStyle/>
          <a:p>
            <a:r>
              <a:rPr lang="en-US" sz="2700" b="1" dirty="0" smtClean="0">
                <a:solidFill>
                  <a:schemeClr val="bg1"/>
                </a:solidFill>
              </a:rPr>
              <a:t>STEP 2     </a:t>
            </a:r>
            <a:r>
              <a:rPr lang="en-US" dirty="0" smtClean="0"/>
              <a:t>ENTERING DETAILS</a:t>
            </a:r>
            <a:endParaRPr lang="en-IN" dirty="0"/>
          </a:p>
        </p:txBody>
      </p:sp>
      <p:sp>
        <p:nvSpPr>
          <p:cNvPr id="8" name="TextBox 7"/>
          <p:cNvSpPr txBox="1"/>
          <p:nvPr/>
        </p:nvSpPr>
        <p:spPr>
          <a:xfrm>
            <a:off x="1247378" y="3946173"/>
            <a:ext cx="8197057" cy="3459067"/>
          </a:xfrm>
          <a:prstGeom prst="rect">
            <a:avLst/>
          </a:prstGeom>
          <a:noFill/>
        </p:spPr>
        <p:txBody>
          <a:bodyPr wrap="square" lIns="104269" tIns="52135" rIns="104269" bIns="52135" rtlCol="0">
            <a:spAutoFit/>
          </a:bodyPr>
          <a:lstStyle/>
          <a:p>
            <a:r>
              <a:rPr lang="en-US" dirty="0" smtClean="0">
                <a:solidFill>
                  <a:schemeClr val="bg1"/>
                </a:solidFill>
              </a:rPr>
              <a:t>SPECIFIC TAG  </a:t>
            </a:r>
            <a:r>
              <a:rPr lang="en-US" dirty="0" smtClean="0"/>
              <a:t>is an optional part of segmenting an input in this process. </a:t>
            </a:r>
          </a:p>
          <a:p>
            <a:r>
              <a:rPr lang="en-US" dirty="0" smtClean="0"/>
              <a:t>  	Its values are also based on the specific grammatical function </a:t>
            </a:r>
          </a:p>
          <a:p>
            <a:r>
              <a:rPr lang="en-US" dirty="0" smtClean="0"/>
              <a:t>                 of the element e.g. Noun ,Verb, ADJ, …</a:t>
            </a:r>
          </a:p>
          <a:p>
            <a:endParaRPr lang="en-US" dirty="0" smtClean="0">
              <a:solidFill>
                <a:schemeClr val="bg1"/>
              </a:solidFill>
            </a:endParaRPr>
          </a:p>
          <a:p>
            <a:endParaRPr lang="en-US" dirty="0" smtClean="0">
              <a:solidFill>
                <a:schemeClr val="bg1"/>
              </a:solidFill>
            </a:endParaRPr>
          </a:p>
          <a:p>
            <a:endParaRPr lang="en-US" dirty="0" smtClean="0">
              <a:solidFill>
                <a:schemeClr val="bg1"/>
              </a:solidFill>
            </a:endParaRPr>
          </a:p>
          <a:p>
            <a:endParaRPr lang="en-US" dirty="0" smtClean="0">
              <a:solidFill>
                <a:schemeClr val="bg1"/>
              </a:solidFill>
            </a:endParaRPr>
          </a:p>
          <a:p>
            <a:endParaRPr lang="en-US" dirty="0" smtClean="0">
              <a:solidFill>
                <a:schemeClr val="bg1"/>
              </a:solidFill>
            </a:endParaRPr>
          </a:p>
          <a:p>
            <a:r>
              <a:rPr lang="en-US" dirty="0" smtClean="0"/>
              <a:t>While you type the desired tag </a:t>
            </a:r>
            <a:r>
              <a:rPr lang="en-US" dirty="0" err="1" smtClean="0">
                <a:solidFill>
                  <a:schemeClr val="bg1"/>
                </a:solidFill>
              </a:rPr>
              <a:t>SemiA</a:t>
            </a:r>
            <a:r>
              <a:rPr lang="en-US" dirty="0" smtClean="0"/>
              <a:t> will try to try to suggest the nearest tags to your purpose and it will learn your choice for future application.</a:t>
            </a:r>
          </a:p>
        </p:txBody>
      </p:sp>
      <p:pic>
        <p:nvPicPr>
          <p:cNvPr id="6147" name="Picture 3" descr="C:\Users\ASUS\Desktop\Presentation\page7.bmp"/>
          <p:cNvPicPr>
            <a:picLocks noChangeAspect="1" noChangeArrowheads="1"/>
          </p:cNvPicPr>
          <p:nvPr/>
        </p:nvPicPr>
        <p:blipFill>
          <a:blip r:embed="rId3"/>
          <a:srcRect/>
          <a:stretch>
            <a:fillRect/>
          </a:stretch>
        </p:blipFill>
        <p:spPr bwMode="auto">
          <a:xfrm>
            <a:off x="1514673" y="1679222"/>
            <a:ext cx="7491694" cy="2092031"/>
          </a:xfrm>
          <a:prstGeom prst="rect">
            <a:avLst/>
          </a:prstGeom>
          <a:noFill/>
        </p:spPr>
      </p:pic>
      <p:pic>
        <p:nvPicPr>
          <p:cNvPr id="6148" name="Picture 4" descr="C:\Users\ASUS\Desktop\Presentation\page8.bmp"/>
          <p:cNvPicPr>
            <a:picLocks noChangeAspect="1" noChangeArrowheads="1"/>
          </p:cNvPicPr>
          <p:nvPr/>
        </p:nvPicPr>
        <p:blipFill>
          <a:blip r:embed="rId4"/>
          <a:srcRect/>
          <a:stretch>
            <a:fillRect/>
          </a:stretch>
        </p:blipFill>
        <p:spPr bwMode="auto">
          <a:xfrm>
            <a:off x="4098528" y="5037667"/>
            <a:ext cx="2160637" cy="1227931"/>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0691813" cy="692679"/>
          </a:xfrm>
          <a:ln>
            <a:solidFill>
              <a:schemeClr val="accent1"/>
            </a:solidFill>
          </a:ln>
        </p:spPr>
        <p:txBody>
          <a:bodyPr>
            <a:normAutofit fontScale="90000"/>
          </a:bodyPr>
          <a:lstStyle/>
          <a:p>
            <a:pPr algn="l"/>
            <a:r>
              <a:rPr lang="en-US" sz="4100" dirty="0" err="1" smtClean="0">
                <a:solidFill>
                  <a:schemeClr val="bg1"/>
                </a:solidFill>
              </a:rPr>
              <a:t>SemiA</a:t>
            </a:r>
            <a:endParaRPr lang="en-IN" sz="4100" dirty="0">
              <a:solidFill>
                <a:schemeClr val="bg1"/>
              </a:solidFill>
            </a:endParaRPr>
          </a:p>
        </p:txBody>
      </p:sp>
      <p:sp>
        <p:nvSpPr>
          <p:cNvPr id="3" name="Subtitle 2"/>
          <p:cNvSpPr>
            <a:spLocks noGrp="1"/>
          </p:cNvSpPr>
          <p:nvPr>
            <p:ph type="subTitle" idx="1"/>
          </p:nvPr>
        </p:nvSpPr>
        <p:spPr>
          <a:xfrm>
            <a:off x="1514674" y="83961"/>
            <a:ext cx="9177139" cy="587728"/>
          </a:xfrm>
          <a:solidFill>
            <a:schemeClr val="bg1"/>
          </a:solidFill>
        </p:spPr>
        <p:txBody>
          <a:bodyPr>
            <a:normAutofit fontScale="92500" lnSpcReduction="10000"/>
          </a:bodyPr>
          <a:lstStyle/>
          <a:p>
            <a:pPr algn="l"/>
            <a:r>
              <a:rPr lang="en-US" dirty="0" smtClean="0">
                <a:solidFill>
                  <a:schemeClr val="tx2">
                    <a:lumMod val="60000"/>
                    <a:lumOff val="40000"/>
                  </a:schemeClr>
                </a:solidFill>
              </a:rPr>
              <a:t>HOW TO USE  - PRACTICAL EXAMPLE</a:t>
            </a:r>
            <a:endParaRPr lang="en-IN" dirty="0" smtClean="0">
              <a:solidFill>
                <a:schemeClr val="tx2">
                  <a:lumMod val="60000"/>
                  <a:lumOff val="40000"/>
                </a:schemeClr>
              </a:solidFill>
            </a:endParaRPr>
          </a:p>
          <a:p>
            <a:pPr algn="l"/>
            <a:endParaRPr lang="en-IN" dirty="0">
              <a:solidFill>
                <a:schemeClr val="tx2">
                  <a:lumMod val="60000"/>
                  <a:lumOff val="40000"/>
                </a:schemeClr>
              </a:solidFill>
            </a:endParaRPr>
          </a:p>
        </p:txBody>
      </p:sp>
      <p:sp>
        <p:nvSpPr>
          <p:cNvPr id="11" name="TextBox 10"/>
          <p:cNvSpPr txBox="1"/>
          <p:nvPr/>
        </p:nvSpPr>
        <p:spPr>
          <a:xfrm>
            <a:off x="10294946" y="7167328"/>
            <a:ext cx="301946" cy="320732"/>
          </a:xfrm>
          <a:prstGeom prst="rect">
            <a:avLst/>
          </a:prstGeom>
          <a:noFill/>
        </p:spPr>
        <p:txBody>
          <a:bodyPr wrap="none" lIns="104269" tIns="52135" rIns="104269" bIns="52135" rtlCol="0">
            <a:spAutoFit/>
          </a:bodyPr>
          <a:lstStyle/>
          <a:p>
            <a:r>
              <a:rPr lang="en-US" sz="1400" dirty="0" smtClean="0">
                <a:solidFill>
                  <a:schemeClr val="bg1"/>
                </a:solidFill>
              </a:rPr>
              <a:t>7</a:t>
            </a:r>
            <a:endParaRPr lang="en-IN" dirty="0">
              <a:solidFill>
                <a:schemeClr val="bg1"/>
              </a:solidFill>
            </a:endParaRPr>
          </a:p>
        </p:txBody>
      </p:sp>
      <p:sp>
        <p:nvSpPr>
          <p:cNvPr id="12" name="TextBox 11"/>
          <p:cNvSpPr txBox="1"/>
          <p:nvPr/>
        </p:nvSpPr>
        <p:spPr>
          <a:xfrm>
            <a:off x="801886" y="1007534"/>
            <a:ext cx="8197057" cy="520787"/>
          </a:xfrm>
          <a:prstGeom prst="rect">
            <a:avLst/>
          </a:prstGeom>
          <a:noFill/>
        </p:spPr>
        <p:txBody>
          <a:bodyPr wrap="square" lIns="104269" tIns="52135" rIns="104269" bIns="52135" rtlCol="0">
            <a:spAutoFit/>
          </a:bodyPr>
          <a:lstStyle/>
          <a:p>
            <a:r>
              <a:rPr lang="en-US" sz="2700" b="1" dirty="0" smtClean="0">
                <a:solidFill>
                  <a:schemeClr val="bg1"/>
                </a:solidFill>
              </a:rPr>
              <a:t>STEP 2     </a:t>
            </a:r>
            <a:r>
              <a:rPr lang="en-US" dirty="0" smtClean="0"/>
              <a:t>ENTERING DETAILS</a:t>
            </a:r>
            <a:endParaRPr lang="en-IN" dirty="0"/>
          </a:p>
        </p:txBody>
      </p:sp>
      <p:sp>
        <p:nvSpPr>
          <p:cNvPr id="8" name="TextBox 7"/>
          <p:cNvSpPr txBox="1"/>
          <p:nvPr/>
        </p:nvSpPr>
        <p:spPr>
          <a:xfrm>
            <a:off x="1247378" y="3946173"/>
            <a:ext cx="8197057" cy="3660108"/>
          </a:xfrm>
          <a:prstGeom prst="rect">
            <a:avLst/>
          </a:prstGeom>
          <a:noFill/>
        </p:spPr>
        <p:txBody>
          <a:bodyPr wrap="square" lIns="104269" tIns="52135" rIns="104269" bIns="52135" rtlCol="0">
            <a:spAutoFit/>
          </a:bodyPr>
          <a:lstStyle/>
          <a:p>
            <a:r>
              <a:rPr lang="en-US" dirty="0" smtClean="0">
                <a:solidFill>
                  <a:schemeClr val="bg1"/>
                </a:solidFill>
              </a:rPr>
              <a:t>Follows Group Starter </a:t>
            </a:r>
            <a:r>
              <a:rPr lang="en-US" dirty="0" smtClean="0"/>
              <a:t>is a property that helps </a:t>
            </a:r>
            <a:r>
              <a:rPr lang="en-US" dirty="0" err="1" smtClean="0">
                <a:solidFill>
                  <a:schemeClr val="bg1"/>
                </a:solidFill>
              </a:rPr>
              <a:t>SemiA</a:t>
            </a:r>
            <a:r>
              <a:rPr lang="en-US" dirty="0" smtClean="0"/>
              <a:t> recognize parent-child relationships between elements. </a:t>
            </a:r>
            <a:endParaRPr lang="en-US" dirty="0" smtClean="0">
              <a:solidFill>
                <a:schemeClr val="bg1"/>
              </a:solidFill>
            </a:endParaRPr>
          </a:p>
          <a:p>
            <a:endParaRPr lang="en-US" dirty="0" smtClean="0">
              <a:solidFill>
                <a:schemeClr val="bg1"/>
              </a:solidFill>
            </a:endParaRPr>
          </a:p>
          <a:p>
            <a:endParaRPr lang="en-US" dirty="0" smtClean="0">
              <a:solidFill>
                <a:schemeClr val="bg1"/>
              </a:solidFill>
            </a:endParaRPr>
          </a:p>
          <a:p>
            <a:endParaRPr lang="en-US" dirty="0" smtClean="0">
              <a:solidFill>
                <a:schemeClr val="bg1"/>
              </a:solidFill>
            </a:endParaRPr>
          </a:p>
          <a:p>
            <a:endParaRPr lang="en-US" dirty="0" smtClean="0">
              <a:solidFill>
                <a:schemeClr val="bg1"/>
              </a:solidFill>
            </a:endParaRPr>
          </a:p>
          <a:p>
            <a:endParaRPr lang="en-US" dirty="0" smtClean="0"/>
          </a:p>
          <a:p>
            <a:endParaRPr lang="en-US" dirty="0" smtClean="0"/>
          </a:p>
          <a:p>
            <a:r>
              <a:rPr lang="en-US" dirty="0" smtClean="0"/>
              <a:t>It is important to remember that only anchor elements with a value of ‘Yes’ will show up in the suggestions. Also, </a:t>
            </a:r>
            <a:r>
              <a:rPr lang="en-US" dirty="0" err="1" smtClean="0">
                <a:solidFill>
                  <a:schemeClr val="bg1"/>
                </a:solidFill>
              </a:rPr>
              <a:t>SemiA</a:t>
            </a:r>
            <a:r>
              <a:rPr lang="en-US" dirty="0" smtClean="0"/>
              <a:t> will not recognize an input that is not in the suggestions. </a:t>
            </a:r>
          </a:p>
        </p:txBody>
      </p:sp>
      <p:pic>
        <p:nvPicPr>
          <p:cNvPr id="7171" name="Picture 3" descr="C:\Users\ASUS\Desktop\Presentation\page10.bmp"/>
          <p:cNvPicPr>
            <a:picLocks noChangeAspect="1" noChangeArrowheads="1"/>
          </p:cNvPicPr>
          <p:nvPr/>
        </p:nvPicPr>
        <p:blipFill>
          <a:blip r:embed="rId3"/>
          <a:srcRect/>
          <a:stretch>
            <a:fillRect/>
          </a:stretch>
        </p:blipFill>
        <p:spPr bwMode="auto">
          <a:xfrm>
            <a:off x="6058694" y="4449939"/>
            <a:ext cx="2138363" cy="1826154"/>
          </a:xfrm>
          <a:prstGeom prst="rect">
            <a:avLst/>
          </a:prstGeom>
          <a:noFill/>
        </p:spPr>
      </p:pic>
      <p:pic>
        <p:nvPicPr>
          <p:cNvPr id="7172" name="Picture 4" descr="C:\Users\ASUS\Desktop\Presentation\page9.bmp"/>
          <p:cNvPicPr>
            <a:picLocks noChangeAspect="1" noChangeArrowheads="1"/>
          </p:cNvPicPr>
          <p:nvPr/>
        </p:nvPicPr>
        <p:blipFill>
          <a:blip r:embed="rId4"/>
          <a:srcRect/>
          <a:stretch>
            <a:fillRect/>
          </a:stretch>
        </p:blipFill>
        <p:spPr bwMode="auto">
          <a:xfrm>
            <a:off x="1514674" y="1679222"/>
            <a:ext cx="7528818" cy="2092031"/>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0691813" cy="692679"/>
          </a:xfrm>
          <a:ln>
            <a:solidFill>
              <a:schemeClr val="accent1"/>
            </a:solidFill>
          </a:ln>
        </p:spPr>
        <p:txBody>
          <a:bodyPr>
            <a:normAutofit fontScale="90000"/>
          </a:bodyPr>
          <a:lstStyle/>
          <a:p>
            <a:pPr algn="l"/>
            <a:r>
              <a:rPr lang="en-US" sz="4100" dirty="0" err="1" smtClean="0">
                <a:solidFill>
                  <a:schemeClr val="bg1"/>
                </a:solidFill>
              </a:rPr>
              <a:t>SemiA</a:t>
            </a:r>
            <a:endParaRPr lang="en-IN" sz="4100" dirty="0">
              <a:solidFill>
                <a:schemeClr val="bg1"/>
              </a:solidFill>
            </a:endParaRPr>
          </a:p>
        </p:txBody>
      </p:sp>
      <p:sp>
        <p:nvSpPr>
          <p:cNvPr id="3" name="Subtitle 2"/>
          <p:cNvSpPr>
            <a:spLocks noGrp="1"/>
          </p:cNvSpPr>
          <p:nvPr>
            <p:ph type="subTitle" idx="1"/>
          </p:nvPr>
        </p:nvSpPr>
        <p:spPr>
          <a:xfrm>
            <a:off x="1514674" y="83961"/>
            <a:ext cx="9177139" cy="587728"/>
          </a:xfrm>
          <a:solidFill>
            <a:schemeClr val="bg1"/>
          </a:solidFill>
        </p:spPr>
        <p:txBody>
          <a:bodyPr>
            <a:normAutofit fontScale="92500" lnSpcReduction="10000"/>
          </a:bodyPr>
          <a:lstStyle/>
          <a:p>
            <a:pPr algn="l"/>
            <a:r>
              <a:rPr lang="en-US" dirty="0" smtClean="0">
                <a:solidFill>
                  <a:schemeClr val="tx2">
                    <a:lumMod val="60000"/>
                    <a:lumOff val="40000"/>
                  </a:schemeClr>
                </a:solidFill>
              </a:rPr>
              <a:t>HOW TO USE  - PRACTICAL EXAMPLE</a:t>
            </a:r>
            <a:endParaRPr lang="en-IN" dirty="0" smtClean="0">
              <a:solidFill>
                <a:schemeClr val="tx2">
                  <a:lumMod val="60000"/>
                  <a:lumOff val="40000"/>
                </a:schemeClr>
              </a:solidFill>
            </a:endParaRPr>
          </a:p>
          <a:p>
            <a:pPr algn="l"/>
            <a:endParaRPr lang="en-IN" dirty="0">
              <a:solidFill>
                <a:schemeClr val="tx2">
                  <a:lumMod val="60000"/>
                  <a:lumOff val="40000"/>
                </a:schemeClr>
              </a:solidFill>
            </a:endParaRPr>
          </a:p>
        </p:txBody>
      </p:sp>
      <p:sp>
        <p:nvSpPr>
          <p:cNvPr id="11" name="TextBox 10"/>
          <p:cNvSpPr txBox="1"/>
          <p:nvPr/>
        </p:nvSpPr>
        <p:spPr>
          <a:xfrm>
            <a:off x="10294946" y="7167328"/>
            <a:ext cx="301946" cy="320732"/>
          </a:xfrm>
          <a:prstGeom prst="rect">
            <a:avLst/>
          </a:prstGeom>
          <a:noFill/>
        </p:spPr>
        <p:txBody>
          <a:bodyPr wrap="none" lIns="104269" tIns="52135" rIns="104269" bIns="52135" rtlCol="0">
            <a:spAutoFit/>
          </a:bodyPr>
          <a:lstStyle/>
          <a:p>
            <a:r>
              <a:rPr lang="en-US" sz="1400" dirty="0" smtClean="0">
                <a:solidFill>
                  <a:schemeClr val="bg1"/>
                </a:solidFill>
              </a:rPr>
              <a:t>8</a:t>
            </a:r>
            <a:endParaRPr lang="en-IN" dirty="0">
              <a:solidFill>
                <a:schemeClr val="bg1"/>
              </a:solidFill>
            </a:endParaRPr>
          </a:p>
        </p:txBody>
      </p:sp>
      <p:sp>
        <p:nvSpPr>
          <p:cNvPr id="12" name="TextBox 11"/>
          <p:cNvSpPr txBox="1"/>
          <p:nvPr/>
        </p:nvSpPr>
        <p:spPr>
          <a:xfrm>
            <a:off x="801886" y="1007534"/>
            <a:ext cx="8197057" cy="520787"/>
          </a:xfrm>
          <a:prstGeom prst="rect">
            <a:avLst/>
          </a:prstGeom>
          <a:noFill/>
        </p:spPr>
        <p:txBody>
          <a:bodyPr wrap="square" lIns="104269" tIns="52135" rIns="104269" bIns="52135" rtlCol="0">
            <a:spAutoFit/>
          </a:bodyPr>
          <a:lstStyle/>
          <a:p>
            <a:r>
              <a:rPr lang="en-US" sz="2700" b="1" dirty="0" smtClean="0">
                <a:solidFill>
                  <a:schemeClr val="bg1"/>
                </a:solidFill>
              </a:rPr>
              <a:t>STEP 2     </a:t>
            </a:r>
            <a:r>
              <a:rPr lang="en-US" dirty="0" smtClean="0"/>
              <a:t>ENTERING DETAILS</a:t>
            </a:r>
            <a:endParaRPr lang="en-IN" dirty="0"/>
          </a:p>
        </p:txBody>
      </p:sp>
      <p:sp>
        <p:nvSpPr>
          <p:cNvPr id="8" name="TextBox 7"/>
          <p:cNvSpPr txBox="1"/>
          <p:nvPr/>
        </p:nvSpPr>
        <p:spPr>
          <a:xfrm>
            <a:off x="1247378" y="3946173"/>
            <a:ext cx="8197057" cy="5275935"/>
          </a:xfrm>
          <a:prstGeom prst="rect">
            <a:avLst/>
          </a:prstGeom>
          <a:noFill/>
        </p:spPr>
        <p:txBody>
          <a:bodyPr wrap="square" lIns="104269" tIns="52135" rIns="104269" bIns="52135" rtlCol="0">
            <a:spAutoFit/>
          </a:bodyPr>
          <a:lstStyle/>
          <a:p>
            <a:r>
              <a:rPr lang="en-US" dirty="0" smtClean="0">
                <a:solidFill>
                  <a:schemeClr val="bg1"/>
                </a:solidFill>
              </a:rPr>
              <a:t>TAG NEEDED </a:t>
            </a:r>
            <a:r>
              <a:rPr lang="en-US" dirty="0" smtClean="0"/>
              <a:t>is a property that helps reduce redundancy when processing your input. </a:t>
            </a:r>
          </a:p>
          <a:p>
            <a:endParaRPr lang="en-US" dirty="0" smtClean="0"/>
          </a:p>
          <a:p>
            <a:r>
              <a:rPr lang="en-US" dirty="0" smtClean="0"/>
              <a:t>For example , in “The serene quite weather… “ </a:t>
            </a:r>
          </a:p>
          <a:p>
            <a:r>
              <a:rPr lang="en-US" dirty="0" smtClean="0"/>
              <a:t>    All of these elements are related and share the same Group Tag i.e. NP.   </a:t>
            </a:r>
          </a:p>
          <a:p>
            <a:r>
              <a:rPr lang="en-US" dirty="0" smtClean="0"/>
              <a:t>    Thus, a Group Tag is needed only for the first element ‘The’. </a:t>
            </a:r>
          </a:p>
          <a:p>
            <a:endParaRPr lang="en-US" dirty="0" smtClean="0">
              <a:solidFill>
                <a:schemeClr val="bg1"/>
              </a:solidFill>
            </a:endParaRPr>
          </a:p>
          <a:p>
            <a:r>
              <a:rPr lang="en-US" dirty="0" smtClean="0">
                <a:solidFill>
                  <a:schemeClr val="bg1"/>
                </a:solidFill>
              </a:rPr>
              <a:t>In our example, ‘weather’ and ‘The’ are in the same group and share the same tag so a Group Tag for ‘weather’ is not needed and we select ‘No’ </a:t>
            </a:r>
          </a:p>
          <a:p>
            <a:endParaRPr lang="en-US" dirty="0" smtClean="0">
              <a:solidFill>
                <a:schemeClr val="bg1"/>
              </a:solidFill>
            </a:endParaRPr>
          </a:p>
          <a:p>
            <a:endParaRPr lang="en-US" dirty="0" smtClean="0">
              <a:solidFill>
                <a:schemeClr val="bg1"/>
              </a:solidFill>
            </a:endParaRPr>
          </a:p>
          <a:p>
            <a:endParaRPr lang="en-US" dirty="0" smtClean="0"/>
          </a:p>
          <a:p>
            <a:endParaRPr lang="en-US" dirty="0" smtClean="0"/>
          </a:p>
          <a:p>
            <a:r>
              <a:rPr lang="en-US" dirty="0" smtClean="0"/>
              <a:t>It is important to remember that only anchor elements with a value of ‘Yes’ will show up in the suggestions. Also, </a:t>
            </a:r>
            <a:r>
              <a:rPr lang="en-US" dirty="0" err="1" smtClean="0">
                <a:solidFill>
                  <a:schemeClr val="bg1"/>
                </a:solidFill>
              </a:rPr>
              <a:t>SemiA</a:t>
            </a:r>
            <a:r>
              <a:rPr lang="en-US" dirty="0" smtClean="0"/>
              <a:t> will not recognize an input that is not in the suggestions. </a:t>
            </a:r>
          </a:p>
        </p:txBody>
      </p:sp>
      <p:pic>
        <p:nvPicPr>
          <p:cNvPr id="8194" name="Picture 2" descr="C:\Users\ASUS\Desktop\Presentation\page11.bmp"/>
          <p:cNvPicPr>
            <a:picLocks noChangeAspect="1" noChangeArrowheads="1"/>
          </p:cNvPicPr>
          <p:nvPr/>
        </p:nvPicPr>
        <p:blipFill>
          <a:blip r:embed="rId3"/>
          <a:srcRect/>
          <a:stretch>
            <a:fillRect/>
          </a:stretch>
        </p:blipFill>
        <p:spPr bwMode="auto">
          <a:xfrm>
            <a:off x="1514673" y="1679222"/>
            <a:ext cx="7499119" cy="2078038"/>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TotalTime>
  <Words>847</Words>
  <Application>Microsoft Office PowerPoint</Application>
  <PresentationFormat>Custom</PresentationFormat>
  <Paragraphs>154</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SemiA</vt:lpstr>
      <vt:lpstr>SemiA</vt:lpstr>
      <vt:lpstr>SemiA</vt:lpstr>
      <vt:lpstr>SemiA</vt:lpstr>
      <vt:lpstr>SemiA</vt:lpstr>
      <vt:lpstr>SemiA</vt:lpstr>
      <vt:lpstr>SemiA</vt:lpstr>
      <vt:lpstr>SemiA</vt:lpstr>
      <vt:lpstr>SemiA</vt:lpstr>
      <vt:lpstr>SemiA</vt:lpstr>
      <vt:lpstr>SemiA</vt:lpstr>
      <vt:lpstr>SemiA</vt:lpstr>
      <vt:lpstr>SemiA</vt:lpstr>
      <vt:lpstr>SemiA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SemiA</dc:title>
  <dc:creator>Mourhaf</dc:creator>
  <cp:lastModifiedBy>ASUS</cp:lastModifiedBy>
  <cp:revision>29</cp:revision>
  <dcterms:created xsi:type="dcterms:W3CDTF">2006-08-16T00:00:00Z</dcterms:created>
  <dcterms:modified xsi:type="dcterms:W3CDTF">2016-08-14T12:27:28Z</dcterms:modified>
</cp:coreProperties>
</file>