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embeddedFontLst>
    <p:embeddedFont>
      <p:font typeface="Aileron Heavy" charset="1" panose="00000A00000000000000"/>
      <p:regular r:id="rId38"/>
    </p:embeddedFont>
    <p:embeddedFont>
      <p:font typeface="Aileron Bold" charset="1" panose="00000800000000000000"/>
      <p:regular r:id="rId39"/>
    </p:embeddedFont>
    <p:embeddedFont>
      <p:font typeface="Aileron" charset="1" panose="00000500000000000000"/>
      <p:regular r:id="rId40"/>
    </p:embeddedFont>
    <p:embeddedFont>
      <p:font typeface="Aileron Bold Italics" charset="1" panose="00000800000000000000"/>
      <p:regular r:id="rId41"/>
    </p:embeddedFont>
    <p:embeddedFont>
      <p:font typeface="Aileron Ultra-Bold" charset="1" panose="00000A00000000000000"/>
      <p:regular r:id="rId42"/>
    </p:embeddedFont>
    <p:embeddedFont>
      <p:font typeface="Aileron Italics" charset="1" panose="00000500000000000000"/>
      <p:regular r:id="rId43"/>
    </p:embeddedFont>
    <p:embeddedFont>
      <p:font typeface="Poppins Bold" charset="1" panose="020000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7.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48.png" Type="http://schemas.openxmlformats.org/officeDocument/2006/relationships/image"/><Relationship Id="rId3" Target="../media/image4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60.png" Type="http://schemas.openxmlformats.org/officeDocument/2006/relationships/image"/><Relationship Id="rId13" Target="../media/image61.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62.png" Type="http://schemas.openxmlformats.org/officeDocument/2006/relationships/image"/><Relationship Id="rId5" Target="../media/image63.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jpeg" Type="http://schemas.openxmlformats.org/officeDocument/2006/relationships/image"/><Relationship Id="rId3" Target="../media/image65.png" Type="http://schemas.openxmlformats.org/officeDocument/2006/relationships/image"/><Relationship Id="rId4" Target="../media/image6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png" Type="http://schemas.openxmlformats.org/officeDocument/2006/relationships/image"/><Relationship Id="rId4" Target="../media/image70.png" Type="http://schemas.openxmlformats.org/officeDocument/2006/relationships/image"/><Relationship Id="rId5" Target="../media/image7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png" Type="http://schemas.openxmlformats.org/officeDocument/2006/relationships/image"/><Relationship Id="rId4" Target="../media/image74.png" Type="http://schemas.openxmlformats.org/officeDocument/2006/relationships/image"/><Relationship Id="rId5" Target="../media/image75.png" Type="http://schemas.openxmlformats.org/officeDocument/2006/relationships/image"/><Relationship Id="rId6" Target="../media/image76.png" Type="http://schemas.openxmlformats.org/officeDocument/2006/relationships/image"/><Relationship Id="rId7" Target="../media/image7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png" Type="http://schemas.openxmlformats.org/officeDocument/2006/relationships/image"/><Relationship Id="rId4" Target="../media/image8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 Id="rId3" Target="../media/image8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7.png" Type="http://schemas.openxmlformats.org/officeDocument/2006/relationships/image"/><Relationship Id="rId3" Target="../media/image8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9.png" Type="http://schemas.openxmlformats.org/officeDocument/2006/relationships/image"/><Relationship Id="rId3" Target="../media/image9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1.png" Type="http://schemas.openxmlformats.org/officeDocument/2006/relationships/image"/><Relationship Id="rId3" Target="../media/image9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97.png" Type="http://schemas.openxmlformats.org/officeDocument/2006/relationships/image"/><Relationship Id="rId13" Target="../media/image98.svg" Type="http://schemas.openxmlformats.org/officeDocument/2006/relationships/image"/><Relationship Id="rId14" Target="../media/image99.png" Type="http://schemas.openxmlformats.org/officeDocument/2006/relationships/image"/><Relationship Id="rId15" Target="../media/image10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93.png" Type="http://schemas.openxmlformats.org/officeDocument/2006/relationships/image"/><Relationship Id="rId7" Target="../media/image94.svg" Type="http://schemas.openxmlformats.org/officeDocument/2006/relationships/image"/><Relationship Id="rId8" Target="../media/image95.png" Type="http://schemas.openxmlformats.org/officeDocument/2006/relationships/image"/><Relationship Id="rId9" Target="../media/image9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40.png" Type="http://schemas.openxmlformats.org/officeDocument/2006/relationships/image"/><Relationship Id="rId9"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41.pn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195120" y="-4205941"/>
            <a:ext cx="10438175" cy="13804142"/>
          </a:xfrm>
          <a:custGeom>
            <a:avLst/>
            <a:gdLst/>
            <a:ahLst/>
            <a:cxnLst/>
            <a:rect r="r" b="b" t="t" l="l"/>
            <a:pathLst>
              <a:path h="13804142" w="10438175">
                <a:moveTo>
                  <a:pt x="0" y="0"/>
                </a:moveTo>
                <a:lnTo>
                  <a:pt x="10438175" y="0"/>
                </a:lnTo>
                <a:lnTo>
                  <a:pt x="10438175" y="13804142"/>
                </a:lnTo>
                <a:lnTo>
                  <a:pt x="0" y="13804142"/>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t="0" r="-22030" b="-3047"/>
            </a:stretch>
          </a:blipFill>
        </p:spPr>
      </p:sp>
      <p:sp>
        <p:nvSpPr>
          <p:cNvPr name="Freeform 3" id="3"/>
          <p:cNvSpPr/>
          <p:nvPr/>
        </p:nvSpPr>
        <p:spPr>
          <a:xfrm flipH="false" flipV="false" rot="0">
            <a:off x="1027218" y="685800"/>
            <a:ext cx="1579037" cy="1626349"/>
          </a:xfrm>
          <a:custGeom>
            <a:avLst/>
            <a:gdLst/>
            <a:ahLst/>
            <a:cxnLst/>
            <a:rect r="r" b="b" t="t" l="l"/>
            <a:pathLst>
              <a:path h="1626349" w="1579037">
                <a:moveTo>
                  <a:pt x="0" y="0"/>
                </a:moveTo>
                <a:lnTo>
                  <a:pt x="1579036" y="0"/>
                </a:lnTo>
                <a:lnTo>
                  <a:pt x="1579036" y="1626349"/>
                </a:lnTo>
                <a:lnTo>
                  <a:pt x="0" y="1626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14554" y="685800"/>
            <a:ext cx="1391646" cy="1780012"/>
          </a:xfrm>
          <a:custGeom>
            <a:avLst/>
            <a:gdLst/>
            <a:ahLst/>
            <a:cxnLst/>
            <a:rect r="r" b="b" t="t" l="l"/>
            <a:pathLst>
              <a:path h="1780012" w="1391646">
                <a:moveTo>
                  <a:pt x="0" y="0"/>
                </a:moveTo>
                <a:lnTo>
                  <a:pt x="1391646" y="0"/>
                </a:lnTo>
                <a:lnTo>
                  <a:pt x="1391646" y="1780012"/>
                </a:lnTo>
                <a:lnTo>
                  <a:pt x="0" y="17800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6302" y="4724051"/>
            <a:ext cx="1466818" cy="1448149"/>
          </a:xfrm>
          <a:custGeom>
            <a:avLst/>
            <a:gdLst/>
            <a:ahLst/>
            <a:cxnLst/>
            <a:rect r="r" b="b" t="t" l="l"/>
            <a:pathLst>
              <a:path h="1448149" w="1466818">
                <a:moveTo>
                  <a:pt x="0" y="0"/>
                </a:moveTo>
                <a:lnTo>
                  <a:pt x="1466818" y="0"/>
                </a:lnTo>
                <a:lnTo>
                  <a:pt x="1466818" y="1448149"/>
                </a:lnTo>
                <a:lnTo>
                  <a:pt x="0" y="14481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525496" y="4724051"/>
            <a:ext cx="1460004" cy="1460004"/>
          </a:xfrm>
          <a:custGeom>
            <a:avLst/>
            <a:gdLst/>
            <a:ahLst/>
            <a:cxnLst/>
            <a:rect r="r" b="b" t="t" l="l"/>
            <a:pathLst>
              <a:path h="1460004" w="1460004">
                <a:moveTo>
                  <a:pt x="0" y="0"/>
                </a:moveTo>
                <a:lnTo>
                  <a:pt x="1460004" y="0"/>
                </a:lnTo>
                <a:lnTo>
                  <a:pt x="1460004" y="1460003"/>
                </a:lnTo>
                <a:lnTo>
                  <a:pt x="0" y="14600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7996" y="3176733"/>
            <a:ext cx="1362032" cy="680411"/>
          </a:xfrm>
          <a:custGeom>
            <a:avLst/>
            <a:gdLst/>
            <a:ahLst/>
            <a:cxnLst/>
            <a:rect r="r" b="b" t="t" l="l"/>
            <a:pathLst>
              <a:path h="680411" w="1362032">
                <a:moveTo>
                  <a:pt x="0" y="0"/>
                </a:moveTo>
                <a:lnTo>
                  <a:pt x="1362032" y="0"/>
                </a:lnTo>
                <a:lnTo>
                  <a:pt x="1362032" y="680411"/>
                </a:lnTo>
                <a:lnTo>
                  <a:pt x="0" y="6804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8199464" y="-355283"/>
            <a:ext cx="1360667" cy="1291397"/>
          </a:xfrm>
          <a:custGeom>
            <a:avLst/>
            <a:gdLst/>
            <a:ahLst/>
            <a:cxnLst/>
            <a:rect r="r" b="b" t="t" l="l"/>
            <a:pathLst>
              <a:path h="1291397" w="1360667">
                <a:moveTo>
                  <a:pt x="0" y="0"/>
                </a:moveTo>
                <a:lnTo>
                  <a:pt x="1360668" y="0"/>
                </a:lnTo>
                <a:lnTo>
                  <a:pt x="1360668" y="1291397"/>
                </a:lnTo>
                <a:lnTo>
                  <a:pt x="0" y="129139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0562515" y="3318090"/>
            <a:ext cx="1887370" cy="553682"/>
          </a:xfrm>
          <a:custGeom>
            <a:avLst/>
            <a:gdLst/>
            <a:ahLst/>
            <a:cxnLst/>
            <a:rect r="r" b="b" t="t" l="l"/>
            <a:pathLst>
              <a:path h="553682" w="1887370">
                <a:moveTo>
                  <a:pt x="0" y="0"/>
                </a:moveTo>
                <a:lnTo>
                  <a:pt x="1887370" y="0"/>
                </a:lnTo>
                <a:lnTo>
                  <a:pt x="1887370" y="553683"/>
                </a:lnTo>
                <a:lnTo>
                  <a:pt x="0" y="55368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523285" y="2596671"/>
            <a:ext cx="11668715" cy="1693234"/>
          </a:xfrm>
          <a:prstGeom prst="rect">
            <a:avLst/>
          </a:prstGeom>
        </p:spPr>
        <p:txBody>
          <a:bodyPr anchor="t" rtlCol="false" tIns="0" lIns="0" bIns="0" rIns="0">
            <a:spAutoFit/>
          </a:bodyPr>
          <a:lstStyle/>
          <a:p>
            <a:pPr algn="ctr">
              <a:lnSpc>
                <a:spcPts val="4409"/>
              </a:lnSpc>
            </a:pPr>
            <a:r>
              <a:rPr lang="en-US" sz="3972">
                <a:solidFill>
                  <a:srgbClr val="3C3C3C"/>
                </a:solidFill>
                <a:latin typeface="Aileron Heavy"/>
              </a:rPr>
              <a:t>MEMBUAT MODEL MACHINE LEARNING UNTUK MEMPREDIKSI</a:t>
            </a:r>
          </a:p>
          <a:p>
            <a:pPr algn="ctr">
              <a:lnSpc>
                <a:spcPts val="4409"/>
              </a:lnSpc>
            </a:pPr>
            <a:r>
              <a:rPr lang="en-US" sz="3972">
                <a:solidFill>
                  <a:srgbClr val="3C3C3C"/>
                </a:solidFill>
                <a:latin typeface="Aileron Heavy"/>
              </a:rPr>
              <a:t>Resiko Kredit Pinjaman</a:t>
            </a:r>
          </a:p>
        </p:txBody>
      </p:sp>
      <p:sp>
        <p:nvSpPr>
          <p:cNvPr name="TextBox 11" id="11"/>
          <p:cNvSpPr txBox="true"/>
          <p:nvPr/>
        </p:nvSpPr>
        <p:spPr>
          <a:xfrm rot="0">
            <a:off x="3312534" y="4406912"/>
            <a:ext cx="5566932" cy="367939"/>
          </a:xfrm>
          <a:prstGeom prst="rect">
            <a:avLst/>
          </a:prstGeom>
        </p:spPr>
        <p:txBody>
          <a:bodyPr anchor="t" rtlCol="false" tIns="0" lIns="0" bIns="0" rIns="0">
            <a:spAutoFit/>
          </a:bodyPr>
          <a:lstStyle/>
          <a:p>
            <a:pPr algn="ctr">
              <a:lnSpc>
                <a:spcPts val="2994"/>
              </a:lnSpc>
            </a:pPr>
            <a:r>
              <a:rPr lang="en-US" sz="2139">
                <a:solidFill>
                  <a:srgbClr val="3C3C3C"/>
                </a:solidFill>
                <a:latin typeface="Aileron Bold"/>
              </a:rPr>
              <a:t>Created by Mouriverd Laurent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0180168" y="-31898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055020" y="2046849"/>
            <a:ext cx="4451180" cy="3273242"/>
          </a:xfrm>
          <a:custGeom>
            <a:avLst/>
            <a:gdLst/>
            <a:ahLst/>
            <a:cxnLst/>
            <a:rect r="r" b="b" t="t" l="l"/>
            <a:pathLst>
              <a:path h="3273242" w="4451180">
                <a:moveTo>
                  <a:pt x="0" y="0"/>
                </a:moveTo>
                <a:lnTo>
                  <a:pt x="4451180" y="0"/>
                </a:lnTo>
                <a:lnTo>
                  <a:pt x="4451180" y="3273241"/>
                </a:lnTo>
                <a:lnTo>
                  <a:pt x="0" y="3273241"/>
                </a:lnTo>
                <a:lnTo>
                  <a:pt x="0" y="0"/>
                </a:lnTo>
                <a:close/>
              </a:path>
            </a:pathLst>
          </a:custGeom>
          <a:blipFill>
            <a:blip r:embed="rId10"/>
            <a:stretch>
              <a:fillRect l="0" t="0" r="0" b="0"/>
            </a:stretch>
          </a:blipFill>
        </p:spPr>
      </p:sp>
      <p:sp>
        <p:nvSpPr>
          <p:cNvPr name="Freeform 7" id="7"/>
          <p:cNvSpPr/>
          <p:nvPr/>
        </p:nvSpPr>
        <p:spPr>
          <a:xfrm flipH="false" flipV="false" rot="0">
            <a:off x="926596" y="2079923"/>
            <a:ext cx="5929009" cy="3207092"/>
          </a:xfrm>
          <a:custGeom>
            <a:avLst/>
            <a:gdLst/>
            <a:ahLst/>
            <a:cxnLst/>
            <a:rect r="r" b="b" t="t" l="l"/>
            <a:pathLst>
              <a:path h="3207092" w="5929009">
                <a:moveTo>
                  <a:pt x="0" y="0"/>
                </a:moveTo>
                <a:lnTo>
                  <a:pt x="5929009" y="0"/>
                </a:lnTo>
                <a:lnTo>
                  <a:pt x="5929009" y="3207092"/>
                </a:lnTo>
                <a:lnTo>
                  <a:pt x="0" y="3207092"/>
                </a:lnTo>
                <a:lnTo>
                  <a:pt x="0" y="0"/>
                </a:lnTo>
                <a:close/>
              </a:path>
            </a:pathLst>
          </a:custGeom>
          <a:blipFill>
            <a:blip r:embed="rId11"/>
            <a:stretch>
              <a:fillRect l="0" t="0" r="0" b="0"/>
            </a:stretch>
          </a:blipFill>
        </p:spPr>
      </p:sp>
      <p:sp>
        <p:nvSpPr>
          <p:cNvPr name="TextBox 8" id="8"/>
          <p:cNvSpPr txBox="true"/>
          <p:nvPr/>
        </p:nvSpPr>
        <p:spPr>
          <a:xfrm rot="0">
            <a:off x="685800" y="170832"/>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9" id="9"/>
          <p:cNvSpPr txBox="true"/>
          <p:nvPr/>
        </p:nvSpPr>
        <p:spPr>
          <a:xfrm rot="0">
            <a:off x="1331802" y="888018"/>
            <a:ext cx="9421539" cy="730443"/>
          </a:xfrm>
          <a:prstGeom prst="rect">
            <a:avLst/>
          </a:prstGeom>
        </p:spPr>
        <p:txBody>
          <a:bodyPr anchor="t" rtlCol="false" tIns="0" lIns="0" bIns="0" rIns="0">
            <a:spAutoFit/>
          </a:bodyPr>
          <a:lstStyle/>
          <a:p>
            <a:pPr algn="ctr">
              <a:lnSpc>
                <a:spcPts val="2893"/>
              </a:lnSpc>
            </a:pPr>
            <a:r>
              <a:rPr lang="en-US" sz="2704">
                <a:solidFill>
                  <a:srgbClr val="3C3C3C"/>
                </a:solidFill>
                <a:latin typeface="Aileron Italics"/>
              </a:rPr>
              <a:t>Distribusi Jumlah Pinjaman</a:t>
            </a:r>
          </a:p>
          <a:p>
            <a:pPr algn="ctr">
              <a:lnSpc>
                <a:spcPts val="2893"/>
              </a:lnSpc>
            </a:pPr>
            <a:r>
              <a:rPr lang="en-US" sz="2704">
                <a:solidFill>
                  <a:srgbClr val="3C3C3C"/>
                </a:solidFill>
                <a:latin typeface="Aileron Italics"/>
              </a:rPr>
              <a:t>(berdasarkan  tingkat resiko  and Status Pinjaman) </a:t>
            </a:r>
          </a:p>
        </p:txBody>
      </p:sp>
      <p:sp>
        <p:nvSpPr>
          <p:cNvPr name="TextBox 10" id="10"/>
          <p:cNvSpPr txBox="true"/>
          <p:nvPr/>
        </p:nvSpPr>
        <p:spPr>
          <a:xfrm rot="0">
            <a:off x="578943" y="5503829"/>
            <a:ext cx="10927257" cy="1294430"/>
          </a:xfrm>
          <a:prstGeom prst="rect">
            <a:avLst/>
          </a:prstGeom>
        </p:spPr>
        <p:txBody>
          <a:bodyPr anchor="t" rtlCol="false" tIns="0" lIns="0" bIns="0" rIns="0">
            <a:spAutoFit/>
          </a:bodyPr>
          <a:lstStyle/>
          <a:p>
            <a:pPr algn="just" marL="446018" indent="-223009" lvl="1">
              <a:lnSpc>
                <a:spcPts val="2561"/>
              </a:lnSpc>
              <a:buFont typeface="Arial"/>
              <a:buChar char="•"/>
            </a:pPr>
            <a:r>
              <a:rPr lang="en-US" sz="2065">
                <a:solidFill>
                  <a:srgbClr val="3C3C3C"/>
                </a:solidFill>
                <a:latin typeface="Aileron"/>
              </a:rPr>
              <a:t>Grade menunjukkan tingkat risiko peminjam. S</a:t>
            </a:r>
            <a:r>
              <a:rPr lang="en-US" sz="2065">
                <a:solidFill>
                  <a:srgbClr val="3C3C3C"/>
                </a:solidFill>
                <a:latin typeface="Aileron"/>
              </a:rPr>
              <a:t>emakin besar jumlah pinjaman, maka akan semakin besar pula tingkat resikonya. </a:t>
            </a:r>
          </a:p>
          <a:p>
            <a:pPr algn="just" marL="446018" indent="-223009" lvl="1">
              <a:lnSpc>
                <a:spcPts val="2561"/>
              </a:lnSpc>
              <a:buFont typeface="Arial"/>
              <a:buChar char="•"/>
            </a:pPr>
            <a:r>
              <a:rPr lang="en-US" sz="2065">
                <a:solidFill>
                  <a:srgbClr val="3C3C3C"/>
                </a:solidFill>
                <a:latin typeface="Aileron"/>
              </a:rPr>
              <a:t>Pada Grade B,  ada anomali pinjaman sangat besar, namun dengan tingkat  resiko yang lebih kecil.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739116" y="3138335"/>
            <a:ext cx="4899341" cy="2122089"/>
          </a:xfrm>
          <a:prstGeom prst="rect">
            <a:avLst/>
          </a:prstGeom>
        </p:spPr>
        <p:txBody>
          <a:bodyPr anchor="t" rtlCol="false" tIns="0" lIns="0" bIns="0" rIns="0">
            <a:spAutoFit/>
          </a:bodyPr>
          <a:lstStyle/>
          <a:p>
            <a:pPr algn="just">
              <a:lnSpc>
                <a:spcPts val="2809"/>
              </a:lnSpc>
            </a:pPr>
            <a:r>
              <a:rPr lang="en-US" sz="2265">
                <a:solidFill>
                  <a:srgbClr val="3C3C3C"/>
                </a:solidFill>
                <a:latin typeface="Aileron"/>
              </a:rPr>
              <a:t>Suku bunga meningkat secara konsisten dari grade A ke grade G, menunjukkan bahwa peminjam dengan risiko lebih tinggi dikenakan suku bunga yang lebih tinggi sebagai kompensasi atas risiko tambahan.</a:t>
            </a:r>
          </a:p>
        </p:txBody>
      </p:sp>
      <p:sp>
        <p:nvSpPr>
          <p:cNvPr name="Freeform 6" id="6"/>
          <p:cNvSpPr/>
          <p:nvPr/>
        </p:nvSpPr>
        <p:spPr>
          <a:xfrm flipH="false" flipV="false" rot="5400000">
            <a:off x="10180168" y="-31898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860502" y="5894196"/>
            <a:ext cx="1555912" cy="1137230"/>
          </a:xfrm>
          <a:custGeom>
            <a:avLst/>
            <a:gdLst/>
            <a:ahLst/>
            <a:cxnLst/>
            <a:rect r="r" b="b" t="t" l="l"/>
            <a:pathLst>
              <a:path h="1137230" w="1555912">
                <a:moveTo>
                  <a:pt x="0" y="0"/>
                </a:moveTo>
                <a:lnTo>
                  <a:pt x="1555911" y="0"/>
                </a:lnTo>
                <a:lnTo>
                  <a:pt x="1555911" y="1137229"/>
                </a:lnTo>
                <a:lnTo>
                  <a:pt x="0" y="11372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11398" y="2647858"/>
            <a:ext cx="4906597" cy="3246337"/>
          </a:xfrm>
          <a:custGeom>
            <a:avLst/>
            <a:gdLst/>
            <a:ahLst/>
            <a:cxnLst/>
            <a:rect r="r" b="b" t="t" l="l"/>
            <a:pathLst>
              <a:path h="3246337" w="4906597">
                <a:moveTo>
                  <a:pt x="0" y="0"/>
                </a:moveTo>
                <a:lnTo>
                  <a:pt x="4906597" y="0"/>
                </a:lnTo>
                <a:lnTo>
                  <a:pt x="4906597" y="3246338"/>
                </a:lnTo>
                <a:lnTo>
                  <a:pt x="0" y="3246338"/>
                </a:lnTo>
                <a:lnTo>
                  <a:pt x="0" y="0"/>
                </a:lnTo>
                <a:close/>
              </a:path>
            </a:pathLst>
          </a:custGeom>
          <a:blipFill>
            <a:blip r:embed="rId12"/>
            <a:stretch>
              <a:fillRect l="0" t="0" r="0" b="0"/>
            </a:stretch>
          </a:blipFill>
        </p:spPr>
      </p:sp>
      <p:sp>
        <p:nvSpPr>
          <p:cNvPr name="TextBox 9" id="9"/>
          <p:cNvSpPr txBox="true"/>
          <p:nvPr/>
        </p:nvSpPr>
        <p:spPr>
          <a:xfrm rot="0">
            <a:off x="685800" y="226785"/>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10" id="10"/>
          <p:cNvSpPr txBox="true"/>
          <p:nvPr/>
        </p:nvSpPr>
        <p:spPr>
          <a:xfrm rot="0">
            <a:off x="939793" y="1029131"/>
            <a:ext cx="9920708" cy="851347"/>
          </a:xfrm>
          <a:prstGeom prst="rect">
            <a:avLst/>
          </a:prstGeom>
        </p:spPr>
        <p:txBody>
          <a:bodyPr anchor="t" rtlCol="false" tIns="0" lIns="0" bIns="0" rIns="0">
            <a:spAutoFit/>
          </a:bodyPr>
          <a:lstStyle/>
          <a:p>
            <a:pPr algn="ctr">
              <a:lnSpc>
                <a:spcPts val="3321"/>
              </a:lnSpc>
            </a:pPr>
            <a:r>
              <a:rPr lang="en-US" sz="3103">
                <a:solidFill>
                  <a:srgbClr val="3C3C3C"/>
                </a:solidFill>
                <a:latin typeface="Aileron Italics"/>
              </a:rPr>
              <a:t>Distribusi Suku Bunga</a:t>
            </a:r>
          </a:p>
          <a:p>
            <a:pPr algn="ctr">
              <a:lnSpc>
                <a:spcPts val="3321"/>
              </a:lnSpc>
            </a:pPr>
            <a:r>
              <a:rPr lang="en-US" sz="3103">
                <a:solidFill>
                  <a:srgbClr val="3C3C3C"/>
                </a:solidFill>
                <a:latin typeface="Aileron Italics"/>
              </a:rPr>
              <a:t>(berdasarkan Tingkat Resiko)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088188" y="2576297"/>
            <a:ext cx="670638" cy="1027440"/>
          </a:xfrm>
          <a:custGeom>
            <a:avLst/>
            <a:gdLst/>
            <a:ahLst/>
            <a:cxnLst/>
            <a:rect r="r" b="b" t="t" l="l"/>
            <a:pathLst>
              <a:path h="1027440" w="670638">
                <a:moveTo>
                  <a:pt x="0" y="0"/>
                </a:moveTo>
                <a:lnTo>
                  <a:pt x="670638" y="0"/>
                </a:lnTo>
                <a:lnTo>
                  <a:pt x="670638" y="1027441"/>
                </a:lnTo>
                <a:lnTo>
                  <a:pt x="0" y="1027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5919343" y="-2491223"/>
            <a:ext cx="12807411" cy="13596532"/>
          </a:xfrm>
          <a:custGeom>
            <a:avLst/>
            <a:gdLst/>
            <a:ahLst/>
            <a:cxnLst/>
            <a:rect r="r" b="b" t="t" l="l"/>
            <a:pathLst>
              <a:path h="13596532" w="12807411">
                <a:moveTo>
                  <a:pt x="0" y="0"/>
                </a:moveTo>
                <a:lnTo>
                  <a:pt x="12807410" y="0"/>
                </a:lnTo>
                <a:lnTo>
                  <a:pt x="12807410" y="13596532"/>
                </a:lnTo>
                <a:lnTo>
                  <a:pt x="0" y="13596532"/>
                </a:lnTo>
                <a:lnTo>
                  <a:pt x="0" y="0"/>
                </a:lnTo>
                <a:close/>
              </a:path>
            </a:pathLst>
          </a:custGeom>
          <a:blipFill>
            <a:blip r:embed="rId4">
              <a:alphaModFix amt="9999"/>
              <a:extLst>
                <a:ext uri="{96DAC541-7B7A-43D3-8B79-37D633B846F1}">
                  <asvg:svgBlip xmlns:asvg="http://schemas.microsoft.com/office/drawing/2016/SVG/main" r:embed="rId5"/>
                </a:ext>
              </a:extLst>
            </a:blip>
            <a:stretch>
              <a:fillRect l="-4680" t="-4620" r="0" b="0"/>
            </a:stretch>
          </a:blipFill>
        </p:spPr>
      </p:sp>
      <p:sp>
        <p:nvSpPr>
          <p:cNvPr name="Freeform 4" id="4"/>
          <p:cNvSpPr/>
          <p:nvPr/>
        </p:nvSpPr>
        <p:spPr>
          <a:xfrm flipH="false" flipV="false" rot="0">
            <a:off x="5684548" y="2576297"/>
            <a:ext cx="902279" cy="1027440"/>
          </a:xfrm>
          <a:custGeom>
            <a:avLst/>
            <a:gdLst/>
            <a:ahLst/>
            <a:cxnLst/>
            <a:rect r="r" b="b" t="t" l="l"/>
            <a:pathLst>
              <a:path h="1027440" w="902279">
                <a:moveTo>
                  <a:pt x="0" y="0"/>
                </a:moveTo>
                <a:lnTo>
                  <a:pt x="902280" y="0"/>
                </a:lnTo>
                <a:lnTo>
                  <a:pt x="902280" y="1027441"/>
                </a:lnTo>
                <a:lnTo>
                  <a:pt x="0" y="10274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209136" y="2576297"/>
            <a:ext cx="932168" cy="1027440"/>
          </a:xfrm>
          <a:custGeom>
            <a:avLst/>
            <a:gdLst/>
            <a:ahLst/>
            <a:cxnLst/>
            <a:rect r="r" b="b" t="t" l="l"/>
            <a:pathLst>
              <a:path h="1027440" w="932168">
                <a:moveTo>
                  <a:pt x="0" y="0"/>
                </a:moveTo>
                <a:lnTo>
                  <a:pt x="932168" y="0"/>
                </a:lnTo>
                <a:lnTo>
                  <a:pt x="932168" y="1027441"/>
                </a:lnTo>
                <a:lnTo>
                  <a:pt x="0" y="1027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667513" y="-48919"/>
            <a:ext cx="1360667" cy="1291397"/>
          </a:xfrm>
          <a:custGeom>
            <a:avLst/>
            <a:gdLst/>
            <a:ahLst/>
            <a:cxnLst/>
            <a:rect r="r" b="b" t="t" l="l"/>
            <a:pathLst>
              <a:path h="1291397" w="1360667">
                <a:moveTo>
                  <a:pt x="0" y="0"/>
                </a:moveTo>
                <a:lnTo>
                  <a:pt x="1360668" y="0"/>
                </a:lnTo>
                <a:lnTo>
                  <a:pt x="1360668" y="1291397"/>
                </a:lnTo>
                <a:lnTo>
                  <a:pt x="0" y="12913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885003" y="2224218"/>
            <a:ext cx="2871509" cy="1435754"/>
          </a:xfrm>
          <a:custGeom>
            <a:avLst/>
            <a:gdLst/>
            <a:ahLst/>
            <a:cxnLst/>
            <a:rect r="r" b="b" t="t" l="l"/>
            <a:pathLst>
              <a:path h="1435754" w="2871509">
                <a:moveTo>
                  <a:pt x="0" y="0"/>
                </a:moveTo>
                <a:lnTo>
                  <a:pt x="2871509" y="0"/>
                </a:lnTo>
                <a:lnTo>
                  <a:pt x="2871509" y="1435754"/>
                </a:lnTo>
                <a:lnTo>
                  <a:pt x="0" y="14357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923696" y="4905449"/>
            <a:ext cx="8204909" cy="1063625"/>
          </a:xfrm>
          <a:prstGeom prst="rect">
            <a:avLst/>
          </a:prstGeom>
        </p:spPr>
        <p:txBody>
          <a:bodyPr anchor="t" rtlCol="false" tIns="0" lIns="0" bIns="0" rIns="0">
            <a:spAutoFit/>
          </a:bodyPr>
          <a:lstStyle/>
          <a:p>
            <a:pPr algn="ctr">
              <a:lnSpc>
                <a:spcPts val="2800"/>
              </a:lnSpc>
            </a:pPr>
            <a:r>
              <a:rPr lang="en-US" sz="2000">
                <a:solidFill>
                  <a:srgbClr val="3C3C3C"/>
                </a:solidFill>
                <a:latin typeface="Aileron"/>
              </a:rPr>
              <a:t>Feature engineering menghasilkan  21 kolom dengan tipe numerik, selanjutnya di split menjadi 20 feature dan 1 target variable yang akan digunakan di dalam pemodelan.</a:t>
            </a:r>
          </a:p>
        </p:txBody>
      </p:sp>
      <p:sp>
        <p:nvSpPr>
          <p:cNvPr name="TextBox 9" id="9"/>
          <p:cNvSpPr txBox="true"/>
          <p:nvPr/>
        </p:nvSpPr>
        <p:spPr>
          <a:xfrm rot="0">
            <a:off x="934502" y="3773757"/>
            <a:ext cx="3054210" cy="603958"/>
          </a:xfrm>
          <a:prstGeom prst="rect">
            <a:avLst/>
          </a:prstGeom>
        </p:spPr>
        <p:txBody>
          <a:bodyPr anchor="t" rtlCol="false" tIns="0" lIns="0" bIns="0" rIns="0">
            <a:spAutoFit/>
          </a:bodyPr>
          <a:lstStyle/>
          <a:p>
            <a:pPr algn="ctr">
              <a:lnSpc>
                <a:spcPts val="2350"/>
              </a:lnSpc>
            </a:pPr>
            <a:r>
              <a:rPr lang="en-US" sz="1942">
                <a:solidFill>
                  <a:srgbClr val="3C3C3C"/>
                </a:solidFill>
                <a:latin typeface="Aileron Bold"/>
              </a:rPr>
              <a:t>Drop fitur yang tidak diperlukan</a:t>
            </a:r>
          </a:p>
        </p:txBody>
      </p:sp>
      <p:sp>
        <p:nvSpPr>
          <p:cNvPr name="TextBox 10" id="10"/>
          <p:cNvSpPr txBox="true"/>
          <p:nvPr/>
        </p:nvSpPr>
        <p:spPr>
          <a:xfrm rot="0">
            <a:off x="4201316" y="3800671"/>
            <a:ext cx="3701343" cy="616585"/>
          </a:xfrm>
          <a:prstGeom prst="rect">
            <a:avLst/>
          </a:prstGeom>
        </p:spPr>
        <p:txBody>
          <a:bodyPr anchor="t" rtlCol="false" tIns="0" lIns="0" bIns="0" rIns="0">
            <a:spAutoFit/>
          </a:bodyPr>
          <a:lstStyle/>
          <a:p>
            <a:pPr algn="ctr">
              <a:lnSpc>
                <a:spcPts val="2420"/>
              </a:lnSpc>
            </a:pPr>
            <a:r>
              <a:rPr lang="en-US" sz="2000">
                <a:solidFill>
                  <a:srgbClr val="3C3C3C"/>
                </a:solidFill>
                <a:latin typeface="Aileron Bold"/>
              </a:rPr>
              <a:t>Konversi kolom kategorik ke kolom numerik</a:t>
            </a:r>
          </a:p>
        </p:txBody>
      </p:sp>
      <p:grpSp>
        <p:nvGrpSpPr>
          <p:cNvPr name="Group 11" id="11"/>
          <p:cNvGrpSpPr/>
          <p:nvPr/>
        </p:nvGrpSpPr>
        <p:grpSpPr>
          <a:xfrm rot="0">
            <a:off x="10885003" y="489397"/>
            <a:ext cx="762316" cy="76231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name="TextBox 13" id="13"/>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grpSp>
        <p:nvGrpSpPr>
          <p:cNvPr name="Group 14" id="14"/>
          <p:cNvGrpSpPr/>
          <p:nvPr/>
        </p:nvGrpSpPr>
        <p:grpSpPr>
          <a:xfrm rot="0">
            <a:off x="408891" y="2954795"/>
            <a:ext cx="561116" cy="56111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name="TextBox 16" id="16"/>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sp>
        <p:nvSpPr>
          <p:cNvPr name="TextBox 17" id="17"/>
          <p:cNvSpPr txBox="true"/>
          <p:nvPr/>
        </p:nvSpPr>
        <p:spPr>
          <a:xfrm rot="0">
            <a:off x="1968146" y="825500"/>
            <a:ext cx="8883648" cy="669561"/>
          </a:xfrm>
          <a:prstGeom prst="rect">
            <a:avLst/>
          </a:prstGeom>
        </p:spPr>
        <p:txBody>
          <a:bodyPr anchor="t" rtlCol="false" tIns="0" lIns="0" bIns="0" rIns="0">
            <a:spAutoFit/>
          </a:bodyPr>
          <a:lstStyle/>
          <a:p>
            <a:pPr algn="ctr">
              <a:lnSpc>
                <a:spcPts val="5120"/>
              </a:lnSpc>
            </a:pPr>
            <a:r>
              <a:rPr lang="en-US" sz="4785">
                <a:solidFill>
                  <a:srgbClr val="CA5E28"/>
                </a:solidFill>
                <a:latin typeface="Aileron Heavy"/>
              </a:rPr>
              <a:t>04. Feature Engineering</a:t>
            </a:r>
          </a:p>
        </p:txBody>
      </p:sp>
      <p:sp>
        <p:nvSpPr>
          <p:cNvPr name="TextBox 18" id="18"/>
          <p:cNvSpPr txBox="true"/>
          <p:nvPr/>
        </p:nvSpPr>
        <p:spPr>
          <a:xfrm rot="0">
            <a:off x="8029659" y="3807021"/>
            <a:ext cx="3701343" cy="921385"/>
          </a:xfrm>
          <a:prstGeom prst="rect">
            <a:avLst/>
          </a:prstGeom>
        </p:spPr>
        <p:txBody>
          <a:bodyPr anchor="t" rtlCol="false" tIns="0" lIns="0" bIns="0" rIns="0">
            <a:spAutoFit/>
          </a:bodyPr>
          <a:lstStyle/>
          <a:p>
            <a:pPr algn="ctr">
              <a:lnSpc>
                <a:spcPts val="2420"/>
              </a:lnSpc>
            </a:pPr>
            <a:r>
              <a:rPr lang="en-US" sz="2000">
                <a:solidFill>
                  <a:srgbClr val="3C3C3C"/>
                </a:solidFill>
                <a:latin typeface="Aileron Bold"/>
              </a:rPr>
              <a:t>Label Encoding ‘loan_status’ sebagai  target variable into 0 and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true" flipV="false" rot="-1820470">
            <a:off x="1459173" y="-3216718"/>
            <a:ext cx="13406849" cy="14224774"/>
          </a:xfrm>
          <a:custGeom>
            <a:avLst/>
            <a:gdLst/>
            <a:ahLst/>
            <a:cxnLst/>
            <a:rect r="r" b="b" t="t" l="l"/>
            <a:pathLst>
              <a:path h="14224774" w="13406849">
                <a:moveTo>
                  <a:pt x="13406849" y="0"/>
                </a:moveTo>
                <a:lnTo>
                  <a:pt x="0" y="0"/>
                </a:lnTo>
                <a:lnTo>
                  <a:pt x="0" y="14224773"/>
                </a:lnTo>
                <a:lnTo>
                  <a:pt x="13406849" y="14224773"/>
                </a:lnTo>
                <a:lnTo>
                  <a:pt x="1340684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7009324" y="890432"/>
            <a:ext cx="0" cy="4937436"/>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10532876" y="4378976"/>
            <a:ext cx="2740225" cy="2743200"/>
          </a:xfrm>
          <a:custGeom>
            <a:avLst/>
            <a:gdLst/>
            <a:ahLst/>
            <a:cxnLst/>
            <a:rect r="r" b="b" t="t" l="l"/>
            <a:pathLst>
              <a:path h="2743200" w="2740225">
                <a:moveTo>
                  <a:pt x="0" y="0"/>
                </a:moveTo>
                <a:lnTo>
                  <a:pt x="2740225" y="0"/>
                </a:lnTo>
                <a:lnTo>
                  <a:pt x="2740225" y="2743200"/>
                </a:lnTo>
                <a:lnTo>
                  <a:pt x="0" y="2743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336860" y="950757"/>
            <a:ext cx="3900889" cy="6165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Split data for features and target variable</a:t>
            </a:r>
          </a:p>
        </p:txBody>
      </p:sp>
      <p:sp>
        <p:nvSpPr>
          <p:cNvPr name="TextBox 6" id="6"/>
          <p:cNvSpPr txBox="true"/>
          <p:nvPr/>
        </p:nvSpPr>
        <p:spPr>
          <a:xfrm rot="0">
            <a:off x="7336860" y="3129915"/>
            <a:ext cx="3900889" cy="3117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Model Building</a:t>
            </a:r>
          </a:p>
        </p:txBody>
      </p:sp>
      <p:sp>
        <p:nvSpPr>
          <p:cNvPr name="TextBox 7" id="7"/>
          <p:cNvSpPr txBox="true"/>
          <p:nvPr/>
        </p:nvSpPr>
        <p:spPr>
          <a:xfrm rot="0">
            <a:off x="698500" y="1818788"/>
            <a:ext cx="4923345" cy="1785806"/>
          </a:xfrm>
          <a:prstGeom prst="rect">
            <a:avLst/>
          </a:prstGeom>
        </p:spPr>
        <p:txBody>
          <a:bodyPr anchor="t" rtlCol="false" tIns="0" lIns="0" bIns="0" rIns="0">
            <a:spAutoFit/>
          </a:bodyPr>
          <a:lstStyle/>
          <a:p>
            <a:pPr algn="l">
              <a:lnSpc>
                <a:spcPts val="4621"/>
              </a:lnSpc>
            </a:pPr>
            <a:r>
              <a:rPr lang="en-US" sz="4318">
                <a:solidFill>
                  <a:srgbClr val="CA5E28"/>
                </a:solidFill>
                <a:latin typeface="Aileron Heavy"/>
              </a:rPr>
              <a:t>05. Build Machine Learning &amp; Model Evaluation</a:t>
            </a:r>
          </a:p>
        </p:txBody>
      </p:sp>
      <p:sp>
        <p:nvSpPr>
          <p:cNvPr name="TextBox 8" id="8"/>
          <p:cNvSpPr txBox="true"/>
          <p:nvPr/>
        </p:nvSpPr>
        <p:spPr>
          <a:xfrm rot="0">
            <a:off x="7336860" y="1984092"/>
            <a:ext cx="3900889" cy="616585"/>
          </a:xfrm>
          <a:prstGeom prst="rect">
            <a:avLst/>
          </a:prstGeom>
        </p:spPr>
        <p:txBody>
          <a:bodyPr anchor="t" rtlCol="false" tIns="0" lIns="0" bIns="0" rIns="0">
            <a:spAutoFit/>
          </a:bodyPr>
          <a:lstStyle/>
          <a:p>
            <a:pPr algn="l">
              <a:lnSpc>
                <a:spcPts val="2420"/>
              </a:lnSpc>
            </a:pPr>
            <a:r>
              <a:rPr lang="en-US" sz="2000">
                <a:solidFill>
                  <a:srgbClr val="3C3C3C"/>
                </a:solidFill>
                <a:latin typeface="Aileron"/>
              </a:rPr>
              <a:t>Dataset Splitting into Training and Testing Sets + Feature Scaling</a:t>
            </a:r>
          </a:p>
        </p:txBody>
      </p:sp>
      <p:sp>
        <p:nvSpPr>
          <p:cNvPr name="TextBox 9" id="9"/>
          <p:cNvSpPr txBox="true"/>
          <p:nvPr/>
        </p:nvSpPr>
        <p:spPr>
          <a:xfrm rot="0">
            <a:off x="5568829" y="998382"/>
            <a:ext cx="1116825" cy="588627"/>
          </a:xfrm>
          <a:prstGeom prst="rect">
            <a:avLst/>
          </a:prstGeom>
        </p:spPr>
        <p:txBody>
          <a:bodyPr anchor="t" rtlCol="false" tIns="0" lIns="0" bIns="0" rIns="0">
            <a:spAutoFit/>
          </a:bodyPr>
          <a:lstStyle/>
          <a:p>
            <a:pPr algn="r">
              <a:lnSpc>
                <a:spcPts val="4402"/>
              </a:lnSpc>
            </a:pPr>
            <a:r>
              <a:rPr lang="en-US" sz="4114" spc="-275">
                <a:solidFill>
                  <a:srgbClr val="CA5E28"/>
                </a:solidFill>
                <a:latin typeface="Aileron Ultra-Bold"/>
              </a:rPr>
              <a:t>01</a:t>
            </a:r>
          </a:p>
        </p:txBody>
      </p:sp>
      <p:sp>
        <p:nvSpPr>
          <p:cNvPr name="TextBox 10" id="10"/>
          <p:cNvSpPr txBox="true"/>
          <p:nvPr/>
        </p:nvSpPr>
        <p:spPr>
          <a:xfrm rot="0">
            <a:off x="5568829" y="2031717"/>
            <a:ext cx="1116825" cy="588627"/>
          </a:xfrm>
          <a:prstGeom prst="rect">
            <a:avLst/>
          </a:prstGeom>
        </p:spPr>
        <p:txBody>
          <a:bodyPr anchor="t" rtlCol="false" tIns="0" lIns="0" bIns="0" rIns="0">
            <a:spAutoFit/>
          </a:bodyPr>
          <a:lstStyle/>
          <a:p>
            <a:pPr algn="r">
              <a:lnSpc>
                <a:spcPts val="4402"/>
              </a:lnSpc>
            </a:pPr>
            <a:r>
              <a:rPr lang="en-US" sz="4114" spc="-275">
                <a:solidFill>
                  <a:srgbClr val="CA5E28"/>
                </a:solidFill>
                <a:latin typeface="Aileron Ultra-Bold"/>
              </a:rPr>
              <a:t>02</a:t>
            </a:r>
          </a:p>
        </p:txBody>
      </p:sp>
      <p:sp>
        <p:nvSpPr>
          <p:cNvPr name="TextBox 11" id="11"/>
          <p:cNvSpPr txBox="true"/>
          <p:nvPr/>
        </p:nvSpPr>
        <p:spPr>
          <a:xfrm rot="0">
            <a:off x="5568829" y="3074369"/>
            <a:ext cx="1116825" cy="586552"/>
          </a:xfrm>
          <a:prstGeom prst="rect">
            <a:avLst/>
          </a:prstGeom>
        </p:spPr>
        <p:txBody>
          <a:bodyPr anchor="t" rtlCol="false" tIns="0" lIns="0" bIns="0" rIns="0">
            <a:spAutoFit/>
          </a:bodyPr>
          <a:lstStyle/>
          <a:p>
            <a:pPr algn="r">
              <a:lnSpc>
                <a:spcPts val="4473"/>
              </a:lnSpc>
            </a:pPr>
            <a:r>
              <a:rPr lang="en-US" sz="4180" spc="-280">
                <a:solidFill>
                  <a:srgbClr val="CA5E28"/>
                </a:solidFill>
                <a:latin typeface="Aileron Ultra-Bold"/>
              </a:rPr>
              <a:t>03</a:t>
            </a:r>
          </a:p>
        </p:txBody>
      </p:sp>
      <p:sp>
        <p:nvSpPr>
          <p:cNvPr name="Freeform 12" id="12"/>
          <p:cNvSpPr/>
          <p:nvPr/>
        </p:nvSpPr>
        <p:spPr>
          <a:xfrm flipH="false" flipV="false" rot="5400000">
            <a:off x="4124462" y="-36575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97000" y="4956964"/>
            <a:ext cx="1437710" cy="2132779"/>
          </a:xfrm>
          <a:custGeom>
            <a:avLst/>
            <a:gdLst/>
            <a:ahLst/>
            <a:cxnLst/>
            <a:rect r="r" b="b" t="t" l="l"/>
            <a:pathLst>
              <a:path h="2132779" w="1437710">
                <a:moveTo>
                  <a:pt x="0" y="0"/>
                </a:moveTo>
                <a:lnTo>
                  <a:pt x="1437710" y="0"/>
                </a:lnTo>
                <a:lnTo>
                  <a:pt x="1437710" y="2132779"/>
                </a:lnTo>
                <a:lnTo>
                  <a:pt x="0" y="21327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7333174" y="4048377"/>
            <a:ext cx="3900889" cy="3117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Model Evaluation</a:t>
            </a:r>
          </a:p>
        </p:txBody>
      </p:sp>
      <p:sp>
        <p:nvSpPr>
          <p:cNvPr name="TextBox 15" id="15"/>
          <p:cNvSpPr txBox="true"/>
          <p:nvPr/>
        </p:nvSpPr>
        <p:spPr>
          <a:xfrm rot="0">
            <a:off x="5568829" y="3933768"/>
            <a:ext cx="1116825" cy="588627"/>
          </a:xfrm>
          <a:prstGeom prst="rect">
            <a:avLst/>
          </a:prstGeom>
        </p:spPr>
        <p:txBody>
          <a:bodyPr anchor="t" rtlCol="false" tIns="0" lIns="0" bIns="0" rIns="0">
            <a:spAutoFit/>
          </a:bodyPr>
          <a:lstStyle/>
          <a:p>
            <a:pPr algn="r">
              <a:lnSpc>
                <a:spcPts val="4402"/>
              </a:lnSpc>
            </a:pPr>
            <a:r>
              <a:rPr lang="en-US" sz="4114" spc="-275">
                <a:solidFill>
                  <a:srgbClr val="CA5E28"/>
                </a:solidFill>
                <a:latin typeface="Aileron Ultra-Bold"/>
              </a:rPr>
              <a:t>04</a:t>
            </a:r>
          </a:p>
        </p:txBody>
      </p:sp>
      <p:sp>
        <p:nvSpPr>
          <p:cNvPr name="TextBox 16" id="16"/>
          <p:cNvSpPr txBox="true"/>
          <p:nvPr/>
        </p:nvSpPr>
        <p:spPr>
          <a:xfrm rot="0">
            <a:off x="7333174" y="5075154"/>
            <a:ext cx="3900889" cy="6165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SMOTE (Synthetic Minority Over-sampling Technique)</a:t>
            </a:r>
          </a:p>
        </p:txBody>
      </p:sp>
      <p:sp>
        <p:nvSpPr>
          <p:cNvPr name="TextBox 17" id="17"/>
          <p:cNvSpPr txBox="true"/>
          <p:nvPr/>
        </p:nvSpPr>
        <p:spPr>
          <a:xfrm rot="0">
            <a:off x="5568829" y="4960545"/>
            <a:ext cx="1116825" cy="588627"/>
          </a:xfrm>
          <a:prstGeom prst="rect">
            <a:avLst/>
          </a:prstGeom>
        </p:spPr>
        <p:txBody>
          <a:bodyPr anchor="t" rtlCol="false" tIns="0" lIns="0" bIns="0" rIns="0">
            <a:spAutoFit/>
          </a:bodyPr>
          <a:lstStyle/>
          <a:p>
            <a:pPr algn="r">
              <a:lnSpc>
                <a:spcPts val="4402"/>
              </a:lnSpc>
            </a:pPr>
            <a:r>
              <a:rPr lang="en-US" sz="4114" spc="-275">
                <a:solidFill>
                  <a:srgbClr val="CA5E28"/>
                </a:solidFill>
                <a:latin typeface="Aileron Ultra-Bold"/>
              </a:rPr>
              <a:t>05</a:t>
            </a:r>
          </a:p>
        </p:txBody>
      </p:sp>
      <p:sp>
        <p:nvSpPr>
          <p:cNvPr name="Freeform 18" id="18"/>
          <p:cNvSpPr/>
          <p:nvPr/>
        </p:nvSpPr>
        <p:spPr>
          <a:xfrm flipH="false" flipV="false" rot="0">
            <a:off x="1938631" y="3846442"/>
            <a:ext cx="1975052" cy="2176911"/>
          </a:xfrm>
          <a:custGeom>
            <a:avLst/>
            <a:gdLst/>
            <a:ahLst/>
            <a:cxnLst/>
            <a:rect r="r" b="b" t="t" l="l"/>
            <a:pathLst>
              <a:path h="2176911" w="1975052">
                <a:moveTo>
                  <a:pt x="0" y="0"/>
                </a:moveTo>
                <a:lnTo>
                  <a:pt x="1975052" y="0"/>
                </a:lnTo>
                <a:lnTo>
                  <a:pt x="1975052" y="2176911"/>
                </a:lnTo>
                <a:lnTo>
                  <a:pt x="0" y="2176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2482645" y="-3210692"/>
            <a:ext cx="11337030" cy="13219021"/>
          </a:xfrm>
          <a:custGeom>
            <a:avLst/>
            <a:gdLst/>
            <a:ahLst/>
            <a:cxnLst/>
            <a:rect r="r" b="b" t="t" l="l"/>
            <a:pathLst>
              <a:path h="13219021" w="11337030">
                <a:moveTo>
                  <a:pt x="0" y="0"/>
                </a:moveTo>
                <a:lnTo>
                  <a:pt x="11337030" y="0"/>
                </a:lnTo>
                <a:lnTo>
                  <a:pt x="11337030" y="13219020"/>
                </a:lnTo>
                <a:lnTo>
                  <a:pt x="0" y="1321902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18257" b="-7608"/>
            </a:stretch>
          </a:blipFill>
        </p:spPr>
      </p:sp>
      <p:sp>
        <p:nvSpPr>
          <p:cNvPr name="Freeform 3" id="3"/>
          <p:cNvSpPr/>
          <p:nvPr/>
        </p:nvSpPr>
        <p:spPr>
          <a:xfrm flipH="false" flipV="false" rot="0">
            <a:off x="10694485" y="-195327"/>
            <a:ext cx="2659929" cy="2132779"/>
          </a:xfrm>
          <a:custGeom>
            <a:avLst/>
            <a:gdLst/>
            <a:ahLst/>
            <a:cxnLst/>
            <a:rect r="r" b="b" t="t" l="l"/>
            <a:pathLst>
              <a:path h="2132779" w="2659929">
                <a:moveTo>
                  <a:pt x="0" y="0"/>
                </a:moveTo>
                <a:lnTo>
                  <a:pt x="2659928" y="0"/>
                </a:lnTo>
                <a:lnTo>
                  <a:pt x="2659928" y="2132779"/>
                </a:lnTo>
                <a:lnTo>
                  <a:pt x="0" y="2132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25364"/>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787345" y="4714070"/>
            <a:ext cx="1437710" cy="2132779"/>
          </a:xfrm>
          <a:custGeom>
            <a:avLst/>
            <a:gdLst/>
            <a:ahLst/>
            <a:cxnLst/>
            <a:rect r="r" b="b" t="t" l="l"/>
            <a:pathLst>
              <a:path h="2132779" w="1437710">
                <a:moveTo>
                  <a:pt x="0" y="0"/>
                </a:moveTo>
                <a:lnTo>
                  <a:pt x="1437710" y="0"/>
                </a:lnTo>
                <a:lnTo>
                  <a:pt x="1437710" y="2132779"/>
                </a:lnTo>
                <a:lnTo>
                  <a:pt x="0" y="21327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65386" y="5651786"/>
            <a:ext cx="1040829" cy="104082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name="TextBox 8" id="8"/>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sp>
        <p:nvSpPr>
          <p:cNvPr name="Freeform 9" id="9"/>
          <p:cNvSpPr/>
          <p:nvPr/>
        </p:nvSpPr>
        <p:spPr>
          <a:xfrm flipH="false" flipV="false" rot="0">
            <a:off x="2716584" y="225364"/>
            <a:ext cx="6621984" cy="4202163"/>
          </a:xfrm>
          <a:custGeom>
            <a:avLst/>
            <a:gdLst/>
            <a:ahLst/>
            <a:cxnLst/>
            <a:rect r="r" b="b" t="t" l="l"/>
            <a:pathLst>
              <a:path h="4202163" w="6621984">
                <a:moveTo>
                  <a:pt x="0" y="0"/>
                </a:moveTo>
                <a:lnTo>
                  <a:pt x="6621984" y="0"/>
                </a:lnTo>
                <a:lnTo>
                  <a:pt x="6621984" y="4202163"/>
                </a:lnTo>
                <a:lnTo>
                  <a:pt x="0" y="4202163"/>
                </a:lnTo>
                <a:lnTo>
                  <a:pt x="0" y="0"/>
                </a:lnTo>
                <a:close/>
              </a:path>
            </a:pathLst>
          </a:custGeom>
          <a:blipFill>
            <a:blip r:embed="rId10"/>
            <a:stretch>
              <a:fillRect l="0" t="0" r="0" b="0"/>
            </a:stretch>
          </a:blipFill>
        </p:spPr>
      </p:sp>
      <p:sp>
        <p:nvSpPr>
          <p:cNvPr name="TextBox 10" id="10"/>
          <p:cNvSpPr txBox="true"/>
          <p:nvPr/>
        </p:nvSpPr>
        <p:spPr>
          <a:xfrm rot="0">
            <a:off x="1690394" y="4704545"/>
            <a:ext cx="9004091" cy="18357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Untuk case prediksi kredit score, metrik yang menjadi fokus utama adalah Recall dan F1-score.</a:t>
            </a:r>
          </a:p>
          <a:p>
            <a:pPr algn="just">
              <a:lnSpc>
                <a:spcPts val="2420"/>
              </a:lnSpc>
            </a:pPr>
            <a:r>
              <a:rPr lang="en-US" sz="2000">
                <a:solidFill>
                  <a:srgbClr val="3C3C3C"/>
                </a:solidFill>
                <a:latin typeface="Aileron"/>
              </a:rPr>
              <a:t>Maka d</a:t>
            </a:r>
            <a:r>
              <a:rPr lang="en-US" sz="2000">
                <a:solidFill>
                  <a:srgbClr val="3C3C3C"/>
                </a:solidFill>
                <a:latin typeface="Aileron"/>
              </a:rPr>
              <a:t>ari hasil classification report dari 2 model yang di latih, maka </a:t>
            </a:r>
            <a:r>
              <a:rPr lang="en-US" sz="2000">
                <a:solidFill>
                  <a:srgbClr val="3C3C3C"/>
                </a:solidFill>
                <a:latin typeface="Aileron Bold Italics"/>
              </a:rPr>
              <a:t>Random forest memiliki performance yang paling baik setelah di lakukan oversampling dengan SMOTE</a:t>
            </a:r>
            <a:r>
              <a:rPr lang="en-US" sz="2000">
                <a:solidFill>
                  <a:srgbClr val="3C3C3C"/>
                </a:solidFill>
                <a:latin typeface="Aileron"/>
              </a:rPr>
              <a:t>., karena memiliki performance keseluruhan yang lebih baik.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2482645" y="-3210692"/>
            <a:ext cx="11337030" cy="13219021"/>
          </a:xfrm>
          <a:custGeom>
            <a:avLst/>
            <a:gdLst/>
            <a:ahLst/>
            <a:cxnLst/>
            <a:rect r="r" b="b" t="t" l="l"/>
            <a:pathLst>
              <a:path h="13219021" w="11337030">
                <a:moveTo>
                  <a:pt x="0" y="0"/>
                </a:moveTo>
                <a:lnTo>
                  <a:pt x="11337030" y="0"/>
                </a:lnTo>
                <a:lnTo>
                  <a:pt x="11337030" y="13219020"/>
                </a:lnTo>
                <a:lnTo>
                  <a:pt x="0" y="1321902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18257" b="-7608"/>
            </a:stretch>
          </a:blipFill>
        </p:spPr>
      </p:sp>
      <p:sp>
        <p:nvSpPr>
          <p:cNvPr name="Freeform 3" id="3"/>
          <p:cNvSpPr/>
          <p:nvPr/>
        </p:nvSpPr>
        <p:spPr>
          <a:xfrm flipH="false" flipV="false" rot="0">
            <a:off x="10694485" y="-195327"/>
            <a:ext cx="2659929" cy="2132779"/>
          </a:xfrm>
          <a:custGeom>
            <a:avLst/>
            <a:gdLst/>
            <a:ahLst/>
            <a:cxnLst/>
            <a:rect r="r" b="b" t="t" l="l"/>
            <a:pathLst>
              <a:path h="2132779" w="2659929">
                <a:moveTo>
                  <a:pt x="0" y="0"/>
                </a:moveTo>
                <a:lnTo>
                  <a:pt x="2659928" y="0"/>
                </a:lnTo>
                <a:lnTo>
                  <a:pt x="2659928" y="2132779"/>
                </a:lnTo>
                <a:lnTo>
                  <a:pt x="0" y="2132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225364"/>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787345" y="4714070"/>
            <a:ext cx="1437710" cy="2132779"/>
          </a:xfrm>
          <a:custGeom>
            <a:avLst/>
            <a:gdLst/>
            <a:ahLst/>
            <a:cxnLst/>
            <a:rect r="r" b="b" t="t" l="l"/>
            <a:pathLst>
              <a:path h="2132779" w="1437710">
                <a:moveTo>
                  <a:pt x="0" y="0"/>
                </a:moveTo>
                <a:lnTo>
                  <a:pt x="1437710" y="0"/>
                </a:lnTo>
                <a:lnTo>
                  <a:pt x="1437710" y="2132779"/>
                </a:lnTo>
                <a:lnTo>
                  <a:pt x="0" y="21327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65386" y="5651786"/>
            <a:ext cx="1040829" cy="104082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name="TextBox 8" id="8"/>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sp>
        <p:nvSpPr>
          <p:cNvPr name="Freeform 9" id="9"/>
          <p:cNvSpPr/>
          <p:nvPr/>
        </p:nvSpPr>
        <p:spPr>
          <a:xfrm flipH="false" flipV="false" rot="0">
            <a:off x="1360667" y="1178770"/>
            <a:ext cx="3962101" cy="5209330"/>
          </a:xfrm>
          <a:custGeom>
            <a:avLst/>
            <a:gdLst/>
            <a:ahLst/>
            <a:cxnLst/>
            <a:rect r="r" b="b" t="t" l="l"/>
            <a:pathLst>
              <a:path h="5209330" w="3962101">
                <a:moveTo>
                  <a:pt x="0" y="0"/>
                </a:moveTo>
                <a:lnTo>
                  <a:pt x="3962101" y="0"/>
                </a:lnTo>
                <a:lnTo>
                  <a:pt x="3962101" y="5209330"/>
                </a:lnTo>
                <a:lnTo>
                  <a:pt x="0" y="5209330"/>
                </a:lnTo>
                <a:lnTo>
                  <a:pt x="0" y="0"/>
                </a:lnTo>
                <a:close/>
              </a:path>
            </a:pathLst>
          </a:custGeom>
          <a:blipFill>
            <a:blip r:embed="rId10"/>
            <a:stretch>
              <a:fillRect l="0" t="0" r="0" b="0"/>
            </a:stretch>
          </a:blipFill>
        </p:spPr>
      </p:sp>
      <p:sp>
        <p:nvSpPr>
          <p:cNvPr name="TextBox 10" id="10"/>
          <p:cNvSpPr txBox="true"/>
          <p:nvPr/>
        </p:nvSpPr>
        <p:spPr>
          <a:xfrm rot="0">
            <a:off x="5322768" y="1319635"/>
            <a:ext cx="5190514" cy="4930775"/>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3C3C3C"/>
                </a:solidFill>
                <a:latin typeface="Aileron"/>
              </a:rPr>
              <a:t>Model Koefisien tertinggi adalah fitur “</a:t>
            </a:r>
            <a:r>
              <a:rPr lang="en-US" sz="2000">
                <a:solidFill>
                  <a:srgbClr val="3C3C3C"/>
                </a:solidFill>
                <a:latin typeface="Aileron Bold Italics"/>
              </a:rPr>
              <a:t>collection recovery fee</a:t>
            </a:r>
            <a:r>
              <a:rPr lang="en-US" sz="2000">
                <a:solidFill>
                  <a:srgbClr val="3C3C3C"/>
                </a:solidFill>
                <a:latin typeface="Aileron"/>
              </a:rPr>
              <a:t>” dan “</a:t>
            </a:r>
            <a:r>
              <a:rPr lang="en-US" sz="2000">
                <a:solidFill>
                  <a:srgbClr val="3C3C3C"/>
                </a:solidFill>
                <a:latin typeface="Aileron Bold Italics"/>
              </a:rPr>
              <a:t>installment</a:t>
            </a:r>
            <a:r>
              <a:rPr lang="en-US" sz="2000">
                <a:solidFill>
                  <a:srgbClr val="3C3C3C"/>
                </a:solidFill>
                <a:latin typeface="Aileron"/>
              </a:rPr>
              <a:t>”.</a:t>
            </a:r>
          </a:p>
          <a:p>
            <a:pPr algn="just" marL="431801" indent="-215900" lvl="1">
              <a:lnSpc>
                <a:spcPts val="2800"/>
              </a:lnSpc>
              <a:buFont typeface="Arial"/>
              <a:buChar char="•"/>
            </a:pPr>
            <a:r>
              <a:rPr lang="en-US" sz="2000">
                <a:solidFill>
                  <a:srgbClr val="3C3C3C"/>
                </a:solidFill>
                <a:latin typeface="Aileron"/>
              </a:rPr>
              <a:t>Hal dikarenakan variabel tersebut berkaitan langsung dengan jumlah uang yang harus dibayar oleh peminjam, baik sebagai biaya tambahan akibat gagal bayar (collection recovery fee) maupun sebagai komponen utama dari pembayaran pinjaman (installment). Oleh karena itu, fluktuasi dalam variabel-variabel ini akan secara langsung mempengaruhi nilai target dalam model.</a:t>
            </a:r>
          </a:p>
          <a:p>
            <a:pPr algn="just">
              <a:lnSpc>
                <a:spcPts val="2800"/>
              </a:lnSpc>
            </a:pPr>
          </a:p>
        </p:txBody>
      </p:sp>
      <p:sp>
        <p:nvSpPr>
          <p:cNvPr name="TextBox 11" id="11"/>
          <p:cNvSpPr txBox="true"/>
          <p:nvPr/>
        </p:nvSpPr>
        <p:spPr>
          <a:xfrm rot="0">
            <a:off x="362414" y="263464"/>
            <a:ext cx="9920708" cy="432247"/>
          </a:xfrm>
          <a:prstGeom prst="rect">
            <a:avLst/>
          </a:prstGeom>
        </p:spPr>
        <p:txBody>
          <a:bodyPr anchor="t" rtlCol="false" tIns="0" lIns="0" bIns="0" rIns="0">
            <a:spAutoFit/>
          </a:bodyPr>
          <a:lstStyle/>
          <a:p>
            <a:pPr algn="ctr">
              <a:lnSpc>
                <a:spcPts val="3321"/>
              </a:lnSpc>
            </a:pPr>
            <a:r>
              <a:rPr lang="en-US" sz="3103">
                <a:solidFill>
                  <a:srgbClr val="3C3C3C"/>
                </a:solidFill>
                <a:latin typeface="Aileron Bold Italics"/>
              </a:rPr>
              <a:t>Coefficient Model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true" flipV="false" rot="-1820470">
            <a:off x="1459173" y="-3165918"/>
            <a:ext cx="13406849" cy="14224774"/>
          </a:xfrm>
          <a:custGeom>
            <a:avLst/>
            <a:gdLst/>
            <a:ahLst/>
            <a:cxnLst/>
            <a:rect r="r" b="b" t="t" l="l"/>
            <a:pathLst>
              <a:path h="14224774" w="13406849">
                <a:moveTo>
                  <a:pt x="13406849" y="0"/>
                </a:moveTo>
                <a:lnTo>
                  <a:pt x="0" y="0"/>
                </a:lnTo>
                <a:lnTo>
                  <a:pt x="0" y="14224773"/>
                </a:lnTo>
                <a:lnTo>
                  <a:pt x="13406849" y="14224773"/>
                </a:lnTo>
                <a:lnTo>
                  <a:pt x="1340684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7009324" y="890432"/>
            <a:ext cx="0" cy="4937436"/>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1605114" y="3659304"/>
            <a:ext cx="2553983" cy="2168564"/>
          </a:xfrm>
          <a:custGeom>
            <a:avLst/>
            <a:gdLst/>
            <a:ahLst/>
            <a:cxnLst/>
            <a:rect r="r" b="b" t="t" l="l"/>
            <a:pathLst>
              <a:path h="2168564" w="2553983">
                <a:moveTo>
                  <a:pt x="0" y="0"/>
                </a:moveTo>
                <a:lnTo>
                  <a:pt x="2553983" y="0"/>
                </a:lnTo>
                <a:lnTo>
                  <a:pt x="2553983" y="2168564"/>
                </a:lnTo>
                <a:lnTo>
                  <a:pt x="0" y="21685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532876" y="4378976"/>
            <a:ext cx="2740225" cy="2743200"/>
          </a:xfrm>
          <a:custGeom>
            <a:avLst/>
            <a:gdLst/>
            <a:ahLst/>
            <a:cxnLst/>
            <a:rect r="r" b="b" t="t" l="l"/>
            <a:pathLst>
              <a:path h="2743200" w="2740225">
                <a:moveTo>
                  <a:pt x="0" y="0"/>
                </a:moveTo>
                <a:lnTo>
                  <a:pt x="2740225" y="0"/>
                </a:lnTo>
                <a:lnTo>
                  <a:pt x="2740225" y="2743200"/>
                </a:lnTo>
                <a:lnTo>
                  <a:pt x="0" y="2743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336860" y="950757"/>
            <a:ext cx="3900889" cy="6165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Prediksiprobabilitas pada data baru (X_test).</a:t>
            </a:r>
          </a:p>
        </p:txBody>
      </p:sp>
      <p:sp>
        <p:nvSpPr>
          <p:cNvPr name="TextBox 7" id="7"/>
          <p:cNvSpPr txBox="true"/>
          <p:nvPr/>
        </p:nvSpPr>
        <p:spPr>
          <a:xfrm rot="0">
            <a:off x="7333174" y="3607769"/>
            <a:ext cx="4562442" cy="15309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Mengelompokkan peminjam berdasarkan risk_score dengan memberi label Low_Risk (risk_score &lt;0.2), Medium_Risk (0.2 &lt;= risk score &lt; 0.5), High_Risk (risk_score &gt;0.5).</a:t>
            </a:r>
          </a:p>
        </p:txBody>
      </p:sp>
      <p:sp>
        <p:nvSpPr>
          <p:cNvPr name="TextBox 8" id="8"/>
          <p:cNvSpPr txBox="true"/>
          <p:nvPr/>
        </p:nvSpPr>
        <p:spPr>
          <a:xfrm rot="0">
            <a:off x="645484" y="1900368"/>
            <a:ext cx="4923345" cy="1411664"/>
          </a:xfrm>
          <a:prstGeom prst="rect">
            <a:avLst/>
          </a:prstGeom>
        </p:spPr>
        <p:txBody>
          <a:bodyPr anchor="t" rtlCol="false" tIns="0" lIns="0" bIns="0" rIns="0">
            <a:spAutoFit/>
          </a:bodyPr>
          <a:lstStyle/>
          <a:p>
            <a:pPr algn="l">
              <a:lnSpc>
                <a:spcPts val="5477"/>
              </a:lnSpc>
            </a:pPr>
            <a:r>
              <a:rPr lang="en-US" sz="5118">
                <a:solidFill>
                  <a:srgbClr val="CA5E28"/>
                </a:solidFill>
                <a:latin typeface="Aileron Heavy"/>
              </a:rPr>
              <a:t>06. Penilaian Resiko Kredit</a:t>
            </a:r>
          </a:p>
        </p:txBody>
      </p:sp>
      <p:sp>
        <p:nvSpPr>
          <p:cNvPr name="TextBox 9" id="9"/>
          <p:cNvSpPr txBox="true"/>
          <p:nvPr/>
        </p:nvSpPr>
        <p:spPr>
          <a:xfrm rot="0">
            <a:off x="7333174" y="2553919"/>
            <a:ext cx="4566128" cy="616585"/>
          </a:xfrm>
          <a:prstGeom prst="rect">
            <a:avLst/>
          </a:prstGeom>
        </p:spPr>
        <p:txBody>
          <a:bodyPr anchor="t" rtlCol="false" tIns="0" lIns="0" bIns="0" rIns="0">
            <a:spAutoFit/>
          </a:bodyPr>
          <a:lstStyle/>
          <a:p>
            <a:pPr algn="l">
              <a:lnSpc>
                <a:spcPts val="2420"/>
              </a:lnSpc>
            </a:pPr>
            <a:r>
              <a:rPr lang="en-US" sz="2000">
                <a:solidFill>
                  <a:srgbClr val="3C3C3C"/>
                </a:solidFill>
                <a:latin typeface="Aileron"/>
              </a:rPr>
              <a:t>Menambahkan kolom baru ”risk_score” pada dataset.</a:t>
            </a:r>
          </a:p>
        </p:txBody>
      </p:sp>
      <p:sp>
        <p:nvSpPr>
          <p:cNvPr name="TextBox 10" id="10"/>
          <p:cNvSpPr txBox="true"/>
          <p:nvPr/>
        </p:nvSpPr>
        <p:spPr>
          <a:xfrm rot="0">
            <a:off x="5568829" y="1017432"/>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01</a:t>
            </a:r>
          </a:p>
        </p:txBody>
      </p:sp>
      <p:sp>
        <p:nvSpPr>
          <p:cNvPr name="TextBox 11" id="11"/>
          <p:cNvSpPr txBox="true"/>
          <p:nvPr/>
        </p:nvSpPr>
        <p:spPr>
          <a:xfrm rot="0">
            <a:off x="5568829" y="2620594"/>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02</a:t>
            </a:r>
          </a:p>
        </p:txBody>
      </p:sp>
      <p:sp>
        <p:nvSpPr>
          <p:cNvPr name="TextBox 12" id="12"/>
          <p:cNvSpPr txBox="true"/>
          <p:nvPr/>
        </p:nvSpPr>
        <p:spPr>
          <a:xfrm rot="0">
            <a:off x="5568829" y="4101500"/>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03</a:t>
            </a:r>
          </a:p>
        </p:txBody>
      </p:sp>
      <p:sp>
        <p:nvSpPr>
          <p:cNvPr name="Freeform 13" id="13"/>
          <p:cNvSpPr/>
          <p:nvPr/>
        </p:nvSpPr>
        <p:spPr>
          <a:xfrm flipH="false" flipV="false" rot="5400000">
            <a:off x="4124462" y="-36575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497000" y="4956964"/>
            <a:ext cx="1437710" cy="2132779"/>
          </a:xfrm>
          <a:custGeom>
            <a:avLst/>
            <a:gdLst/>
            <a:ahLst/>
            <a:cxnLst/>
            <a:rect r="r" b="b" t="t" l="l"/>
            <a:pathLst>
              <a:path h="2132779" w="1437710">
                <a:moveTo>
                  <a:pt x="0" y="0"/>
                </a:moveTo>
                <a:lnTo>
                  <a:pt x="1437710" y="0"/>
                </a:lnTo>
                <a:lnTo>
                  <a:pt x="1437710" y="2132779"/>
                </a:lnTo>
                <a:lnTo>
                  <a:pt x="0" y="21327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285674" y="947185"/>
            <a:ext cx="1887370" cy="553682"/>
          </a:xfrm>
          <a:custGeom>
            <a:avLst/>
            <a:gdLst/>
            <a:ahLst/>
            <a:cxnLst/>
            <a:rect r="r" b="b" t="t" l="l"/>
            <a:pathLst>
              <a:path h="553682" w="1887370">
                <a:moveTo>
                  <a:pt x="0" y="0"/>
                </a:moveTo>
                <a:lnTo>
                  <a:pt x="1887370" y="0"/>
                </a:lnTo>
                <a:lnTo>
                  <a:pt x="1887370" y="553682"/>
                </a:lnTo>
                <a:lnTo>
                  <a:pt x="0" y="553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952518" y="5652282"/>
            <a:ext cx="1367309" cy="1205718"/>
          </a:xfrm>
          <a:custGeom>
            <a:avLst/>
            <a:gdLst/>
            <a:ahLst/>
            <a:cxnLst/>
            <a:rect r="r" b="b" t="t" l="l"/>
            <a:pathLst>
              <a:path h="1205718" w="1367309">
                <a:moveTo>
                  <a:pt x="0" y="0"/>
                </a:moveTo>
                <a:lnTo>
                  <a:pt x="1367309" y="0"/>
                </a:lnTo>
                <a:lnTo>
                  <a:pt x="1367309" y="1205718"/>
                </a:lnTo>
                <a:lnTo>
                  <a:pt x="0" y="12057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79458" y="1224026"/>
            <a:ext cx="3900650" cy="4062989"/>
          </a:xfrm>
          <a:custGeom>
            <a:avLst/>
            <a:gdLst/>
            <a:ahLst/>
            <a:cxnLst/>
            <a:rect r="r" b="b" t="t" l="l"/>
            <a:pathLst>
              <a:path h="4062989" w="3900650">
                <a:moveTo>
                  <a:pt x="0" y="0"/>
                </a:moveTo>
                <a:lnTo>
                  <a:pt x="3900650" y="0"/>
                </a:lnTo>
                <a:lnTo>
                  <a:pt x="3900650" y="4062989"/>
                </a:lnTo>
                <a:lnTo>
                  <a:pt x="0" y="4062989"/>
                </a:lnTo>
                <a:lnTo>
                  <a:pt x="0" y="0"/>
                </a:lnTo>
                <a:close/>
              </a:path>
            </a:pathLst>
          </a:custGeom>
          <a:blipFill>
            <a:blip r:embed="rId12"/>
            <a:stretch>
              <a:fillRect l="0" t="0" r="0" b="0"/>
            </a:stretch>
          </a:blipFill>
        </p:spPr>
      </p:sp>
      <p:sp>
        <p:nvSpPr>
          <p:cNvPr name="Freeform 8" id="8"/>
          <p:cNvSpPr/>
          <p:nvPr/>
        </p:nvSpPr>
        <p:spPr>
          <a:xfrm flipH="false" flipV="false" rot="0">
            <a:off x="6418730" y="1224026"/>
            <a:ext cx="4011339" cy="4087618"/>
          </a:xfrm>
          <a:custGeom>
            <a:avLst/>
            <a:gdLst/>
            <a:ahLst/>
            <a:cxnLst/>
            <a:rect r="r" b="b" t="t" l="l"/>
            <a:pathLst>
              <a:path h="4087618" w="4011339">
                <a:moveTo>
                  <a:pt x="0" y="0"/>
                </a:moveTo>
                <a:lnTo>
                  <a:pt x="4011339" y="0"/>
                </a:lnTo>
                <a:lnTo>
                  <a:pt x="4011339" y="4087618"/>
                </a:lnTo>
                <a:lnTo>
                  <a:pt x="0" y="4087618"/>
                </a:lnTo>
                <a:lnTo>
                  <a:pt x="0" y="0"/>
                </a:lnTo>
                <a:close/>
              </a:path>
            </a:pathLst>
          </a:custGeom>
          <a:blipFill>
            <a:blip r:embed="rId13"/>
            <a:stretch>
              <a:fillRect l="0" t="0" r="0" b="0"/>
            </a:stretch>
          </a:blipFill>
        </p:spPr>
      </p:sp>
      <p:sp>
        <p:nvSpPr>
          <p:cNvPr name="TextBox 9" id="9"/>
          <p:cNvSpPr txBox="true"/>
          <p:nvPr/>
        </p:nvSpPr>
        <p:spPr>
          <a:xfrm rot="0">
            <a:off x="2407390" y="416181"/>
            <a:ext cx="8022679" cy="651017"/>
          </a:xfrm>
          <a:prstGeom prst="rect">
            <a:avLst/>
          </a:prstGeom>
        </p:spPr>
        <p:txBody>
          <a:bodyPr anchor="t" rtlCol="false" tIns="0" lIns="0" bIns="0" rIns="0">
            <a:spAutoFit/>
          </a:bodyPr>
          <a:lstStyle/>
          <a:p>
            <a:pPr algn="ctr">
              <a:lnSpc>
                <a:spcPts val="4947"/>
              </a:lnSpc>
            </a:pPr>
            <a:r>
              <a:rPr lang="en-US" sz="4624">
                <a:solidFill>
                  <a:srgbClr val="3C3C3C"/>
                </a:solidFill>
                <a:latin typeface="Aileron Italics"/>
              </a:rPr>
              <a:t>Distribusi Risk Category</a:t>
            </a:r>
          </a:p>
        </p:txBody>
      </p:sp>
      <p:sp>
        <p:nvSpPr>
          <p:cNvPr name="TextBox 10" id="10"/>
          <p:cNvSpPr txBox="true"/>
          <p:nvPr/>
        </p:nvSpPr>
        <p:spPr>
          <a:xfrm rot="0">
            <a:off x="1359650" y="5484886"/>
            <a:ext cx="9485400" cy="15309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•Berdasarkan hasil dari distribusi Risk category, maka dapat dilihat bahwa High risk dan Medium Risk lebih banyak di tangkap oleh</a:t>
            </a:r>
          </a:p>
          <a:p>
            <a:pPr algn="just">
              <a:lnSpc>
                <a:spcPts val="2420"/>
              </a:lnSpc>
            </a:pPr>
            <a:r>
              <a:rPr lang="en-US" sz="2000">
                <a:solidFill>
                  <a:srgbClr val="3C3C3C"/>
                </a:solidFill>
                <a:latin typeface="Aileron"/>
              </a:rPr>
              <a:t>•Model machine Learning Logistic Regression dibandingkan dengan random Forest.</a:t>
            </a:r>
          </a:p>
          <a:p>
            <a:pPr algn="just">
              <a:lnSpc>
                <a:spcPts val="242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10532876" y="4378976"/>
            <a:ext cx="2740225" cy="2743200"/>
          </a:xfrm>
          <a:custGeom>
            <a:avLst/>
            <a:gdLst/>
            <a:ahLst/>
            <a:cxnLst/>
            <a:rect r="r" b="b" t="t" l="l"/>
            <a:pathLst>
              <a:path h="2743200" w="2740225">
                <a:moveTo>
                  <a:pt x="0" y="0"/>
                </a:moveTo>
                <a:lnTo>
                  <a:pt x="2740225" y="0"/>
                </a:lnTo>
                <a:lnTo>
                  <a:pt x="2740225" y="2743200"/>
                </a:lnTo>
                <a:lnTo>
                  <a:pt x="0" y="2743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605385" y="4737497"/>
            <a:ext cx="2740225" cy="2743200"/>
          </a:xfrm>
          <a:custGeom>
            <a:avLst/>
            <a:gdLst/>
            <a:ahLst/>
            <a:cxnLst/>
            <a:rect r="r" b="b" t="t" l="l"/>
            <a:pathLst>
              <a:path h="2743200" w="2740225">
                <a:moveTo>
                  <a:pt x="2740225" y="0"/>
                </a:moveTo>
                <a:lnTo>
                  <a:pt x="0" y="0"/>
                </a:lnTo>
                <a:lnTo>
                  <a:pt x="0" y="2743200"/>
                </a:lnTo>
                <a:lnTo>
                  <a:pt x="2740225" y="2743200"/>
                </a:lnTo>
                <a:lnTo>
                  <a:pt x="274022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6092825" y="1329939"/>
            <a:ext cx="0" cy="4937436"/>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899663" y="0"/>
            <a:ext cx="2243036" cy="1121518"/>
          </a:xfrm>
          <a:custGeom>
            <a:avLst/>
            <a:gdLst/>
            <a:ahLst/>
            <a:cxnLst/>
            <a:rect r="r" b="b" t="t" l="l"/>
            <a:pathLst>
              <a:path h="1121518" w="2243036">
                <a:moveTo>
                  <a:pt x="0" y="0"/>
                </a:moveTo>
                <a:lnTo>
                  <a:pt x="2243037" y="0"/>
                </a:lnTo>
                <a:lnTo>
                  <a:pt x="2243037" y="1121518"/>
                </a:lnTo>
                <a:lnTo>
                  <a:pt x="0" y="11215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40948" y="198653"/>
            <a:ext cx="9703754" cy="667487"/>
          </a:xfrm>
          <a:prstGeom prst="rect">
            <a:avLst/>
          </a:prstGeom>
        </p:spPr>
        <p:txBody>
          <a:bodyPr anchor="t" rtlCol="false" tIns="0" lIns="0" bIns="0" rIns="0">
            <a:spAutoFit/>
          </a:bodyPr>
          <a:lstStyle/>
          <a:p>
            <a:pPr algn="l">
              <a:lnSpc>
                <a:spcPts val="5191"/>
              </a:lnSpc>
            </a:pPr>
            <a:r>
              <a:rPr lang="en-US" sz="4852">
                <a:solidFill>
                  <a:srgbClr val="CA5E28"/>
                </a:solidFill>
                <a:latin typeface="Aileron Heavy"/>
              </a:rPr>
              <a:t>07. Insight &amp; Recommandation</a:t>
            </a:r>
          </a:p>
        </p:txBody>
      </p:sp>
      <p:sp>
        <p:nvSpPr>
          <p:cNvPr name="Freeform 7" id="7"/>
          <p:cNvSpPr/>
          <p:nvPr/>
        </p:nvSpPr>
        <p:spPr>
          <a:xfrm flipH="false" flipV="false" rot="5400000">
            <a:off x="10285674" y="947185"/>
            <a:ext cx="1887370" cy="553682"/>
          </a:xfrm>
          <a:custGeom>
            <a:avLst/>
            <a:gdLst/>
            <a:ahLst/>
            <a:cxnLst/>
            <a:rect r="r" b="b" t="t" l="l"/>
            <a:pathLst>
              <a:path h="553682" w="1887370">
                <a:moveTo>
                  <a:pt x="0" y="0"/>
                </a:moveTo>
                <a:lnTo>
                  <a:pt x="1887370" y="0"/>
                </a:lnTo>
                <a:lnTo>
                  <a:pt x="1887370" y="553682"/>
                </a:lnTo>
                <a:lnTo>
                  <a:pt x="0" y="5536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247036" y="853778"/>
            <a:ext cx="5655953" cy="24453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Dari 2 Model klasifikasi yang sudah bangun, yaitu Logistic Regression dan Random Forest. Yang memiliki performa terbaik  adalah Random forest setelah di lakukan oversampling dengan SMOTE. karena memiliki performance keseluruhan yang lebih baik, walaupun untuk menangkap kasus “Bad”, logistic regression memiliki Recall yang lebih tinggi.</a:t>
            </a:r>
          </a:p>
        </p:txBody>
      </p:sp>
      <p:sp>
        <p:nvSpPr>
          <p:cNvPr name="TextBox 9" id="9"/>
          <p:cNvSpPr txBox="true"/>
          <p:nvPr/>
        </p:nvSpPr>
        <p:spPr>
          <a:xfrm rot="0">
            <a:off x="221855" y="853778"/>
            <a:ext cx="5655366" cy="21405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Semakin besar jumlah pinjaman, maka akan semakin besar pula grade resikonya. karena mendapatkan suku bunga yang lebih tinggi sebagai kompensasi tambahan. Namun, terdapat anomali pada Grade B di mana ada pinjaman sangat besar dengan tingkat resiko yang lebih kecil.</a:t>
            </a:r>
          </a:p>
        </p:txBody>
      </p:sp>
      <p:sp>
        <p:nvSpPr>
          <p:cNvPr name="TextBox 10" id="10"/>
          <p:cNvSpPr txBox="true"/>
          <p:nvPr/>
        </p:nvSpPr>
        <p:spPr>
          <a:xfrm rot="0">
            <a:off x="221855" y="3419475"/>
            <a:ext cx="5519600" cy="30549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Dari model logistic regression yang sudah coba di bangun, di temukan bahwa fitur yang paling berpengaruh terhadap resiko peminjaman adalah “Collection Recovery Fee” dan “Installment”. Hal ini dikarenakan varibel tersebut berkaitan langsung dengan jumlah yang harus di bayar oleh peminjam , baik sebagai biaya tambahan/denda karena gagal/telat bayar, maupun sebagai komponen utama dari pembayaran pinjaman.</a:t>
            </a:r>
          </a:p>
        </p:txBody>
      </p:sp>
      <p:sp>
        <p:nvSpPr>
          <p:cNvPr name="TextBox 11" id="11"/>
          <p:cNvSpPr txBox="true"/>
          <p:nvPr/>
        </p:nvSpPr>
        <p:spPr>
          <a:xfrm rot="0">
            <a:off x="6247036" y="3511312"/>
            <a:ext cx="5655953" cy="12261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Berdasarkan penilaian resiko kredit, maka dapat dilihat bahwa High risk dan Medium Risk lebih banyak di tangkap oleh Model Logistic Regression dibandingkan dengan random Forest.</a:t>
            </a:r>
          </a:p>
        </p:txBody>
      </p:sp>
      <p:sp>
        <p:nvSpPr>
          <p:cNvPr name="TextBox 12" id="12"/>
          <p:cNvSpPr txBox="true"/>
          <p:nvPr/>
        </p:nvSpPr>
        <p:spPr>
          <a:xfrm rot="0">
            <a:off x="6247036" y="4942205"/>
            <a:ext cx="5655953" cy="18357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Untuk mengurangi resiko pinjaman karena gagal bayar, sebaiknya perlu mengidentifikasi peminjam beresiko tinggi sejak awal dan mengambil Langkah-Langkah preventif, seperti penawaran program bantuan keuangan atau penyesuaian persyaratan pinjaman.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9277" r="0" b="-9277"/>
            </a:stretch>
          </a:blipFill>
        </p:spPr>
      </p:sp>
      <p:sp>
        <p:nvSpPr>
          <p:cNvPr name="TextBox 3" id="3"/>
          <p:cNvSpPr txBox="true"/>
          <p:nvPr/>
        </p:nvSpPr>
        <p:spPr>
          <a:xfrm rot="0">
            <a:off x="-2268772" y="2522688"/>
            <a:ext cx="9825026" cy="906312"/>
          </a:xfrm>
          <a:prstGeom prst="rect">
            <a:avLst/>
          </a:prstGeom>
        </p:spPr>
        <p:txBody>
          <a:bodyPr anchor="t" rtlCol="false" tIns="0" lIns="0" bIns="0" rIns="0">
            <a:spAutoFit/>
          </a:bodyPr>
          <a:lstStyle/>
          <a:p>
            <a:pPr algn="r">
              <a:lnSpc>
                <a:spcPts val="6806"/>
              </a:lnSpc>
            </a:pPr>
            <a:r>
              <a:rPr lang="en-US" sz="6806" spc="-170">
                <a:solidFill>
                  <a:srgbClr val="EFEFEF"/>
                </a:solidFill>
                <a:latin typeface="Poppins Bold"/>
              </a:rPr>
              <a:t>CODES</a:t>
            </a:r>
          </a:p>
        </p:txBody>
      </p:sp>
      <p:sp>
        <p:nvSpPr>
          <p:cNvPr name="Freeform 4" id="4"/>
          <p:cNvSpPr/>
          <p:nvPr/>
        </p:nvSpPr>
        <p:spPr>
          <a:xfrm flipH="false" flipV="false" rot="0">
            <a:off x="-97384" y="3693117"/>
            <a:ext cx="3914108" cy="3265462"/>
          </a:xfrm>
          <a:custGeom>
            <a:avLst/>
            <a:gdLst/>
            <a:ahLst/>
            <a:cxnLst/>
            <a:rect r="r" b="b" t="t" l="l"/>
            <a:pathLst>
              <a:path h="3265462" w="3914108">
                <a:moveTo>
                  <a:pt x="0" y="0"/>
                </a:moveTo>
                <a:lnTo>
                  <a:pt x="3914108" y="0"/>
                </a:lnTo>
                <a:lnTo>
                  <a:pt x="3914108" y="3265463"/>
                </a:lnTo>
                <a:lnTo>
                  <a:pt x="0" y="3265463"/>
                </a:lnTo>
                <a:lnTo>
                  <a:pt x="0" y="0"/>
                </a:lnTo>
                <a:close/>
              </a:path>
            </a:pathLst>
          </a:custGeom>
          <a:blipFill>
            <a:blip r:embed="rId3">
              <a:extLst>
                <a:ext uri="{96DAC541-7B7A-43D3-8B79-37D633B846F1}">
                  <asvg:svgBlip xmlns:asvg="http://schemas.microsoft.com/office/drawing/2016/SVG/main" r:embed="rId4"/>
                </a:ext>
              </a:extLst>
            </a:blip>
            <a:stretch>
              <a:fillRect l="-42511" t="0" r="0" b="-70467"/>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4404455" y="-1700994"/>
            <a:ext cx="12355466" cy="13500657"/>
          </a:xfrm>
          <a:custGeom>
            <a:avLst/>
            <a:gdLst/>
            <a:ahLst/>
            <a:cxnLst/>
            <a:rect r="r" b="b" t="t" l="l"/>
            <a:pathLst>
              <a:path h="13500657" w="12355466">
                <a:moveTo>
                  <a:pt x="0" y="0"/>
                </a:moveTo>
                <a:lnTo>
                  <a:pt x="12355467" y="0"/>
                </a:lnTo>
                <a:lnTo>
                  <a:pt x="12355467" y="13500657"/>
                </a:lnTo>
                <a:lnTo>
                  <a:pt x="0" y="13500657"/>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r="0" b="0"/>
            </a:stretch>
          </a:blipFill>
        </p:spPr>
      </p:sp>
      <p:sp>
        <p:nvSpPr>
          <p:cNvPr name="Freeform 3" id="3"/>
          <p:cNvSpPr/>
          <p:nvPr/>
        </p:nvSpPr>
        <p:spPr>
          <a:xfrm flipH="false" flipV="false" rot="0">
            <a:off x="10582188" y="4502134"/>
            <a:ext cx="1367392" cy="1953416"/>
          </a:xfrm>
          <a:custGeom>
            <a:avLst/>
            <a:gdLst/>
            <a:ahLst/>
            <a:cxnLst/>
            <a:rect r="r" b="b" t="t" l="l"/>
            <a:pathLst>
              <a:path h="1953416" w="1367392">
                <a:moveTo>
                  <a:pt x="0" y="0"/>
                </a:moveTo>
                <a:lnTo>
                  <a:pt x="1367392" y="0"/>
                </a:lnTo>
                <a:lnTo>
                  <a:pt x="1367392" y="1953416"/>
                </a:lnTo>
                <a:lnTo>
                  <a:pt x="0" y="1953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8231" y="928603"/>
            <a:ext cx="2871509" cy="1435754"/>
          </a:xfrm>
          <a:custGeom>
            <a:avLst/>
            <a:gdLst/>
            <a:ahLst/>
            <a:cxnLst/>
            <a:rect r="r" b="b" t="t" l="l"/>
            <a:pathLst>
              <a:path h="1435754" w="2871509">
                <a:moveTo>
                  <a:pt x="0" y="0"/>
                </a:moveTo>
                <a:lnTo>
                  <a:pt x="2871509" y="0"/>
                </a:lnTo>
                <a:lnTo>
                  <a:pt x="2871509" y="1435754"/>
                </a:lnTo>
                <a:lnTo>
                  <a:pt x="0" y="14357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39547" y="912925"/>
            <a:ext cx="4448002" cy="733555"/>
          </a:xfrm>
          <a:prstGeom prst="rect">
            <a:avLst/>
          </a:prstGeom>
        </p:spPr>
        <p:txBody>
          <a:bodyPr anchor="t" rtlCol="false" tIns="0" lIns="0" bIns="0" rIns="0">
            <a:spAutoFit/>
          </a:bodyPr>
          <a:lstStyle/>
          <a:p>
            <a:pPr algn="l">
              <a:lnSpc>
                <a:spcPts val="5564"/>
              </a:lnSpc>
            </a:pPr>
            <a:r>
              <a:rPr lang="en-US" sz="5200">
                <a:solidFill>
                  <a:srgbClr val="3C3C3C"/>
                </a:solidFill>
                <a:latin typeface="Aileron Heavy"/>
              </a:rPr>
              <a:t>Pendahuluan</a:t>
            </a:r>
          </a:p>
        </p:txBody>
      </p:sp>
      <p:sp>
        <p:nvSpPr>
          <p:cNvPr name="TextBox 6" id="6"/>
          <p:cNvSpPr txBox="true"/>
          <p:nvPr/>
        </p:nvSpPr>
        <p:spPr>
          <a:xfrm rot="0">
            <a:off x="685800" y="1551230"/>
            <a:ext cx="9488868" cy="5012182"/>
          </a:xfrm>
          <a:prstGeom prst="rect">
            <a:avLst/>
          </a:prstGeom>
        </p:spPr>
        <p:txBody>
          <a:bodyPr anchor="t" rtlCol="false" tIns="0" lIns="0" bIns="0" rIns="0">
            <a:spAutoFit/>
          </a:bodyPr>
          <a:lstStyle/>
          <a:p>
            <a:pPr algn="just" marL="489372" indent="-244686" lvl="1">
              <a:lnSpc>
                <a:spcPts val="3603"/>
              </a:lnSpc>
              <a:buFont typeface="Arial"/>
              <a:buChar char="•"/>
            </a:pPr>
            <a:r>
              <a:rPr lang="en-US" sz="2266">
                <a:solidFill>
                  <a:srgbClr val="3C3C3C"/>
                </a:solidFill>
                <a:latin typeface="Aileron"/>
              </a:rPr>
              <a:t>Nama Dataset yang digunakan adalah " loan_data_2007_2014.csv", terdiri atas 466285 baris &amp; 75 kolom.</a:t>
            </a:r>
          </a:p>
          <a:p>
            <a:pPr algn="just" marL="489372" indent="-244686" lvl="1">
              <a:lnSpc>
                <a:spcPts val="3603"/>
              </a:lnSpc>
              <a:buFont typeface="Arial"/>
              <a:buChar char="•"/>
            </a:pPr>
            <a:r>
              <a:rPr lang="en-US" sz="2266">
                <a:solidFill>
                  <a:srgbClr val="3C3C3C"/>
                </a:solidFill>
                <a:latin typeface="Aileron"/>
              </a:rPr>
              <a:t>Dataset ini berisi data pinjaman dari sebuah perusahaan pemberi pinjaman (multifinance).</a:t>
            </a:r>
          </a:p>
          <a:p>
            <a:pPr algn="just" marL="489372" indent="-244686" lvl="1">
              <a:lnSpc>
                <a:spcPts val="3603"/>
              </a:lnSpc>
              <a:buFont typeface="Arial"/>
              <a:buChar char="•"/>
            </a:pPr>
            <a:r>
              <a:rPr lang="en-US" sz="2266">
                <a:solidFill>
                  <a:srgbClr val="3C3C3C"/>
                </a:solidFill>
                <a:latin typeface="Aileron"/>
              </a:rPr>
              <a:t>Dataset ini akan di gunakan untuk membuat model machine learning untuk memprediksi resiko kredit pinjaman dengan outcome penilaian resiko kredit dengan 3 kategori: </a:t>
            </a:r>
            <a:r>
              <a:rPr lang="en-US" sz="2266">
                <a:solidFill>
                  <a:srgbClr val="3C3C3C"/>
                </a:solidFill>
                <a:latin typeface="Aileron Bold Italics"/>
              </a:rPr>
              <a:t>Low-risk, Medium-risk</a:t>
            </a:r>
            <a:r>
              <a:rPr lang="en-US" sz="2266">
                <a:solidFill>
                  <a:srgbClr val="3C3C3C"/>
                </a:solidFill>
                <a:latin typeface="Aileron"/>
              </a:rPr>
              <a:t> dan </a:t>
            </a:r>
            <a:r>
              <a:rPr lang="en-US" sz="2266">
                <a:solidFill>
                  <a:srgbClr val="3C3C3C"/>
                </a:solidFill>
                <a:latin typeface="Aileron Bold Italics"/>
              </a:rPr>
              <a:t>High-Risk</a:t>
            </a:r>
            <a:r>
              <a:rPr lang="en-US" sz="2266">
                <a:solidFill>
                  <a:srgbClr val="3C3C3C"/>
                </a:solidFill>
                <a:latin typeface="Aileron"/>
              </a:rPr>
              <a:t>, yang dapat digunakan oleh  stake-holder sebagai referensi untuk menyetujui atau menolak pengajuan pinjaman.</a:t>
            </a:r>
          </a:p>
          <a:p>
            <a:pPr algn="just" marL="489372" indent="-244686" lvl="1">
              <a:lnSpc>
                <a:spcPts val="3603"/>
              </a:lnSpc>
              <a:buFont typeface="Arial"/>
              <a:buChar char="•"/>
            </a:pPr>
            <a:r>
              <a:rPr lang="en-US" sz="2266">
                <a:solidFill>
                  <a:srgbClr val="3C3C3C"/>
                </a:solidFill>
                <a:latin typeface="Aileron"/>
              </a:rPr>
              <a:t>Tools yang digunakan: Phyton/ Jupyter Notebook/ Google Colaboratory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69715" y="1697895"/>
            <a:ext cx="11652569" cy="4474305"/>
          </a:xfrm>
          <a:custGeom>
            <a:avLst/>
            <a:gdLst/>
            <a:ahLst/>
            <a:cxnLst/>
            <a:rect r="r" b="b" t="t" l="l"/>
            <a:pathLst>
              <a:path h="4474305" w="11652569">
                <a:moveTo>
                  <a:pt x="0" y="0"/>
                </a:moveTo>
                <a:lnTo>
                  <a:pt x="11652570" y="0"/>
                </a:lnTo>
                <a:lnTo>
                  <a:pt x="11652570" y="4474305"/>
                </a:lnTo>
                <a:lnTo>
                  <a:pt x="0" y="4474305"/>
                </a:lnTo>
                <a:lnTo>
                  <a:pt x="0" y="0"/>
                </a:lnTo>
                <a:close/>
              </a:path>
            </a:pathLst>
          </a:custGeom>
          <a:blipFill>
            <a:blip r:embed="rId2"/>
            <a:stretch>
              <a:fillRect l="0" t="0" r="0" b="0"/>
            </a:stretch>
          </a:blipFill>
        </p:spPr>
      </p:sp>
      <p:sp>
        <p:nvSpPr>
          <p:cNvPr name="TextBox 3" id="3"/>
          <p:cNvSpPr txBox="true"/>
          <p:nvPr/>
        </p:nvSpPr>
        <p:spPr>
          <a:xfrm rot="0">
            <a:off x="2146954" y="714375"/>
            <a:ext cx="8499459"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import phyton libraries &amp; data prepation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78183" y="946670"/>
            <a:ext cx="5817817" cy="4530599"/>
          </a:xfrm>
          <a:custGeom>
            <a:avLst/>
            <a:gdLst/>
            <a:ahLst/>
            <a:cxnLst/>
            <a:rect r="r" b="b" t="t" l="l"/>
            <a:pathLst>
              <a:path h="4530599" w="5817817">
                <a:moveTo>
                  <a:pt x="0" y="0"/>
                </a:moveTo>
                <a:lnTo>
                  <a:pt x="5817817" y="0"/>
                </a:lnTo>
                <a:lnTo>
                  <a:pt x="5817817" y="4530600"/>
                </a:lnTo>
                <a:lnTo>
                  <a:pt x="0" y="4530600"/>
                </a:lnTo>
                <a:lnTo>
                  <a:pt x="0" y="0"/>
                </a:lnTo>
                <a:close/>
              </a:path>
            </a:pathLst>
          </a:custGeom>
          <a:blipFill>
            <a:blip r:embed="rId2"/>
            <a:stretch>
              <a:fillRect l="0" t="0" r="0" b="0"/>
            </a:stretch>
          </a:blipFill>
        </p:spPr>
      </p:sp>
      <p:sp>
        <p:nvSpPr>
          <p:cNvPr name="Freeform 3" id="3"/>
          <p:cNvSpPr/>
          <p:nvPr/>
        </p:nvSpPr>
        <p:spPr>
          <a:xfrm flipH="false" flipV="false" rot="0">
            <a:off x="6242408" y="2244564"/>
            <a:ext cx="5690709" cy="3120370"/>
          </a:xfrm>
          <a:custGeom>
            <a:avLst/>
            <a:gdLst/>
            <a:ahLst/>
            <a:cxnLst/>
            <a:rect r="r" b="b" t="t" l="l"/>
            <a:pathLst>
              <a:path h="3120370" w="5690709">
                <a:moveTo>
                  <a:pt x="0" y="0"/>
                </a:moveTo>
                <a:lnTo>
                  <a:pt x="5690709" y="0"/>
                </a:lnTo>
                <a:lnTo>
                  <a:pt x="5690709" y="3120370"/>
                </a:lnTo>
                <a:lnTo>
                  <a:pt x="0" y="3120370"/>
                </a:lnTo>
                <a:lnTo>
                  <a:pt x="0" y="0"/>
                </a:lnTo>
                <a:close/>
              </a:path>
            </a:pathLst>
          </a:custGeom>
          <a:blipFill>
            <a:blip r:embed="rId3"/>
            <a:stretch>
              <a:fillRect l="0" t="0" r="0" b="0"/>
            </a:stretch>
          </a:blipFill>
        </p:spPr>
      </p:sp>
      <p:sp>
        <p:nvSpPr>
          <p:cNvPr name="Freeform 4" id="4"/>
          <p:cNvSpPr/>
          <p:nvPr/>
        </p:nvSpPr>
        <p:spPr>
          <a:xfrm flipH="false" flipV="false" rot="0">
            <a:off x="2197975" y="5731390"/>
            <a:ext cx="8088865" cy="881620"/>
          </a:xfrm>
          <a:custGeom>
            <a:avLst/>
            <a:gdLst/>
            <a:ahLst/>
            <a:cxnLst/>
            <a:rect r="r" b="b" t="t" l="l"/>
            <a:pathLst>
              <a:path h="881620" w="8088865">
                <a:moveTo>
                  <a:pt x="0" y="0"/>
                </a:moveTo>
                <a:lnTo>
                  <a:pt x="8088866" y="0"/>
                </a:lnTo>
                <a:lnTo>
                  <a:pt x="8088866" y="881620"/>
                </a:lnTo>
                <a:lnTo>
                  <a:pt x="0" y="881620"/>
                </a:lnTo>
                <a:lnTo>
                  <a:pt x="0" y="0"/>
                </a:lnTo>
                <a:close/>
              </a:path>
            </a:pathLst>
          </a:custGeom>
          <a:blipFill>
            <a:blip r:embed="rId4"/>
            <a:stretch>
              <a:fillRect l="0" t="0" r="0" b="0"/>
            </a:stretch>
          </a:blipFill>
        </p:spPr>
      </p:sp>
      <p:sp>
        <p:nvSpPr>
          <p:cNvPr name="Freeform 5" id="5"/>
          <p:cNvSpPr/>
          <p:nvPr/>
        </p:nvSpPr>
        <p:spPr>
          <a:xfrm flipH="false" flipV="false" rot="0">
            <a:off x="6372626" y="1098591"/>
            <a:ext cx="2483836" cy="931438"/>
          </a:xfrm>
          <a:custGeom>
            <a:avLst/>
            <a:gdLst/>
            <a:ahLst/>
            <a:cxnLst/>
            <a:rect r="r" b="b" t="t" l="l"/>
            <a:pathLst>
              <a:path h="931438" w="2483836">
                <a:moveTo>
                  <a:pt x="0" y="0"/>
                </a:moveTo>
                <a:lnTo>
                  <a:pt x="2483836" y="0"/>
                </a:lnTo>
                <a:lnTo>
                  <a:pt x="2483836" y="931439"/>
                </a:lnTo>
                <a:lnTo>
                  <a:pt x="0" y="931439"/>
                </a:lnTo>
                <a:lnTo>
                  <a:pt x="0" y="0"/>
                </a:lnTo>
                <a:close/>
              </a:path>
            </a:pathLst>
          </a:custGeom>
          <a:blipFill>
            <a:blip r:embed="rId5"/>
            <a:stretch>
              <a:fillRect l="0" t="0" r="0" b="0"/>
            </a:stretch>
          </a:blipFill>
        </p:spPr>
      </p:sp>
      <p:sp>
        <p:nvSpPr>
          <p:cNvPr name="TextBox 6" id="6"/>
          <p:cNvSpPr txBox="true"/>
          <p:nvPr/>
        </p:nvSpPr>
        <p:spPr>
          <a:xfrm rot="0">
            <a:off x="1542661" y="242855"/>
            <a:ext cx="9659929"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Handle missing value &amp; Labeling “Good” or “Bad”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160447" y="906781"/>
            <a:ext cx="3961156" cy="3329983"/>
          </a:xfrm>
          <a:custGeom>
            <a:avLst/>
            <a:gdLst/>
            <a:ahLst/>
            <a:cxnLst/>
            <a:rect r="r" b="b" t="t" l="l"/>
            <a:pathLst>
              <a:path h="3329983" w="3961156">
                <a:moveTo>
                  <a:pt x="0" y="0"/>
                </a:moveTo>
                <a:lnTo>
                  <a:pt x="3961156" y="0"/>
                </a:lnTo>
                <a:lnTo>
                  <a:pt x="3961156" y="3329984"/>
                </a:lnTo>
                <a:lnTo>
                  <a:pt x="0" y="3329984"/>
                </a:lnTo>
                <a:lnTo>
                  <a:pt x="0" y="0"/>
                </a:lnTo>
                <a:close/>
              </a:path>
            </a:pathLst>
          </a:custGeom>
          <a:blipFill>
            <a:blip r:embed="rId2"/>
            <a:stretch>
              <a:fillRect l="0" t="0" r="0" b="0"/>
            </a:stretch>
          </a:blipFill>
        </p:spPr>
      </p:sp>
      <p:sp>
        <p:nvSpPr>
          <p:cNvPr name="Freeform 3" id="3"/>
          <p:cNvSpPr/>
          <p:nvPr/>
        </p:nvSpPr>
        <p:spPr>
          <a:xfrm flipH="false" flipV="false" rot="0">
            <a:off x="4312103" y="906781"/>
            <a:ext cx="3717763" cy="3329983"/>
          </a:xfrm>
          <a:custGeom>
            <a:avLst/>
            <a:gdLst/>
            <a:ahLst/>
            <a:cxnLst/>
            <a:rect r="r" b="b" t="t" l="l"/>
            <a:pathLst>
              <a:path h="3329983" w="3717763">
                <a:moveTo>
                  <a:pt x="0" y="0"/>
                </a:moveTo>
                <a:lnTo>
                  <a:pt x="3717763" y="0"/>
                </a:lnTo>
                <a:lnTo>
                  <a:pt x="3717763" y="3329984"/>
                </a:lnTo>
                <a:lnTo>
                  <a:pt x="0" y="3329984"/>
                </a:lnTo>
                <a:lnTo>
                  <a:pt x="0" y="0"/>
                </a:lnTo>
                <a:close/>
              </a:path>
            </a:pathLst>
          </a:custGeom>
          <a:blipFill>
            <a:blip r:embed="rId3"/>
            <a:stretch>
              <a:fillRect l="0" t="0" r="0" b="0"/>
            </a:stretch>
          </a:blipFill>
        </p:spPr>
      </p:sp>
      <p:sp>
        <p:nvSpPr>
          <p:cNvPr name="Freeform 4" id="4"/>
          <p:cNvSpPr/>
          <p:nvPr/>
        </p:nvSpPr>
        <p:spPr>
          <a:xfrm flipH="false" flipV="false" rot="0">
            <a:off x="8220366" y="1091882"/>
            <a:ext cx="3806292" cy="2959782"/>
          </a:xfrm>
          <a:custGeom>
            <a:avLst/>
            <a:gdLst/>
            <a:ahLst/>
            <a:cxnLst/>
            <a:rect r="r" b="b" t="t" l="l"/>
            <a:pathLst>
              <a:path h="2959782" w="3806292">
                <a:moveTo>
                  <a:pt x="0" y="0"/>
                </a:moveTo>
                <a:lnTo>
                  <a:pt x="3806292" y="0"/>
                </a:lnTo>
                <a:lnTo>
                  <a:pt x="3806292" y="2959782"/>
                </a:lnTo>
                <a:lnTo>
                  <a:pt x="0" y="2959782"/>
                </a:lnTo>
                <a:lnTo>
                  <a:pt x="0" y="0"/>
                </a:lnTo>
                <a:close/>
              </a:path>
            </a:pathLst>
          </a:custGeom>
          <a:blipFill>
            <a:blip r:embed="rId4"/>
            <a:stretch>
              <a:fillRect l="0" t="0" r="0" b="0"/>
            </a:stretch>
          </a:blipFill>
        </p:spPr>
      </p:sp>
      <p:sp>
        <p:nvSpPr>
          <p:cNvPr name="Freeform 5" id="5"/>
          <p:cNvSpPr/>
          <p:nvPr/>
        </p:nvSpPr>
        <p:spPr>
          <a:xfrm flipH="false" flipV="false" rot="0">
            <a:off x="389060" y="3623098"/>
            <a:ext cx="3503931" cy="3234902"/>
          </a:xfrm>
          <a:custGeom>
            <a:avLst/>
            <a:gdLst/>
            <a:ahLst/>
            <a:cxnLst/>
            <a:rect r="r" b="b" t="t" l="l"/>
            <a:pathLst>
              <a:path h="3234902" w="3503931">
                <a:moveTo>
                  <a:pt x="0" y="0"/>
                </a:moveTo>
                <a:lnTo>
                  <a:pt x="3503930" y="0"/>
                </a:lnTo>
                <a:lnTo>
                  <a:pt x="3503930" y="3234902"/>
                </a:lnTo>
                <a:lnTo>
                  <a:pt x="0" y="3234902"/>
                </a:lnTo>
                <a:lnTo>
                  <a:pt x="0" y="0"/>
                </a:lnTo>
                <a:close/>
              </a:path>
            </a:pathLst>
          </a:custGeom>
          <a:blipFill>
            <a:blip r:embed="rId5"/>
            <a:stretch>
              <a:fillRect l="0" t="0" r="0" b="0"/>
            </a:stretch>
          </a:blipFill>
        </p:spPr>
      </p:sp>
      <p:sp>
        <p:nvSpPr>
          <p:cNvPr name="Freeform 6" id="6"/>
          <p:cNvSpPr/>
          <p:nvPr/>
        </p:nvSpPr>
        <p:spPr>
          <a:xfrm flipH="false" flipV="false" rot="0">
            <a:off x="7761781" y="3911220"/>
            <a:ext cx="4264877" cy="3378669"/>
          </a:xfrm>
          <a:custGeom>
            <a:avLst/>
            <a:gdLst/>
            <a:ahLst/>
            <a:cxnLst/>
            <a:rect r="r" b="b" t="t" l="l"/>
            <a:pathLst>
              <a:path h="3378669" w="4264877">
                <a:moveTo>
                  <a:pt x="0" y="0"/>
                </a:moveTo>
                <a:lnTo>
                  <a:pt x="4264877" y="0"/>
                </a:lnTo>
                <a:lnTo>
                  <a:pt x="4264877" y="3378668"/>
                </a:lnTo>
                <a:lnTo>
                  <a:pt x="0" y="3378668"/>
                </a:lnTo>
                <a:lnTo>
                  <a:pt x="0" y="0"/>
                </a:lnTo>
                <a:close/>
              </a:path>
            </a:pathLst>
          </a:custGeom>
          <a:blipFill>
            <a:blip r:embed="rId6"/>
            <a:stretch>
              <a:fillRect l="0" t="0" r="0" b="0"/>
            </a:stretch>
          </a:blipFill>
        </p:spPr>
      </p:sp>
      <p:sp>
        <p:nvSpPr>
          <p:cNvPr name="Freeform 7" id="7"/>
          <p:cNvSpPr/>
          <p:nvPr/>
        </p:nvSpPr>
        <p:spPr>
          <a:xfrm flipH="false" flipV="false" rot="0">
            <a:off x="3892990" y="4051664"/>
            <a:ext cx="3772524" cy="3747261"/>
          </a:xfrm>
          <a:custGeom>
            <a:avLst/>
            <a:gdLst/>
            <a:ahLst/>
            <a:cxnLst/>
            <a:rect r="r" b="b" t="t" l="l"/>
            <a:pathLst>
              <a:path h="3747261" w="3772524">
                <a:moveTo>
                  <a:pt x="0" y="0"/>
                </a:moveTo>
                <a:lnTo>
                  <a:pt x="3772524" y="0"/>
                </a:lnTo>
                <a:lnTo>
                  <a:pt x="3772524" y="3747261"/>
                </a:lnTo>
                <a:lnTo>
                  <a:pt x="0" y="3747261"/>
                </a:lnTo>
                <a:lnTo>
                  <a:pt x="0" y="0"/>
                </a:lnTo>
                <a:close/>
              </a:path>
            </a:pathLst>
          </a:custGeom>
          <a:blipFill>
            <a:blip r:embed="rId7"/>
            <a:stretch>
              <a:fillRect l="0" t="0" r="0" b="0"/>
            </a:stretch>
          </a:blipFill>
        </p:spPr>
      </p:sp>
      <p:sp>
        <p:nvSpPr>
          <p:cNvPr name="TextBox 8" id="8"/>
          <p:cNvSpPr txBox="true"/>
          <p:nvPr/>
        </p:nvSpPr>
        <p:spPr>
          <a:xfrm rot="0">
            <a:off x="1542661" y="242855"/>
            <a:ext cx="9659929"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Data Visualization &amp; get insight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93018" y="1342831"/>
            <a:ext cx="10553536" cy="1536923"/>
          </a:xfrm>
          <a:custGeom>
            <a:avLst/>
            <a:gdLst/>
            <a:ahLst/>
            <a:cxnLst/>
            <a:rect r="r" b="b" t="t" l="l"/>
            <a:pathLst>
              <a:path h="1536923" w="10553536">
                <a:moveTo>
                  <a:pt x="0" y="0"/>
                </a:moveTo>
                <a:lnTo>
                  <a:pt x="10553536" y="0"/>
                </a:lnTo>
                <a:lnTo>
                  <a:pt x="10553536" y="1536923"/>
                </a:lnTo>
                <a:lnTo>
                  <a:pt x="0" y="1536923"/>
                </a:lnTo>
                <a:lnTo>
                  <a:pt x="0" y="0"/>
                </a:lnTo>
                <a:close/>
              </a:path>
            </a:pathLst>
          </a:custGeom>
          <a:blipFill>
            <a:blip r:embed="rId2"/>
            <a:stretch>
              <a:fillRect l="0" t="0" r="0" b="0"/>
            </a:stretch>
          </a:blipFill>
        </p:spPr>
      </p:sp>
      <p:sp>
        <p:nvSpPr>
          <p:cNvPr name="Freeform 3" id="3"/>
          <p:cNvSpPr/>
          <p:nvPr/>
        </p:nvSpPr>
        <p:spPr>
          <a:xfrm flipH="false" flipV="false" rot="0">
            <a:off x="293018" y="3141731"/>
            <a:ext cx="6076182" cy="1372419"/>
          </a:xfrm>
          <a:custGeom>
            <a:avLst/>
            <a:gdLst/>
            <a:ahLst/>
            <a:cxnLst/>
            <a:rect r="r" b="b" t="t" l="l"/>
            <a:pathLst>
              <a:path h="1372419" w="6076182">
                <a:moveTo>
                  <a:pt x="0" y="0"/>
                </a:moveTo>
                <a:lnTo>
                  <a:pt x="6076182" y="0"/>
                </a:lnTo>
                <a:lnTo>
                  <a:pt x="6076182" y="1372419"/>
                </a:lnTo>
                <a:lnTo>
                  <a:pt x="0" y="1372419"/>
                </a:lnTo>
                <a:lnTo>
                  <a:pt x="0" y="0"/>
                </a:lnTo>
                <a:close/>
              </a:path>
            </a:pathLst>
          </a:custGeom>
          <a:blipFill>
            <a:blip r:embed="rId3"/>
            <a:stretch>
              <a:fillRect l="0" t="0" r="0" b="0"/>
            </a:stretch>
          </a:blipFill>
        </p:spPr>
      </p:sp>
      <p:sp>
        <p:nvSpPr>
          <p:cNvPr name="Freeform 4" id="4"/>
          <p:cNvSpPr/>
          <p:nvPr/>
        </p:nvSpPr>
        <p:spPr>
          <a:xfrm flipH="false" flipV="false" rot="0">
            <a:off x="6538183" y="4514150"/>
            <a:ext cx="4968017" cy="1997777"/>
          </a:xfrm>
          <a:custGeom>
            <a:avLst/>
            <a:gdLst/>
            <a:ahLst/>
            <a:cxnLst/>
            <a:rect r="r" b="b" t="t" l="l"/>
            <a:pathLst>
              <a:path h="1997777" w="4968017">
                <a:moveTo>
                  <a:pt x="0" y="0"/>
                </a:moveTo>
                <a:lnTo>
                  <a:pt x="4968017" y="0"/>
                </a:lnTo>
                <a:lnTo>
                  <a:pt x="4968017" y="1997777"/>
                </a:lnTo>
                <a:lnTo>
                  <a:pt x="0" y="1997777"/>
                </a:lnTo>
                <a:lnTo>
                  <a:pt x="0" y="0"/>
                </a:lnTo>
                <a:close/>
              </a:path>
            </a:pathLst>
          </a:custGeom>
          <a:blipFill>
            <a:blip r:embed="rId4"/>
            <a:stretch>
              <a:fillRect l="0" t="0" r="0" b="0"/>
            </a:stretch>
          </a:blipFill>
        </p:spPr>
      </p:sp>
      <p:sp>
        <p:nvSpPr>
          <p:cNvPr name="TextBox 5" id="5"/>
          <p:cNvSpPr txBox="true"/>
          <p:nvPr/>
        </p:nvSpPr>
        <p:spPr>
          <a:xfrm rot="0">
            <a:off x="435808" y="242855"/>
            <a:ext cx="11417873" cy="9419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Drop un-used Column, Convert categorical to numerical &amp;</a:t>
            </a:r>
          </a:p>
          <a:p>
            <a:pPr algn="ctr">
              <a:lnSpc>
                <a:spcPts val="3636"/>
              </a:lnSpc>
            </a:pPr>
            <a:r>
              <a:rPr lang="en-US" sz="3398">
                <a:solidFill>
                  <a:srgbClr val="3C3C3C"/>
                </a:solidFill>
                <a:latin typeface="Aileron Italics"/>
              </a:rPr>
              <a:t>label encoding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1895196" y="1642341"/>
            <a:ext cx="8401607" cy="4750727"/>
          </a:xfrm>
          <a:custGeom>
            <a:avLst/>
            <a:gdLst/>
            <a:ahLst/>
            <a:cxnLst/>
            <a:rect r="r" b="b" t="t" l="l"/>
            <a:pathLst>
              <a:path h="4750727" w="8401607">
                <a:moveTo>
                  <a:pt x="0" y="0"/>
                </a:moveTo>
                <a:lnTo>
                  <a:pt x="8401608" y="0"/>
                </a:lnTo>
                <a:lnTo>
                  <a:pt x="8401608" y="4750727"/>
                </a:lnTo>
                <a:lnTo>
                  <a:pt x="0" y="4750727"/>
                </a:lnTo>
                <a:lnTo>
                  <a:pt x="0" y="0"/>
                </a:lnTo>
                <a:close/>
              </a:path>
            </a:pathLst>
          </a:custGeom>
          <a:blipFill>
            <a:blip r:embed="rId2"/>
            <a:stretch>
              <a:fillRect l="0" t="0" r="0" b="0"/>
            </a:stretch>
          </a:blipFill>
        </p:spPr>
      </p:sp>
      <p:sp>
        <p:nvSpPr>
          <p:cNvPr name="TextBox 3" id="3"/>
          <p:cNvSpPr txBox="true"/>
          <p:nvPr/>
        </p:nvSpPr>
        <p:spPr>
          <a:xfrm rot="0">
            <a:off x="387064" y="524994"/>
            <a:ext cx="11417873" cy="9419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Dataset Splitting into Training and Testing Sets + Standard Scaler</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8F3F0"/>
        </a:solidFill>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423824" y="1337740"/>
            <a:ext cx="5442498" cy="5096619"/>
          </a:xfrm>
          <a:custGeom>
            <a:avLst/>
            <a:gdLst/>
            <a:ahLst/>
            <a:cxnLst/>
            <a:rect r="r" b="b" t="t" l="l"/>
            <a:pathLst>
              <a:path h="5096619" w="5442498">
                <a:moveTo>
                  <a:pt x="0" y="0"/>
                </a:moveTo>
                <a:lnTo>
                  <a:pt x="5442498" y="0"/>
                </a:lnTo>
                <a:lnTo>
                  <a:pt x="5442498" y="5096620"/>
                </a:lnTo>
                <a:lnTo>
                  <a:pt x="0" y="5096620"/>
                </a:lnTo>
                <a:lnTo>
                  <a:pt x="0" y="0"/>
                </a:lnTo>
                <a:close/>
              </a:path>
            </a:pathLst>
          </a:custGeom>
          <a:blipFill>
            <a:blip r:embed="rId2"/>
            <a:stretch>
              <a:fillRect l="0" t="0" r="0" b="0"/>
            </a:stretch>
          </a:blipFill>
        </p:spPr>
      </p:sp>
      <p:sp>
        <p:nvSpPr>
          <p:cNvPr name="Freeform 3" id="3"/>
          <p:cNvSpPr/>
          <p:nvPr/>
        </p:nvSpPr>
        <p:spPr>
          <a:xfrm flipH="false" flipV="false" rot="0">
            <a:off x="6399842" y="1337740"/>
            <a:ext cx="3909006" cy="3856587"/>
          </a:xfrm>
          <a:custGeom>
            <a:avLst/>
            <a:gdLst/>
            <a:ahLst/>
            <a:cxnLst/>
            <a:rect r="r" b="b" t="t" l="l"/>
            <a:pathLst>
              <a:path h="3856587" w="3909006">
                <a:moveTo>
                  <a:pt x="0" y="0"/>
                </a:moveTo>
                <a:lnTo>
                  <a:pt x="3909006" y="0"/>
                </a:lnTo>
                <a:lnTo>
                  <a:pt x="3909006" y="3856587"/>
                </a:lnTo>
                <a:lnTo>
                  <a:pt x="0" y="3856587"/>
                </a:lnTo>
                <a:lnTo>
                  <a:pt x="0" y="0"/>
                </a:lnTo>
                <a:close/>
              </a:path>
            </a:pathLst>
          </a:custGeom>
          <a:blipFill>
            <a:blip r:embed="rId3"/>
            <a:stretch>
              <a:fillRect l="0" t="0" r="0" b="0"/>
            </a:stretch>
          </a:blipFill>
        </p:spPr>
      </p:sp>
      <p:sp>
        <p:nvSpPr>
          <p:cNvPr name="TextBox 4" id="4"/>
          <p:cNvSpPr txBox="true"/>
          <p:nvPr/>
        </p:nvSpPr>
        <p:spPr>
          <a:xfrm rot="0">
            <a:off x="157386" y="457718"/>
            <a:ext cx="11417873"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ML Model 1 - Logistic regression &amp; AUC-ROC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88706" y="909831"/>
            <a:ext cx="6397988" cy="5602501"/>
          </a:xfrm>
          <a:custGeom>
            <a:avLst/>
            <a:gdLst/>
            <a:ahLst/>
            <a:cxnLst/>
            <a:rect r="r" b="b" t="t" l="l"/>
            <a:pathLst>
              <a:path h="5602501" w="6397988">
                <a:moveTo>
                  <a:pt x="0" y="0"/>
                </a:moveTo>
                <a:lnTo>
                  <a:pt x="6397989" y="0"/>
                </a:lnTo>
                <a:lnTo>
                  <a:pt x="6397989" y="5602501"/>
                </a:lnTo>
                <a:lnTo>
                  <a:pt x="0" y="5602501"/>
                </a:lnTo>
                <a:lnTo>
                  <a:pt x="0" y="0"/>
                </a:lnTo>
                <a:close/>
              </a:path>
            </a:pathLst>
          </a:custGeom>
          <a:blipFill>
            <a:blip r:embed="rId2"/>
            <a:stretch>
              <a:fillRect l="0" t="0" r="0" b="0"/>
            </a:stretch>
          </a:blipFill>
        </p:spPr>
      </p:sp>
      <p:sp>
        <p:nvSpPr>
          <p:cNvPr name="Freeform 3" id="3"/>
          <p:cNvSpPr/>
          <p:nvPr/>
        </p:nvSpPr>
        <p:spPr>
          <a:xfrm flipH="false" flipV="false" rot="0">
            <a:off x="7014200" y="1420929"/>
            <a:ext cx="4643921" cy="4580306"/>
          </a:xfrm>
          <a:custGeom>
            <a:avLst/>
            <a:gdLst/>
            <a:ahLst/>
            <a:cxnLst/>
            <a:rect r="r" b="b" t="t" l="l"/>
            <a:pathLst>
              <a:path h="4580306" w="4643921">
                <a:moveTo>
                  <a:pt x="0" y="0"/>
                </a:moveTo>
                <a:lnTo>
                  <a:pt x="4643921" y="0"/>
                </a:lnTo>
                <a:lnTo>
                  <a:pt x="4643921" y="4580306"/>
                </a:lnTo>
                <a:lnTo>
                  <a:pt x="0" y="4580306"/>
                </a:lnTo>
                <a:lnTo>
                  <a:pt x="0" y="0"/>
                </a:lnTo>
                <a:close/>
              </a:path>
            </a:pathLst>
          </a:custGeom>
          <a:blipFill>
            <a:blip r:embed="rId3"/>
            <a:stretch>
              <a:fillRect l="0" t="0" r="0" b="0"/>
            </a:stretch>
          </a:blipFill>
        </p:spPr>
      </p:sp>
      <p:sp>
        <p:nvSpPr>
          <p:cNvPr name="TextBox 4" id="4"/>
          <p:cNvSpPr txBox="true"/>
          <p:nvPr/>
        </p:nvSpPr>
        <p:spPr>
          <a:xfrm rot="0">
            <a:off x="88327" y="201060"/>
            <a:ext cx="11417873"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ML Model 2 - Random Forest &amp; AUC-ROC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1493520" y="1011345"/>
            <a:ext cx="9204960" cy="5486400"/>
          </a:xfrm>
          <a:custGeom>
            <a:avLst/>
            <a:gdLst/>
            <a:ahLst/>
            <a:cxnLst/>
            <a:rect r="r" b="b" t="t" l="l"/>
            <a:pathLst>
              <a:path h="5486400" w="9204960">
                <a:moveTo>
                  <a:pt x="0" y="0"/>
                </a:moveTo>
                <a:lnTo>
                  <a:pt x="9204960" y="0"/>
                </a:lnTo>
                <a:lnTo>
                  <a:pt x="9204960" y="5486400"/>
                </a:lnTo>
                <a:lnTo>
                  <a:pt x="0" y="5486400"/>
                </a:lnTo>
                <a:lnTo>
                  <a:pt x="0" y="0"/>
                </a:lnTo>
                <a:close/>
              </a:path>
            </a:pathLst>
          </a:custGeom>
          <a:blipFill>
            <a:blip r:embed="rId2"/>
            <a:stretch>
              <a:fillRect l="0" t="0" r="0" b="0"/>
            </a:stretch>
          </a:blipFill>
        </p:spPr>
      </p:sp>
      <p:sp>
        <p:nvSpPr>
          <p:cNvPr name="TextBox 3" id="3"/>
          <p:cNvSpPr txBox="true"/>
          <p:nvPr/>
        </p:nvSpPr>
        <p:spPr>
          <a:xfrm rot="0">
            <a:off x="88327" y="201060"/>
            <a:ext cx="11417873"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SMOTE at data train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499779" y="1074246"/>
            <a:ext cx="5894957" cy="5492534"/>
          </a:xfrm>
          <a:custGeom>
            <a:avLst/>
            <a:gdLst/>
            <a:ahLst/>
            <a:cxnLst/>
            <a:rect r="r" b="b" t="t" l="l"/>
            <a:pathLst>
              <a:path h="5492534" w="5894957">
                <a:moveTo>
                  <a:pt x="0" y="0"/>
                </a:moveTo>
                <a:lnTo>
                  <a:pt x="5894957" y="0"/>
                </a:lnTo>
                <a:lnTo>
                  <a:pt x="5894957" y="5492533"/>
                </a:lnTo>
                <a:lnTo>
                  <a:pt x="0" y="5492533"/>
                </a:lnTo>
                <a:lnTo>
                  <a:pt x="0" y="0"/>
                </a:lnTo>
                <a:close/>
              </a:path>
            </a:pathLst>
          </a:custGeom>
          <a:blipFill>
            <a:blip r:embed="rId2"/>
            <a:stretch>
              <a:fillRect l="0" t="0" r="0" b="0"/>
            </a:stretch>
          </a:blipFill>
        </p:spPr>
      </p:sp>
      <p:sp>
        <p:nvSpPr>
          <p:cNvPr name="Freeform 3" id="3"/>
          <p:cNvSpPr/>
          <p:nvPr/>
        </p:nvSpPr>
        <p:spPr>
          <a:xfrm flipH="false" flipV="false" rot="0">
            <a:off x="6733701" y="1748351"/>
            <a:ext cx="4972891" cy="3881555"/>
          </a:xfrm>
          <a:custGeom>
            <a:avLst/>
            <a:gdLst/>
            <a:ahLst/>
            <a:cxnLst/>
            <a:rect r="r" b="b" t="t" l="l"/>
            <a:pathLst>
              <a:path h="3881555" w="4972891">
                <a:moveTo>
                  <a:pt x="0" y="0"/>
                </a:moveTo>
                <a:lnTo>
                  <a:pt x="4972891" y="0"/>
                </a:lnTo>
                <a:lnTo>
                  <a:pt x="4972891" y="3881555"/>
                </a:lnTo>
                <a:lnTo>
                  <a:pt x="0" y="3881555"/>
                </a:lnTo>
                <a:lnTo>
                  <a:pt x="0" y="0"/>
                </a:lnTo>
                <a:close/>
              </a:path>
            </a:pathLst>
          </a:custGeom>
          <a:blipFill>
            <a:blip r:embed="rId3"/>
            <a:stretch>
              <a:fillRect l="0" t="0" r="0" b="0"/>
            </a:stretch>
          </a:blipFill>
        </p:spPr>
      </p:sp>
      <p:sp>
        <p:nvSpPr>
          <p:cNvPr name="TextBox 4" id="4"/>
          <p:cNvSpPr txBox="true"/>
          <p:nvPr/>
        </p:nvSpPr>
        <p:spPr>
          <a:xfrm rot="0">
            <a:off x="685800" y="292790"/>
            <a:ext cx="11417873" cy="4847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SMOTE at all data as comparation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3121890" y="-5369792"/>
            <a:ext cx="13406849" cy="14224774"/>
          </a:xfrm>
          <a:custGeom>
            <a:avLst/>
            <a:gdLst/>
            <a:ahLst/>
            <a:cxnLst/>
            <a:rect r="r" b="b" t="t" l="l"/>
            <a:pathLst>
              <a:path h="14224774" w="13406849">
                <a:moveTo>
                  <a:pt x="0" y="0"/>
                </a:moveTo>
                <a:lnTo>
                  <a:pt x="13406849" y="0"/>
                </a:lnTo>
                <a:lnTo>
                  <a:pt x="13406849" y="14224773"/>
                </a:lnTo>
                <a:lnTo>
                  <a:pt x="0" y="14224773"/>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6691733" y="976207"/>
            <a:ext cx="3722200" cy="0"/>
          </a:xfrm>
          <a:prstGeom prst="line">
            <a:avLst/>
          </a:prstGeom>
          <a:ln cap="flat" w="9525">
            <a:solidFill>
              <a:srgbClr val="000000"/>
            </a:solidFill>
            <a:prstDash val="solid"/>
            <a:headEnd type="none" len="sm" w="sm"/>
            <a:tailEnd type="none" len="sm" w="sm"/>
          </a:ln>
        </p:spPr>
      </p:sp>
      <p:sp>
        <p:nvSpPr>
          <p:cNvPr name="AutoShape 4" id="4"/>
          <p:cNvSpPr/>
          <p:nvPr/>
        </p:nvSpPr>
        <p:spPr>
          <a:xfrm>
            <a:off x="6691733" y="1932891"/>
            <a:ext cx="3722200" cy="0"/>
          </a:xfrm>
          <a:prstGeom prst="line">
            <a:avLst/>
          </a:prstGeom>
          <a:ln cap="flat" w="9525">
            <a:solidFill>
              <a:srgbClr val="000000"/>
            </a:solidFill>
            <a:prstDash val="solid"/>
            <a:headEnd type="none" len="sm" w="sm"/>
            <a:tailEnd type="none" len="sm" w="sm"/>
          </a:ln>
        </p:spPr>
      </p:sp>
      <p:sp>
        <p:nvSpPr>
          <p:cNvPr name="AutoShape 5" id="5"/>
          <p:cNvSpPr/>
          <p:nvPr/>
        </p:nvSpPr>
        <p:spPr>
          <a:xfrm>
            <a:off x="6691733" y="2893747"/>
            <a:ext cx="3722200" cy="0"/>
          </a:xfrm>
          <a:prstGeom prst="line">
            <a:avLst/>
          </a:prstGeom>
          <a:ln cap="flat" w="9525">
            <a:solidFill>
              <a:srgbClr val="000000"/>
            </a:solidFill>
            <a:prstDash val="solid"/>
            <a:headEnd type="none" len="sm" w="sm"/>
            <a:tailEnd type="none" len="sm" w="sm"/>
          </a:ln>
        </p:spPr>
      </p:sp>
      <p:sp>
        <p:nvSpPr>
          <p:cNvPr name="AutoShape 6" id="6"/>
          <p:cNvSpPr/>
          <p:nvPr/>
        </p:nvSpPr>
        <p:spPr>
          <a:xfrm>
            <a:off x="6691733" y="3851428"/>
            <a:ext cx="3722200" cy="0"/>
          </a:xfrm>
          <a:prstGeom prst="line">
            <a:avLst/>
          </a:prstGeom>
          <a:ln cap="flat" w="9525">
            <a:solidFill>
              <a:srgbClr val="000000"/>
            </a:solidFill>
            <a:prstDash val="solid"/>
            <a:headEnd type="none" len="sm" w="sm"/>
            <a:tailEnd type="none" len="sm" w="sm"/>
          </a:ln>
        </p:spPr>
      </p:sp>
      <p:sp>
        <p:nvSpPr>
          <p:cNvPr name="AutoShape 7" id="7"/>
          <p:cNvSpPr/>
          <p:nvPr/>
        </p:nvSpPr>
        <p:spPr>
          <a:xfrm>
            <a:off x="6691733" y="4802759"/>
            <a:ext cx="3722200" cy="0"/>
          </a:xfrm>
          <a:prstGeom prst="line">
            <a:avLst/>
          </a:prstGeom>
          <a:ln cap="flat" w="9525">
            <a:solidFill>
              <a:srgbClr val="000000"/>
            </a:solidFill>
            <a:prstDash val="solid"/>
            <a:headEnd type="none" len="sm" w="sm"/>
            <a:tailEnd type="none" len="sm" w="sm"/>
          </a:ln>
        </p:spPr>
      </p:sp>
      <p:sp>
        <p:nvSpPr>
          <p:cNvPr name="AutoShape 8" id="8"/>
          <p:cNvSpPr/>
          <p:nvPr/>
        </p:nvSpPr>
        <p:spPr>
          <a:xfrm>
            <a:off x="6667885" y="5749000"/>
            <a:ext cx="3722200"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958782" y="0"/>
            <a:ext cx="1362032" cy="680411"/>
          </a:xfrm>
          <a:custGeom>
            <a:avLst/>
            <a:gdLst/>
            <a:ahLst/>
            <a:cxnLst/>
            <a:rect r="r" b="b" t="t" l="l"/>
            <a:pathLst>
              <a:path h="680411" w="1362032">
                <a:moveTo>
                  <a:pt x="0" y="0"/>
                </a:moveTo>
                <a:lnTo>
                  <a:pt x="1362031" y="0"/>
                </a:lnTo>
                <a:lnTo>
                  <a:pt x="1362031" y="680411"/>
                </a:lnTo>
                <a:lnTo>
                  <a:pt x="0" y="680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647586" y="5105810"/>
            <a:ext cx="1437710" cy="2132779"/>
          </a:xfrm>
          <a:custGeom>
            <a:avLst/>
            <a:gdLst/>
            <a:ahLst/>
            <a:cxnLst/>
            <a:rect r="r" b="b" t="t" l="l"/>
            <a:pathLst>
              <a:path h="2132779" w="1437710">
                <a:moveTo>
                  <a:pt x="0" y="0"/>
                </a:moveTo>
                <a:lnTo>
                  <a:pt x="1437710" y="0"/>
                </a:lnTo>
                <a:lnTo>
                  <a:pt x="1437710" y="2132780"/>
                </a:lnTo>
                <a:lnTo>
                  <a:pt x="0" y="2132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685800" y="1640437"/>
            <a:ext cx="4603614" cy="1617687"/>
          </a:xfrm>
          <a:prstGeom prst="rect">
            <a:avLst/>
          </a:prstGeom>
        </p:spPr>
        <p:txBody>
          <a:bodyPr anchor="t" rtlCol="false" tIns="0" lIns="0" bIns="0" rIns="0">
            <a:spAutoFit/>
          </a:bodyPr>
          <a:lstStyle/>
          <a:p>
            <a:pPr algn="ctr">
              <a:lnSpc>
                <a:spcPts val="6277"/>
              </a:lnSpc>
            </a:pPr>
            <a:r>
              <a:rPr lang="en-US" sz="5866">
                <a:solidFill>
                  <a:srgbClr val="3C3C3C"/>
                </a:solidFill>
                <a:latin typeface="Aileron Heavy"/>
              </a:rPr>
              <a:t>Metodology Analysis</a:t>
            </a:r>
          </a:p>
        </p:txBody>
      </p:sp>
      <p:sp>
        <p:nvSpPr>
          <p:cNvPr name="TextBox 12" id="12"/>
          <p:cNvSpPr txBox="true"/>
          <p:nvPr/>
        </p:nvSpPr>
        <p:spPr>
          <a:xfrm rot="0">
            <a:off x="685800" y="3438074"/>
            <a:ext cx="4399496" cy="1117699"/>
          </a:xfrm>
          <a:prstGeom prst="rect">
            <a:avLst/>
          </a:prstGeom>
        </p:spPr>
        <p:txBody>
          <a:bodyPr anchor="t" rtlCol="false" tIns="0" lIns="0" bIns="0" rIns="0">
            <a:spAutoFit/>
          </a:bodyPr>
          <a:lstStyle/>
          <a:p>
            <a:pPr algn="just">
              <a:lnSpc>
                <a:spcPts val="2969"/>
              </a:lnSpc>
            </a:pPr>
            <a:r>
              <a:rPr lang="en-US" sz="2121">
                <a:solidFill>
                  <a:srgbClr val="3C3C3C"/>
                </a:solidFill>
                <a:latin typeface="Aileron"/>
              </a:rPr>
              <a:t>Berikut  tahap-tahap yang dilakukan di dalam pengembangan model di dalam project ini.</a:t>
            </a:r>
          </a:p>
        </p:txBody>
      </p:sp>
      <p:sp>
        <p:nvSpPr>
          <p:cNvPr name="TextBox 13" id="13"/>
          <p:cNvSpPr txBox="true"/>
          <p:nvPr/>
        </p:nvSpPr>
        <p:spPr>
          <a:xfrm rot="0">
            <a:off x="6315814" y="429586"/>
            <a:ext cx="3157430" cy="35313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Data Understanding</a:t>
            </a:r>
          </a:p>
        </p:txBody>
      </p:sp>
      <p:sp>
        <p:nvSpPr>
          <p:cNvPr name="TextBox 14" id="14"/>
          <p:cNvSpPr txBox="true"/>
          <p:nvPr/>
        </p:nvSpPr>
        <p:spPr>
          <a:xfrm rot="0">
            <a:off x="6315814" y="1373383"/>
            <a:ext cx="2970361" cy="35313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EDA | Data Cleaning</a:t>
            </a:r>
          </a:p>
        </p:txBody>
      </p:sp>
      <p:sp>
        <p:nvSpPr>
          <p:cNvPr name="TextBox 15" id="15"/>
          <p:cNvSpPr txBox="true"/>
          <p:nvPr/>
        </p:nvSpPr>
        <p:spPr>
          <a:xfrm rot="0">
            <a:off x="6315814" y="2283439"/>
            <a:ext cx="3698351" cy="35313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EDA |Data Visualization</a:t>
            </a:r>
          </a:p>
        </p:txBody>
      </p:sp>
      <p:sp>
        <p:nvSpPr>
          <p:cNvPr name="TextBox 16" id="16"/>
          <p:cNvSpPr txBox="true"/>
          <p:nvPr/>
        </p:nvSpPr>
        <p:spPr>
          <a:xfrm rot="0">
            <a:off x="6315814" y="3238569"/>
            <a:ext cx="3133581" cy="35313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Feature Engineering</a:t>
            </a:r>
          </a:p>
        </p:txBody>
      </p:sp>
      <p:sp>
        <p:nvSpPr>
          <p:cNvPr name="TextBox 17" id="17"/>
          <p:cNvSpPr txBox="true"/>
          <p:nvPr/>
        </p:nvSpPr>
        <p:spPr>
          <a:xfrm rot="0">
            <a:off x="6315814" y="4010178"/>
            <a:ext cx="3722200" cy="71027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Build Machine Learning &amp; Model Evaluation</a:t>
            </a:r>
          </a:p>
        </p:txBody>
      </p:sp>
      <p:sp>
        <p:nvSpPr>
          <p:cNvPr name="TextBox 18" id="18"/>
          <p:cNvSpPr txBox="true"/>
          <p:nvPr/>
        </p:nvSpPr>
        <p:spPr>
          <a:xfrm rot="0">
            <a:off x="6315814" y="5078368"/>
            <a:ext cx="3509501" cy="35313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Penilaian Resiko Kredit</a:t>
            </a:r>
          </a:p>
        </p:txBody>
      </p:sp>
      <p:sp>
        <p:nvSpPr>
          <p:cNvPr name="TextBox 19" id="19"/>
          <p:cNvSpPr txBox="true"/>
          <p:nvPr/>
        </p:nvSpPr>
        <p:spPr>
          <a:xfrm rot="0">
            <a:off x="9662094" y="429586"/>
            <a:ext cx="751839"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01</a:t>
            </a:r>
          </a:p>
        </p:txBody>
      </p:sp>
      <p:sp>
        <p:nvSpPr>
          <p:cNvPr name="TextBox 20" id="20"/>
          <p:cNvSpPr txBox="true"/>
          <p:nvPr/>
        </p:nvSpPr>
        <p:spPr>
          <a:xfrm rot="0">
            <a:off x="9662094" y="1379920"/>
            <a:ext cx="727990"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02</a:t>
            </a:r>
          </a:p>
        </p:txBody>
      </p:sp>
      <p:sp>
        <p:nvSpPr>
          <p:cNvPr name="TextBox 21" id="21"/>
          <p:cNvSpPr txBox="true"/>
          <p:nvPr/>
        </p:nvSpPr>
        <p:spPr>
          <a:xfrm rot="0">
            <a:off x="9662094" y="2332941"/>
            <a:ext cx="751839"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03</a:t>
            </a:r>
          </a:p>
        </p:txBody>
      </p:sp>
      <p:sp>
        <p:nvSpPr>
          <p:cNvPr name="TextBox 22" id="22"/>
          <p:cNvSpPr txBox="true"/>
          <p:nvPr/>
        </p:nvSpPr>
        <p:spPr>
          <a:xfrm rot="0">
            <a:off x="9662094" y="3295282"/>
            <a:ext cx="727990"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04</a:t>
            </a:r>
          </a:p>
        </p:txBody>
      </p:sp>
      <p:sp>
        <p:nvSpPr>
          <p:cNvPr name="TextBox 23" id="23"/>
          <p:cNvSpPr txBox="true"/>
          <p:nvPr/>
        </p:nvSpPr>
        <p:spPr>
          <a:xfrm rot="0">
            <a:off x="9662094" y="4257828"/>
            <a:ext cx="727990"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05</a:t>
            </a:r>
          </a:p>
        </p:txBody>
      </p:sp>
      <p:sp>
        <p:nvSpPr>
          <p:cNvPr name="TextBox 24" id="24"/>
          <p:cNvSpPr txBox="true"/>
          <p:nvPr/>
        </p:nvSpPr>
        <p:spPr>
          <a:xfrm rot="0">
            <a:off x="9638246" y="5076296"/>
            <a:ext cx="751839" cy="35154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06</a:t>
            </a:r>
          </a:p>
        </p:txBody>
      </p:sp>
      <p:grpSp>
        <p:nvGrpSpPr>
          <p:cNvPr name="Group 25" id="25"/>
          <p:cNvGrpSpPr/>
          <p:nvPr/>
        </p:nvGrpSpPr>
        <p:grpSpPr>
          <a:xfrm rot="0">
            <a:off x="11321983" y="1637233"/>
            <a:ext cx="2116765" cy="211676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name="TextBox 27" id="27"/>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sp>
        <p:nvSpPr>
          <p:cNvPr name="TextBox 28" id="28"/>
          <p:cNvSpPr txBox="true"/>
          <p:nvPr/>
        </p:nvSpPr>
        <p:spPr>
          <a:xfrm rot="0">
            <a:off x="9662094" y="6018875"/>
            <a:ext cx="751839" cy="351593"/>
          </a:xfrm>
          <a:prstGeom prst="rect">
            <a:avLst/>
          </a:prstGeom>
        </p:spPr>
        <p:txBody>
          <a:bodyPr anchor="t" rtlCol="false" tIns="0" lIns="0" bIns="0" rIns="0">
            <a:spAutoFit/>
          </a:bodyPr>
          <a:lstStyle/>
          <a:p>
            <a:pPr algn="r">
              <a:lnSpc>
                <a:spcPts val="2845"/>
              </a:lnSpc>
            </a:pPr>
            <a:r>
              <a:rPr lang="en-US" sz="2032" spc="187">
                <a:solidFill>
                  <a:srgbClr val="3C3C3C"/>
                </a:solidFill>
                <a:latin typeface="Aileron Bold"/>
              </a:rPr>
              <a:t>07</a:t>
            </a:r>
          </a:p>
        </p:txBody>
      </p:sp>
      <p:sp>
        <p:nvSpPr>
          <p:cNvPr name="TextBox 29" id="29"/>
          <p:cNvSpPr txBox="true"/>
          <p:nvPr/>
        </p:nvSpPr>
        <p:spPr>
          <a:xfrm rot="0">
            <a:off x="6315814" y="5891875"/>
            <a:ext cx="2618290" cy="710273"/>
          </a:xfrm>
          <a:prstGeom prst="rect">
            <a:avLst/>
          </a:prstGeom>
        </p:spPr>
        <p:txBody>
          <a:bodyPr anchor="t" rtlCol="false" tIns="0" lIns="0" bIns="0" rIns="0">
            <a:spAutoFit/>
          </a:bodyPr>
          <a:lstStyle/>
          <a:p>
            <a:pPr algn="l">
              <a:lnSpc>
                <a:spcPts val="2845"/>
              </a:lnSpc>
            </a:pPr>
            <a:r>
              <a:rPr lang="en-US" sz="2032" spc="187">
                <a:solidFill>
                  <a:srgbClr val="3C3C3C"/>
                </a:solidFill>
                <a:latin typeface="Aileron Bold"/>
              </a:rPr>
              <a:t>Insight &amp; Recommendation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349952" y="1495428"/>
            <a:ext cx="5933946" cy="4125673"/>
          </a:xfrm>
          <a:custGeom>
            <a:avLst/>
            <a:gdLst/>
            <a:ahLst/>
            <a:cxnLst/>
            <a:rect r="r" b="b" t="t" l="l"/>
            <a:pathLst>
              <a:path h="4125673" w="5933946">
                <a:moveTo>
                  <a:pt x="0" y="0"/>
                </a:moveTo>
                <a:lnTo>
                  <a:pt x="5933947" y="0"/>
                </a:lnTo>
                <a:lnTo>
                  <a:pt x="5933947" y="4125672"/>
                </a:lnTo>
                <a:lnTo>
                  <a:pt x="0" y="4125672"/>
                </a:lnTo>
                <a:lnTo>
                  <a:pt x="0" y="0"/>
                </a:lnTo>
                <a:close/>
              </a:path>
            </a:pathLst>
          </a:custGeom>
          <a:blipFill>
            <a:blip r:embed="rId2"/>
            <a:stretch>
              <a:fillRect l="0" t="0" r="0" b="0"/>
            </a:stretch>
          </a:blipFill>
        </p:spPr>
      </p:sp>
      <p:sp>
        <p:nvSpPr>
          <p:cNvPr name="Freeform 3" id="3"/>
          <p:cNvSpPr/>
          <p:nvPr/>
        </p:nvSpPr>
        <p:spPr>
          <a:xfrm flipH="false" flipV="false" rot="0">
            <a:off x="6443142" y="1495428"/>
            <a:ext cx="5499468" cy="3699385"/>
          </a:xfrm>
          <a:custGeom>
            <a:avLst/>
            <a:gdLst/>
            <a:ahLst/>
            <a:cxnLst/>
            <a:rect r="r" b="b" t="t" l="l"/>
            <a:pathLst>
              <a:path h="3699385" w="5499468">
                <a:moveTo>
                  <a:pt x="0" y="0"/>
                </a:moveTo>
                <a:lnTo>
                  <a:pt x="5499468" y="0"/>
                </a:lnTo>
                <a:lnTo>
                  <a:pt x="5499468" y="3699384"/>
                </a:lnTo>
                <a:lnTo>
                  <a:pt x="0" y="3699384"/>
                </a:lnTo>
                <a:lnTo>
                  <a:pt x="0" y="0"/>
                </a:lnTo>
                <a:close/>
              </a:path>
            </a:pathLst>
          </a:custGeom>
          <a:blipFill>
            <a:blip r:embed="rId3"/>
            <a:stretch>
              <a:fillRect l="0" t="0" r="0" b="0"/>
            </a:stretch>
          </a:blipFill>
        </p:spPr>
      </p:sp>
      <p:sp>
        <p:nvSpPr>
          <p:cNvPr name="TextBox 4" id="4"/>
          <p:cNvSpPr txBox="true"/>
          <p:nvPr/>
        </p:nvSpPr>
        <p:spPr>
          <a:xfrm rot="0">
            <a:off x="685800" y="292790"/>
            <a:ext cx="11417873" cy="9419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Risk credit score and classification into Low risk, medium risk, high risk (Random forest)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297085" y="1884719"/>
            <a:ext cx="6097651" cy="3860207"/>
          </a:xfrm>
          <a:custGeom>
            <a:avLst/>
            <a:gdLst/>
            <a:ahLst/>
            <a:cxnLst/>
            <a:rect r="r" b="b" t="t" l="l"/>
            <a:pathLst>
              <a:path h="3860207" w="6097651">
                <a:moveTo>
                  <a:pt x="0" y="0"/>
                </a:moveTo>
                <a:lnTo>
                  <a:pt x="6097651" y="0"/>
                </a:lnTo>
                <a:lnTo>
                  <a:pt x="6097651" y="3860207"/>
                </a:lnTo>
                <a:lnTo>
                  <a:pt x="0" y="3860207"/>
                </a:lnTo>
                <a:lnTo>
                  <a:pt x="0" y="0"/>
                </a:lnTo>
                <a:close/>
              </a:path>
            </a:pathLst>
          </a:custGeom>
          <a:blipFill>
            <a:blip r:embed="rId2"/>
            <a:stretch>
              <a:fillRect l="0" t="0" r="0" b="0"/>
            </a:stretch>
          </a:blipFill>
        </p:spPr>
      </p:sp>
      <p:sp>
        <p:nvSpPr>
          <p:cNvPr name="Freeform 3" id="3"/>
          <p:cNvSpPr/>
          <p:nvPr/>
        </p:nvSpPr>
        <p:spPr>
          <a:xfrm flipH="false" flipV="false" rot="0">
            <a:off x="6711279" y="2158191"/>
            <a:ext cx="4957003" cy="3313263"/>
          </a:xfrm>
          <a:custGeom>
            <a:avLst/>
            <a:gdLst/>
            <a:ahLst/>
            <a:cxnLst/>
            <a:rect r="r" b="b" t="t" l="l"/>
            <a:pathLst>
              <a:path h="3313263" w="4957003">
                <a:moveTo>
                  <a:pt x="0" y="0"/>
                </a:moveTo>
                <a:lnTo>
                  <a:pt x="4957003" y="0"/>
                </a:lnTo>
                <a:lnTo>
                  <a:pt x="4957003" y="3313263"/>
                </a:lnTo>
                <a:lnTo>
                  <a:pt x="0" y="3313263"/>
                </a:lnTo>
                <a:lnTo>
                  <a:pt x="0" y="0"/>
                </a:lnTo>
                <a:close/>
              </a:path>
            </a:pathLst>
          </a:custGeom>
          <a:blipFill>
            <a:blip r:embed="rId3"/>
            <a:stretch>
              <a:fillRect l="0" t="0" r="0" b="0"/>
            </a:stretch>
          </a:blipFill>
        </p:spPr>
      </p:sp>
      <p:sp>
        <p:nvSpPr>
          <p:cNvPr name="TextBox 4" id="4"/>
          <p:cNvSpPr txBox="true"/>
          <p:nvPr/>
        </p:nvSpPr>
        <p:spPr>
          <a:xfrm rot="0">
            <a:off x="685800" y="292790"/>
            <a:ext cx="11417873" cy="941940"/>
          </a:xfrm>
          <a:prstGeom prst="rect">
            <a:avLst/>
          </a:prstGeom>
        </p:spPr>
        <p:txBody>
          <a:bodyPr anchor="t" rtlCol="false" tIns="0" lIns="0" bIns="0" rIns="0">
            <a:spAutoFit/>
          </a:bodyPr>
          <a:lstStyle/>
          <a:p>
            <a:pPr algn="ctr">
              <a:lnSpc>
                <a:spcPts val="3636"/>
              </a:lnSpc>
            </a:pPr>
            <a:r>
              <a:rPr lang="en-US" sz="3398">
                <a:solidFill>
                  <a:srgbClr val="3C3C3C"/>
                </a:solidFill>
                <a:latin typeface="Aileron Italics"/>
              </a:rPr>
              <a:t>Risk credit score and classification into Low risk, medium risk, high risk (Logistic regression)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4195138" y="-1090953"/>
            <a:ext cx="11253648" cy="13751590"/>
          </a:xfrm>
          <a:custGeom>
            <a:avLst/>
            <a:gdLst/>
            <a:ahLst/>
            <a:cxnLst/>
            <a:rect r="r" b="b" t="t" l="l"/>
            <a:pathLst>
              <a:path h="13751590" w="11253648">
                <a:moveTo>
                  <a:pt x="0" y="0"/>
                </a:moveTo>
                <a:lnTo>
                  <a:pt x="11253649" y="0"/>
                </a:lnTo>
                <a:lnTo>
                  <a:pt x="11253649" y="13751590"/>
                </a:lnTo>
                <a:lnTo>
                  <a:pt x="0" y="1375159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3440" r="-19133" b="0"/>
            </a:stretch>
          </a:blipFill>
        </p:spPr>
      </p:sp>
      <p:sp>
        <p:nvSpPr>
          <p:cNvPr name="Freeform 3" id="3"/>
          <p:cNvSpPr/>
          <p:nvPr/>
        </p:nvSpPr>
        <p:spPr>
          <a:xfrm flipH="false" flipV="false" rot="0">
            <a:off x="1430060" y="4841634"/>
            <a:ext cx="1508889" cy="1330566"/>
          </a:xfrm>
          <a:custGeom>
            <a:avLst/>
            <a:gdLst/>
            <a:ahLst/>
            <a:cxnLst/>
            <a:rect r="r" b="b" t="t" l="l"/>
            <a:pathLst>
              <a:path h="1330566" w="1508889">
                <a:moveTo>
                  <a:pt x="0" y="0"/>
                </a:moveTo>
                <a:lnTo>
                  <a:pt x="1508890" y="0"/>
                </a:lnTo>
                <a:lnTo>
                  <a:pt x="1508890" y="1330566"/>
                </a:lnTo>
                <a:lnTo>
                  <a:pt x="0" y="1330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82668" y="685800"/>
            <a:ext cx="1523532" cy="1599127"/>
          </a:xfrm>
          <a:custGeom>
            <a:avLst/>
            <a:gdLst/>
            <a:ahLst/>
            <a:cxnLst/>
            <a:rect r="r" b="b" t="t" l="l"/>
            <a:pathLst>
              <a:path h="1599127" w="1523532">
                <a:moveTo>
                  <a:pt x="0" y="0"/>
                </a:moveTo>
                <a:lnTo>
                  <a:pt x="1523532" y="0"/>
                </a:lnTo>
                <a:lnTo>
                  <a:pt x="1523532" y="1599127"/>
                </a:lnTo>
                <a:lnTo>
                  <a:pt x="0" y="1599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85800" y="685800"/>
            <a:ext cx="1555514" cy="1599127"/>
          </a:xfrm>
          <a:custGeom>
            <a:avLst/>
            <a:gdLst/>
            <a:ahLst/>
            <a:cxnLst/>
            <a:rect r="r" b="b" t="t" l="l"/>
            <a:pathLst>
              <a:path h="1599127" w="1555514">
                <a:moveTo>
                  <a:pt x="0" y="0"/>
                </a:moveTo>
                <a:lnTo>
                  <a:pt x="1555514" y="0"/>
                </a:lnTo>
                <a:lnTo>
                  <a:pt x="1555514" y="1599127"/>
                </a:lnTo>
                <a:lnTo>
                  <a:pt x="0" y="15991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066476" y="4841634"/>
            <a:ext cx="1820426" cy="1330566"/>
          </a:xfrm>
          <a:custGeom>
            <a:avLst/>
            <a:gdLst/>
            <a:ahLst/>
            <a:cxnLst/>
            <a:rect r="r" b="b" t="t" l="l"/>
            <a:pathLst>
              <a:path h="1330566" w="1820426">
                <a:moveTo>
                  <a:pt x="0" y="0"/>
                </a:moveTo>
                <a:lnTo>
                  <a:pt x="1820426" y="0"/>
                </a:lnTo>
                <a:lnTo>
                  <a:pt x="1820426" y="1330566"/>
                </a:lnTo>
                <a:lnTo>
                  <a:pt x="0" y="13305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09244" y="3429000"/>
            <a:ext cx="2830291" cy="558539"/>
          </a:xfrm>
          <a:custGeom>
            <a:avLst/>
            <a:gdLst/>
            <a:ahLst/>
            <a:cxnLst/>
            <a:rect r="r" b="b" t="t" l="l"/>
            <a:pathLst>
              <a:path h="558539" w="2830291">
                <a:moveTo>
                  <a:pt x="0" y="0"/>
                </a:moveTo>
                <a:lnTo>
                  <a:pt x="2830291" y="0"/>
                </a:lnTo>
                <a:lnTo>
                  <a:pt x="2830291" y="558539"/>
                </a:lnTo>
                <a:lnTo>
                  <a:pt x="0" y="55853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6927328" y="0"/>
            <a:ext cx="1997058" cy="997643"/>
          </a:xfrm>
          <a:custGeom>
            <a:avLst/>
            <a:gdLst/>
            <a:ahLst/>
            <a:cxnLst/>
            <a:rect r="r" b="b" t="t" l="l"/>
            <a:pathLst>
              <a:path h="997643" w="1997058">
                <a:moveTo>
                  <a:pt x="0" y="0"/>
                </a:moveTo>
                <a:lnTo>
                  <a:pt x="1997058" y="0"/>
                </a:lnTo>
                <a:lnTo>
                  <a:pt x="1997058" y="997643"/>
                </a:lnTo>
                <a:lnTo>
                  <a:pt x="0" y="99764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9" id="9"/>
          <p:cNvGrpSpPr/>
          <p:nvPr/>
        </p:nvGrpSpPr>
        <p:grpSpPr>
          <a:xfrm rot="0">
            <a:off x="5728768" y="4772452"/>
            <a:ext cx="734465" cy="7344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sp>
        <p:sp>
          <p:nvSpPr>
            <p:cNvPr name="TextBox 11" id="11"/>
            <p:cNvSpPr txBox="true"/>
            <p:nvPr/>
          </p:nvSpPr>
          <p:spPr>
            <a:xfrm>
              <a:off x="76200" y="38100"/>
              <a:ext cx="660400" cy="698500"/>
            </a:xfrm>
            <a:prstGeom prst="rect">
              <a:avLst/>
            </a:prstGeom>
          </p:spPr>
          <p:txBody>
            <a:bodyPr anchor="ctr" rtlCol="false" tIns="33867" lIns="33867" bIns="33867" rIns="33867"/>
            <a:lstStyle/>
            <a:p>
              <a:pPr algn="ctr">
                <a:lnSpc>
                  <a:spcPts val="2279"/>
                </a:lnSpc>
              </a:pPr>
            </a:p>
          </p:txBody>
        </p:sp>
      </p:grpSp>
      <p:sp>
        <p:nvSpPr>
          <p:cNvPr name="TextBox 12" id="12"/>
          <p:cNvSpPr txBox="true"/>
          <p:nvPr/>
        </p:nvSpPr>
        <p:spPr>
          <a:xfrm rot="0">
            <a:off x="2945335" y="2492647"/>
            <a:ext cx="6301330" cy="1003882"/>
          </a:xfrm>
          <a:prstGeom prst="rect">
            <a:avLst/>
          </a:prstGeom>
        </p:spPr>
        <p:txBody>
          <a:bodyPr anchor="t" rtlCol="false" tIns="0" lIns="0" bIns="0" rIns="0">
            <a:spAutoFit/>
          </a:bodyPr>
          <a:lstStyle/>
          <a:p>
            <a:pPr algn="ctr">
              <a:lnSpc>
                <a:spcPts val="7651"/>
              </a:lnSpc>
            </a:pPr>
            <a:r>
              <a:rPr lang="en-US" sz="7150">
                <a:solidFill>
                  <a:srgbClr val="3C3C3C"/>
                </a:solidFill>
                <a:latin typeface="Aileron Heavy"/>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true" flipV="false" rot="-1820470">
            <a:off x="1459173" y="-3165918"/>
            <a:ext cx="13406849" cy="14224774"/>
          </a:xfrm>
          <a:custGeom>
            <a:avLst/>
            <a:gdLst/>
            <a:ahLst/>
            <a:cxnLst/>
            <a:rect r="r" b="b" t="t" l="l"/>
            <a:pathLst>
              <a:path h="14224774" w="13406849">
                <a:moveTo>
                  <a:pt x="13406849" y="0"/>
                </a:moveTo>
                <a:lnTo>
                  <a:pt x="0" y="0"/>
                </a:lnTo>
                <a:lnTo>
                  <a:pt x="0" y="14224773"/>
                </a:lnTo>
                <a:lnTo>
                  <a:pt x="13406849" y="14224773"/>
                </a:lnTo>
                <a:lnTo>
                  <a:pt x="1340684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7009324" y="890432"/>
            <a:ext cx="0" cy="4937436"/>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1605114" y="3659304"/>
            <a:ext cx="2553983" cy="2168564"/>
          </a:xfrm>
          <a:custGeom>
            <a:avLst/>
            <a:gdLst/>
            <a:ahLst/>
            <a:cxnLst/>
            <a:rect r="r" b="b" t="t" l="l"/>
            <a:pathLst>
              <a:path h="2168564" w="2553983">
                <a:moveTo>
                  <a:pt x="0" y="0"/>
                </a:moveTo>
                <a:lnTo>
                  <a:pt x="2553983" y="0"/>
                </a:lnTo>
                <a:lnTo>
                  <a:pt x="2553983" y="2168564"/>
                </a:lnTo>
                <a:lnTo>
                  <a:pt x="0" y="21685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532876" y="4378976"/>
            <a:ext cx="2740225" cy="2743200"/>
          </a:xfrm>
          <a:custGeom>
            <a:avLst/>
            <a:gdLst/>
            <a:ahLst/>
            <a:cxnLst/>
            <a:rect r="r" b="b" t="t" l="l"/>
            <a:pathLst>
              <a:path h="2743200" w="2740225">
                <a:moveTo>
                  <a:pt x="0" y="0"/>
                </a:moveTo>
                <a:lnTo>
                  <a:pt x="2740225" y="0"/>
                </a:lnTo>
                <a:lnTo>
                  <a:pt x="2740225" y="2743200"/>
                </a:lnTo>
                <a:lnTo>
                  <a:pt x="0" y="2743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336860" y="950757"/>
            <a:ext cx="3900889" cy="12261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Dataset terdiri dari 53 Kolom numerik &amp; 22 kolom kategorik dengan type data integer, float dan object.</a:t>
            </a:r>
          </a:p>
        </p:txBody>
      </p:sp>
      <p:sp>
        <p:nvSpPr>
          <p:cNvPr name="TextBox 7" id="7"/>
          <p:cNvSpPr txBox="true"/>
          <p:nvPr/>
        </p:nvSpPr>
        <p:spPr>
          <a:xfrm rot="0">
            <a:off x="7336860" y="3607769"/>
            <a:ext cx="3900889" cy="9213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Ditemukan banyak missing value , termasuk 17 kolom yang semua barisnya berisi “NaN”.</a:t>
            </a:r>
          </a:p>
        </p:txBody>
      </p:sp>
      <p:sp>
        <p:nvSpPr>
          <p:cNvPr name="TextBox 8" id="8"/>
          <p:cNvSpPr txBox="true"/>
          <p:nvPr/>
        </p:nvSpPr>
        <p:spPr>
          <a:xfrm rot="0">
            <a:off x="645484" y="1900368"/>
            <a:ext cx="4923345" cy="1411664"/>
          </a:xfrm>
          <a:prstGeom prst="rect">
            <a:avLst/>
          </a:prstGeom>
        </p:spPr>
        <p:txBody>
          <a:bodyPr anchor="t" rtlCol="false" tIns="0" lIns="0" bIns="0" rIns="0">
            <a:spAutoFit/>
          </a:bodyPr>
          <a:lstStyle/>
          <a:p>
            <a:pPr algn="l">
              <a:lnSpc>
                <a:spcPts val="5477"/>
              </a:lnSpc>
            </a:pPr>
            <a:r>
              <a:rPr lang="en-US" sz="5118">
                <a:solidFill>
                  <a:srgbClr val="CA5E28"/>
                </a:solidFill>
                <a:latin typeface="Aileron Heavy"/>
              </a:rPr>
              <a:t>01. Data Understanding</a:t>
            </a:r>
          </a:p>
        </p:txBody>
      </p:sp>
      <p:sp>
        <p:nvSpPr>
          <p:cNvPr name="TextBox 9" id="9"/>
          <p:cNvSpPr txBox="true"/>
          <p:nvPr/>
        </p:nvSpPr>
        <p:spPr>
          <a:xfrm rot="0">
            <a:off x="7336860" y="2553919"/>
            <a:ext cx="3900889" cy="616585"/>
          </a:xfrm>
          <a:prstGeom prst="rect">
            <a:avLst/>
          </a:prstGeom>
        </p:spPr>
        <p:txBody>
          <a:bodyPr anchor="t" rtlCol="false" tIns="0" lIns="0" bIns="0" rIns="0">
            <a:spAutoFit/>
          </a:bodyPr>
          <a:lstStyle/>
          <a:p>
            <a:pPr algn="l">
              <a:lnSpc>
                <a:spcPts val="2420"/>
              </a:lnSpc>
            </a:pPr>
            <a:r>
              <a:rPr lang="en-US" sz="2000">
                <a:solidFill>
                  <a:srgbClr val="3C3C3C"/>
                </a:solidFill>
                <a:latin typeface="Aileron"/>
              </a:rPr>
              <a:t>Tidak ditemukan adanya duplikasi data.</a:t>
            </a:r>
          </a:p>
        </p:txBody>
      </p:sp>
      <p:sp>
        <p:nvSpPr>
          <p:cNvPr name="TextBox 10" id="10"/>
          <p:cNvSpPr txBox="true"/>
          <p:nvPr/>
        </p:nvSpPr>
        <p:spPr>
          <a:xfrm rot="0">
            <a:off x="5568829" y="1017432"/>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01</a:t>
            </a:r>
          </a:p>
        </p:txBody>
      </p:sp>
      <p:sp>
        <p:nvSpPr>
          <p:cNvPr name="TextBox 11" id="11"/>
          <p:cNvSpPr txBox="true"/>
          <p:nvPr/>
        </p:nvSpPr>
        <p:spPr>
          <a:xfrm rot="0">
            <a:off x="5568829" y="2620594"/>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02</a:t>
            </a:r>
          </a:p>
        </p:txBody>
      </p:sp>
      <p:sp>
        <p:nvSpPr>
          <p:cNvPr name="TextBox 12" id="12"/>
          <p:cNvSpPr txBox="true"/>
          <p:nvPr/>
        </p:nvSpPr>
        <p:spPr>
          <a:xfrm rot="0">
            <a:off x="5568829" y="3674444"/>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03</a:t>
            </a:r>
          </a:p>
        </p:txBody>
      </p:sp>
      <p:sp>
        <p:nvSpPr>
          <p:cNvPr name="Freeform 13" id="13"/>
          <p:cNvSpPr/>
          <p:nvPr/>
        </p:nvSpPr>
        <p:spPr>
          <a:xfrm flipH="false" flipV="false" rot="5400000">
            <a:off x="4124462" y="-36575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497000" y="4956964"/>
            <a:ext cx="1437710" cy="2132779"/>
          </a:xfrm>
          <a:custGeom>
            <a:avLst/>
            <a:gdLst/>
            <a:ahLst/>
            <a:cxnLst/>
            <a:rect r="r" b="b" t="t" l="l"/>
            <a:pathLst>
              <a:path h="2132779" w="1437710">
                <a:moveTo>
                  <a:pt x="0" y="0"/>
                </a:moveTo>
                <a:lnTo>
                  <a:pt x="1437710" y="0"/>
                </a:lnTo>
                <a:lnTo>
                  <a:pt x="1437710" y="2132779"/>
                </a:lnTo>
                <a:lnTo>
                  <a:pt x="0" y="21327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7336860" y="4967267"/>
            <a:ext cx="3900889" cy="616585"/>
          </a:xfrm>
          <a:prstGeom prst="rect">
            <a:avLst/>
          </a:prstGeom>
        </p:spPr>
        <p:txBody>
          <a:bodyPr anchor="t" rtlCol="false" tIns="0" lIns="0" bIns="0" rIns="0">
            <a:spAutoFit/>
          </a:bodyPr>
          <a:lstStyle/>
          <a:p>
            <a:pPr algn="just">
              <a:lnSpc>
                <a:spcPts val="2420"/>
              </a:lnSpc>
            </a:pPr>
            <a:r>
              <a:rPr lang="en-US" sz="2000">
                <a:solidFill>
                  <a:srgbClr val="3C3C3C"/>
                </a:solidFill>
                <a:latin typeface="Aileron"/>
              </a:rPr>
              <a:t>Ditemukan nilai outlier di banyak kolom.</a:t>
            </a:r>
          </a:p>
        </p:txBody>
      </p:sp>
      <p:sp>
        <p:nvSpPr>
          <p:cNvPr name="TextBox 16" id="16"/>
          <p:cNvSpPr txBox="true"/>
          <p:nvPr/>
        </p:nvSpPr>
        <p:spPr>
          <a:xfrm rot="0">
            <a:off x="5568829" y="4973654"/>
            <a:ext cx="1116825" cy="610198"/>
          </a:xfrm>
          <a:prstGeom prst="rect">
            <a:avLst/>
          </a:prstGeom>
        </p:spPr>
        <p:txBody>
          <a:bodyPr anchor="t" rtlCol="false" tIns="0" lIns="0" bIns="0" rIns="0">
            <a:spAutoFit/>
          </a:bodyPr>
          <a:lstStyle/>
          <a:p>
            <a:pPr algn="r">
              <a:lnSpc>
                <a:spcPts val="4687"/>
              </a:lnSpc>
            </a:pPr>
            <a:r>
              <a:rPr lang="en-US" sz="4380" spc="-293">
                <a:solidFill>
                  <a:srgbClr val="CA5E28"/>
                </a:solidFill>
                <a:latin typeface="Aileron Ultra-Bold"/>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4404455" y="-1700994"/>
            <a:ext cx="12355466" cy="13500657"/>
          </a:xfrm>
          <a:custGeom>
            <a:avLst/>
            <a:gdLst/>
            <a:ahLst/>
            <a:cxnLst/>
            <a:rect r="r" b="b" t="t" l="l"/>
            <a:pathLst>
              <a:path h="13500657" w="12355466">
                <a:moveTo>
                  <a:pt x="0" y="0"/>
                </a:moveTo>
                <a:lnTo>
                  <a:pt x="12355467" y="0"/>
                </a:lnTo>
                <a:lnTo>
                  <a:pt x="12355467" y="13500657"/>
                </a:lnTo>
                <a:lnTo>
                  <a:pt x="0" y="13500657"/>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r="0" b="0"/>
            </a:stretch>
          </a:blipFill>
        </p:spPr>
      </p:sp>
      <p:grpSp>
        <p:nvGrpSpPr>
          <p:cNvPr name="Group 3" id="3"/>
          <p:cNvGrpSpPr/>
          <p:nvPr/>
        </p:nvGrpSpPr>
        <p:grpSpPr>
          <a:xfrm rot="0">
            <a:off x="1119860" y="1888437"/>
            <a:ext cx="2591793" cy="410585"/>
            <a:chOff x="0" y="0"/>
            <a:chExt cx="1023918" cy="162207"/>
          </a:xfrm>
        </p:grpSpPr>
        <p:sp>
          <p:nvSpPr>
            <p:cNvPr name="Freeform 4" id="4"/>
            <p:cNvSpPr/>
            <p:nvPr/>
          </p:nvSpPr>
          <p:spPr>
            <a:xfrm flipH="false" flipV="false" rot="0">
              <a:off x="0" y="0"/>
              <a:ext cx="1023918" cy="162207"/>
            </a:xfrm>
            <a:custGeom>
              <a:avLst/>
              <a:gdLst/>
              <a:ahLst/>
              <a:cxnLst/>
              <a:rect r="r" b="b" t="t" l="l"/>
              <a:pathLst>
                <a:path h="162207" w="1023918">
                  <a:moveTo>
                    <a:pt x="81103" y="0"/>
                  </a:moveTo>
                  <a:lnTo>
                    <a:pt x="942815" y="0"/>
                  </a:lnTo>
                  <a:cubicBezTo>
                    <a:pt x="987607" y="0"/>
                    <a:pt x="1023918" y="36311"/>
                    <a:pt x="1023918" y="81103"/>
                  </a:cubicBezTo>
                  <a:lnTo>
                    <a:pt x="1023918" y="81103"/>
                  </a:lnTo>
                  <a:cubicBezTo>
                    <a:pt x="1023918" y="125895"/>
                    <a:pt x="987607" y="162207"/>
                    <a:pt x="942815" y="162207"/>
                  </a:cubicBezTo>
                  <a:lnTo>
                    <a:pt x="81103" y="162207"/>
                  </a:lnTo>
                  <a:cubicBezTo>
                    <a:pt x="36311" y="162207"/>
                    <a:pt x="0" y="125895"/>
                    <a:pt x="0" y="81103"/>
                  </a:cubicBezTo>
                  <a:lnTo>
                    <a:pt x="0" y="81103"/>
                  </a:lnTo>
                  <a:cubicBezTo>
                    <a:pt x="0" y="36311"/>
                    <a:pt x="36311" y="0"/>
                    <a:pt x="81103" y="0"/>
                  </a:cubicBezTo>
                  <a:close/>
                </a:path>
              </a:pathLst>
            </a:custGeom>
            <a:solidFill>
              <a:srgbClr val="F18846"/>
            </a:solidFill>
          </p:spPr>
        </p:sp>
        <p:sp>
          <p:nvSpPr>
            <p:cNvPr name="TextBox 5" id="5"/>
            <p:cNvSpPr txBox="true"/>
            <p:nvPr/>
          </p:nvSpPr>
          <p:spPr>
            <a:xfrm>
              <a:off x="0" y="-38100"/>
              <a:ext cx="1023918" cy="200307"/>
            </a:xfrm>
            <a:prstGeom prst="rect">
              <a:avLst/>
            </a:prstGeom>
          </p:spPr>
          <p:txBody>
            <a:bodyPr anchor="ctr" rtlCol="false" tIns="33867" lIns="33867" bIns="33867" rIns="33867"/>
            <a:lstStyle/>
            <a:p>
              <a:pPr algn="ctr">
                <a:lnSpc>
                  <a:spcPts val="2279"/>
                </a:lnSpc>
              </a:pPr>
            </a:p>
          </p:txBody>
        </p:sp>
      </p:grpSp>
      <p:grpSp>
        <p:nvGrpSpPr>
          <p:cNvPr name="Group 6" id="6"/>
          <p:cNvGrpSpPr/>
          <p:nvPr/>
        </p:nvGrpSpPr>
        <p:grpSpPr>
          <a:xfrm rot="0">
            <a:off x="6096000" y="1888437"/>
            <a:ext cx="3636897" cy="410585"/>
            <a:chOff x="0" y="0"/>
            <a:chExt cx="1436799" cy="162207"/>
          </a:xfrm>
        </p:grpSpPr>
        <p:sp>
          <p:nvSpPr>
            <p:cNvPr name="Freeform 7" id="7"/>
            <p:cNvSpPr/>
            <p:nvPr/>
          </p:nvSpPr>
          <p:spPr>
            <a:xfrm flipH="false" flipV="false" rot="0">
              <a:off x="0" y="0"/>
              <a:ext cx="1436799" cy="162207"/>
            </a:xfrm>
            <a:custGeom>
              <a:avLst/>
              <a:gdLst/>
              <a:ahLst/>
              <a:cxnLst/>
              <a:rect r="r" b="b" t="t" l="l"/>
              <a:pathLst>
                <a:path h="162207" w="1436799">
                  <a:moveTo>
                    <a:pt x="72376" y="0"/>
                  </a:moveTo>
                  <a:lnTo>
                    <a:pt x="1364423" y="0"/>
                  </a:lnTo>
                  <a:cubicBezTo>
                    <a:pt x="1404395" y="0"/>
                    <a:pt x="1436799" y="32404"/>
                    <a:pt x="1436799" y="72376"/>
                  </a:cubicBezTo>
                  <a:lnTo>
                    <a:pt x="1436799" y="89830"/>
                  </a:lnTo>
                  <a:cubicBezTo>
                    <a:pt x="1436799" y="109026"/>
                    <a:pt x="1429174" y="127435"/>
                    <a:pt x="1415600" y="141008"/>
                  </a:cubicBezTo>
                  <a:cubicBezTo>
                    <a:pt x="1402027" y="154581"/>
                    <a:pt x="1383618" y="162207"/>
                    <a:pt x="1364423" y="162207"/>
                  </a:cubicBezTo>
                  <a:lnTo>
                    <a:pt x="72376" y="162207"/>
                  </a:lnTo>
                  <a:cubicBezTo>
                    <a:pt x="53181" y="162207"/>
                    <a:pt x="34772" y="154581"/>
                    <a:pt x="21199" y="141008"/>
                  </a:cubicBezTo>
                  <a:cubicBezTo>
                    <a:pt x="7625" y="127435"/>
                    <a:pt x="0" y="109026"/>
                    <a:pt x="0" y="89830"/>
                  </a:cubicBezTo>
                  <a:lnTo>
                    <a:pt x="0" y="72376"/>
                  </a:lnTo>
                  <a:cubicBezTo>
                    <a:pt x="0" y="32404"/>
                    <a:pt x="32404" y="0"/>
                    <a:pt x="72376" y="0"/>
                  </a:cubicBezTo>
                  <a:close/>
                </a:path>
              </a:pathLst>
            </a:custGeom>
            <a:solidFill>
              <a:srgbClr val="F18846"/>
            </a:solidFill>
          </p:spPr>
        </p:sp>
        <p:sp>
          <p:nvSpPr>
            <p:cNvPr name="TextBox 8" id="8"/>
            <p:cNvSpPr txBox="true"/>
            <p:nvPr/>
          </p:nvSpPr>
          <p:spPr>
            <a:xfrm>
              <a:off x="0" y="-38100"/>
              <a:ext cx="1436799" cy="200307"/>
            </a:xfrm>
            <a:prstGeom prst="rect">
              <a:avLst/>
            </a:prstGeom>
          </p:spPr>
          <p:txBody>
            <a:bodyPr anchor="ctr" rtlCol="false" tIns="33867" lIns="33867" bIns="33867" rIns="33867"/>
            <a:lstStyle/>
            <a:p>
              <a:pPr algn="ctr">
                <a:lnSpc>
                  <a:spcPts val="2279"/>
                </a:lnSpc>
              </a:pPr>
            </a:p>
          </p:txBody>
        </p:sp>
      </p:grpSp>
      <p:grpSp>
        <p:nvGrpSpPr>
          <p:cNvPr name="Group 9" id="9"/>
          <p:cNvGrpSpPr/>
          <p:nvPr/>
        </p:nvGrpSpPr>
        <p:grpSpPr>
          <a:xfrm rot="0">
            <a:off x="1119860" y="3868003"/>
            <a:ext cx="3206414" cy="410585"/>
            <a:chOff x="0" y="0"/>
            <a:chExt cx="1266731" cy="162207"/>
          </a:xfrm>
        </p:grpSpPr>
        <p:sp>
          <p:nvSpPr>
            <p:cNvPr name="Freeform 10" id="10"/>
            <p:cNvSpPr/>
            <p:nvPr/>
          </p:nvSpPr>
          <p:spPr>
            <a:xfrm flipH="false" flipV="false" rot="0">
              <a:off x="0" y="0"/>
              <a:ext cx="1266731" cy="162207"/>
            </a:xfrm>
            <a:custGeom>
              <a:avLst/>
              <a:gdLst/>
              <a:ahLst/>
              <a:cxnLst/>
              <a:rect r="r" b="b" t="t" l="l"/>
              <a:pathLst>
                <a:path h="162207" w="1266731">
                  <a:moveTo>
                    <a:pt x="81103" y="0"/>
                  </a:moveTo>
                  <a:lnTo>
                    <a:pt x="1185628" y="0"/>
                  </a:lnTo>
                  <a:cubicBezTo>
                    <a:pt x="1207138" y="0"/>
                    <a:pt x="1227767" y="8545"/>
                    <a:pt x="1242977" y="23755"/>
                  </a:cubicBezTo>
                  <a:cubicBezTo>
                    <a:pt x="1258186" y="38964"/>
                    <a:pt x="1266731" y="59593"/>
                    <a:pt x="1266731" y="81103"/>
                  </a:cubicBezTo>
                  <a:lnTo>
                    <a:pt x="1266731" y="81103"/>
                  </a:lnTo>
                  <a:cubicBezTo>
                    <a:pt x="1266731" y="125895"/>
                    <a:pt x="1230420" y="162207"/>
                    <a:pt x="1185628" y="162207"/>
                  </a:cubicBezTo>
                  <a:lnTo>
                    <a:pt x="81103" y="162207"/>
                  </a:lnTo>
                  <a:cubicBezTo>
                    <a:pt x="36311" y="162207"/>
                    <a:pt x="0" y="125895"/>
                    <a:pt x="0" y="81103"/>
                  </a:cubicBezTo>
                  <a:lnTo>
                    <a:pt x="0" y="81103"/>
                  </a:lnTo>
                  <a:cubicBezTo>
                    <a:pt x="0" y="36311"/>
                    <a:pt x="36311" y="0"/>
                    <a:pt x="81103" y="0"/>
                  </a:cubicBezTo>
                  <a:close/>
                </a:path>
              </a:pathLst>
            </a:custGeom>
            <a:solidFill>
              <a:srgbClr val="F18846"/>
            </a:solidFill>
          </p:spPr>
        </p:sp>
        <p:sp>
          <p:nvSpPr>
            <p:cNvPr name="TextBox 11" id="11"/>
            <p:cNvSpPr txBox="true"/>
            <p:nvPr/>
          </p:nvSpPr>
          <p:spPr>
            <a:xfrm>
              <a:off x="0" y="-38100"/>
              <a:ext cx="1266731" cy="200307"/>
            </a:xfrm>
            <a:prstGeom prst="rect">
              <a:avLst/>
            </a:prstGeom>
          </p:spPr>
          <p:txBody>
            <a:bodyPr anchor="ctr" rtlCol="false" tIns="33867" lIns="33867" bIns="33867" rIns="33867"/>
            <a:lstStyle/>
            <a:p>
              <a:pPr algn="ctr">
                <a:lnSpc>
                  <a:spcPts val="2279"/>
                </a:lnSpc>
              </a:pPr>
            </a:p>
          </p:txBody>
        </p:sp>
      </p:grpSp>
      <p:sp>
        <p:nvSpPr>
          <p:cNvPr name="Freeform 12" id="1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242176" y="1933431"/>
            <a:ext cx="2469477" cy="282497"/>
          </a:xfrm>
          <a:prstGeom prst="rect">
            <a:avLst/>
          </a:prstGeom>
        </p:spPr>
        <p:txBody>
          <a:bodyPr anchor="t" rtlCol="false" tIns="0" lIns="0" bIns="0" rIns="0">
            <a:spAutoFit/>
          </a:bodyPr>
          <a:lstStyle/>
          <a:p>
            <a:pPr algn="l">
              <a:lnSpc>
                <a:spcPts val="2279"/>
              </a:lnSpc>
            </a:pPr>
            <a:r>
              <a:rPr lang="en-US" sz="1628">
                <a:solidFill>
                  <a:srgbClr val="3C3C3C"/>
                </a:solidFill>
                <a:latin typeface="Aileron Bold"/>
              </a:rPr>
              <a:t>1. Drop Column.</a:t>
            </a:r>
          </a:p>
        </p:txBody>
      </p:sp>
      <p:sp>
        <p:nvSpPr>
          <p:cNvPr name="TextBox 14" id="14"/>
          <p:cNvSpPr txBox="true"/>
          <p:nvPr/>
        </p:nvSpPr>
        <p:spPr>
          <a:xfrm rot="0">
            <a:off x="1119860" y="2361486"/>
            <a:ext cx="3588803" cy="962237"/>
          </a:xfrm>
          <a:prstGeom prst="rect">
            <a:avLst/>
          </a:prstGeom>
        </p:spPr>
        <p:txBody>
          <a:bodyPr anchor="t" rtlCol="false" tIns="0" lIns="0" bIns="0" rIns="0">
            <a:spAutoFit/>
          </a:bodyPr>
          <a:lstStyle/>
          <a:p>
            <a:pPr algn="just">
              <a:lnSpc>
                <a:spcPts val="2613"/>
              </a:lnSpc>
            </a:pPr>
            <a:r>
              <a:rPr lang="en-US" sz="1866">
                <a:solidFill>
                  <a:srgbClr val="3C3C3C"/>
                </a:solidFill>
                <a:latin typeface="Aileron"/>
              </a:rPr>
              <a:t>Drop Kolom yang memiliki missing value &gt; 40%, yaitu 31 Kolom.</a:t>
            </a:r>
          </a:p>
        </p:txBody>
      </p:sp>
      <p:sp>
        <p:nvSpPr>
          <p:cNvPr name="TextBox 15" id="15"/>
          <p:cNvSpPr txBox="true"/>
          <p:nvPr/>
        </p:nvSpPr>
        <p:spPr>
          <a:xfrm rot="0">
            <a:off x="6220497" y="1933431"/>
            <a:ext cx="3675634" cy="282497"/>
          </a:xfrm>
          <a:prstGeom prst="rect">
            <a:avLst/>
          </a:prstGeom>
        </p:spPr>
        <p:txBody>
          <a:bodyPr anchor="t" rtlCol="false" tIns="0" lIns="0" bIns="0" rIns="0">
            <a:spAutoFit/>
          </a:bodyPr>
          <a:lstStyle/>
          <a:p>
            <a:pPr algn="l">
              <a:lnSpc>
                <a:spcPts val="2279"/>
              </a:lnSpc>
            </a:pPr>
            <a:r>
              <a:rPr lang="en-US" sz="1628">
                <a:solidFill>
                  <a:srgbClr val="3C3C3C"/>
                </a:solidFill>
                <a:latin typeface="Aileron Bold"/>
              </a:rPr>
              <a:t>3. Labeling</a:t>
            </a:r>
          </a:p>
        </p:txBody>
      </p:sp>
      <p:sp>
        <p:nvSpPr>
          <p:cNvPr name="TextBox 16" id="16"/>
          <p:cNvSpPr txBox="true"/>
          <p:nvPr/>
        </p:nvSpPr>
        <p:spPr>
          <a:xfrm rot="0">
            <a:off x="6096000" y="2445072"/>
            <a:ext cx="4441738" cy="962237"/>
          </a:xfrm>
          <a:prstGeom prst="rect">
            <a:avLst/>
          </a:prstGeom>
        </p:spPr>
        <p:txBody>
          <a:bodyPr anchor="t" rtlCol="false" tIns="0" lIns="0" bIns="0" rIns="0">
            <a:spAutoFit/>
          </a:bodyPr>
          <a:lstStyle/>
          <a:p>
            <a:pPr algn="just">
              <a:lnSpc>
                <a:spcPts val="2613"/>
              </a:lnSpc>
            </a:pPr>
            <a:r>
              <a:rPr lang="en-US" sz="1866">
                <a:solidFill>
                  <a:srgbClr val="3C3C3C"/>
                </a:solidFill>
                <a:latin typeface="Aileron"/>
              </a:rPr>
              <a:t>Memberikan label Good dan Bad untuk menunjukkan status kredit baik atau buruk.</a:t>
            </a:r>
          </a:p>
        </p:txBody>
      </p:sp>
      <p:sp>
        <p:nvSpPr>
          <p:cNvPr name="TextBox 17" id="17"/>
          <p:cNvSpPr txBox="true"/>
          <p:nvPr/>
        </p:nvSpPr>
        <p:spPr>
          <a:xfrm rot="0">
            <a:off x="1242176" y="3912997"/>
            <a:ext cx="3084098" cy="282497"/>
          </a:xfrm>
          <a:prstGeom prst="rect">
            <a:avLst/>
          </a:prstGeom>
        </p:spPr>
        <p:txBody>
          <a:bodyPr anchor="t" rtlCol="false" tIns="0" lIns="0" bIns="0" rIns="0">
            <a:spAutoFit/>
          </a:bodyPr>
          <a:lstStyle/>
          <a:p>
            <a:pPr algn="l">
              <a:lnSpc>
                <a:spcPts val="2279"/>
              </a:lnSpc>
            </a:pPr>
            <a:r>
              <a:rPr lang="en-US" sz="1628">
                <a:solidFill>
                  <a:srgbClr val="3C3C3C"/>
                </a:solidFill>
                <a:latin typeface="Aileron Bold"/>
              </a:rPr>
              <a:t>2. Data Imputation.</a:t>
            </a:r>
          </a:p>
        </p:txBody>
      </p:sp>
      <p:sp>
        <p:nvSpPr>
          <p:cNvPr name="TextBox 18" id="18"/>
          <p:cNvSpPr txBox="true"/>
          <p:nvPr/>
        </p:nvSpPr>
        <p:spPr>
          <a:xfrm rot="0">
            <a:off x="685800" y="413405"/>
            <a:ext cx="7516359" cy="719514"/>
          </a:xfrm>
          <a:prstGeom prst="rect">
            <a:avLst/>
          </a:prstGeom>
        </p:spPr>
        <p:txBody>
          <a:bodyPr anchor="t" rtlCol="false" tIns="0" lIns="0" bIns="0" rIns="0">
            <a:spAutoFit/>
          </a:bodyPr>
          <a:lstStyle/>
          <a:p>
            <a:pPr algn="l">
              <a:lnSpc>
                <a:spcPts val="5477"/>
              </a:lnSpc>
            </a:pPr>
            <a:r>
              <a:rPr lang="en-US" sz="5118">
                <a:solidFill>
                  <a:srgbClr val="CA5E28"/>
                </a:solidFill>
                <a:latin typeface="Aileron Heavy"/>
              </a:rPr>
              <a:t>02. EDA | Data Cleaning</a:t>
            </a:r>
          </a:p>
        </p:txBody>
      </p:sp>
      <p:sp>
        <p:nvSpPr>
          <p:cNvPr name="TextBox 19" id="19"/>
          <p:cNvSpPr txBox="true"/>
          <p:nvPr/>
        </p:nvSpPr>
        <p:spPr>
          <a:xfrm rot="0">
            <a:off x="1119860" y="4291288"/>
            <a:ext cx="3588803" cy="1933787"/>
          </a:xfrm>
          <a:prstGeom prst="rect">
            <a:avLst/>
          </a:prstGeom>
        </p:spPr>
        <p:txBody>
          <a:bodyPr anchor="t" rtlCol="false" tIns="0" lIns="0" bIns="0" rIns="0">
            <a:spAutoFit/>
          </a:bodyPr>
          <a:lstStyle/>
          <a:p>
            <a:pPr algn="just">
              <a:lnSpc>
                <a:spcPts val="2613"/>
              </a:lnSpc>
            </a:pPr>
            <a:r>
              <a:rPr lang="en-US" sz="1866">
                <a:solidFill>
                  <a:srgbClr val="3C3C3C"/>
                </a:solidFill>
                <a:latin typeface="Aileron"/>
              </a:rPr>
              <a:t>Dari boxplot masing-masing kolom terlihat banyak nilai outlier , sehingga dilakukan imputasi kolom numerik dengan median dan kolom kategorik dengan modus.</a:t>
            </a:r>
          </a:p>
        </p:txBody>
      </p:sp>
      <p:sp>
        <p:nvSpPr>
          <p:cNvPr name="TextBox 20" id="20"/>
          <p:cNvSpPr txBox="true"/>
          <p:nvPr/>
        </p:nvSpPr>
        <p:spPr>
          <a:xfrm rot="0">
            <a:off x="6096000" y="4025164"/>
            <a:ext cx="5311103" cy="1063625"/>
          </a:xfrm>
          <a:prstGeom prst="rect">
            <a:avLst/>
          </a:prstGeom>
        </p:spPr>
        <p:txBody>
          <a:bodyPr anchor="t" rtlCol="false" tIns="0" lIns="0" bIns="0" rIns="0">
            <a:spAutoFit/>
          </a:bodyPr>
          <a:lstStyle/>
          <a:p>
            <a:pPr algn="just">
              <a:lnSpc>
                <a:spcPts val="2800"/>
              </a:lnSpc>
            </a:pPr>
            <a:r>
              <a:rPr lang="en-US" sz="2000">
                <a:solidFill>
                  <a:srgbClr val="3C3C3C"/>
                </a:solidFill>
                <a:latin typeface="Aileron"/>
              </a:rPr>
              <a:t>Setelah di lakukkan data cleaning, Kolom tersisa adalah 44 kolom dan sudah tidak di temukan adanya missing value.</a:t>
            </a:r>
          </a:p>
        </p:txBody>
      </p:sp>
      <p:sp>
        <p:nvSpPr>
          <p:cNvPr name="Freeform 21" id="21"/>
          <p:cNvSpPr/>
          <p:nvPr/>
        </p:nvSpPr>
        <p:spPr>
          <a:xfrm flipH="false" flipV="false" rot="5400000">
            <a:off x="10503103" y="34635"/>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p:nvPr/>
        </p:nvGrpSpPr>
        <p:grpSpPr>
          <a:xfrm rot="0">
            <a:off x="10537738" y="5163280"/>
            <a:ext cx="1513410" cy="1577852"/>
            <a:chOff x="0" y="0"/>
            <a:chExt cx="2017881" cy="2103802"/>
          </a:xfrm>
        </p:grpSpPr>
        <p:sp>
          <p:nvSpPr>
            <p:cNvPr name="Freeform 23" id="23"/>
            <p:cNvSpPr/>
            <p:nvPr/>
          </p:nvSpPr>
          <p:spPr>
            <a:xfrm flipH="false" flipV="false" rot="0">
              <a:off x="400583" y="0"/>
              <a:ext cx="1617298" cy="2103802"/>
            </a:xfrm>
            <a:custGeom>
              <a:avLst/>
              <a:gdLst/>
              <a:ahLst/>
              <a:cxnLst/>
              <a:rect r="r" b="b" t="t" l="l"/>
              <a:pathLst>
                <a:path h="2103802" w="1617298">
                  <a:moveTo>
                    <a:pt x="0" y="0"/>
                  </a:moveTo>
                  <a:lnTo>
                    <a:pt x="1617298" y="0"/>
                  </a:lnTo>
                  <a:lnTo>
                    <a:pt x="1617298" y="2103802"/>
                  </a:lnTo>
                  <a:lnTo>
                    <a:pt x="0" y="21038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0" y="657277"/>
              <a:ext cx="1312393" cy="1446525"/>
            </a:xfrm>
            <a:custGeom>
              <a:avLst/>
              <a:gdLst/>
              <a:ahLst/>
              <a:cxnLst/>
              <a:rect r="r" b="b" t="t" l="l"/>
              <a:pathLst>
                <a:path h="1446525" w="1312393">
                  <a:moveTo>
                    <a:pt x="0" y="0"/>
                  </a:moveTo>
                  <a:lnTo>
                    <a:pt x="1312393" y="0"/>
                  </a:lnTo>
                  <a:lnTo>
                    <a:pt x="1312393" y="1446525"/>
                  </a:lnTo>
                  <a:lnTo>
                    <a:pt x="0" y="144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285674" y="947185"/>
            <a:ext cx="1887370" cy="553682"/>
          </a:xfrm>
          <a:custGeom>
            <a:avLst/>
            <a:gdLst/>
            <a:ahLst/>
            <a:cxnLst/>
            <a:rect r="r" b="b" t="t" l="l"/>
            <a:pathLst>
              <a:path h="553682" w="1887370">
                <a:moveTo>
                  <a:pt x="0" y="0"/>
                </a:moveTo>
                <a:lnTo>
                  <a:pt x="1887370" y="0"/>
                </a:lnTo>
                <a:lnTo>
                  <a:pt x="1887370" y="553682"/>
                </a:lnTo>
                <a:lnTo>
                  <a:pt x="0" y="553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582188" y="5302837"/>
            <a:ext cx="1367309" cy="1205718"/>
          </a:xfrm>
          <a:custGeom>
            <a:avLst/>
            <a:gdLst/>
            <a:ahLst/>
            <a:cxnLst/>
            <a:rect r="r" b="b" t="t" l="l"/>
            <a:pathLst>
              <a:path h="1205718" w="1367309">
                <a:moveTo>
                  <a:pt x="0" y="0"/>
                </a:moveTo>
                <a:lnTo>
                  <a:pt x="1367310" y="0"/>
                </a:lnTo>
                <a:lnTo>
                  <a:pt x="1367310" y="1205718"/>
                </a:lnTo>
                <a:lnTo>
                  <a:pt x="0" y="12057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33714" y="2221118"/>
            <a:ext cx="4146865" cy="4287436"/>
          </a:xfrm>
          <a:custGeom>
            <a:avLst/>
            <a:gdLst/>
            <a:ahLst/>
            <a:cxnLst/>
            <a:rect r="r" b="b" t="t" l="l"/>
            <a:pathLst>
              <a:path h="4287436" w="4146865">
                <a:moveTo>
                  <a:pt x="0" y="0"/>
                </a:moveTo>
                <a:lnTo>
                  <a:pt x="4146865" y="0"/>
                </a:lnTo>
                <a:lnTo>
                  <a:pt x="4146865" y="4287437"/>
                </a:lnTo>
                <a:lnTo>
                  <a:pt x="0" y="4287437"/>
                </a:lnTo>
                <a:lnTo>
                  <a:pt x="0" y="0"/>
                </a:lnTo>
                <a:close/>
              </a:path>
            </a:pathLst>
          </a:custGeom>
          <a:blipFill>
            <a:blip r:embed="rId12"/>
            <a:stretch>
              <a:fillRect l="0" t="0" r="0" b="0"/>
            </a:stretch>
          </a:blipFill>
        </p:spPr>
      </p:sp>
      <p:sp>
        <p:nvSpPr>
          <p:cNvPr name="TextBox 8" id="8"/>
          <p:cNvSpPr txBox="true"/>
          <p:nvPr/>
        </p:nvSpPr>
        <p:spPr>
          <a:xfrm rot="0">
            <a:off x="6096000" y="3243194"/>
            <a:ext cx="5133359" cy="1480231"/>
          </a:xfrm>
          <a:prstGeom prst="rect">
            <a:avLst/>
          </a:prstGeom>
        </p:spPr>
        <p:txBody>
          <a:bodyPr anchor="t" rtlCol="false" tIns="0" lIns="0" bIns="0" rIns="0">
            <a:spAutoFit/>
          </a:bodyPr>
          <a:lstStyle/>
          <a:p>
            <a:pPr algn="just">
              <a:lnSpc>
                <a:spcPts val="2933"/>
              </a:lnSpc>
            </a:pPr>
            <a:r>
              <a:rPr lang="en-US" sz="2365">
                <a:solidFill>
                  <a:srgbClr val="3C3C3C"/>
                </a:solidFill>
                <a:latin typeface="Aileron"/>
              </a:rPr>
              <a:t>Data “Loan Status” terdistribusi </a:t>
            </a:r>
            <a:r>
              <a:rPr lang="en-US" sz="2365">
                <a:solidFill>
                  <a:srgbClr val="3C3C3C"/>
                </a:solidFill>
                <a:latin typeface="Aileron Bold"/>
              </a:rPr>
              <a:t>Imbalance, </a:t>
            </a:r>
            <a:r>
              <a:rPr lang="en-US" sz="2365">
                <a:solidFill>
                  <a:srgbClr val="3C3C3C"/>
                </a:solidFill>
                <a:latin typeface="Aileron"/>
              </a:rPr>
              <a:t>sehingga perlu dilakukan Teknik SMOTE (Synthetic Minority Over-sampling Technique). </a:t>
            </a:r>
          </a:p>
        </p:txBody>
      </p:sp>
      <p:sp>
        <p:nvSpPr>
          <p:cNvPr name="TextBox 9" id="9"/>
          <p:cNvSpPr txBox="true"/>
          <p:nvPr/>
        </p:nvSpPr>
        <p:spPr>
          <a:xfrm rot="0">
            <a:off x="685800" y="354618"/>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10" id="10"/>
          <p:cNvSpPr txBox="true"/>
          <p:nvPr/>
        </p:nvSpPr>
        <p:spPr>
          <a:xfrm rot="0">
            <a:off x="2084661" y="1322451"/>
            <a:ext cx="8022679" cy="651017"/>
          </a:xfrm>
          <a:prstGeom prst="rect">
            <a:avLst/>
          </a:prstGeom>
        </p:spPr>
        <p:txBody>
          <a:bodyPr anchor="t" rtlCol="false" tIns="0" lIns="0" bIns="0" rIns="0">
            <a:spAutoFit/>
          </a:bodyPr>
          <a:lstStyle/>
          <a:p>
            <a:pPr algn="ctr">
              <a:lnSpc>
                <a:spcPts val="4947"/>
              </a:lnSpc>
            </a:pPr>
            <a:r>
              <a:rPr lang="en-US" sz="4624">
                <a:solidFill>
                  <a:srgbClr val="3C3C3C"/>
                </a:solidFill>
                <a:latin typeface="Aileron Italics"/>
              </a:rPr>
              <a:t>Distribusi Loan Status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71698" y="2290203"/>
            <a:ext cx="6166210" cy="3881997"/>
          </a:xfrm>
          <a:custGeom>
            <a:avLst/>
            <a:gdLst/>
            <a:ahLst/>
            <a:cxnLst/>
            <a:rect r="r" b="b" t="t" l="l"/>
            <a:pathLst>
              <a:path h="3881997" w="6166210">
                <a:moveTo>
                  <a:pt x="0" y="0"/>
                </a:moveTo>
                <a:lnTo>
                  <a:pt x="6166210" y="0"/>
                </a:lnTo>
                <a:lnTo>
                  <a:pt x="6166210" y="3881997"/>
                </a:lnTo>
                <a:lnTo>
                  <a:pt x="0" y="3881997"/>
                </a:lnTo>
                <a:lnTo>
                  <a:pt x="0" y="0"/>
                </a:lnTo>
                <a:close/>
              </a:path>
            </a:pathLst>
          </a:custGeom>
          <a:blipFill>
            <a:blip r:embed="rId8"/>
            <a:stretch>
              <a:fillRect l="0" t="0" r="0" b="0"/>
            </a:stretch>
          </a:blipFill>
        </p:spPr>
      </p:sp>
      <p:sp>
        <p:nvSpPr>
          <p:cNvPr name="TextBox 6" id="6"/>
          <p:cNvSpPr txBox="true"/>
          <p:nvPr/>
        </p:nvSpPr>
        <p:spPr>
          <a:xfrm rot="0">
            <a:off x="7703036" y="2284578"/>
            <a:ext cx="3732824" cy="1848531"/>
          </a:xfrm>
          <a:prstGeom prst="rect">
            <a:avLst/>
          </a:prstGeom>
        </p:spPr>
        <p:txBody>
          <a:bodyPr anchor="t" rtlCol="false" tIns="0" lIns="0" bIns="0" rIns="0">
            <a:spAutoFit/>
          </a:bodyPr>
          <a:lstStyle/>
          <a:p>
            <a:pPr algn="just">
              <a:lnSpc>
                <a:spcPts val="2933"/>
              </a:lnSpc>
            </a:pPr>
            <a:r>
              <a:rPr lang="en-US" sz="2365">
                <a:solidFill>
                  <a:srgbClr val="3C3C3C"/>
                </a:solidFill>
                <a:latin typeface="Aileron"/>
              </a:rPr>
              <a:t>Distribusi Jumlah pinjaman memperlihatkan Skew positif dan sebagian besar pinjaman berada di kisaran 10.000 - 15.000$.</a:t>
            </a:r>
          </a:p>
        </p:txBody>
      </p:sp>
      <p:sp>
        <p:nvSpPr>
          <p:cNvPr name="TextBox 7" id="7"/>
          <p:cNvSpPr txBox="true"/>
          <p:nvPr/>
        </p:nvSpPr>
        <p:spPr>
          <a:xfrm rot="0">
            <a:off x="685800" y="337491"/>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8" id="8"/>
          <p:cNvSpPr txBox="true"/>
          <p:nvPr/>
        </p:nvSpPr>
        <p:spPr>
          <a:xfrm rot="0">
            <a:off x="2084661" y="1322451"/>
            <a:ext cx="8022679" cy="651017"/>
          </a:xfrm>
          <a:prstGeom prst="rect">
            <a:avLst/>
          </a:prstGeom>
        </p:spPr>
        <p:txBody>
          <a:bodyPr anchor="t" rtlCol="false" tIns="0" lIns="0" bIns="0" rIns="0">
            <a:spAutoFit/>
          </a:bodyPr>
          <a:lstStyle/>
          <a:p>
            <a:pPr algn="ctr">
              <a:lnSpc>
                <a:spcPts val="4947"/>
              </a:lnSpc>
            </a:pPr>
            <a:r>
              <a:rPr lang="en-US" sz="4624">
                <a:solidFill>
                  <a:srgbClr val="3C3C3C"/>
                </a:solidFill>
                <a:latin typeface="Aileron Italics"/>
              </a:rPr>
              <a:t>Distribusi Jumlah Pinjaman</a:t>
            </a:r>
          </a:p>
        </p:txBody>
      </p:sp>
      <p:sp>
        <p:nvSpPr>
          <p:cNvPr name="Freeform 9" id="9"/>
          <p:cNvSpPr/>
          <p:nvPr/>
        </p:nvSpPr>
        <p:spPr>
          <a:xfrm flipH="false" flipV="false" rot="5400000">
            <a:off x="9916027" y="-31898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957419" y="5744265"/>
            <a:ext cx="1044341" cy="1031049"/>
          </a:xfrm>
          <a:custGeom>
            <a:avLst/>
            <a:gdLst/>
            <a:ahLst/>
            <a:cxnLst/>
            <a:rect r="r" b="b" t="t" l="l"/>
            <a:pathLst>
              <a:path h="1031049" w="1044341">
                <a:moveTo>
                  <a:pt x="0" y="0"/>
                </a:moveTo>
                <a:lnTo>
                  <a:pt x="1044340" y="0"/>
                </a:lnTo>
                <a:lnTo>
                  <a:pt x="1044340" y="1031049"/>
                </a:lnTo>
                <a:lnTo>
                  <a:pt x="0" y="103104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7703036" y="4278478"/>
            <a:ext cx="3732824" cy="1480231"/>
          </a:xfrm>
          <a:prstGeom prst="rect">
            <a:avLst/>
          </a:prstGeom>
        </p:spPr>
        <p:txBody>
          <a:bodyPr anchor="t" rtlCol="false" tIns="0" lIns="0" bIns="0" rIns="0">
            <a:spAutoFit/>
          </a:bodyPr>
          <a:lstStyle/>
          <a:p>
            <a:pPr algn="just">
              <a:lnSpc>
                <a:spcPts val="2933"/>
              </a:lnSpc>
            </a:pPr>
            <a:r>
              <a:rPr lang="en-US" sz="2365">
                <a:solidFill>
                  <a:srgbClr val="3C3C3C"/>
                </a:solidFill>
                <a:latin typeface="Aileron"/>
              </a:rPr>
              <a:t>Distribusi data tidak simetris, maka amputasi data missing value di replace dengan median.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06754" y="2229282"/>
            <a:ext cx="7026584" cy="4426338"/>
          </a:xfrm>
          <a:custGeom>
            <a:avLst/>
            <a:gdLst/>
            <a:ahLst/>
            <a:cxnLst/>
            <a:rect r="r" b="b" t="t" l="l"/>
            <a:pathLst>
              <a:path h="4426338" w="7026584">
                <a:moveTo>
                  <a:pt x="0" y="0"/>
                </a:moveTo>
                <a:lnTo>
                  <a:pt x="7026585" y="0"/>
                </a:lnTo>
                <a:lnTo>
                  <a:pt x="7026585" y="4426339"/>
                </a:lnTo>
                <a:lnTo>
                  <a:pt x="0" y="4426339"/>
                </a:lnTo>
                <a:lnTo>
                  <a:pt x="0" y="0"/>
                </a:lnTo>
                <a:close/>
              </a:path>
            </a:pathLst>
          </a:custGeom>
          <a:blipFill>
            <a:blip r:embed="rId8"/>
            <a:stretch>
              <a:fillRect l="0" t="0" r="0" b="0"/>
            </a:stretch>
          </a:blipFill>
        </p:spPr>
      </p:sp>
      <p:sp>
        <p:nvSpPr>
          <p:cNvPr name="TextBox 6" id="6"/>
          <p:cNvSpPr txBox="true"/>
          <p:nvPr/>
        </p:nvSpPr>
        <p:spPr>
          <a:xfrm rot="0">
            <a:off x="8921800" y="2210232"/>
            <a:ext cx="2888242" cy="4058331"/>
          </a:xfrm>
          <a:prstGeom prst="rect">
            <a:avLst/>
          </a:prstGeom>
        </p:spPr>
        <p:txBody>
          <a:bodyPr anchor="t" rtlCol="false" tIns="0" lIns="0" bIns="0" rIns="0">
            <a:spAutoFit/>
          </a:bodyPr>
          <a:lstStyle/>
          <a:p>
            <a:pPr algn="just">
              <a:lnSpc>
                <a:spcPts val="2933"/>
              </a:lnSpc>
            </a:pPr>
            <a:r>
              <a:rPr lang="en-US" sz="2365">
                <a:solidFill>
                  <a:srgbClr val="3C3C3C"/>
                </a:solidFill>
                <a:latin typeface="Aileron"/>
              </a:rPr>
              <a:t>Suku bunga yang paling umum diberikan kepada peminjam adalah antara 10% sampai 15%. Dan sangat sedikit yang tertarik dengan pinjaman dengan suku bunga tinggi.</a:t>
            </a:r>
          </a:p>
          <a:p>
            <a:pPr algn="just">
              <a:lnSpc>
                <a:spcPts val="2933"/>
              </a:lnSpc>
            </a:pPr>
          </a:p>
        </p:txBody>
      </p:sp>
      <p:sp>
        <p:nvSpPr>
          <p:cNvPr name="TextBox 7" id="7"/>
          <p:cNvSpPr txBox="true"/>
          <p:nvPr/>
        </p:nvSpPr>
        <p:spPr>
          <a:xfrm rot="0">
            <a:off x="685800" y="337491"/>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8" id="8"/>
          <p:cNvSpPr txBox="true"/>
          <p:nvPr/>
        </p:nvSpPr>
        <p:spPr>
          <a:xfrm rot="0">
            <a:off x="2084661" y="1355799"/>
            <a:ext cx="8022679" cy="572362"/>
          </a:xfrm>
          <a:prstGeom prst="rect">
            <a:avLst/>
          </a:prstGeom>
        </p:spPr>
        <p:txBody>
          <a:bodyPr anchor="t" rtlCol="false" tIns="0" lIns="0" bIns="0" rIns="0">
            <a:spAutoFit/>
          </a:bodyPr>
          <a:lstStyle/>
          <a:p>
            <a:pPr algn="ctr">
              <a:lnSpc>
                <a:spcPts val="4377"/>
              </a:lnSpc>
            </a:pPr>
            <a:r>
              <a:rPr lang="en-US" sz="4090">
                <a:solidFill>
                  <a:srgbClr val="3C3C3C"/>
                </a:solidFill>
                <a:latin typeface="Aileron Italics"/>
              </a:rPr>
              <a:t>Distribusi Suku Bunga</a:t>
            </a:r>
          </a:p>
        </p:txBody>
      </p:sp>
      <p:sp>
        <p:nvSpPr>
          <p:cNvPr name="Freeform 9" id="9"/>
          <p:cNvSpPr/>
          <p:nvPr/>
        </p:nvSpPr>
        <p:spPr>
          <a:xfrm flipH="false" flipV="false" rot="5400000">
            <a:off x="10180168" y="-31898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860502" y="5894196"/>
            <a:ext cx="1555912" cy="1137230"/>
          </a:xfrm>
          <a:custGeom>
            <a:avLst/>
            <a:gdLst/>
            <a:ahLst/>
            <a:cxnLst/>
            <a:rect r="r" b="b" t="t" l="l"/>
            <a:pathLst>
              <a:path h="1137230" w="1555912">
                <a:moveTo>
                  <a:pt x="0" y="0"/>
                </a:moveTo>
                <a:lnTo>
                  <a:pt x="1555911" y="0"/>
                </a:lnTo>
                <a:lnTo>
                  <a:pt x="1555911" y="1137229"/>
                </a:lnTo>
                <a:lnTo>
                  <a:pt x="0" y="11372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0">
            <a:off x="-724554" y="0"/>
            <a:ext cx="2871509" cy="1435754"/>
          </a:xfrm>
          <a:custGeom>
            <a:avLst/>
            <a:gdLst/>
            <a:ahLst/>
            <a:cxnLst/>
            <a:rect r="r" b="b" t="t" l="l"/>
            <a:pathLst>
              <a:path h="1435754" w="2871509">
                <a:moveTo>
                  <a:pt x="0" y="0"/>
                </a:moveTo>
                <a:lnTo>
                  <a:pt x="2871508" y="0"/>
                </a:lnTo>
                <a:lnTo>
                  <a:pt x="2871508" y="1435754"/>
                </a:lnTo>
                <a:lnTo>
                  <a:pt x="0" y="1435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0470">
            <a:off x="-4218414" y="-1176797"/>
            <a:ext cx="11259624" cy="13842125"/>
          </a:xfrm>
          <a:custGeom>
            <a:avLst/>
            <a:gdLst/>
            <a:ahLst/>
            <a:cxnLst/>
            <a:rect r="r" b="b" t="t" l="l"/>
            <a:pathLst>
              <a:path h="13842125" w="11259624">
                <a:moveTo>
                  <a:pt x="0" y="0"/>
                </a:moveTo>
                <a:lnTo>
                  <a:pt x="11259624" y="0"/>
                </a:lnTo>
                <a:lnTo>
                  <a:pt x="11259624" y="13842125"/>
                </a:lnTo>
                <a:lnTo>
                  <a:pt x="0" y="13842125"/>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2764" r="-19070" b="0"/>
            </a:stretch>
          </a:blipFill>
        </p:spPr>
      </p:sp>
      <p:sp>
        <p:nvSpPr>
          <p:cNvPr name="Freeform 4" id="4"/>
          <p:cNvSpPr/>
          <p:nvPr/>
        </p:nvSpPr>
        <p:spPr>
          <a:xfrm flipH="false" flipV="false" rot="5400000">
            <a:off x="-1035338" y="4569138"/>
            <a:ext cx="2871509" cy="1435754"/>
          </a:xfrm>
          <a:custGeom>
            <a:avLst/>
            <a:gdLst/>
            <a:ahLst/>
            <a:cxnLst/>
            <a:rect r="r" b="b" t="t" l="l"/>
            <a:pathLst>
              <a:path h="1435754" w="2871509">
                <a:moveTo>
                  <a:pt x="0" y="0"/>
                </a:moveTo>
                <a:lnTo>
                  <a:pt x="2871509" y="0"/>
                </a:lnTo>
                <a:lnTo>
                  <a:pt x="2871509" y="1435755"/>
                </a:lnTo>
                <a:lnTo>
                  <a:pt x="0" y="14357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195386" y="2564901"/>
            <a:ext cx="4552093" cy="3179364"/>
          </a:xfrm>
          <a:prstGeom prst="rect">
            <a:avLst/>
          </a:prstGeom>
        </p:spPr>
        <p:txBody>
          <a:bodyPr anchor="t" rtlCol="false" tIns="0" lIns="0" bIns="0" rIns="0">
            <a:spAutoFit/>
          </a:bodyPr>
          <a:lstStyle/>
          <a:p>
            <a:pPr algn="just" marL="489196" indent="-244598" lvl="1">
              <a:lnSpc>
                <a:spcPts val="2809"/>
              </a:lnSpc>
              <a:buFont typeface="Arial"/>
              <a:buChar char="•"/>
            </a:pPr>
            <a:r>
              <a:rPr lang="en-US" sz="2265">
                <a:solidFill>
                  <a:srgbClr val="3C3C3C"/>
                </a:solidFill>
                <a:latin typeface="Aileron"/>
              </a:rPr>
              <a:t>Sebagian besar peminjam lebih memilih jangka waktu yang lebih pendek, yaitu 36 bulan, menunjukkan bahwa peminjam mampu melunasi pinjaman dalam jangka waktu yang lebih pendek.</a:t>
            </a:r>
          </a:p>
          <a:p>
            <a:pPr algn="just" marL="489196" indent="-244598" lvl="1">
              <a:lnSpc>
                <a:spcPts val="2809"/>
              </a:lnSpc>
              <a:buFont typeface="Arial"/>
              <a:buChar char="•"/>
            </a:pPr>
            <a:r>
              <a:rPr lang="en-US" sz="2265">
                <a:solidFill>
                  <a:srgbClr val="3C3C3C"/>
                </a:solidFill>
                <a:latin typeface="Aileron"/>
              </a:rPr>
              <a:t>Mayoritas pinjaman berhasil dilunasi oleh peminjam.</a:t>
            </a:r>
          </a:p>
        </p:txBody>
      </p:sp>
      <p:sp>
        <p:nvSpPr>
          <p:cNvPr name="Freeform 6" id="6"/>
          <p:cNvSpPr/>
          <p:nvPr/>
        </p:nvSpPr>
        <p:spPr>
          <a:xfrm flipH="false" flipV="false" rot="5400000">
            <a:off x="10180168" y="-318980"/>
            <a:ext cx="1360667" cy="1291397"/>
          </a:xfrm>
          <a:custGeom>
            <a:avLst/>
            <a:gdLst/>
            <a:ahLst/>
            <a:cxnLst/>
            <a:rect r="r" b="b" t="t" l="l"/>
            <a:pathLst>
              <a:path h="1291397" w="1360667">
                <a:moveTo>
                  <a:pt x="0" y="0"/>
                </a:moveTo>
                <a:lnTo>
                  <a:pt x="1360667" y="0"/>
                </a:lnTo>
                <a:lnTo>
                  <a:pt x="1360667" y="1291397"/>
                </a:lnTo>
                <a:lnTo>
                  <a:pt x="0" y="1291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860502" y="5894196"/>
            <a:ext cx="1555912" cy="1137230"/>
          </a:xfrm>
          <a:custGeom>
            <a:avLst/>
            <a:gdLst/>
            <a:ahLst/>
            <a:cxnLst/>
            <a:rect r="r" b="b" t="t" l="l"/>
            <a:pathLst>
              <a:path h="1137230" w="1555912">
                <a:moveTo>
                  <a:pt x="0" y="0"/>
                </a:moveTo>
                <a:lnTo>
                  <a:pt x="1555911" y="0"/>
                </a:lnTo>
                <a:lnTo>
                  <a:pt x="1555911" y="1137229"/>
                </a:lnTo>
                <a:lnTo>
                  <a:pt x="0" y="11372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276591" y="2281093"/>
            <a:ext cx="6918795" cy="4128832"/>
          </a:xfrm>
          <a:custGeom>
            <a:avLst/>
            <a:gdLst/>
            <a:ahLst/>
            <a:cxnLst/>
            <a:rect r="r" b="b" t="t" l="l"/>
            <a:pathLst>
              <a:path h="4128832" w="6918795">
                <a:moveTo>
                  <a:pt x="0" y="0"/>
                </a:moveTo>
                <a:lnTo>
                  <a:pt x="6918795" y="0"/>
                </a:lnTo>
                <a:lnTo>
                  <a:pt x="6918795" y="4128832"/>
                </a:lnTo>
                <a:lnTo>
                  <a:pt x="0" y="4128832"/>
                </a:lnTo>
                <a:lnTo>
                  <a:pt x="0" y="0"/>
                </a:lnTo>
                <a:close/>
              </a:path>
            </a:pathLst>
          </a:custGeom>
          <a:blipFill>
            <a:blip r:embed="rId12"/>
            <a:stretch>
              <a:fillRect l="0" t="0" r="0" b="-4639"/>
            </a:stretch>
          </a:blipFill>
        </p:spPr>
      </p:sp>
      <p:sp>
        <p:nvSpPr>
          <p:cNvPr name="TextBox 9" id="9"/>
          <p:cNvSpPr txBox="true"/>
          <p:nvPr/>
        </p:nvSpPr>
        <p:spPr>
          <a:xfrm rot="0">
            <a:off x="685800" y="226785"/>
            <a:ext cx="8883648" cy="669561"/>
          </a:xfrm>
          <a:prstGeom prst="rect">
            <a:avLst/>
          </a:prstGeom>
        </p:spPr>
        <p:txBody>
          <a:bodyPr anchor="t" rtlCol="false" tIns="0" lIns="0" bIns="0" rIns="0">
            <a:spAutoFit/>
          </a:bodyPr>
          <a:lstStyle/>
          <a:p>
            <a:pPr algn="l">
              <a:lnSpc>
                <a:spcPts val="5120"/>
              </a:lnSpc>
            </a:pPr>
            <a:r>
              <a:rPr lang="en-US" sz="4785">
                <a:solidFill>
                  <a:srgbClr val="CA5E28"/>
                </a:solidFill>
                <a:latin typeface="Aileron Heavy"/>
              </a:rPr>
              <a:t>03. EDA | Data Visualization</a:t>
            </a:r>
          </a:p>
        </p:txBody>
      </p:sp>
      <p:sp>
        <p:nvSpPr>
          <p:cNvPr name="TextBox 10" id="10"/>
          <p:cNvSpPr txBox="true"/>
          <p:nvPr/>
        </p:nvSpPr>
        <p:spPr>
          <a:xfrm rot="0">
            <a:off x="939793" y="1237449"/>
            <a:ext cx="9920708" cy="851347"/>
          </a:xfrm>
          <a:prstGeom prst="rect">
            <a:avLst/>
          </a:prstGeom>
        </p:spPr>
        <p:txBody>
          <a:bodyPr anchor="t" rtlCol="false" tIns="0" lIns="0" bIns="0" rIns="0">
            <a:spAutoFit/>
          </a:bodyPr>
          <a:lstStyle/>
          <a:p>
            <a:pPr algn="ctr">
              <a:lnSpc>
                <a:spcPts val="3321"/>
              </a:lnSpc>
            </a:pPr>
            <a:r>
              <a:rPr lang="en-US" sz="3103">
                <a:solidFill>
                  <a:srgbClr val="3C3C3C"/>
                </a:solidFill>
                <a:latin typeface="Aileron Italics"/>
              </a:rPr>
              <a:t>Distribusi Jumlah Pinjaman</a:t>
            </a:r>
          </a:p>
          <a:p>
            <a:pPr algn="ctr">
              <a:lnSpc>
                <a:spcPts val="3321"/>
              </a:lnSpc>
            </a:pPr>
            <a:r>
              <a:rPr lang="en-US" sz="3103">
                <a:solidFill>
                  <a:srgbClr val="3C3C3C"/>
                </a:solidFill>
                <a:latin typeface="Aileron Italics"/>
              </a:rPr>
              <a:t>(berdasarkan Jangka waktu cicilan  and Status Pinjaman)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DAGIApHWaDQ</dc:identifier>
  <dcterms:modified xsi:type="dcterms:W3CDTF">2011-08-01T06:04:30Z</dcterms:modified>
  <cp:revision>1</cp:revision>
  <dc:title>Membuat Model Machine Learning untuk memprediksi Resiko Kredit Pinjaman</dc:title>
</cp:coreProperties>
</file>