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 roundtripDataSignature="AMtx7miHEf32XGrKR4LrN0URICCFLRn3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1" name="Shape 21"/>
        <p:cNvGrpSpPr/>
        <p:nvPr/>
      </p:nvGrpSpPr>
      <p:grpSpPr>
        <a:xfrm>
          <a:off x="0" y="0"/>
          <a:ext cx="0" cy="0"/>
          <a:chOff x="0" y="0"/>
          <a:chExt cx="0" cy="0"/>
        </a:xfrm>
      </p:grpSpPr>
      <p:sp>
        <p:nvSpPr>
          <p:cNvPr id="22" name="Google Shape;2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1792288" y="612775"/>
            <a:ext cx="5486400" cy="4114800"/>
          </a:xfrm>
          <a:prstGeom prst="rect">
            <a:avLst/>
          </a:prstGeom>
          <a:noFill/>
          <a:ln>
            <a:noFill/>
          </a:ln>
        </p:spPr>
      </p:sp>
      <p:sp>
        <p:nvSpPr>
          <p:cNvPr id="68" name="Google Shape;68;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0" y="228601"/>
            <a:ext cx="7467600" cy="838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accent2"/>
              </a:buClr>
              <a:buSzPts val="4400"/>
              <a:buFont typeface="Calibri"/>
              <a:buNone/>
            </a:pPr>
            <a:r>
              <a:rPr b="1" lang="en-US">
                <a:solidFill>
                  <a:schemeClr val="accent2"/>
                </a:solidFill>
              </a:rPr>
              <a:t>How does the web work</a:t>
            </a:r>
            <a:endParaRPr b="1">
              <a:solidFill>
                <a:schemeClr val="accent2"/>
              </a:solidFill>
            </a:endParaRPr>
          </a:p>
        </p:txBody>
      </p:sp>
      <p:sp>
        <p:nvSpPr>
          <p:cNvPr id="89" name="Google Shape;89;p1"/>
          <p:cNvSpPr txBox="1"/>
          <p:nvPr>
            <p:ph idx="1" type="subTitle"/>
          </p:nvPr>
        </p:nvSpPr>
        <p:spPr>
          <a:xfrm>
            <a:off x="76200" y="1371600"/>
            <a:ext cx="7696200" cy="22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600"/>
              <a:buNone/>
            </a:pPr>
            <a:r>
              <a:rPr lang="en-US" sz="2600">
                <a:solidFill>
                  <a:schemeClr val="dk1"/>
                </a:solidFill>
              </a:rPr>
              <a:t>.</a:t>
            </a:r>
            <a:r>
              <a:rPr lang="en-US" sz="2600"/>
              <a:t> </a:t>
            </a:r>
            <a:r>
              <a:rPr lang="en-US" sz="2600">
                <a:solidFill>
                  <a:schemeClr val="dk1"/>
                </a:solidFill>
              </a:rPr>
              <a:t>Clients are the typical web user's internet-connected devices (for example, your computer connected to your Wi-Fi, or your phone connected to your mobile network) and web-accessing software available on those devices (usually a web browser like Firefox or Chrome).</a:t>
            </a:r>
            <a:endParaRPr/>
          </a:p>
          <a:p>
            <a:pPr indent="0" lvl="0" marL="0" rtl="0" algn="l">
              <a:spcBef>
                <a:spcPts val="520"/>
              </a:spcBef>
              <a:spcAft>
                <a:spcPts val="0"/>
              </a:spcAft>
              <a:buClr>
                <a:schemeClr val="dk1"/>
              </a:buClr>
              <a:buSzPts val="2600"/>
              <a:buNone/>
            </a:pPr>
            <a:r>
              <a:rPr lang="en-US" sz="2600">
                <a:solidFill>
                  <a:schemeClr val="dk1"/>
                </a:solidFill>
              </a:rPr>
              <a:t>Servers are computers that store webpages, sites, or apps. When a client device wants to access a webpage, a copy of the webpage is downloaded from the server onto the client machine to be displayed in the user's web browser.</a:t>
            </a:r>
            <a:endParaRPr/>
          </a:p>
          <a:p>
            <a:pPr indent="0" lvl="0" marL="0" rtl="0" algn="l">
              <a:spcBef>
                <a:spcPts val="480"/>
              </a:spcBef>
              <a:spcAft>
                <a:spcPts val="0"/>
              </a:spcAft>
              <a:buClr>
                <a:srgbClr val="888888"/>
              </a:buClr>
              <a:buSzPts val="2400"/>
              <a:buNone/>
            </a:pPr>
            <a:r>
              <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4294967295" type="body"/>
          </p:nvPr>
        </p:nvSpPr>
        <p:spPr>
          <a:xfrm>
            <a:off x="0" y="304800"/>
            <a:ext cx="8229600" cy="5821363"/>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Clr>
                <a:schemeClr val="dk1"/>
              </a:buClr>
              <a:buSzPct val="100000"/>
              <a:buChar char="•"/>
            </a:pPr>
            <a:r>
              <a:rPr lang="en-US" sz="7700"/>
              <a:t>And between the client and the server we also need to discover .</a:t>
            </a:r>
            <a:endParaRPr/>
          </a:p>
          <a:p>
            <a:pPr indent="-342900" lvl="0" marL="342900" rtl="0" algn="l">
              <a:spcBef>
                <a:spcPts val="385"/>
              </a:spcBef>
              <a:spcAft>
                <a:spcPts val="0"/>
              </a:spcAft>
              <a:buClr>
                <a:schemeClr val="dk1"/>
              </a:buClr>
              <a:buSzPct val="100000"/>
              <a:buChar char="•"/>
            </a:pPr>
            <a:r>
              <a:rPr b="1" lang="en-US" sz="7700"/>
              <a:t>Your internet connection</a:t>
            </a:r>
            <a:r>
              <a:rPr lang="en-US" sz="7700"/>
              <a:t>: Allows you to send and receive data on the web. It's basically like the street between your house and the shop.</a:t>
            </a:r>
            <a:endParaRPr/>
          </a:p>
          <a:p>
            <a:pPr indent="-342900" lvl="0" marL="342900" rtl="0" algn="l">
              <a:spcBef>
                <a:spcPts val="385"/>
              </a:spcBef>
              <a:spcAft>
                <a:spcPts val="0"/>
              </a:spcAft>
              <a:buClr>
                <a:schemeClr val="dk1"/>
              </a:buClr>
              <a:buSzPct val="100000"/>
              <a:buChar char="•"/>
            </a:pPr>
            <a:r>
              <a:rPr b="1" lang="en-US" sz="7700"/>
              <a:t>TCP/IP</a:t>
            </a:r>
            <a:r>
              <a:rPr lang="en-US" sz="7700"/>
              <a:t>: Transmission Control Protocol and Internet Protocol are communication protocols that define how data should travel across the internet. This is like the transport mechanisms that let you place an order, go to the shop, and buy your goods. In our example, this is like a car or a bike (or however else you might get around).</a:t>
            </a:r>
            <a:endParaRPr/>
          </a:p>
          <a:p>
            <a:pPr indent="-342900" lvl="0" marL="342900" rtl="0" algn="l">
              <a:spcBef>
                <a:spcPts val="385"/>
              </a:spcBef>
              <a:spcAft>
                <a:spcPts val="0"/>
              </a:spcAft>
              <a:buClr>
                <a:schemeClr val="dk1"/>
              </a:buClr>
              <a:buSzPct val="100000"/>
              <a:buChar char="•"/>
            </a:pPr>
            <a:r>
              <a:rPr b="1" lang="en-US" sz="7700"/>
              <a:t>DNS</a:t>
            </a:r>
            <a:r>
              <a:rPr lang="en-US" sz="7700"/>
              <a:t>: Domain Name System is like an address book for websites. When you type a web address in your browser, the browser looks at the DNS to find the website's IP address before it can retrieve the website. The browser needs to find out which server the website lives on, so it can send HTTP messages to the right place (see below). This is like looking up the address of the shop so you can access it.</a:t>
            </a:r>
            <a:endParaRPr/>
          </a:p>
          <a:p>
            <a:pPr indent="-342900" lvl="0" marL="342900" rtl="0" algn="l">
              <a:spcBef>
                <a:spcPts val="385"/>
              </a:spcBef>
              <a:spcAft>
                <a:spcPts val="0"/>
              </a:spcAft>
              <a:buClr>
                <a:schemeClr val="dk1"/>
              </a:buClr>
              <a:buSzPct val="100000"/>
              <a:buChar char="•"/>
            </a:pPr>
            <a:r>
              <a:rPr b="1" lang="en-US" sz="7700"/>
              <a:t>HTTP</a:t>
            </a:r>
            <a:r>
              <a:rPr lang="en-US" sz="7700"/>
              <a:t>: Hypertext Transfer Protocol is an application </a:t>
            </a:r>
            <a:r>
              <a:rPr lang="en-US" sz="7700" u="sng"/>
              <a:t>protocol </a:t>
            </a:r>
            <a:r>
              <a:rPr lang="en-US" sz="7700"/>
              <a:t>that defines a language for clients and servers to speak to each other. This is like the language you use to order your goods.</a:t>
            </a:r>
            <a:endParaRPr/>
          </a:p>
          <a:p>
            <a:pPr indent="-342900" lvl="0" marL="342900" rtl="0" algn="l">
              <a:spcBef>
                <a:spcPts val="385"/>
              </a:spcBef>
              <a:spcAft>
                <a:spcPts val="0"/>
              </a:spcAft>
              <a:buClr>
                <a:schemeClr val="dk1"/>
              </a:buClr>
              <a:buSzPct val="100000"/>
              <a:buChar char="•"/>
            </a:pPr>
            <a:r>
              <a:rPr b="1" lang="en-US" sz="7700"/>
              <a:t>Component files</a:t>
            </a:r>
            <a:r>
              <a:rPr lang="en-US" sz="7700"/>
              <a:t>: A website is made up of many different files, which are like the different parts of the goods you buy from the shop. These files come in two main types:</a:t>
            </a:r>
            <a:endParaRPr/>
          </a:p>
          <a:p>
            <a:pPr indent="-285750" lvl="1" marL="742950" rtl="0" algn="l">
              <a:spcBef>
                <a:spcPts val="385"/>
              </a:spcBef>
              <a:spcAft>
                <a:spcPts val="0"/>
              </a:spcAft>
              <a:buClr>
                <a:schemeClr val="dk1"/>
              </a:buClr>
              <a:buSzPct val="100000"/>
              <a:buChar char="–"/>
            </a:pPr>
            <a:r>
              <a:rPr b="1" lang="en-US" sz="7700"/>
              <a:t>Code files</a:t>
            </a:r>
            <a:r>
              <a:rPr lang="en-US" sz="7700"/>
              <a:t>: Websites are built primarily from HTML, CSS, and JavaScript, though you'll meet other technologies a bit later.</a:t>
            </a:r>
            <a:endParaRPr/>
          </a:p>
          <a:p>
            <a:pPr indent="-285750" lvl="1" marL="742950" rtl="0" algn="l">
              <a:spcBef>
                <a:spcPts val="385"/>
              </a:spcBef>
              <a:spcAft>
                <a:spcPts val="0"/>
              </a:spcAft>
              <a:buClr>
                <a:schemeClr val="dk1"/>
              </a:buClr>
              <a:buSzPct val="100000"/>
              <a:buChar char="–"/>
            </a:pPr>
            <a:r>
              <a:rPr b="1" lang="en-US" sz="7700"/>
              <a:t>Assets</a:t>
            </a:r>
            <a:r>
              <a:rPr lang="en-US" sz="7700"/>
              <a:t>: This is a collective name for all the other stuff that makes up a website, such as images, music, video, Word documents, and </a:t>
            </a:r>
            <a:r>
              <a:rPr lang="en-US" sz="5500"/>
              <a:t>PDFs.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idx="1" type="subTitle"/>
          </p:nvPr>
        </p:nvSpPr>
        <p:spPr>
          <a:xfrm>
            <a:off x="34506" y="171091"/>
            <a:ext cx="9109494" cy="67056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spcBef>
                <a:spcPts val="0"/>
              </a:spcBef>
              <a:spcAft>
                <a:spcPts val="0"/>
              </a:spcAft>
              <a:buClr>
                <a:schemeClr val="accent2"/>
              </a:buClr>
              <a:buSzPct val="100000"/>
              <a:buNone/>
            </a:pPr>
            <a:r>
              <a:rPr b="1" lang="en-US" sz="3900">
                <a:solidFill>
                  <a:schemeClr val="accent2"/>
                </a:solidFill>
              </a:rPr>
              <a:t>And what's happen exactly?</a:t>
            </a:r>
            <a:endParaRPr/>
          </a:p>
          <a:p>
            <a:pPr indent="0" lvl="0" marL="0" rtl="0" algn="ctr">
              <a:spcBef>
                <a:spcPts val="592"/>
              </a:spcBef>
              <a:spcAft>
                <a:spcPts val="0"/>
              </a:spcAft>
              <a:buClr>
                <a:srgbClr val="888888"/>
              </a:buClr>
              <a:buSzPct val="100000"/>
              <a:buNone/>
            </a:pPr>
            <a:r>
              <a:t/>
            </a:r>
            <a:endParaRPr>
              <a:solidFill>
                <a:schemeClr val="dk1"/>
              </a:solidFill>
            </a:endParaRPr>
          </a:p>
          <a:p>
            <a:pPr indent="-457231" lvl="0" marL="457200" rtl="0" algn="l">
              <a:spcBef>
                <a:spcPts val="499"/>
              </a:spcBef>
              <a:spcAft>
                <a:spcPts val="0"/>
              </a:spcAft>
              <a:buClr>
                <a:schemeClr val="dk1"/>
              </a:buClr>
              <a:buSzPct val="100000"/>
              <a:buFont typeface="Arial"/>
              <a:buChar char="•"/>
            </a:pPr>
            <a:r>
              <a:rPr lang="en-US" sz="2700">
                <a:solidFill>
                  <a:schemeClr val="dk1"/>
                </a:solidFill>
              </a:rPr>
              <a:t>The browser goes to the DNS server, and finds the real address of the server that the website lives on (you find the address of the shop).</a:t>
            </a:r>
            <a:endParaRPr/>
          </a:p>
          <a:p>
            <a:pPr indent="-457231" lvl="0" marL="457200" rtl="0" algn="l">
              <a:spcBef>
                <a:spcPts val="499"/>
              </a:spcBef>
              <a:spcAft>
                <a:spcPts val="0"/>
              </a:spcAft>
              <a:buClr>
                <a:schemeClr val="dk1"/>
              </a:buClr>
              <a:buSzPct val="100000"/>
              <a:buFont typeface="Arial"/>
              <a:buChar char="•"/>
            </a:pPr>
            <a:r>
              <a:rPr lang="en-US" sz="2700">
                <a:solidFill>
                  <a:schemeClr val="dk1"/>
                </a:solidFill>
              </a:rPr>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endParaRPr/>
          </a:p>
          <a:p>
            <a:pPr indent="-457231" lvl="0" marL="457200" rtl="0" algn="l">
              <a:spcBef>
                <a:spcPts val="499"/>
              </a:spcBef>
              <a:spcAft>
                <a:spcPts val="0"/>
              </a:spcAft>
              <a:buClr>
                <a:schemeClr val="dk1"/>
              </a:buClr>
              <a:buSzPct val="100000"/>
              <a:buFont typeface="Arial"/>
              <a:buChar char="•"/>
            </a:pPr>
            <a:r>
              <a:rPr lang="en-US" sz="2700">
                <a:solidFill>
                  <a:schemeClr val="dk1"/>
                </a:solidFill>
              </a:rPr>
              <a:t>If the server approves the client's request, the server sends the client a OK message, and then starts sending the website's files to the browser as a series of small chunks called data packets (the shop gives you your goods, and you bring them back to your house).</a:t>
            </a:r>
            <a:endParaRPr/>
          </a:p>
          <a:p>
            <a:pPr indent="-457231" lvl="0" marL="457200" rtl="0" algn="l">
              <a:spcBef>
                <a:spcPts val="499"/>
              </a:spcBef>
              <a:spcAft>
                <a:spcPts val="0"/>
              </a:spcAft>
              <a:buClr>
                <a:schemeClr val="dk1"/>
              </a:buClr>
              <a:buSzPct val="100000"/>
              <a:buFont typeface="Arial"/>
              <a:buChar char="•"/>
            </a:pPr>
            <a:r>
              <a:rPr lang="en-US" sz="2700">
                <a:solidFill>
                  <a:schemeClr val="dk1"/>
                </a:solidFill>
              </a:rPr>
              <a:t>The browser assembles the small chunks into a complete web page and displays it to you </a:t>
            </a:r>
            <a:endParaRPr sz="2700">
              <a:solidFill>
                <a:schemeClr val="dk1"/>
              </a:solidFill>
            </a:endParaRPr>
          </a:p>
          <a:p>
            <a:pPr indent="0" lvl="0" marL="0" rtl="0" algn="l">
              <a:spcBef>
                <a:spcPts val="592"/>
              </a:spcBef>
              <a:spcAft>
                <a:spcPts val="0"/>
              </a:spcAft>
              <a:buClr>
                <a:srgbClr val="888888"/>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chemeClr val="accent2"/>
              </a:buClr>
              <a:buSzPts val="3200"/>
              <a:buNone/>
            </a:pPr>
            <a:r>
              <a:rPr b="1" lang="en-US">
                <a:solidFill>
                  <a:schemeClr val="accent2"/>
                </a:solidFill>
              </a:rPr>
              <a:t>DNS explanation</a:t>
            </a:r>
            <a:endParaRPr b="1">
              <a:solidFill>
                <a:schemeClr val="accent2"/>
              </a:solidFill>
            </a:endParaRPr>
          </a:p>
          <a:p>
            <a:pPr indent="-342900" lvl="0" marL="342900" rtl="0" algn="l">
              <a:spcBef>
                <a:spcPts val="540"/>
              </a:spcBef>
              <a:spcAft>
                <a:spcPts val="0"/>
              </a:spcAft>
              <a:buClr>
                <a:schemeClr val="dk1"/>
              </a:buClr>
              <a:buSzPts val="2700"/>
              <a:buChar char="•"/>
            </a:pPr>
            <a:r>
              <a:rPr lang="en-US" sz="2700"/>
              <a:t>Real web addresses aren't the nice, memorable strings you type into your address bar to find your favorite websites. They are special numbers that look like this: 63.245.215.20.</a:t>
            </a:r>
            <a:endParaRPr/>
          </a:p>
          <a:p>
            <a:pPr indent="-342900" lvl="0" marL="342900" rtl="0" algn="l">
              <a:spcBef>
                <a:spcPts val="540"/>
              </a:spcBef>
              <a:spcAft>
                <a:spcPts val="0"/>
              </a:spcAft>
              <a:buClr>
                <a:schemeClr val="dk1"/>
              </a:buClr>
              <a:buSzPts val="2700"/>
              <a:buChar char="•"/>
            </a:pPr>
            <a:r>
              <a:rPr lang="en-US" sz="2700"/>
              <a:t>This is called an </a:t>
            </a:r>
            <a:r>
              <a:rPr lang="en-US" sz="2700" u="sng"/>
              <a:t>IP address</a:t>
            </a:r>
            <a:r>
              <a:rPr lang="en-US" sz="2700"/>
              <a:t>, and it represents a unique location on the web. However, it's not very easy to remember, is it? That's why Domain Name Servers were invented. These are special servers that match up a web address you type into your browser (like "mozilla.org") to the website's real (IP) address.</a:t>
            </a:r>
            <a:endParaRPr/>
          </a:p>
          <a:p>
            <a:pPr indent="-342900" lvl="0" marL="342900" rtl="0" algn="l">
              <a:spcBef>
                <a:spcPts val="540"/>
              </a:spcBef>
              <a:spcAft>
                <a:spcPts val="0"/>
              </a:spcAft>
              <a:buClr>
                <a:schemeClr val="dk1"/>
              </a:buClr>
              <a:buSzPts val="2700"/>
              <a:buChar char="•"/>
            </a:pPr>
            <a:r>
              <a:rPr lang="en-US" sz="2700"/>
              <a:t>Websites can be reached directly via their IP addresses. You can use a </a:t>
            </a:r>
            <a:r>
              <a:rPr lang="en-US" sz="2700" u="sng"/>
              <a:t>DNS lookup tool</a:t>
            </a:r>
            <a:r>
              <a:rPr lang="en-US" sz="2700"/>
              <a:t> to find the IP address of a website.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8626" y="0"/>
            <a:ext cx="9135374" cy="6858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3600"/>
              <a:buNone/>
            </a:pPr>
            <a:r>
              <a:rPr b="1" lang="en-US" sz="3600">
                <a:solidFill>
                  <a:schemeClr val="accent2"/>
                </a:solidFill>
              </a:rPr>
              <a:t>Packets explanation</a:t>
            </a:r>
            <a:endParaRPr b="1" sz="3600">
              <a:solidFill>
                <a:schemeClr val="accent2"/>
              </a:solidFill>
            </a:endParaRPr>
          </a:p>
          <a:p>
            <a:pPr indent="-139700" lvl="0" marL="342900" rtl="0" algn="ctr">
              <a:spcBef>
                <a:spcPts val="640"/>
              </a:spcBef>
              <a:spcAft>
                <a:spcPts val="0"/>
              </a:spcAft>
              <a:buClr>
                <a:schemeClr val="dk1"/>
              </a:buClr>
              <a:buSzPts val="3200"/>
              <a:buNone/>
            </a:pPr>
            <a:r>
              <a:t/>
            </a:r>
            <a:endParaRPr b="1"/>
          </a:p>
          <a:p>
            <a:pPr indent="-342900" lvl="0" marL="342900" rtl="0" algn="l">
              <a:spcBef>
                <a:spcPts val="540"/>
              </a:spcBef>
              <a:spcAft>
                <a:spcPts val="0"/>
              </a:spcAft>
              <a:buClr>
                <a:schemeClr val="dk1"/>
              </a:buClr>
              <a:buSzPts val="2700"/>
              <a:buChar char="•"/>
            </a:pPr>
            <a:r>
              <a:rPr lang="en-US" sz="2700"/>
              <a:t>Earlier we used the term "packets" to describe the format in which the data is sent from server to client. What do we mean here? Basically, when data is sent across the web, it is sent in thousands of small chunks. There are multiple reasons why data is sent in small packets. They are sometimes dropped or corrupted, and it's easier to replace small chunks when this happens. Additionally, the packets can be routed along different paths, making the exchange faster and allowing many different users to download the same website at the same time. If each website was sent as a single big chunk, only one user could download it at a time, which obviously would make the web very inefficient and not much fun to use.</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 type="body"/>
          </p:nvPr>
        </p:nvSpPr>
        <p:spPr>
          <a:xfrm>
            <a:off x="0" y="0"/>
            <a:ext cx="9067800" cy="6858000"/>
          </a:xfrm>
          <a:prstGeom prst="rect">
            <a:avLst/>
          </a:prstGeom>
          <a:noFill/>
          <a:ln>
            <a:noFill/>
          </a:ln>
        </p:spPr>
        <p:txBody>
          <a:bodyPr anchorCtr="0" anchor="t" bIns="45700" lIns="91425" spcFirstLastPara="1" rIns="91425" wrap="square" tIns="45700">
            <a:normAutofit fontScale="47500" lnSpcReduction="20000"/>
          </a:bodyPr>
          <a:lstStyle/>
          <a:p>
            <a:pPr indent="0" lvl="2" marL="914400" rtl="0" algn="ctr">
              <a:spcBef>
                <a:spcPts val="0"/>
              </a:spcBef>
              <a:spcAft>
                <a:spcPts val="0"/>
              </a:spcAft>
              <a:buClr>
                <a:schemeClr val="accent2"/>
              </a:buClr>
              <a:buSzPct val="100000"/>
              <a:buNone/>
            </a:pPr>
            <a:r>
              <a:rPr i="1" lang="en-US" sz="7600">
                <a:solidFill>
                  <a:schemeClr val="accent2"/>
                </a:solidFill>
              </a:rPr>
              <a:t>What </a:t>
            </a:r>
            <a:r>
              <a:rPr lang="en-US" sz="7600">
                <a:solidFill>
                  <a:schemeClr val="accent2"/>
                </a:solidFill>
              </a:rPr>
              <a:t>do you need</a:t>
            </a:r>
            <a:r>
              <a:rPr i="1" lang="en-US" sz="7600">
                <a:solidFill>
                  <a:schemeClr val="accent2"/>
                </a:solidFill>
              </a:rPr>
              <a:t> to be a web developer?</a:t>
            </a:r>
            <a:endParaRPr/>
          </a:p>
          <a:p>
            <a:pPr indent="0" lvl="2" marL="914400" rtl="0" algn="l">
              <a:spcBef>
                <a:spcPts val="323"/>
              </a:spcBef>
              <a:spcAft>
                <a:spcPts val="0"/>
              </a:spcAft>
              <a:buClr>
                <a:schemeClr val="dk1"/>
              </a:buClr>
              <a:buSzPct val="100000"/>
              <a:buNone/>
            </a:pPr>
            <a:r>
              <a:t/>
            </a:r>
            <a:endParaRPr sz="3400"/>
          </a:p>
          <a:p>
            <a:pPr indent="-342931" lvl="0" marL="342900" rtl="0" algn="l">
              <a:spcBef>
                <a:spcPts val="256"/>
              </a:spcBef>
              <a:spcAft>
                <a:spcPts val="0"/>
              </a:spcAft>
              <a:buClr>
                <a:schemeClr val="dk1"/>
              </a:buClr>
              <a:buSzPct val="100000"/>
              <a:buChar char="•"/>
            </a:pPr>
            <a:r>
              <a:rPr lang="en-US" sz="2700"/>
              <a:t>Here are some of the things you’ll need to learn to become a Web Developer:</a:t>
            </a:r>
            <a:endParaRPr/>
          </a:p>
          <a:p>
            <a:pPr indent="-261493" lvl="0" marL="342900" rtl="0" algn="l">
              <a:spcBef>
                <a:spcPts val="256"/>
              </a:spcBef>
              <a:spcAft>
                <a:spcPts val="0"/>
              </a:spcAft>
              <a:buClr>
                <a:schemeClr val="dk1"/>
              </a:buClr>
              <a:buSzPct val="100000"/>
              <a:buNone/>
            </a:pPr>
            <a:r>
              <a:t/>
            </a:r>
            <a:endParaRPr sz="2700"/>
          </a:p>
          <a:p>
            <a:pPr indent="-342931" lvl="0" marL="342900" rtl="0" algn="l">
              <a:spcBef>
                <a:spcPts val="256"/>
              </a:spcBef>
              <a:spcAft>
                <a:spcPts val="0"/>
              </a:spcAft>
              <a:buClr>
                <a:schemeClr val="dk1"/>
              </a:buClr>
              <a:buSzPct val="100000"/>
              <a:buChar char="•"/>
            </a:pPr>
            <a:r>
              <a:rPr b="1" lang="en-US" sz="2700"/>
              <a:t>Foundations:</a:t>
            </a:r>
            <a:r>
              <a:rPr lang="en-US" sz="2700"/>
              <a:t> Web Developers create websites, so to become a Web Developer, you should develop a comprehensive understanding of how the web works. This will deepen your HTML and CSS knowledge to build and style more advanced static web pages, using frameworks such as React. It will also help you establish problem-solving practices and logic to understand advanced programming concepts.</a:t>
            </a:r>
            <a:endParaRPr/>
          </a:p>
          <a:p>
            <a:pPr indent="-261493" lvl="0" marL="342900" rtl="0" algn="l">
              <a:spcBef>
                <a:spcPts val="256"/>
              </a:spcBef>
              <a:spcAft>
                <a:spcPts val="0"/>
              </a:spcAft>
              <a:buClr>
                <a:schemeClr val="dk1"/>
              </a:buClr>
              <a:buSzPct val="100000"/>
              <a:buNone/>
            </a:pPr>
            <a:r>
              <a:t/>
            </a:r>
            <a:endParaRPr sz="2700"/>
          </a:p>
          <a:p>
            <a:pPr indent="-342900" lvl="0" marL="342900" rtl="0" algn="l">
              <a:spcBef>
                <a:spcPts val="266"/>
              </a:spcBef>
              <a:spcAft>
                <a:spcPts val="0"/>
              </a:spcAft>
              <a:buClr>
                <a:schemeClr val="dk1"/>
              </a:buClr>
              <a:buSzPct val="100000"/>
              <a:buChar char="•"/>
            </a:pPr>
            <a:r>
              <a:rPr b="1" lang="en-US" sz="2800"/>
              <a:t>Programming fundamentals:</a:t>
            </a:r>
            <a:r>
              <a:rPr lang="en-US" sz="2800"/>
              <a:t> Foundational knowledge of computer programming, JavaScript, and object-oriented programming should be a starting point for aspiring Web Developers, as it will improve your ability to write and build components.</a:t>
            </a:r>
            <a:endParaRPr/>
          </a:p>
          <a:p>
            <a:pPr indent="-258445" lvl="0" marL="342900" rtl="0" algn="l">
              <a:spcBef>
                <a:spcPts val="266"/>
              </a:spcBef>
              <a:spcAft>
                <a:spcPts val="0"/>
              </a:spcAft>
              <a:buClr>
                <a:schemeClr val="dk1"/>
              </a:buClr>
              <a:buSzPct val="100000"/>
              <a:buNone/>
            </a:pPr>
            <a:r>
              <a:t/>
            </a:r>
            <a:endParaRPr sz="2800"/>
          </a:p>
          <a:p>
            <a:pPr indent="-342900" lvl="0" marL="342900" rtl="0" algn="l">
              <a:spcBef>
                <a:spcPts val="228"/>
              </a:spcBef>
              <a:spcAft>
                <a:spcPts val="0"/>
              </a:spcAft>
              <a:buClr>
                <a:schemeClr val="dk1"/>
              </a:buClr>
              <a:buSzPct val="100000"/>
              <a:buChar char="•"/>
            </a:pPr>
            <a:r>
              <a:rPr b="1" lang="en-US" sz="2400"/>
              <a:t>Front-end frameworks:</a:t>
            </a:r>
            <a:r>
              <a:rPr lang="en-US" sz="2400"/>
              <a:t> It’s important for aspiring Web Developers to learn how to use React, a JavaScript framework, to build complex and dynamic web pages and professional-level user interfaces.</a:t>
            </a:r>
            <a:br>
              <a:rPr lang="en-US" sz="2400"/>
            </a:br>
            <a:endParaRPr sz="2400"/>
          </a:p>
          <a:p>
            <a:pPr indent="-342900" lvl="0" marL="342900" rtl="0" algn="l">
              <a:spcBef>
                <a:spcPts val="228"/>
              </a:spcBef>
              <a:spcAft>
                <a:spcPts val="0"/>
              </a:spcAft>
              <a:buClr>
                <a:schemeClr val="dk1"/>
              </a:buClr>
              <a:buSzPct val="100000"/>
              <a:buChar char="•"/>
            </a:pPr>
            <a:r>
              <a:rPr b="1" lang="en-US" sz="2400"/>
              <a:t>Web servers:</a:t>
            </a:r>
            <a:r>
              <a:rPr lang="en-US" sz="2400"/>
              <a:t> To become a Web Developer, you’ll need to know how to build servers using a modern back-end framework and how to develop custom APIs and serve static websites and files.</a:t>
            </a:r>
            <a:endParaRPr/>
          </a:p>
          <a:p>
            <a:pPr indent="-222250" lvl="0" marL="342900" rtl="0" algn="l">
              <a:spcBef>
                <a:spcPts val="380"/>
              </a:spcBef>
              <a:spcAft>
                <a:spcPts val="0"/>
              </a:spcAft>
              <a:buClr>
                <a:schemeClr val="dk1"/>
              </a:buClr>
              <a:buSzPct val="100000"/>
              <a:buNone/>
            </a:pPr>
            <a:r>
              <a:t/>
            </a:r>
            <a:endParaRPr sz="4000"/>
          </a:p>
          <a:p>
            <a:pPr indent="-342931" lvl="0" marL="342900" rtl="0" algn="l">
              <a:spcBef>
                <a:spcPts val="256"/>
              </a:spcBef>
              <a:spcAft>
                <a:spcPts val="0"/>
              </a:spcAft>
              <a:buClr>
                <a:schemeClr val="dk1"/>
              </a:buClr>
              <a:buSzPct val="100000"/>
              <a:buChar char="•"/>
            </a:pPr>
            <a:r>
              <a:rPr b="1" lang="en-US" sz="2700"/>
              <a:t>Server-side programming:</a:t>
            </a:r>
            <a:r>
              <a:rPr lang="en-US" sz="2700"/>
              <a:t> </a:t>
            </a:r>
            <a:r>
              <a:rPr lang="en-US" sz="2500"/>
              <a:t>It’s important for Web Developers to have an understanding of Server Side Rendering and Templating Engines, which are used to create empty page templates populated with dynamic data, such as a series of product pages for an eCommerce store.</a:t>
            </a:r>
            <a:endParaRPr/>
          </a:p>
          <a:p>
            <a:pPr indent="-267525" lvl="0" marL="342900" rtl="0" algn="l">
              <a:spcBef>
                <a:spcPts val="237"/>
              </a:spcBef>
              <a:spcAft>
                <a:spcPts val="0"/>
              </a:spcAft>
              <a:buClr>
                <a:schemeClr val="dk1"/>
              </a:buClr>
              <a:buSzPct val="100000"/>
              <a:buNone/>
            </a:pPr>
            <a:r>
              <a:t/>
            </a:r>
            <a:endParaRPr sz="2500"/>
          </a:p>
          <a:p>
            <a:pPr indent="-342931" lvl="0" marL="342900" rtl="0" algn="l">
              <a:spcBef>
                <a:spcPts val="256"/>
              </a:spcBef>
              <a:spcAft>
                <a:spcPts val="0"/>
              </a:spcAft>
              <a:buClr>
                <a:schemeClr val="dk1"/>
              </a:buClr>
              <a:buSzPct val="100000"/>
              <a:buChar char="•"/>
            </a:pPr>
            <a:r>
              <a:rPr b="1" lang="en-US" sz="2700"/>
              <a:t>Databases:</a:t>
            </a:r>
            <a:r>
              <a:rPr lang="en-US" sz="1600"/>
              <a:t> </a:t>
            </a:r>
            <a:r>
              <a:rPr lang="en-US" sz="2400"/>
              <a:t>Aspiring Web Developers will also have to understand core concepts around data and learn how to manage databases and data on a web server</a:t>
            </a:r>
            <a:r>
              <a:rPr lang="en-US" sz="1600"/>
              <a:t>.</a:t>
            </a:r>
            <a:endParaRPr/>
          </a:p>
          <a:p>
            <a:pPr indent="-342900" lvl="0" marL="342900" rtl="0" algn="l">
              <a:spcBef>
                <a:spcPts val="304"/>
              </a:spcBef>
              <a:spcAft>
                <a:spcPts val="0"/>
              </a:spcAft>
              <a:buClr>
                <a:schemeClr val="dk1"/>
              </a:buClr>
              <a:buSzPct val="100000"/>
              <a:buChar char="•"/>
            </a:pPr>
            <a:br>
              <a:rPr lang="en-US" sz="1600"/>
            </a:br>
            <a:br>
              <a:rPr lang="en-US" sz="2500"/>
            </a:br>
            <a:br>
              <a:rPr lang="en-US" sz="2400"/>
            </a:br>
            <a:br>
              <a:rPr lang="en-US" sz="2800"/>
            </a:br>
            <a:br>
              <a:rPr lang="en-US" sz="2700"/>
            </a:br>
            <a:br>
              <a:rPr lang="en-US"/>
            </a:b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I choose web development because  is quit fun and lovely to work on and when I was young I always love to have like new things to try like hard reset the computer going into bios sometimes I create web site with wix or square space and having a look to latest update of an iPhone like developers beta checking bugs reporting like that stuff and suddenly my cousin was like why don’t you go and learn how to program like me and we work together and as my knowledge the programming stuff is getting popular in our new world filled with technology so I decided to give it a try I never programed something but trying new things is quite good for  personal experience and there is like a good salary for it but hard works on too so wish me a good luck all thanks to GMC.</a:t>
            </a:r>
            <a:endParaRPr/>
          </a:p>
        </p:txBody>
      </p:sp>
      <p:sp>
        <p:nvSpPr>
          <p:cNvPr id="121" name="Google Shape;121;p7"/>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a:br>
            <a:r>
              <a:rPr lang="en-US">
                <a:solidFill>
                  <a:schemeClr val="accent2"/>
                </a:solidFill>
              </a:rPr>
              <a:t>Why did you choose to learn web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2022-10-25T20:19:31Z</dcterms:created>
  <dc:creator>GAMER</dc:creator>
</cp:coreProperties>
</file>