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7" r:id="rId3"/>
    <p:sldId id="270" r:id="rId4"/>
    <p:sldId id="287" r:id="rId5"/>
    <p:sldId id="271" r:id="rId6"/>
    <p:sldId id="259" r:id="rId7"/>
    <p:sldId id="260" r:id="rId8"/>
    <p:sldId id="261" r:id="rId9"/>
    <p:sldId id="268" r:id="rId10"/>
    <p:sldId id="263" r:id="rId11"/>
    <p:sldId id="262" r:id="rId12"/>
    <p:sldId id="264" r:id="rId13"/>
    <p:sldId id="269" r:id="rId14"/>
    <p:sldId id="265" r:id="rId15"/>
    <p:sldId id="266" r:id="rId16"/>
    <p:sldId id="275" r:id="rId17"/>
    <p:sldId id="272" r:id="rId18"/>
    <p:sldId id="279" r:id="rId19"/>
    <p:sldId id="280" r:id="rId20"/>
    <p:sldId id="281" r:id="rId21"/>
    <p:sldId id="282" r:id="rId22"/>
    <p:sldId id="283" r:id="rId23"/>
    <p:sldId id="284" r:id="rId24"/>
    <p:sldId id="285" r:id="rId25"/>
    <p:sldId id="286" r:id="rId26"/>
    <p:sldId id="273" r:id="rId27"/>
    <p:sldId id="258" r:id="rId28"/>
    <p:sldId id="267" r:id="rId29"/>
    <p:sldId id="274" r:id="rId30"/>
    <p:sldId id="276" r:id="rId31"/>
    <p:sldId id="277" r:id="rId32"/>
    <p:sldId id="27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7"/>
  </p:normalViewPr>
  <p:slideViewPr>
    <p:cSldViewPr snapToGrid="0" snapToObjects="1">
      <p:cViewPr varScale="1">
        <p:scale>
          <a:sx n="90" d="100"/>
          <a:sy n="90" d="100"/>
        </p:scale>
        <p:origin x="232"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336A4C-3F8F-E342-BAE9-AFFD3AB54FB2}" type="datetimeFigureOut">
              <a:rPr lang="en-US" smtClean="0"/>
              <a:t>9/28/20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5D8709-70B8-E14B-9154-A9416C7EFF11}" type="slidenum">
              <a:rPr lang="en-US" smtClean="0"/>
              <a:t>‹#›</a:t>
            </a:fld>
            <a:endParaRPr lang="en-US"/>
          </a:p>
        </p:txBody>
      </p:sp>
    </p:spTree>
    <p:extLst>
      <p:ext uri="{BB962C8B-B14F-4D97-AF65-F5344CB8AC3E}">
        <p14:creationId xmlns:p14="http://schemas.microsoft.com/office/powerpoint/2010/main" val="4238911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2E5D8709-70B8-E14B-9154-A9416C7EFF11}" type="slidenum">
              <a:rPr lang="en-US" smtClean="0"/>
              <a:t>6</a:t>
            </a:fld>
            <a:endParaRPr lang="en-US"/>
          </a:p>
        </p:txBody>
      </p:sp>
    </p:spTree>
    <p:extLst>
      <p:ext uri="{BB962C8B-B14F-4D97-AF65-F5344CB8AC3E}">
        <p14:creationId xmlns:p14="http://schemas.microsoft.com/office/powerpoint/2010/main" val="1323680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2E5D8709-70B8-E14B-9154-A9416C7EFF11}" type="slidenum">
              <a:rPr lang="en-US" smtClean="0"/>
              <a:t>8</a:t>
            </a:fld>
            <a:endParaRPr lang="en-US"/>
          </a:p>
        </p:txBody>
      </p:sp>
    </p:spTree>
    <p:extLst>
      <p:ext uri="{BB962C8B-B14F-4D97-AF65-F5344CB8AC3E}">
        <p14:creationId xmlns:p14="http://schemas.microsoft.com/office/powerpoint/2010/main" val="2231615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2E5D8709-70B8-E14B-9154-A9416C7EFF11}" type="slidenum">
              <a:rPr lang="en-US" smtClean="0"/>
              <a:t>12</a:t>
            </a:fld>
            <a:endParaRPr lang="en-US"/>
          </a:p>
        </p:txBody>
      </p:sp>
    </p:spTree>
    <p:extLst>
      <p:ext uri="{BB962C8B-B14F-4D97-AF65-F5344CB8AC3E}">
        <p14:creationId xmlns:p14="http://schemas.microsoft.com/office/powerpoint/2010/main" val="1003659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2E5D8709-70B8-E14B-9154-A9416C7EFF11}" type="slidenum">
              <a:rPr lang="en-US" smtClean="0"/>
              <a:t>14</a:t>
            </a:fld>
            <a:endParaRPr lang="en-US"/>
          </a:p>
        </p:txBody>
      </p:sp>
    </p:spTree>
    <p:extLst>
      <p:ext uri="{BB962C8B-B14F-4D97-AF65-F5344CB8AC3E}">
        <p14:creationId xmlns:p14="http://schemas.microsoft.com/office/powerpoint/2010/main" val="161799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2E5D8709-70B8-E14B-9154-A9416C7EFF11}" type="slidenum">
              <a:rPr lang="en-US" smtClean="0"/>
              <a:t>15</a:t>
            </a:fld>
            <a:endParaRPr lang="en-US"/>
          </a:p>
        </p:txBody>
      </p:sp>
    </p:spTree>
    <p:extLst>
      <p:ext uri="{BB962C8B-B14F-4D97-AF65-F5344CB8AC3E}">
        <p14:creationId xmlns:p14="http://schemas.microsoft.com/office/powerpoint/2010/main" val="862994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2E5D8709-70B8-E14B-9154-A9416C7EFF11}" type="slidenum">
              <a:rPr lang="en-US" smtClean="0"/>
              <a:t>18</a:t>
            </a:fld>
            <a:endParaRPr lang="en-US"/>
          </a:p>
        </p:txBody>
      </p:sp>
    </p:spTree>
    <p:extLst>
      <p:ext uri="{BB962C8B-B14F-4D97-AF65-F5344CB8AC3E}">
        <p14:creationId xmlns:p14="http://schemas.microsoft.com/office/powerpoint/2010/main" val="2259911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2E5D8709-70B8-E14B-9154-A9416C7EFF11}" type="slidenum">
              <a:rPr lang="en-US" smtClean="0"/>
              <a:t>20</a:t>
            </a:fld>
            <a:endParaRPr lang="en-US"/>
          </a:p>
        </p:txBody>
      </p:sp>
    </p:spTree>
    <p:extLst>
      <p:ext uri="{BB962C8B-B14F-4D97-AF65-F5344CB8AC3E}">
        <p14:creationId xmlns:p14="http://schemas.microsoft.com/office/powerpoint/2010/main" val="3810272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2E5D8709-70B8-E14B-9154-A9416C7EFF11}" type="slidenum">
              <a:rPr lang="en-US" smtClean="0"/>
              <a:t>28</a:t>
            </a:fld>
            <a:endParaRPr lang="en-US"/>
          </a:p>
        </p:txBody>
      </p:sp>
    </p:spTree>
    <p:extLst>
      <p:ext uri="{BB962C8B-B14F-4D97-AF65-F5344CB8AC3E}">
        <p14:creationId xmlns:p14="http://schemas.microsoft.com/office/powerpoint/2010/main" val="2055449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DA7A8-FFEC-6142-97AB-A24795CA5F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EBBD67-1ABD-CE4E-B115-FD1D28D81A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2C0D36-2BDE-3C4D-877D-459D9557A37E}"/>
              </a:ext>
            </a:extLst>
          </p:cNvPr>
          <p:cNvSpPr>
            <a:spLocks noGrp="1"/>
          </p:cNvSpPr>
          <p:nvPr>
            <p:ph type="dt" sz="half" idx="10"/>
          </p:nvPr>
        </p:nvSpPr>
        <p:spPr/>
        <p:txBody>
          <a:bodyPr/>
          <a:lstStyle/>
          <a:p>
            <a:fld id="{C84A4CE9-FF31-0244-9F8C-D051A8F216EE}" type="datetimeFigureOut">
              <a:rPr lang="en-US" smtClean="0"/>
              <a:t>9/27/20</a:t>
            </a:fld>
            <a:endParaRPr lang="en-US"/>
          </a:p>
        </p:txBody>
      </p:sp>
      <p:sp>
        <p:nvSpPr>
          <p:cNvPr id="5" name="Footer Placeholder 4">
            <a:extLst>
              <a:ext uri="{FF2B5EF4-FFF2-40B4-BE49-F238E27FC236}">
                <a16:creationId xmlns:a16="http://schemas.microsoft.com/office/drawing/2014/main" id="{3D920A69-651A-1147-951A-60C418625D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D3BF70-5CD5-4340-A162-C0DFC9BC27AC}"/>
              </a:ext>
            </a:extLst>
          </p:cNvPr>
          <p:cNvSpPr>
            <a:spLocks noGrp="1"/>
          </p:cNvSpPr>
          <p:nvPr>
            <p:ph type="sldNum" sz="quarter" idx="12"/>
          </p:nvPr>
        </p:nvSpPr>
        <p:spPr/>
        <p:txBody>
          <a:bodyPr/>
          <a:lstStyle/>
          <a:p>
            <a:fld id="{105AE090-5DE7-554A-8250-25BFDDFA537F}" type="slidenum">
              <a:rPr lang="en-US" smtClean="0"/>
              <a:t>‹#›</a:t>
            </a:fld>
            <a:endParaRPr lang="en-US"/>
          </a:p>
        </p:txBody>
      </p:sp>
    </p:spTree>
    <p:extLst>
      <p:ext uri="{BB962C8B-B14F-4D97-AF65-F5344CB8AC3E}">
        <p14:creationId xmlns:p14="http://schemas.microsoft.com/office/powerpoint/2010/main" val="2434560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AB4E-DA0E-1F40-B2EB-30F80245F7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5BA5E3-AB3C-F745-9247-C7CC112E01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43766F-9F41-3846-B5C6-C22C71DD1489}"/>
              </a:ext>
            </a:extLst>
          </p:cNvPr>
          <p:cNvSpPr>
            <a:spLocks noGrp="1"/>
          </p:cNvSpPr>
          <p:nvPr>
            <p:ph type="dt" sz="half" idx="10"/>
          </p:nvPr>
        </p:nvSpPr>
        <p:spPr/>
        <p:txBody>
          <a:bodyPr/>
          <a:lstStyle/>
          <a:p>
            <a:fld id="{C84A4CE9-FF31-0244-9F8C-D051A8F216EE}" type="datetimeFigureOut">
              <a:rPr lang="en-US" smtClean="0"/>
              <a:t>9/27/20</a:t>
            </a:fld>
            <a:endParaRPr lang="en-US"/>
          </a:p>
        </p:txBody>
      </p:sp>
      <p:sp>
        <p:nvSpPr>
          <p:cNvPr id="5" name="Footer Placeholder 4">
            <a:extLst>
              <a:ext uri="{FF2B5EF4-FFF2-40B4-BE49-F238E27FC236}">
                <a16:creationId xmlns:a16="http://schemas.microsoft.com/office/drawing/2014/main" id="{BEB993E0-A2DC-FA43-AD64-E6DB99858C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7B9A57-B720-F34E-9F4E-624A39A839F5}"/>
              </a:ext>
            </a:extLst>
          </p:cNvPr>
          <p:cNvSpPr>
            <a:spLocks noGrp="1"/>
          </p:cNvSpPr>
          <p:nvPr>
            <p:ph type="sldNum" sz="quarter" idx="12"/>
          </p:nvPr>
        </p:nvSpPr>
        <p:spPr/>
        <p:txBody>
          <a:bodyPr/>
          <a:lstStyle/>
          <a:p>
            <a:fld id="{105AE090-5DE7-554A-8250-25BFDDFA537F}" type="slidenum">
              <a:rPr lang="en-US" smtClean="0"/>
              <a:t>‹#›</a:t>
            </a:fld>
            <a:endParaRPr lang="en-US"/>
          </a:p>
        </p:txBody>
      </p:sp>
    </p:spTree>
    <p:extLst>
      <p:ext uri="{BB962C8B-B14F-4D97-AF65-F5344CB8AC3E}">
        <p14:creationId xmlns:p14="http://schemas.microsoft.com/office/powerpoint/2010/main" val="1045646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81BDE-45B3-1245-A25C-2C426F2E44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2E4281-F47B-684D-8486-EB3A55C5E4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A89D74-CD03-C546-B8FB-3ABC222B4761}"/>
              </a:ext>
            </a:extLst>
          </p:cNvPr>
          <p:cNvSpPr>
            <a:spLocks noGrp="1"/>
          </p:cNvSpPr>
          <p:nvPr>
            <p:ph type="dt" sz="half" idx="10"/>
          </p:nvPr>
        </p:nvSpPr>
        <p:spPr/>
        <p:txBody>
          <a:bodyPr/>
          <a:lstStyle/>
          <a:p>
            <a:fld id="{C84A4CE9-FF31-0244-9F8C-D051A8F216EE}" type="datetimeFigureOut">
              <a:rPr lang="en-US" smtClean="0"/>
              <a:t>9/27/20</a:t>
            </a:fld>
            <a:endParaRPr lang="en-US"/>
          </a:p>
        </p:txBody>
      </p:sp>
      <p:sp>
        <p:nvSpPr>
          <p:cNvPr id="5" name="Footer Placeholder 4">
            <a:extLst>
              <a:ext uri="{FF2B5EF4-FFF2-40B4-BE49-F238E27FC236}">
                <a16:creationId xmlns:a16="http://schemas.microsoft.com/office/drawing/2014/main" id="{1CB5A6D4-C268-C84A-9AF8-A958B7F89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D9961-597D-704D-AA6A-038CE9CFA8C3}"/>
              </a:ext>
            </a:extLst>
          </p:cNvPr>
          <p:cNvSpPr>
            <a:spLocks noGrp="1"/>
          </p:cNvSpPr>
          <p:nvPr>
            <p:ph type="sldNum" sz="quarter" idx="12"/>
          </p:nvPr>
        </p:nvSpPr>
        <p:spPr/>
        <p:txBody>
          <a:bodyPr/>
          <a:lstStyle/>
          <a:p>
            <a:fld id="{105AE090-5DE7-554A-8250-25BFDDFA537F}" type="slidenum">
              <a:rPr lang="en-US" smtClean="0"/>
              <a:t>‹#›</a:t>
            </a:fld>
            <a:endParaRPr lang="en-US"/>
          </a:p>
        </p:txBody>
      </p:sp>
    </p:spTree>
    <p:extLst>
      <p:ext uri="{BB962C8B-B14F-4D97-AF65-F5344CB8AC3E}">
        <p14:creationId xmlns:p14="http://schemas.microsoft.com/office/powerpoint/2010/main" val="2632189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9CE6F-9A52-9945-A85F-C1061B8761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25175C-CE0D-5945-B1EE-6408D7F400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5F00C8-67FC-8948-812F-B1A269D6070B}"/>
              </a:ext>
            </a:extLst>
          </p:cNvPr>
          <p:cNvSpPr>
            <a:spLocks noGrp="1"/>
          </p:cNvSpPr>
          <p:nvPr>
            <p:ph type="dt" sz="half" idx="10"/>
          </p:nvPr>
        </p:nvSpPr>
        <p:spPr/>
        <p:txBody>
          <a:bodyPr/>
          <a:lstStyle/>
          <a:p>
            <a:fld id="{C84A4CE9-FF31-0244-9F8C-D051A8F216EE}" type="datetimeFigureOut">
              <a:rPr lang="en-US" smtClean="0"/>
              <a:t>9/27/20</a:t>
            </a:fld>
            <a:endParaRPr lang="en-US"/>
          </a:p>
        </p:txBody>
      </p:sp>
      <p:sp>
        <p:nvSpPr>
          <p:cNvPr id="5" name="Footer Placeholder 4">
            <a:extLst>
              <a:ext uri="{FF2B5EF4-FFF2-40B4-BE49-F238E27FC236}">
                <a16:creationId xmlns:a16="http://schemas.microsoft.com/office/drawing/2014/main" id="{4F70AD90-FFCF-3E4C-B75A-769BE1CA7F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0D1C0E-F66F-1D46-A2D5-EC10525BA7E5}"/>
              </a:ext>
            </a:extLst>
          </p:cNvPr>
          <p:cNvSpPr>
            <a:spLocks noGrp="1"/>
          </p:cNvSpPr>
          <p:nvPr>
            <p:ph type="sldNum" sz="quarter" idx="12"/>
          </p:nvPr>
        </p:nvSpPr>
        <p:spPr/>
        <p:txBody>
          <a:bodyPr/>
          <a:lstStyle/>
          <a:p>
            <a:fld id="{105AE090-5DE7-554A-8250-25BFDDFA537F}" type="slidenum">
              <a:rPr lang="en-US" smtClean="0"/>
              <a:t>‹#›</a:t>
            </a:fld>
            <a:endParaRPr lang="en-US"/>
          </a:p>
        </p:txBody>
      </p:sp>
    </p:spTree>
    <p:extLst>
      <p:ext uri="{BB962C8B-B14F-4D97-AF65-F5344CB8AC3E}">
        <p14:creationId xmlns:p14="http://schemas.microsoft.com/office/powerpoint/2010/main" val="692017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2507F-54CF-CA40-AA3A-2751FB7009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C91294-133E-1446-AB4B-C6C6B3C7F9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5D7D90-1340-9B4A-BFA4-7F3A54589461}"/>
              </a:ext>
            </a:extLst>
          </p:cNvPr>
          <p:cNvSpPr>
            <a:spLocks noGrp="1"/>
          </p:cNvSpPr>
          <p:nvPr>
            <p:ph type="dt" sz="half" idx="10"/>
          </p:nvPr>
        </p:nvSpPr>
        <p:spPr/>
        <p:txBody>
          <a:bodyPr/>
          <a:lstStyle/>
          <a:p>
            <a:fld id="{C84A4CE9-FF31-0244-9F8C-D051A8F216EE}" type="datetimeFigureOut">
              <a:rPr lang="en-US" smtClean="0"/>
              <a:t>9/27/20</a:t>
            </a:fld>
            <a:endParaRPr lang="en-US"/>
          </a:p>
        </p:txBody>
      </p:sp>
      <p:sp>
        <p:nvSpPr>
          <p:cNvPr id="5" name="Footer Placeholder 4">
            <a:extLst>
              <a:ext uri="{FF2B5EF4-FFF2-40B4-BE49-F238E27FC236}">
                <a16:creationId xmlns:a16="http://schemas.microsoft.com/office/drawing/2014/main" id="{BBB614CA-E5A0-8045-8C47-A9E18610F8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4CEE6-4FA4-ED4E-92E9-7B8C02C3CFF3}"/>
              </a:ext>
            </a:extLst>
          </p:cNvPr>
          <p:cNvSpPr>
            <a:spLocks noGrp="1"/>
          </p:cNvSpPr>
          <p:nvPr>
            <p:ph type="sldNum" sz="quarter" idx="12"/>
          </p:nvPr>
        </p:nvSpPr>
        <p:spPr/>
        <p:txBody>
          <a:bodyPr/>
          <a:lstStyle/>
          <a:p>
            <a:fld id="{105AE090-5DE7-554A-8250-25BFDDFA537F}" type="slidenum">
              <a:rPr lang="en-US" smtClean="0"/>
              <a:t>‹#›</a:t>
            </a:fld>
            <a:endParaRPr lang="en-US"/>
          </a:p>
        </p:txBody>
      </p:sp>
    </p:spTree>
    <p:extLst>
      <p:ext uri="{BB962C8B-B14F-4D97-AF65-F5344CB8AC3E}">
        <p14:creationId xmlns:p14="http://schemas.microsoft.com/office/powerpoint/2010/main" val="1283295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72CA2-0CAD-2B43-86AD-9408616463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7073D1-36B6-224F-B37D-8B1F42F207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AF7FA2-0C4E-764A-BC10-BE94C929E5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E36217-2DFB-1945-BB3A-3E6AFFD970D1}"/>
              </a:ext>
            </a:extLst>
          </p:cNvPr>
          <p:cNvSpPr>
            <a:spLocks noGrp="1"/>
          </p:cNvSpPr>
          <p:nvPr>
            <p:ph type="dt" sz="half" idx="10"/>
          </p:nvPr>
        </p:nvSpPr>
        <p:spPr/>
        <p:txBody>
          <a:bodyPr/>
          <a:lstStyle/>
          <a:p>
            <a:fld id="{C84A4CE9-FF31-0244-9F8C-D051A8F216EE}" type="datetimeFigureOut">
              <a:rPr lang="en-US" smtClean="0"/>
              <a:t>9/27/20</a:t>
            </a:fld>
            <a:endParaRPr lang="en-US"/>
          </a:p>
        </p:txBody>
      </p:sp>
      <p:sp>
        <p:nvSpPr>
          <p:cNvPr id="6" name="Footer Placeholder 5">
            <a:extLst>
              <a:ext uri="{FF2B5EF4-FFF2-40B4-BE49-F238E27FC236}">
                <a16:creationId xmlns:a16="http://schemas.microsoft.com/office/drawing/2014/main" id="{C72492DC-FFF3-F047-AF04-A09D043B18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A81371-813C-D545-A19F-960000A7D8AD}"/>
              </a:ext>
            </a:extLst>
          </p:cNvPr>
          <p:cNvSpPr>
            <a:spLocks noGrp="1"/>
          </p:cNvSpPr>
          <p:nvPr>
            <p:ph type="sldNum" sz="quarter" idx="12"/>
          </p:nvPr>
        </p:nvSpPr>
        <p:spPr/>
        <p:txBody>
          <a:bodyPr/>
          <a:lstStyle/>
          <a:p>
            <a:fld id="{105AE090-5DE7-554A-8250-25BFDDFA537F}" type="slidenum">
              <a:rPr lang="en-US" smtClean="0"/>
              <a:t>‹#›</a:t>
            </a:fld>
            <a:endParaRPr lang="en-US"/>
          </a:p>
        </p:txBody>
      </p:sp>
    </p:spTree>
    <p:extLst>
      <p:ext uri="{BB962C8B-B14F-4D97-AF65-F5344CB8AC3E}">
        <p14:creationId xmlns:p14="http://schemas.microsoft.com/office/powerpoint/2010/main" val="1856025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227D5-96D7-524E-BEA0-2395EB81EB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81EC74-A1EE-3F45-9A60-4019A93AFE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E391B2-7D4B-E249-8C9A-BC740A0658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ED037E-E55F-5E43-9268-3FA025CE38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168844-4C8D-E049-B3E9-A2374BA54C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C06880-C944-E349-8AFB-511479EC114F}"/>
              </a:ext>
            </a:extLst>
          </p:cNvPr>
          <p:cNvSpPr>
            <a:spLocks noGrp="1"/>
          </p:cNvSpPr>
          <p:nvPr>
            <p:ph type="dt" sz="half" idx="10"/>
          </p:nvPr>
        </p:nvSpPr>
        <p:spPr/>
        <p:txBody>
          <a:bodyPr/>
          <a:lstStyle/>
          <a:p>
            <a:fld id="{C84A4CE9-FF31-0244-9F8C-D051A8F216EE}" type="datetimeFigureOut">
              <a:rPr lang="en-US" smtClean="0"/>
              <a:t>9/27/20</a:t>
            </a:fld>
            <a:endParaRPr lang="en-US"/>
          </a:p>
        </p:txBody>
      </p:sp>
      <p:sp>
        <p:nvSpPr>
          <p:cNvPr id="8" name="Footer Placeholder 7">
            <a:extLst>
              <a:ext uri="{FF2B5EF4-FFF2-40B4-BE49-F238E27FC236}">
                <a16:creationId xmlns:a16="http://schemas.microsoft.com/office/drawing/2014/main" id="{80270138-2BF6-A645-A75D-970916E301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F6EA4F-AD72-2342-8C93-461E70F58996}"/>
              </a:ext>
            </a:extLst>
          </p:cNvPr>
          <p:cNvSpPr>
            <a:spLocks noGrp="1"/>
          </p:cNvSpPr>
          <p:nvPr>
            <p:ph type="sldNum" sz="quarter" idx="12"/>
          </p:nvPr>
        </p:nvSpPr>
        <p:spPr/>
        <p:txBody>
          <a:bodyPr/>
          <a:lstStyle/>
          <a:p>
            <a:fld id="{105AE090-5DE7-554A-8250-25BFDDFA537F}" type="slidenum">
              <a:rPr lang="en-US" smtClean="0"/>
              <a:t>‹#›</a:t>
            </a:fld>
            <a:endParaRPr lang="en-US"/>
          </a:p>
        </p:txBody>
      </p:sp>
    </p:spTree>
    <p:extLst>
      <p:ext uri="{BB962C8B-B14F-4D97-AF65-F5344CB8AC3E}">
        <p14:creationId xmlns:p14="http://schemas.microsoft.com/office/powerpoint/2010/main" val="963437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85E1A-BE3D-D34E-8EEF-0858FB5E10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7EF07B-D772-6941-8EFA-984B57944A59}"/>
              </a:ext>
            </a:extLst>
          </p:cNvPr>
          <p:cNvSpPr>
            <a:spLocks noGrp="1"/>
          </p:cNvSpPr>
          <p:nvPr>
            <p:ph type="dt" sz="half" idx="10"/>
          </p:nvPr>
        </p:nvSpPr>
        <p:spPr/>
        <p:txBody>
          <a:bodyPr/>
          <a:lstStyle/>
          <a:p>
            <a:fld id="{C84A4CE9-FF31-0244-9F8C-D051A8F216EE}" type="datetimeFigureOut">
              <a:rPr lang="en-US" smtClean="0"/>
              <a:t>9/27/20</a:t>
            </a:fld>
            <a:endParaRPr lang="en-US"/>
          </a:p>
        </p:txBody>
      </p:sp>
      <p:sp>
        <p:nvSpPr>
          <p:cNvPr id="4" name="Footer Placeholder 3">
            <a:extLst>
              <a:ext uri="{FF2B5EF4-FFF2-40B4-BE49-F238E27FC236}">
                <a16:creationId xmlns:a16="http://schemas.microsoft.com/office/drawing/2014/main" id="{2B6B0DCA-F1DA-4D4C-8425-649705328C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7859B3-754C-A34C-9723-80A4E8E60D5C}"/>
              </a:ext>
            </a:extLst>
          </p:cNvPr>
          <p:cNvSpPr>
            <a:spLocks noGrp="1"/>
          </p:cNvSpPr>
          <p:nvPr>
            <p:ph type="sldNum" sz="quarter" idx="12"/>
          </p:nvPr>
        </p:nvSpPr>
        <p:spPr/>
        <p:txBody>
          <a:bodyPr/>
          <a:lstStyle/>
          <a:p>
            <a:fld id="{105AE090-5DE7-554A-8250-25BFDDFA537F}" type="slidenum">
              <a:rPr lang="en-US" smtClean="0"/>
              <a:t>‹#›</a:t>
            </a:fld>
            <a:endParaRPr lang="en-US"/>
          </a:p>
        </p:txBody>
      </p:sp>
    </p:spTree>
    <p:extLst>
      <p:ext uri="{BB962C8B-B14F-4D97-AF65-F5344CB8AC3E}">
        <p14:creationId xmlns:p14="http://schemas.microsoft.com/office/powerpoint/2010/main" val="1586937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184A27-BF2F-7E4D-B196-A396A78983E0}"/>
              </a:ext>
            </a:extLst>
          </p:cNvPr>
          <p:cNvSpPr>
            <a:spLocks noGrp="1"/>
          </p:cNvSpPr>
          <p:nvPr>
            <p:ph type="dt" sz="half" idx="10"/>
          </p:nvPr>
        </p:nvSpPr>
        <p:spPr/>
        <p:txBody>
          <a:bodyPr/>
          <a:lstStyle/>
          <a:p>
            <a:fld id="{C84A4CE9-FF31-0244-9F8C-D051A8F216EE}" type="datetimeFigureOut">
              <a:rPr lang="en-US" smtClean="0"/>
              <a:t>9/27/20</a:t>
            </a:fld>
            <a:endParaRPr lang="en-US"/>
          </a:p>
        </p:txBody>
      </p:sp>
      <p:sp>
        <p:nvSpPr>
          <p:cNvPr id="3" name="Footer Placeholder 2">
            <a:extLst>
              <a:ext uri="{FF2B5EF4-FFF2-40B4-BE49-F238E27FC236}">
                <a16:creationId xmlns:a16="http://schemas.microsoft.com/office/drawing/2014/main" id="{8213B29C-03A6-FF4B-9BC6-0B790F2C1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64AC37-F57E-764D-BD6C-1A9B8E2A786E}"/>
              </a:ext>
            </a:extLst>
          </p:cNvPr>
          <p:cNvSpPr>
            <a:spLocks noGrp="1"/>
          </p:cNvSpPr>
          <p:nvPr>
            <p:ph type="sldNum" sz="quarter" idx="12"/>
          </p:nvPr>
        </p:nvSpPr>
        <p:spPr/>
        <p:txBody>
          <a:bodyPr/>
          <a:lstStyle/>
          <a:p>
            <a:fld id="{105AE090-5DE7-554A-8250-25BFDDFA537F}" type="slidenum">
              <a:rPr lang="en-US" smtClean="0"/>
              <a:t>‹#›</a:t>
            </a:fld>
            <a:endParaRPr lang="en-US"/>
          </a:p>
        </p:txBody>
      </p:sp>
    </p:spTree>
    <p:extLst>
      <p:ext uri="{BB962C8B-B14F-4D97-AF65-F5344CB8AC3E}">
        <p14:creationId xmlns:p14="http://schemas.microsoft.com/office/powerpoint/2010/main" val="3907972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85B2-3F47-ED41-87DB-ACB28EFFB3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2E053A-2315-CD4F-B029-48F2F57098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34F7FB-5D65-FF47-A0CE-B5D635C7AA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C646A8-1201-9440-8FBE-2A0AA786BDB0}"/>
              </a:ext>
            </a:extLst>
          </p:cNvPr>
          <p:cNvSpPr>
            <a:spLocks noGrp="1"/>
          </p:cNvSpPr>
          <p:nvPr>
            <p:ph type="dt" sz="half" idx="10"/>
          </p:nvPr>
        </p:nvSpPr>
        <p:spPr/>
        <p:txBody>
          <a:bodyPr/>
          <a:lstStyle/>
          <a:p>
            <a:fld id="{C84A4CE9-FF31-0244-9F8C-D051A8F216EE}" type="datetimeFigureOut">
              <a:rPr lang="en-US" smtClean="0"/>
              <a:t>9/27/20</a:t>
            </a:fld>
            <a:endParaRPr lang="en-US"/>
          </a:p>
        </p:txBody>
      </p:sp>
      <p:sp>
        <p:nvSpPr>
          <p:cNvPr id="6" name="Footer Placeholder 5">
            <a:extLst>
              <a:ext uri="{FF2B5EF4-FFF2-40B4-BE49-F238E27FC236}">
                <a16:creationId xmlns:a16="http://schemas.microsoft.com/office/drawing/2014/main" id="{7B8C492F-C954-2044-9440-5D47AC831C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CE030-9D1A-C244-BFA8-50E3CAC0A852}"/>
              </a:ext>
            </a:extLst>
          </p:cNvPr>
          <p:cNvSpPr>
            <a:spLocks noGrp="1"/>
          </p:cNvSpPr>
          <p:nvPr>
            <p:ph type="sldNum" sz="quarter" idx="12"/>
          </p:nvPr>
        </p:nvSpPr>
        <p:spPr/>
        <p:txBody>
          <a:bodyPr/>
          <a:lstStyle/>
          <a:p>
            <a:fld id="{105AE090-5DE7-554A-8250-25BFDDFA537F}" type="slidenum">
              <a:rPr lang="en-US" smtClean="0"/>
              <a:t>‹#›</a:t>
            </a:fld>
            <a:endParaRPr lang="en-US"/>
          </a:p>
        </p:txBody>
      </p:sp>
    </p:spTree>
    <p:extLst>
      <p:ext uri="{BB962C8B-B14F-4D97-AF65-F5344CB8AC3E}">
        <p14:creationId xmlns:p14="http://schemas.microsoft.com/office/powerpoint/2010/main" val="184782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1972-376F-EF4F-A0AA-452C980977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84DEAF-8E2C-E649-A6C1-955F47EDAA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824BA1-2C6E-6A4A-B81E-C729764B7D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276764-A33A-7E45-B832-97D2C06977CC}"/>
              </a:ext>
            </a:extLst>
          </p:cNvPr>
          <p:cNvSpPr>
            <a:spLocks noGrp="1"/>
          </p:cNvSpPr>
          <p:nvPr>
            <p:ph type="dt" sz="half" idx="10"/>
          </p:nvPr>
        </p:nvSpPr>
        <p:spPr/>
        <p:txBody>
          <a:bodyPr/>
          <a:lstStyle/>
          <a:p>
            <a:fld id="{C84A4CE9-FF31-0244-9F8C-D051A8F216EE}" type="datetimeFigureOut">
              <a:rPr lang="en-US" smtClean="0"/>
              <a:t>9/27/20</a:t>
            </a:fld>
            <a:endParaRPr lang="en-US"/>
          </a:p>
        </p:txBody>
      </p:sp>
      <p:sp>
        <p:nvSpPr>
          <p:cNvPr id="6" name="Footer Placeholder 5">
            <a:extLst>
              <a:ext uri="{FF2B5EF4-FFF2-40B4-BE49-F238E27FC236}">
                <a16:creationId xmlns:a16="http://schemas.microsoft.com/office/drawing/2014/main" id="{BCEDDC9E-95D5-E947-A170-6038E8A2B8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091F29-ABFA-F744-AF29-4121BBE22018}"/>
              </a:ext>
            </a:extLst>
          </p:cNvPr>
          <p:cNvSpPr>
            <a:spLocks noGrp="1"/>
          </p:cNvSpPr>
          <p:nvPr>
            <p:ph type="sldNum" sz="quarter" idx="12"/>
          </p:nvPr>
        </p:nvSpPr>
        <p:spPr/>
        <p:txBody>
          <a:bodyPr/>
          <a:lstStyle/>
          <a:p>
            <a:fld id="{105AE090-5DE7-554A-8250-25BFDDFA537F}" type="slidenum">
              <a:rPr lang="en-US" smtClean="0"/>
              <a:t>‹#›</a:t>
            </a:fld>
            <a:endParaRPr lang="en-US"/>
          </a:p>
        </p:txBody>
      </p:sp>
    </p:spTree>
    <p:extLst>
      <p:ext uri="{BB962C8B-B14F-4D97-AF65-F5344CB8AC3E}">
        <p14:creationId xmlns:p14="http://schemas.microsoft.com/office/powerpoint/2010/main" val="33565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E1073F-E9A1-AA4C-B111-D5BA98F533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BDCFD2-3020-8448-B24B-8CBDD15760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E24F7F-3BCF-414A-AD81-5EBD2DEA0C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4A4CE9-FF31-0244-9F8C-D051A8F216EE}" type="datetimeFigureOut">
              <a:rPr lang="en-US" smtClean="0"/>
              <a:t>9/27/20</a:t>
            </a:fld>
            <a:endParaRPr lang="en-US"/>
          </a:p>
        </p:txBody>
      </p:sp>
      <p:sp>
        <p:nvSpPr>
          <p:cNvPr id="5" name="Footer Placeholder 4">
            <a:extLst>
              <a:ext uri="{FF2B5EF4-FFF2-40B4-BE49-F238E27FC236}">
                <a16:creationId xmlns:a16="http://schemas.microsoft.com/office/drawing/2014/main" id="{5AA4748D-55ED-084B-898A-923D04565B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B320F2-ED7C-8F47-8414-23F1498446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5AE090-5DE7-554A-8250-25BFDDFA537F}" type="slidenum">
              <a:rPr lang="en-US" smtClean="0"/>
              <a:t>‹#›</a:t>
            </a:fld>
            <a:endParaRPr lang="en-US"/>
          </a:p>
        </p:txBody>
      </p:sp>
    </p:spTree>
    <p:extLst>
      <p:ext uri="{BB962C8B-B14F-4D97-AF65-F5344CB8AC3E}">
        <p14:creationId xmlns:p14="http://schemas.microsoft.com/office/powerpoint/2010/main" val="3211014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artner.com/powerlistings/ord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partner.com/powerlistings/search"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partner.com/powerlistings/detail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partner.com/powerlisting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partner.com/powerlistings/search"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partner.com/powerlistings/detail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EC908-4E8F-034D-941F-18C0A7AAA2ED}"/>
              </a:ext>
            </a:extLst>
          </p:cNvPr>
          <p:cNvSpPr>
            <a:spLocks noGrp="1"/>
          </p:cNvSpPr>
          <p:nvPr>
            <p:ph type="ctrTitle"/>
          </p:nvPr>
        </p:nvSpPr>
        <p:spPr/>
        <p:txBody>
          <a:bodyPr/>
          <a:lstStyle/>
          <a:p>
            <a:r>
              <a:rPr lang="en-US" dirty="0"/>
              <a:t>Yext API Integration</a:t>
            </a:r>
          </a:p>
        </p:txBody>
      </p:sp>
      <p:sp>
        <p:nvSpPr>
          <p:cNvPr id="3" name="Subtitle 2">
            <a:extLst>
              <a:ext uri="{FF2B5EF4-FFF2-40B4-BE49-F238E27FC236}">
                <a16:creationId xmlns:a16="http://schemas.microsoft.com/office/drawing/2014/main" id="{871E35CF-4A42-8B47-9676-06A198EA4213}"/>
              </a:ext>
            </a:extLst>
          </p:cNvPr>
          <p:cNvSpPr>
            <a:spLocks noGrp="1"/>
          </p:cNvSpPr>
          <p:nvPr>
            <p:ph type="subTitle" idx="1"/>
          </p:nvPr>
        </p:nvSpPr>
        <p:spPr/>
        <p:txBody>
          <a:bodyPr/>
          <a:lstStyle/>
          <a:p>
            <a:r>
              <a:rPr lang="en-US" dirty="0"/>
              <a:t>Mourya Boggarapa</a:t>
            </a:r>
          </a:p>
        </p:txBody>
      </p:sp>
    </p:spTree>
    <p:extLst>
      <p:ext uri="{BB962C8B-B14F-4D97-AF65-F5344CB8AC3E}">
        <p14:creationId xmlns:p14="http://schemas.microsoft.com/office/powerpoint/2010/main" val="406229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B2CE7-BB04-0041-91BA-32A4C013EEAA}"/>
              </a:ext>
            </a:extLst>
          </p:cNvPr>
          <p:cNvSpPr>
            <a:spLocks noGrp="1"/>
          </p:cNvSpPr>
          <p:nvPr>
            <p:ph type="title"/>
          </p:nvPr>
        </p:nvSpPr>
        <p:spPr/>
        <p:txBody>
          <a:bodyPr/>
          <a:lstStyle/>
          <a:p>
            <a:r>
              <a:rPr lang="en-US" dirty="0"/>
              <a:t>Sample response</a:t>
            </a:r>
          </a:p>
        </p:txBody>
      </p:sp>
      <p:sp>
        <p:nvSpPr>
          <p:cNvPr id="3" name="Content Placeholder 2">
            <a:extLst>
              <a:ext uri="{FF2B5EF4-FFF2-40B4-BE49-F238E27FC236}">
                <a16:creationId xmlns:a16="http://schemas.microsoft.com/office/drawing/2014/main" id="{A5AEEEDD-403E-334B-908D-46E649DB6912}"/>
              </a:ext>
            </a:extLst>
          </p:cNvPr>
          <p:cNvSpPr>
            <a:spLocks noGrp="1"/>
          </p:cNvSpPr>
          <p:nvPr>
            <p:ph idx="1"/>
          </p:nvPr>
        </p:nvSpPr>
        <p:spPr/>
        <p:txBody>
          <a:bodyPr>
            <a:normAutofit fontScale="77500" lnSpcReduction="20000"/>
          </a:bodyPr>
          <a:lstStyle/>
          <a:p>
            <a:r>
              <a:rPr lang="en-US" dirty="0"/>
              <a:t>{ id:'567482', </a:t>
            </a:r>
            <a:r>
              <a:rPr lang="en-US" dirty="0" err="1"/>
              <a:t>name:'Yext</a:t>
            </a:r>
            <a:r>
              <a:rPr lang="en-US" dirty="0"/>
              <a:t>', address:'75 9th Avenue', address2:'7th Floor', </a:t>
            </a:r>
            <a:r>
              <a:rPr lang="en-US" dirty="0" err="1"/>
              <a:t>city:'New</a:t>
            </a:r>
            <a:r>
              <a:rPr lang="en-US" dirty="0"/>
              <a:t> York', </a:t>
            </a:r>
            <a:r>
              <a:rPr lang="en-US" dirty="0" err="1"/>
              <a:t>state:'NY</a:t>
            </a:r>
            <a:r>
              <a:rPr lang="en-US" dirty="0"/>
              <a:t>', zip:'10011', phone:'2126518966', </a:t>
            </a:r>
            <a:r>
              <a:rPr lang="en-US" dirty="0" err="1"/>
              <a:t>url</a:t>
            </a:r>
            <a:r>
              <a:rPr lang="en-US" dirty="0"/>
              <a:t>:'http://</a:t>
            </a:r>
            <a:r>
              <a:rPr lang="en-US" dirty="0" err="1"/>
              <a:t>www.partnersite.com</a:t>
            </a:r>
            <a:r>
              <a:rPr lang="en-US" dirty="0"/>
              <a:t>/profile/567482', rating:3.5, total_reviews:22, </a:t>
            </a:r>
            <a:r>
              <a:rPr lang="en-US" dirty="0" err="1"/>
              <a:t>recent_reviews</a:t>
            </a:r>
            <a:r>
              <a:rPr lang="en-US" dirty="0"/>
              <a:t>:[ { id:'R9182', timestamp:1280296860145, </a:t>
            </a:r>
            <a:r>
              <a:rPr lang="en-US" dirty="0" err="1"/>
              <a:t>review:'Yext</a:t>
            </a:r>
            <a:r>
              <a:rPr lang="en-US" dirty="0"/>
              <a:t> helped me list my new business - it was great!', rating:5.0, </a:t>
            </a:r>
            <a:r>
              <a:rPr lang="en-US" dirty="0" err="1"/>
              <a:t>url</a:t>
            </a:r>
            <a:r>
              <a:rPr lang="en-US" dirty="0"/>
              <a:t>:'http://</a:t>
            </a:r>
            <a:r>
              <a:rPr lang="en-US" dirty="0" err="1"/>
              <a:t>www.partnersite.com</a:t>
            </a:r>
            <a:r>
              <a:rPr lang="en-US" dirty="0"/>
              <a:t>/reviews/R9182', userId:'U1264', </a:t>
            </a:r>
            <a:r>
              <a:rPr lang="en-US" dirty="0" err="1"/>
              <a:t>userName</a:t>
            </a:r>
            <a:r>
              <a:rPr lang="en-US" dirty="0"/>
              <a:t>:'Rich Hong', </a:t>
            </a:r>
            <a:r>
              <a:rPr lang="en-US" dirty="0" err="1"/>
              <a:t>userPhoto</a:t>
            </a:r>
            <a:r>
              <a:rPr lang="en-US" dirty="0"/>
              <a:t>:'http://</a:t>
            </a:r>
            <a:r>
              <a:rPr lang="en-US" dirty="0" err="1"/>
              <a:t>www.partnersite.com</a:t>
            </a:r>
            <a:r>
              <a:rPr lang="en-US" dirty="0"/>
              <a:t>/users/U1264/photo', </a:t>
            </a:r>
            <a:r>
              <a:rPr lang="en-US" dirty="0" err="1"/>
              <a:t>userProfile</a:t>
            </a:r>
            <a:r>
              <a:rPr lang="en-US" dirty="0"/>
              <a:t>:'http://</a:t>
            </a:r>
            <a:r>
              <a:rPr lang="en-US" dirty="0" err="1"/>
              <a:t>www.partnersite.com</a:t>
            </a:r>
            <a:r>
              <a:rPr lang="en-US" dirty="0"/>
              <a:t>/users/U1264' }, { id:'R9171', timestamp:128029685430145, </a:t>
            </a:r>
            <a:r>
              <a:rPr lang="en-US" dirty="0" err="1"/>
              <a:t>review:'Yext</a:t>
            </a:r>
            <a:r>
              <a:rPr lang="en-US" dirty="0"/>
              <a:t> fixed my broken listings instantly!', rating:4.5, </a:t>
            </a:r>
            <a:r>
              <a:rPr lang="en-US" dirty="0" err="1"/>
              <a:t>url</a:t>
            </a:r>
            <a:r>
              <a:rPr lang="en-US" dirty="0"/>
              <a:t>:'http://</a:t>
            </a:r>
            <a:r>
              <a:rPr lang="en-US" dirty="0" err="1"/>
              <a:t>www.partnersite.com</a:t>
            </a:r>
            <a:r>
              <a:rPr lang="en-US" dirty="0"/>
              <a:t>/reviews/R9171', userId:'U1262', </a:t>
            </a:r>
            <a:r>
              <a:rPr lang="en-US" dirty="0" err="1"/>
              <a:t>userName</a:t>
            </a:r>
            <a:r>
              <a:rPr lang="en-US" dirty="0"/>
              <a:t>:'Connie Chau', </a:t>
            </a:r>
            <a:r>
              <a:rPr lang="en-US" dirty="0" err="1"/>
              <a:t>userPhoto</a:t>
            </a:r>
            <a:r>
              <a:rPr lang="en-US" dirty="0"/>
              <a:t>:'http://</a:t>
            </a:r>
            <a:r>
              <a:rPr lang="en-US" dirty="0" err="1"/>
              <a:t>www.partnersite.com</a:t>
            </a:r>
            <a:r>
              <a:rPr lang="en-US" dirty="0"/>
              <a:t>/users/U1262/photo', </a:t>
            </a:r>
            <a:r>
              <a:rPr lang="en-US" dirty="0" err="1"/>
              <a:t>userProfile</a:t>
            </a:r>
            <a:r>
              <a:rPr lang="en-US" dirty="0"/>
              <a:t>:'http://</a:t>
            </a:r>
            <a:r>
              <a:rPr lang="en-US" dirty="0" err="1"/>
              <a:t>www.partnersite.com</a:t>
            </a:r>
            <a:r>
              <a:rPr lang="en-US" dirty="0"/>
              <a:t>/users/U1262' } ], categories:[ { id:547803, </a:t>
            </a:r>
            <a:r>
              <a:rPr lang="en-US" dirty="0" err="1"/>
              <a:t>name:'Listing</a:t>
            </a:r>
            <a:r>
              <a:rPr lang="en-US" dirty="0"/>
              <a:t> Management' }, { id:242383, </a:t>
            </a:r>
            <a:r>
              <a:rPr lang="en-US" dirty="0" err="1"/>
              <a:t>name:'Business</a:t>
            </a:r>
            <a:r>
              <a:rPr lang="en-US" dirty="0"/>
              <a:t> Services' } ], </a:t>
            </a:r>
            <a:r>
              <a:rPr lang="en-US" dirty="0" err="1"/>
              <a:t>website:'http</a:t>
            </a:r>
            <a:r>
              <a:rPr lang="en-US" dirty="0"/>
              <a:t>://</a:t>
            </a:r>
            <a:r>
              <a:rPr lang="en-US" dirty="0" err="1"/>
              <a:t>www.yext.com</a:t>
            </a:r>
            <a:r>
              <a:rPr lang="en-US" dirty="0"/>
              <a:t>', </a:t>
            </a:r>
            <a:r>
              <a:rPr lang="en-US" dirty="0" err="1"/>
              <a:t>description:'Yext</a:t>
            </a:r>
            <a:r>
              <a:rPr lang="en-US" dirty="0"/>
              <a:t> is the company behind </a:t>
            </a:r>
            <a:r>
              <a:rPr lang="en-US" dirty="0" err="1"/>
              <a:t>PowerListings</a:t>
            </a:r>
            <a:r>
              <a:rPr lang="en-US" dirty="0"/>
              <a:t>.', photos:[ { </a:t>
            </a:r>
            <a:r>
              <a:rPr lang="en-US" dirty="0" err="1"/>
              <a:t>url</a:t>
            </a:r>
            <a:r>
              <a:rPr lang="en-US" dirty="0"/>
              <a:t>:'http://</a:t>
            </a:r>
            <a:r>
              <a:rPr lang="en-US" dirty="0" err="1"/>
              <a:t>www.partnersite.com</a:t>
            </a:r>
            <a:r>
              <a:rPr lang="en-US" dirty="0"/>
              <a:t>/photos/438294872', width:640, height:480 }, { </a:t>
            </a:r>
            <a:r>
              <a:rPr lang="en-US" dirty="0" err="1"/>
              <a:t>url</a:t>
            </a:r>
            <a:r>
              <a:rPr lang="en-US" dirty="0"/>
              <a:t>:'http://</a:t>
            </a:r>
            <a:r>
              <a:rPr lang="en-US" dirty="0" err="1"/>
              <a:t>www.partnersite.com</a:t>
            </a:r>
            <a:r>
              <a:rPr lang="en-US" dirty="0"/>
              <a:t>/photos/43824322', width:320, height:320 } ], </a:t>
            </a:r>
            <a:r>
              <a:rPr lang="en-US" dirty="0" err="1"/>
              <a:t>yearEstablished</a:t>
            </a:r>
            <a:r>
              <a:rPr lang="en-US" dirty="0"/>
              <a:t>: '2006', </a:t>
            </a:r>
            <a:r>
              <a:rPr lang="en-US" dirty="0" err="1"/>
              <a:t>specialOfferMessage</a:t>
            </a:r>
            <a:r>
              <a:rPr lang="en-US" dirty="0"/>
              <a:t>: 'Sample Sale Till Christmas!', </a:t>
            </a:r>
            <a:r>
              <a:rPr lang="en-US" dirty="0" err="1"/>
              <a:t>specialOfferUrl</a:t>
            </a:r>
            <a:r>
              <a:rPr lang="en-US" dirty="0"/>
              <a:t>: 'http://</a:t>
            </a:r>
            <a:r>
              <a:rPr lang="en-US" dirty="0" err="1"/>
              <a:t>www.merchant.com</a:t>
            </a:r>
            <a:r>
              <a:rPr lang="en-US" dirty="0"/>
              <a:t>' }</a:t>
            </a:r>
          </a:p>
        </p:txBody>
      </p:sp>
    </p:spTree>
    <p:extLst>
      <p:ext uri="{BB962C8B-B14F-4D97-AF65-F5344CB8AC3E}">
        <p14:creationId xmlns:p14="http://schemas.microsoft.com/office/powerpoint/2010/main" val="1734610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0FDE2-66F4-3549-9BAB-57DD46F4C760}"/>
              </a:ext>
            </a:extLst>
          </p:cNvPr>
          <p:cNvSpPr>
            <a:spLocks noGrp="1"/>
          </p:cNvSpPr>
          <p:nvPr>
            <p:ph type="title"/>
          </p:nvPr>
        </p:nvSpPr>
        <p:spPr/>
        <p:txBody>
          <a:bodyPr/>
          <a:lstStyle/>
          <a:p>
            <a:r>
              <a:rPr lang="en-US" dirty="0"/>
              <a:t>Error Codes</a:t>
            </a:r>
          </a:p>
        </p:txBody>
      </p:sp>
      <p:graphicFrame>
        <p:nvGraphicFramePr>
          <p:cNvPr id="4" name="Table 4">
            <a:extLst>
              <a:ext uri="{FF2B5EF4-FFF2-40B4-BE49-F238E27FC236}">
                <a16:creationId xmlns:a16="http://schemas.microsoft.com/office/drawing/2014/main" id="{1F43409D-038B-3942-BA3F-F2FBDA13852D}"/>
              </a:ext>
            </a:extLst>
          </p:cNvPr>
          <p:cNvGraphicFramePr>
            <a:graphicFrameLocks noGrp="1"/>
          </p:cNvGraphicFramePr>
          <p:nvPr>
            <p:ph idx="1"/>
          </p:nvPr>
        </p:nvGraphicFramePr>
        <p:xfrm>
          <a:off x="838200" y="2071687"/>
          <a:ext cx="10515600" cy="209312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575387474"/>
                    </a:ext>
                  </a:extLst>
                </a:gridCol>
                <a:gridCol w="2605088">
                  <a:extLst>
                    <a:ext uri="{9D8B030D-6E8A-4147-A177-3AD203B41FA5}">
                      <a16:colId xmlns:a16="http://schemas.microsoft.com/office/drawing/2014/main" val="2628327384"/>
                    </a:ext>
                  </a:extLst>
                </a:gridCol>
                <a:gridCol w="2652712">
                  <a:extLst>
                    <a:ext uri="{9D8B030D-6E8A-4147-A177-3AD203B41FA5}">
                      <a16:colId xmlns:a16="http://schemas.microsoft.com/office/drawing/2014/main" val="206417783"/>
                    </a:ext>
                  </a:extLst>
                </a:gridCol>
                <a:gridCol w="2628900">
                  <a:extLst>
                    <a:ext uri="{9D8B030D-6E8A-4147-A177-3AD203B41FA5}">
                      <a16:colId xmlns:a16="http://schemas.microsoft.com/office/drawing/2014/main" val="2839479385"/>
                    </a:ext>
                  </a:extLst>
                </a:gridCol>
              </a:tblGrid>
              <a:tr h="971551">
                <a:tc>
                  <a:txBody>
                    <a:bodyPr/>
                    <a:lstStyle/>
                    <a:p>
                      <a:r>
                        <a:rPr lang="en-US" sz="2800" dirty="0"/>
                        <a:t>200 </a:t>
                      </a:r>
                    </a:p>
                  </a:txBody>
                  <a:tcPr/>
                </a:tc>
                <a:tc>
                  <a:txBody>
                    <a:bodyPr/>
                    <a:lstStyle/>
                    <a:p>
                      <a:r>
                        <a:rPr lang="en-US" sz="2800" dirty="0"/>
                        <a:t>400 </a:t>
                      </a:r>
                    </a:p>
                  </a:txBody>
                  <a:tcPr/>
                </a:tc>
                <a:tc>
                  <a:txBody>
                    <a:bodyPr/>
                    <a:lstStyle/>
                    <a:p>
                      <a:r>
                        <a:rPr lang="en-US" sz="2800" dirty="0"/>
                        <a:t>404</a:t>
                      </a:r>
                    </a:p>
                  </a:txBody>
                  <a:tcPr/>
                </a:tc>
                <a:tc>
                  <a:txBody>
                    <a:bodyPr/>
                    <a:lstStyle/>
                    <a:p>
                      <a:r>
                        <a:rPr lang="en-US" sz="2800" dirty="0"/>
                        <a:t>5XX</a:t>
                      </a:r>
                    </a:p>
                  </a:txBody>
                  <a:tcPr/>
                </a:tc>
                <a:extLst>
                  <a:ext uri="{0D108BD9-81ED-4DB2-BD59-A6C34878D82A}">
                    <a16:rowId xmlns:a16="http://schemas.microsoft.com/office/drawing/2014/main" val="2212223328"/>
                  </a:ext>
                </a:extLst>
              </a:tr>
              <a:tr h="1121569">
                <a:tc>
                  <a:txBody>
                    <a:bodyPr/>
                    <a:lstStyle/>
                    <a:p>
                      <a:r>
                        <a:rPr lang="en-US" sz="2800" dirty="0"/>
                        <a:t>Ok Request</a:t>
                      </a:r>
                    </a:p>
                  </a:txBody>
                  <a:tcPr/>
                </a:tc>
                <a:tc>
                  <a:txBody>
                    <a:bodyPr/>
                    <a:lstStyle/>
                    <a:p>
                      <a:r>
                        <a:rPr lang="en-US" sz="2800" dirty="0"/>
                        <a:t>Unable to decode</a:t>
                      </a:r>
                    </a:p>
                  </a:txBody>
                  <a:tcPr/>
                </a:tc>
                <a:tc>
                  <a:txBody>
                    <a:bodyPr/>
                    <a:lstStyle/>
                    <a:p>
                      <a:r>
                        <a:rPr lang="en-US" sz="2800" dirty="0"/>
                        <a:t>Endpoint not found</a:t>
                      </a:r>
                    </a:p>
                  </a:txBody>
                  <a:tcPr/>
                </a:tc>
                <a:tc>
                  <a:txBody>
                    <a:bodyPr/>
                    <a:lstStyle/>
                    <a:p>
                      <a:r>
                        <a:rPr lang="en-US" sz="2800" dirty="0"/>
                        <a:t>Internal Server Error</a:t>
                      </a:r>
                    </a:p>
                  </a:txBody>
                  <a:tcPr/>
                </a:tc>
                <a:extLst>
                  <a:ext uri="{0D108BD9-81ED-4DB2-BD59-A6C34878D82A}">
                    <a16:rowId xmlns:a16="http://schemas.microsoft.com/office/drawing/2014/main" val="2888559849"/>
                  </a:ext>
                </a:extLst>
              </a:tr>
            </a:tbl>
          </a:graphicData>
        </a:graphic>
      </p:graphicFrame>
    </p:spTree>
    <p:extLst>
      <p:ext uri="{BB962C8B-B14F-4D97-AF65-F5344CB8AC3E}">
        <p14:creationId xmlns:p14="http://schemas.microsoft.com/office/powerpoint/2010/main" val="137967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0A220-545A-5049-9FF9-CDAF6A8E8526}"/>
              </a:ext>
            </a:extLst>
          </p:cNvPr>
          <p:cNvSpPr>
            <a:spLocks noGrp="1"/>
          </p:cNvSpPr>
          <p:nvPr>
            <p:ph type="title"/>
          </p:nvPr>
        </p:nvSpPr>
        <p:spPr/>
        <p:txBody>
          <a:bodyPr/>
          <a:lstStyle/>
          <a:p>
            <a:r>
              <a:rPr lang="en-US" dirty="0"/>
              <a:t>Order API</a:t>
            </a:r>
          </a:p>
        </p:txBody>
      </p:sp>
      <p:sp>
        <p:nvSpPr>
          <p:cNvPr id="3" name="Content Placeholder 2">
            <a:extLst>
              <a:ext uri="{FF2B5EF4-FFF2-40B4-BE49-F238E27FC236}">
                <a16:creationId xmlns:a16="http://schemas.microsoft.com/office/drawing/2014/main" id="{0D4288E5-7804-894C-B6B6-69E336EEC9CD}"/>
              </a:ext>
            </a:extLst>
          </p:cNvPr>
          <p:cNvSpPr>
            <a:spLocks noGrp="1"/>
          </p:cNvSpPr>
          <p:nvPr>
            <p:ph idx="1"/>
          </p:nvPr>
        </p:nvSpPr>
        <p:spPr>
          <a:xfrm>
            <a:off x="838200" y="1485900"/>
            <a:ext cx="10515600" cy="4691063"/>
          </a:xfrm>
        </p:spPr>
        <p:txBody>
          <a:bodyPr/>
          <a:lstStyle/>
          <a:p>
            <a:r>
              <a:rPr lang="en-US" dirty="0"/>
              <a:t>URL - </a:t>
            </a:r>
            <a:r>
              <a:rPr lang="en-US" dirty="0">
                <a:hlinkClick r:id="rId3"/>
              </a:rPr>
              <a:t>https://partner.com/powerlistings/order</a:t>
            </a:r>
            <a:endParaRPr lang="en-US" dirty="0"/>
          </a:p>
          <a:p>
            <a:r>
              <a:rPr lang="en-US" dirty="0"/>
              <a:t>Method – POST</a:t>
            </a:r>
          </a:p>
          <a:p>
            <a:r>
              <a:rPr lang="en-US" dirty="0"/>
              <a:t>Body Type – XML or JSON</a:t>
            </a:r>
          </a:p>
          <a:p>
            <a:r>
              <a:rPr lang="en-US" dirty="0"/>
              <a:t>The ORDER request is used when a new </a:t>
            </a:r>
            <a:r>
              <a:rPr lang="en-US" dirty="0" err="1"/>
              <a:t>PowerListing</a:t>
            </a:r>
            <a:r>
              <a:rPr lang="en-US" dirty="0"/>
              <a:t> is ordered on your site by Yext. All fields passed to you by Yext should be shown in your listings.</a:t>
            </a:r>
          </a:p>
        </p:txBody>
      </p:sp>
      <p:graphicFrame>
        <p:nvGraphicFramePr>
          <p:cNvPr id="5" name="Table 5">
            <a:extLst>
              <a:ext uri="{FF2B5EF4-FFF2-40B4-BE49-F238E27FC236}">
                <a16:creationId xmlns:a16="http://schemas.microsoft.com/office/drawing/2014/main" id="{B0C71032-0DA9-1D43-B12A-A597F0242103}"/>
              </a:ext>
            </a:extLst>
          </p:cNvPr>
          <p:cNvGraphicFramePr>
            <a:graphicFrameLocks noGrp="1"/>
          </p:cNvGraphicFramePr>
          <p:nvPr>
            <p:extLst>
              <p:ext uri="{D42A27DB-BD31-4B8C-83A1-F6EECF244321}">
                <p14:modId xmlns:p14="http://schemas.microsoft.com/office/powerpoint/2010/main" val="3752473473"/>
              </p:ext>
            </p:extLst>
          </p:nvPr>
        </p:nvGraphicFramePr>
        <p:xfrm>
          <a:off x="1046162" y="4149567"/>
          <a:ext cx="8994510" cy="2027396"/>
        </p:xfrm>
        <a:graphic>
          <a:graphicData uri="http://schemas.openxmlformats.org/drawingml/2006/table">
            <a:tbl>
              <a:tblPr firstRow="1" bandRow="1">
                <a:tableStyleId>{5C22544A-7EE6-4342-B048-85BDC9FD1C3A}</a:tableStyleId>
              </a:tblPr>
              <a:tblGrid>
                <a:gridCol w="1798902">
                  <a:extLst>
                    <a:ext uri="{9D8B030D-6E8A-4147-A177-3AD203B41FA5}">
                      <a16:colId xmlns:a16="http://schemas.microsoft.com/office/drawing/2014/main" val="3672908554"/>
                    </a:ext>
                  </a:extLst>
                </a:gridCol>
                <a:gridCol w="1798902">
                  <a:extLst>
                    <a:ext uri="{9D8B030D-6E8A-4147-A177-3AD203B41FA5}">
                      <a16:colId xmlns:a16="http://schemas.microsoft.com/office/drawing/2014/main" val="1984497926"/>
                    </a:ext>
                  </a:extLst>
                </a:gridCol>
                <a:gridCol w="1798902">
                  <a:extLst>
                    <a:ext uri="{9D8B030D-6E8A-4147-A177-3AD203B41FA5}">
                      <a16:colId xmlns:a16="http://schemas.microsoft.com/office/drawing/2014/main" val="3069705044"/>
                    </a:ext>
                  </a:extLst>
                </a:gridCol>
                <a:gridCol w="1798902">
                  <a:extLst>
                    <a:ext uri="{9D8B030D-6E8A-4147-A177-3AD203B41FA5}">
                      <a16:colId xmlns:a16="http://schemas.microsoft.com/office/drawing/2014/main" val="4202449635"/>
                    </a:ext>
                  </a:extLst>
                </a:gridCol>
                <a:gridCol w="1798902">
                  <a:extLst>
                    <a:ext uri="{9D8B030D-6E8A-4147-A177-3AD203B41FA5}">
                      <a16:colId xmlns:a16="http://schemas.microsoft.com/office/drawing/2014/main" val="1840997352"/>
                    </a:ext>
                  </a:extLst>
                </a:gridCol>
              </a:tblGrid>
              <a:tr h="1013698">
                <a:tc>
                  <a:txBody>
                    <a:bodyPr/>
                    <a:lstStyle/>
                    <a:p>
                      <a:r>
                        <a:rPr lang="en-US" dirty="0"/>
                        <a:t>Status</a:t>
                      </a:r>
                    </a:p>
                  </a:txBody>
                  <a:tcPr/>
                </a:tc>
                <a:tc>
                  <a:txBody>
                    <a:bodyPr/>
                    <a:lstStyle/>
                    <a:p>
                      <a:r>
                        <a:rPr lang="en-US" dirty="0"/>
                        <a:t>ID</a:t>
                      </a:r>
                    </a:p>
                  </a:txBody>
                  <a:tcPr/>
                </a:tc>
                <a:tc>
                  <a:txBody>
                    <a:bodyPr/>
                    <a:lstStyle/>
                    <a:p>
                      <a:r>
                        <a:rPr lang="en-US" dirty="0"/>
                        <a:t>URL</a:t>
                      </a:r>
                    </a:p>
                  </a:txBody>
                  <a:tcPr/>
                </a:tc>
                <a:tc>
                  <a:txBody>
                    <a:bodyPr/>
                    <a:lstStyle/>
                    <a:p>
                      <a:r>
                        <a:rPr lang="en-US" dirty="0"/>
                        <a:t>Issues</a:t>
                      </a:r>
                    </a:p>
                  </a:txBody>
                  <a:tcPr/>
                </a:tc>
                <a:tc>
                  <a:txBody>
                    <a:bodyPr/>
                    <a:lstStyle/>
                    <a:p>
                      <a:r>
                        <a:rPr lang="en-US" dirty="0"/>
                        <a:t>Conflict (deprecated)</a:t>
                      </a:r>
                    </a:p>
                  </a:txBody>
                  <a:tcPr/>
                </a:tc>
                <a:extLst>
                  <a:ext uri="{0D108BD9-81ED-4DB2-BD59-A6C34878D82A}">
                    <a16:rowId xmlns:a16="http://schemas.microsoft.com/office/drawing/2014/main" val="3499765916"/>
                  </a:ext>
                </a:extLst>
              </a:tr>
              <a:tr h="1013698">
                <a:tc>
                  <a:txBody>
                    <a:bodyPr/>
                    <a:lstStyle/>
                    <a:p>
                      <a:r>
                        <a:rPr lang="en-US" dirty="0"/>
                        <a:t>PENDING/LIVE/ REJECTED/ BLOCKED</a:t>
                      </a:r>
                    </a:p>
                  </a:txBody>
                  <a:tcPr/>
                </a:tc>
                <a:tc>
                  <a:txBody>
                    <a:bodyPr/>
                    <a:lstStyle/>
                    <a:p>
                      <a:r>
                        <a:rPr lang="en-US" dirty="0"/>
                        <a:t>ID</a:t>
                      </a:r>
                    </a:p>
                  </a:txBody>
                  <a:tcPr/>
                </a:tc>
                <a:tc>
                  <a:txBody>
                    <a:bodyPr/>
                    <a:lstStyle/>
                    <a:p>
                      <a:r>
                        <a:rPr lang="en-US" dirty="0"/>
                        <a:t>URL</a:t>
                      </a:r>
                    </a:p>
                  </a:txBody>
                  <a:tcPr/>
                </a:tc>
                <a:tc>
                  <a:txBody>
                    <a:bodyPr/>
                    <a:lstStyle/>
                    <a:p>
                      <a:r>
                        <a:rPr lang="en-US" dirty="0"/>
                        <a:t>List of issues that are blocked or rejected</a:t>
                      </a:r>
                    </a:p>
                  </a:txBody>
                  <a:tcPr/>
                </a:tc>
                <a:tc>
                  <a:txBody>
                    <a:bodyPr/>
                    <a:lstStyle/>
                    <a:p>
                      <a:r>
                        <a:rPr lang="en-US" dirty="0"/>
                        <a:t>More details</a:t>
                      </a:r>
                    </a:p>
                  </a:txBody>
                  <a:tcPr/>
                </a:tc>
                <a:extLst>
                  <a:ext uri="{0D108BD9-81ED-4DB2-BD59-A6C34878D82A}">
                    <a16:rowId xmlns:a16="http://schemas.microsoft.com/office/drawing/2014/main" val="1484075045"/>
                  </a:ext>
                </a:extLst>
              </a:tr>
            </a:tbl>
          </a:graphicData>
        </a:graphic>
      </p:graphicFrame>
    </p:spTree>
    <p:extLst>
      <p:ext uri="{BB962C8B-B14F-4D97-AF65-F5344CB8AC3E}">
        <p14:creationId xmlns:p14="http://schemas.microsoft.com/office/powerpoint/2010/main" val="1734478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794C1-CD28-7249-A287-EA820A198C71}"/>
              </a:ext>
            </a:extLst>
          </p:cNvPr>
          <p:cNvSpPr>
            <a:spLocks noGrp="1"/>
          </p:cNvSpPr>
          <p:nvPr>
            <p:ph type="title"/>
          </p:nvPr>
        </p:nvSpPr>
        <p:spPr/>
        <p:txBody>
          <a:bodyPr/>
          <a:lstStyle/>
          <a:p>
            <a:r>
              <a:rPr lang="en-US" dirty="0"/>
              <a:t>Sample Response</a:t>
            </a:r>
          </a:p>
        </p:txBody>
      </p:sp>
      <p:sp>
        <p:nvSpPr>
          <p:cNvPr id="3" name="Content Placeholder 2">
            <a:extLst>
              <a:ext uri="{FF2B5EF4-FFF2-40B4-BE49-F238E27FC236}">
                <a16:creationId xmlns:a16="http://schemas.microsoft.com/office/drawing/2014/main" id="{C19EF4ED-2398-A644-AE05-D534B5E601AE}"/>
              </a:ext>
            </a:extLst>
          </p:cNvPr>
          <p:cNvSpPr>
            <a:spLocks noGrp="1"/>
          </p:cNvSpPr>
          <p:nvPr>
            <p:ph idx="1"/>
          </p:nvPr>
        </p:nvSpPr>
        <p:spPr/>
        <p:txBody>
          <a:bodyPr/>
          <a:lstStyle/>
          <a:p>
            <a:r>
              <a:rPr lang="en-US" b="1" dirty="0"/>
              <a:t>Success</a:t>
            </a:r>
          </a:p>
          <a:p>
            <a:pPr marL="0" indent="0">
              <a:buNone/>
            </a:pPr>
            <a:r>
              <a:rPr lang="en-US" dirty="0"/>
              <a:t>&lt;data&gt;</a:t>
            </a:r>
          </a:p>
          <a:p>
            <a:pPr marL="0" indent="0">
              <a:buNone/>
            </a:pPr>
            <a:r>
              <a:rPr lang="en-US" dirty="0"/>
              <a:t> &lt;status&gt;LIVE&lt;/status&gt; &lt;id&gt;73ghf90jd0&lt;/id&gt; &lt;</a:t>
            </a:r>
            <a:r>
              <a:rPr lang="en-US" dirty="0" err="1"/>
              <a:t>url</a:t>
            </a:r>
            <a:r>
              <a:rPr lang="en-US" dirty="0"/>
              <a:t>&gt;http://</a:t>
            </a:r>
            <a:r>
              <a:rPr lang="en-US" dirty="0" err="1"/>
              <a:t>partner.com</a:t>
            </a:r>
            <a:r>
              <a:rPr lang="en-US" dirty="0"/>
              <a:t>/places/73ghf90jd0&lt;/</a:t>
            </a:r>
            <a:r>
              <a:rPr lang="en-US" dirty="0" err="1"/>
              <a:t>url</a:t>
            </a:r>
            <a:r>
              <a:rPr lang="en-US" dirty="0"/>
              <a:t>&gt; </a:t>
            </a:r>
          </a:p>
          <a:p>
            <a:pPr marL="0" indent="0">
              <a:buNone/>
            </a:pPr>
            <a:r>
              <a:rPr lang="en-US" dirty="0"/>
              <a:t>&lt;/data&gt;</a:t>
            </a:r>
          </a:p>
          <a:p>
            <a:r>
              <a:rPr lang="en-US" b="1" dirty="0"/>
              <a:t>Blocked</a:t>
            </a:r>
          </a:p>
          <a:p>
            <a:pPr marL="0" indent="0">
              <a:buNone/>
            </a:pPr>
            <a:r>
              <a:rPr lang="en-US" dirty="0"/>
              <a:t>&lt;data&gt; &lt;status&gt;BLOCKED&lt;/status&gt; &lt;issues&gt; &lt;issue&gt; &lt;description&gt;existing advertiser&lt;/description&gt; &lt;/issue&gt; &lt;/issues&gt; &lt;/data&gt; </a:t>
            </a:r>
          </a:p>
          <a:p>
            <a:endParaRPr lang="en-US" dirty="0"/>
          </a:p>
          <a:p>
            <a:endParaRPr lang="en-US" dirty="0"/>
          </a:p>
          <a:p>
            <a:endParaRPr lang="en-US" dirty="0"/>
          </a:p>
        </p:txBody>
      </p:sp>
    </p:spTree>
    <p:extLst>
      <p:ext uri="{BB962C8B-B14F-4D97-AF65-F5344CB8AC3E}">
        <p14:creationId xmlns:p14="http://schemas.microsoft.com/office/powerpoint/2010/main" val="3348430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0A220-545A-5049-9FF9-CDAF6A8E8526}"/>
              </a:ext>
            </a:extLst>
          </p:cNvPr>
          <p:cNvSpPr>
            <a:spLocks noGrp="1"/>
          </p:cNvSpPr>
          <p:nvPr>
            <p:ph type="title"/>
          </p:nvPr>
        </p:nvSpPr>
        <p:spPr/>
        <p:txBody>
          <a:bodyPr/>
          <a:lstStyle/>
          <a:p>
            <a:r>
              <a:rPr lang="en-US" dirty="0"/>
              <a:t>Update API</a:t>
            </a:r>
          </a:p>
        </p:txBody>
      </p:sp>
      <p:sp>
        <p:nvSpPr>
          <p:cNvPr id="3" name="Content Placeholder 2">
            <a:extLst>
              <a:ext uri="{FF2B5EF4-FFF2-40B4-BE49-F238E27FC236}">
                <a16:creationId xmlns:a16="http://schemas.microsoft.com/office/drawing/2014/main" id="{0D4288E5-7804-894C-B6B6-69E336EEC9CD}"/>
              </a:ext>
            </a:extLst>
          </p:cNvPr>
          <p:cNvSpPr>
            <a:spLocks noGrp="1"/>
          </p:cNvSpPr>
          <p:nvPr>
            <p:ph idx="1"/>
          </p:nvPr>
        </p:nvSpPr>
        <p:spPr/>
        <p:txBody>
          <a:bodyPr/>
          <a:lstStyle/>
          <a:p>
            <a:r>
              <a:rPr lang="en-US" dirty="0"/>
              <a:t>URL - https://</a:t>
            </a:r>
            <a:r>
              <a:rPr lang="en-US" dirty="0" err="1"/>
              <a:t>partner.com</a:t>
            </a:r>
            <a:r>
              <a:rPr lang="en-US" dirty="0"/>
              <a:t>/</a:t>
            </a:r>
            <a:r>
              <a:rPr lang="en-US" dirty="0" err="1"/>
              <a:t>powerlistings</a:t>
            </a:r>
            <a:r>
              <a:rPr lang="en-US" dirty="0"/>
              <a:t>/&lt;Yext ID&gt; or https://</a:t>
            </a:r>
            <a:r>
              <a:rPr lang="en-US" dirty="0" err="1"/>
              <a:t>partner.com</a:t>
            </a:r>
            <a:r>
              <a:rPr lang="en-US" dirty="0"/>
              <a:t>/</a:t>
            </a:r>
            <a:r>
              <a:rPr lang="en-US" dirty="0" err="1"/>
              <a:t>powerlistings</a:t>
            </a:r>
            <a:r>
              <a:rPr lang="en-US" dirty="0"/>
              <a:t>/&lt;partner ID&gt; </a:t>
            </a:r>
          </a:p>
          <a:p>
            <a:r>
              <a:rPr lang="en-US" dirty="0"/>
              <a:t>Method – PUT</a:t>
            </a:r>
          </a:p>
          <a:p>
            <a:r>
              <a:rPr lang="en-US" dirty="0"/>
              <a:t>Body Type – XML or JSON</a:t>
            </a:r>
          </a:p>
          <a:p>
            <a:r>
              <a:rPr lang="en-US" dirty="0"/>
              <a:t>The UPDATE request is used when an existing </a:t>
            </a:r>
            <a:r>
              <a:rPr lang="en-US" dirty="0" err="1"/>
              <a:t>PowerListing</a:t>
            </a:r>
            <a:r>
              <a:rPr lang="en-US" dirty="0"/>
              <a:t> on your site is updated by Yext.</a:t>
            </a:r>
          </a:p>
        </p:txBody>
      </p:sp>
      <p:graphicFrame>
        <p:nvGraphicFramePr>
          <p:cNvPr id="4" name="Table 4">
            <a:extLst>
              <a:ext uri="{FF2B5EF4-FFF2-40B4-BE49-F238E27FC236}">
                <a16:creationId xmlns:a16="http://schemas.microsoft.com/office/drawing/2014/main" id="{C17528E5-16D7-6B4F-8755-1E02CD44DE30}"/>
              </a:ext>
            </a:extLst>
          </p:cNvPr>
          <p:cNvGraphicFramePr>
            <a:graphicFrameLocks noGrp="1"/>
          </p:cNvGraphicFramePr>
          <p:nvPr>
            <p:extLst>
              <p:ext uri="{D42A27DB-BD31-4B8C-83A1-F6EECF244321}">
                <p14:modId xmlns:p14="http://schemas.microsoft.com/office/powerpoint/2010/main" val="4079684087"/>
              </p:ext>
            </p:extLst>
          </p:nvPr>
        </p:nvGraphicFramePr>
        <p:xfrm>
          <a:off x="838200" y="4820443"/>
          <a:ext cx="8120064" cy="1356520"/>
        </p:xfrm>
        <a:graphic>
          <a:graphicData uri="http://schemas.openxmlformats.org/drawingml/2006/table">
            <a:tbl>
              <a:tblPr firstRow="1" bandRow="1">
                <a:tableStyleId>{5C22544A-7EE6-4342-B048-85BDC9FD1C3A}</a:tableStyleId>
              </a:tblPr>
              <a:tblGrid>
                <a:gridCol w="2706688">
                  <a:extLst>
                    <a:ext uri="{9D8B030D-6E8A-4147-A177-3AD203B41FA5}">
                      <a16:colId xmlns:a16="http://schemas.microsoft.com/office/drawing/2014/main" val="1647835875"/>
                    </a:ext>
                  </a:extLst>
                </a:gridCol>
                <a:gridCol w="2706688">
                  <a:extLst>
                    <a:ext uri="{9D8B030D-6E8A-4147-A177-3AD203B41FA5}">
                      <a16:colId xmlns:a16="http://schemas.microsoft.com/office/drawing/2014/main" val="1655482978"/>
                    </a:ext>
                  </a:extLst>
                </a:gridCol>
                <a:gridCol w="2706688">
                  <a:extLst>
                    <a:ext uri="{9D8B030D-6E8A-4147-A177-3AD203B41FA5}">
                      <a16:colId xmlns:a16="http://schemas.microsoft.com/office/drawing/2014/main" val="1575117521"/>
                    </a:ext>
                  </a:extLst>
                </a:gridCol>
              </a:tblGrid>
              <a:tr h="678260">
                <a:tc>
                  <a:txBody>
                    <a:bodyPr/>
                    <a:lstStyle/>
                    <a:p>
                      <a:r>
                        <a:rPr lang="en-US" dirty="0"/>
                        <a:t>URL</a:t>
                      </a:r>
                    </a:p>
                  </a:txBody>
                  <a:tcPr/>
                </a:tc>
                <a:tc>
                  <a:txBody>
                    <a:bodyPr/>
                    <a:lstStyle/>
                    <a:p>
                      <a:r>
                        <a:rPr lang="en-US" dirty="0"/>
                        <a:t>Content Type</a:t>
                      </a:r>
                    </a:p>
                  </a:txBody>
                  <a:tcPr/>
                </a:tc>
                <a:tc>
                  <a:txBody>
                    <a:bodyPr/>
                    <a:lstStyle/>
                    <a:p>
                      <a:r>
                        <a:rPr lang="en-US" dirty="0"/>
                        <a:t>Body</a:t>
                      </a:r>
                    </a:p>
                  </a:txBody>
                  <a:tcPr/>
                </a:tc>
                <a:extLst>
                  <a:ext uri="{0D108BD9-81ED-4DB2-BD59-A6C34878D82A}">
                    <a16:rowId xmlns:a16="http://schemas.microsoft.com/office/drawing/2014/main" val="1870964348"/>
                  </a:ext>
                </a:extLst>
              </a:tr>
              <a:tr h="678260">
                <a:tc>
                  <a:txBody>
                    <a:bodyPr/>
                    <a:lstStyle/>
                    <a:p>
                      <a:r>
                        <a:rPr lang="en-US" dirty="0"/>
                        <a:t>URL</a:t>
                      </a:r>
                    </a:p>
                  </a:txBody>
                  <a:tcPr/>
                </a:tc>
                <a:tc>
                  <a:txBody>
                    <a:bodyPr/>
                    <a:lstStyle/>
                    <a:p>
                      <a:r>
                        <a:rPr lang="en-US" dirty="0"/>
                        <a:t>XML or JSON</a:t>
                      </a:r>
                    </a:p>
                  </a:txBody>
                  <a:tcPr/>
                </a:tc>
                <a:tc>
                  <a:txBody>
                    <a:bodyPr/>
                    <a:lstStyle/>
                    <a:p>
                      <a:r>
                        <a:rPr lang="en-US" dirty="0"/>
                        <a:t>Body</a:t>
                      </a:r>
                    </a:p>
                  </a:txBody>
                  <a:tcPr/>
                </a:tc>
                <a:extLst>
                  <a:ext uri="{0D108BD9-81ED-4DB2-BD59-A6C34878D82A}">
                    <a16:rowId xmlns:a16="http://schemas.microsoft.com/office/drawing/2014/main" val="1197803475"/>
                  </a:ext>
                </a:extLst>
              </a:tr>
            </a:tbl>
          </a:graphicData>
        </a:graphic>
      </p:graphicFrame>
    </p:spTree>
    <p:extLst>
      <p:ext uri="{BB962C8B-B14F-4D97-AF65-F5344CB8AC3E}">
        <p14:creationId xmlns:p14="http://schemas.microsoft.com/office/powerpoint/2010/main" val="717599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0A220-545A-5049-9FF9-CDAF6A8E8526}"/>
              </a:ext>
            </a:extLst>
          </p:cNvPr>
          <p:cNvSpPr>
            <a:spLocks noGrp="1"/>
          </p:cNvSpPr>
          <p:nvPr>
            <p:ph type="title"/>
          </p:nvPr>
        </p:nvSpPr>
        <p:spPr/>
        <p:txBody>
          <a:bodyPr/>
          <a:lstStyle/>
          <a:p>
            <a:r>
              <a:rPr lang="en-US" dirty="0"/>
              <a:t>Cancel API</a:t>
            </a:r>
          </a:p>
        </p:txBody>
      </p:sp>
      <p:sp>
        <p:nvSpPr>
          <p:cNvPr id="3" name="Content Placeholder 2">
            <a:extLst>
              <a:ext uri="{FF2B5EF4-FFF2-40B4-BE49-F238E27FC236}">
                <a16:creationId xmlns:a16="http://schemas.microsoft.com/office/drawing/2014/main" id="{0D4288E5-7804-894C-B6B6-69E336EEC9CD}"/>
              </a:ext>
            </a:extLst>
          </p:cNvPr>
          <p:cNvSpPr>
            <a:spLocks noGrp="1"/>
          </p:cNvSpPr>
          <p:nvPr>
            <p:ph idx="1"/>
          </p:nvPr>
        </p:nvSpPr>
        <p:spPr/>
        <p:txBody>
          <a:bodyPr/>
          <a:lstStyle/>
          <a:p>
            <a:r>
              <a:rPr lang="en-US" dirty="0"/>
              <a:t>URL - https://</a:t>
            </a:r>
            <a:r>
              <a:rPr lang="en-US" dirty="0" err="1"/>
              <a:t>partner.com</a:t>
            </a:r>
            <a:r>
              <a:rPr lang="en-US" dirty="0"/>
              <a:t>/</a:t>
            </a:r>
            <a:r>
              <a:rPr lang="en-US" dirty="0" err="1"/>
              <a:t>powerlistings</a:t>
            </a:r>
            <a:r>
              <a:rPr lang="en-US" dirty="0"/>
              <a:t>/&lt;Yext ID&gt;or https://</a:t>
            </a:r>
            <a:r>
              <a:rPr lang="en-US" dirty="0" err="1"/>
              <a:t>partner.com</a:t>
            </a:r>
            <a:r>
              <a:rPr lang="en-US" dirty="0"/>
              <a:t>/</a:t>
            </a:r>
            <a:r>
              <a:rPr lang="en-US" dirty="0" err="1"/>
              <a:t>powerlistings</a:t>
            </a:r>
            <a:r>
              <a:rPr lang="en-US" dirty="0"/>
              <a:t>/&lt;partner ID&gt;	</a:t>
            </a:r>
          </a:p>
          <a:p>
            <a:r>
              <a:rPr lang="en-US" dirty="0"/>
              <a:t>Method – DELETE</a:t>
            </a:r>
          </a:p>
          <a:p>
            <a:r>
              <a:rPr lang="en-US" dirty="0"/>
              <a:t>The CANCEL request is used when an existing </a:t>
            </a:r>
            <a:r>
              <a:rPr lang="en-US" dirty="0" err="1"/>
              <a:t>PowerListing</a:t>
            </a:r>
            <a:r>
              <a:rPr lang="en-US" dirty="0"/>
              <a:t> on your site is canceled by Yext.  This effectively undoes an ORDER request.</a:t>
            </a:r>
          </a:p>
          <a:p>
            <a:r>
              <a:rPr lang="en-US" dirty="0"/>
              <a:t>Body Type – XML or JSON</a:t>
            </a:r>
          </a:p>
        </p:txBody>
      </p:sp>
    </p:spTree>
    <p:extLst>
      <p:ext uri="{BB962C8B-B14F-4D97-AF65-F5344CB8AC3E}">
        <p14:creationId xmlns:p14="http://schemas.microsoft.com/office/powerpoint/2010/main" val="3534296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F0F50-288A-154B-BDFD-036762B381B1}"/>
              </a:ext>
            </a:extLst>
          </p:cNvPr>
          <p:cNvSpPr>
            <a:spLocks noGrp="1"/>
          </p:cNvSpPr>
          <p:nvPr>
            <p:ph type="title"/>
          </p:nvPr>
        </p:nvSpPr>
        <p:spPr/>
        <p:txBody>
          <a:bodyPr/>
          <a:lstStyle/>
          <a:p>
            <a:r>
              <a:rPr lang="en-US" dirty="0"/>
              <a:t>Status Update</a:t>
            </a:r>
          </a:p>
        </p:txBody>
      </p:sp>
      <p:graphicFrame>
        <p:nvGraphicFramePr>
          <p:cNvPr id="4" name="Content Placeholder 3">
            <a:extLst>
              <a:ext uri="{FF2B5EF4-FFF2-40B4-BE49-F238E27FC236}">
                <a16:creationId xmlns:a16="http://schemas.microsoft.com/office/drawing/2014/main" id="{B49E820E-4B36-964E-91AB-B39CB98FD465}"/>
              </a:ext>
            </a:extLst>
          </p:cNvPr>
          <p:cNvGraphicFramePr>
            <a:graphicFrameLocks noGrp="1"/>
          </p:cNvGraphicFramePr>
          <p:nvPr>
            <p:ph idx="1"/>
            <p:extLst>
              <p:ext uri="{D42A27DB-BD31-4B8C-83A1-F6EECF244321}">
                <p14:modId xmlns:p14="http://schemas.microsoft.com/office/powerpoint/2010/main" val="1955806977"/>
              </p:ext>
            </p:extLst>
          </p:nvPr>
        </p:nvGraphicFramePr>
        <p:xfrm>
          <a:off x="838200" y="2750740"/>
          <a:ext cx="8120064" cy="1356520"/>
        </p:xfrm>
        <a:graphic>
          <a:graphicData uri="http://schemas.openxmlformats.org/drawingml/2006/table">
            <a:tbl>
              <a:tblPr firstRow="1" bandRow="1">
                <a:tableStyleId>{5C22544A-7EE6-4342-B048-85BDC9FD1C3A}</a:tableStyleId>
              </a:tblPr>
              <a:tblGrid>
                <a:gridCol w="2706688">
                  <a:extLst>
                    <a:ext uri="{9D8B030D-6E8A-4147-A177-3AD203B41FA5}">
                      <a16:colId xmlns:a16="http://schemas.microsoft.com/office/drawing/2014/main" val="434904582"/>
                    </a:ext>
                  </a:extLst>
                </a:gridCol>
                <a:gridCol w="2706688">
                  <a:extLst>
                    <a:ext uri="{9D8B030D-6E8A-4147-A177-3AD203B41FA5}">
                      <a16:colId xmlns:a16="http://schemas.microsoft.com/office/drawing/2014/main" val="238306495"/>
                    </a:ext>
                  </a:extLst>
                </a:gridCol>
                <a:gridCol w="2706688">
                  <a:extLst>
                    <a:ext uri="{9D8B030D-6E8A-4147-A177-3AD203B41FA5}">
                      <a16:colId xmlns:a16="http://schemas.microsoft.com/office/drawing/2014/main" val="3571066075"/>
                    </a:ext>
                  </a:extLst>
                </a:gridCol>
              </a:tblGrid>
              <a:tr h="678260">
                <a:tc>
                  <a:txBody>
                    <a:bodyPr/>
                    <a:lstStyle/>
                    <a:p>
                      <a:r>
                        <a:rPr lang="en-US" dirty="0"/>
                        <a:t>URL</a:t>
                      </a:r>
                    </a:p>
                  </a:txBody>
                  <a:tcPr/>
                </a:tc>
                <a:tc>
                  <a:txBody>
                    <a:bodyPr/>
                    <a:lstStyle/>
                    <a:p>
                      <a:r>
                        <a:rPr lang="en-US" dirty="0"/>
                        <a:t>Content Type</a:t>
                      </a:r>
                    </a:p>
                  </a:txBody>
                  <a:tcPr/>
                </a:tc>
                <a:tc>
                  <a:txBody>
                    <a:bodyPr/>
                    <a:lstStyle/>
                    <a:p>
                      <a:r>
                        <a:rPr lang="en-US" dirty="0"/>
                        <a:t>Body</a:t>
                      </a:r>
                    </a:p>
                  </a:txBody>
                  <a:tcPr/>
                </a:tc>
                <a:extLst>
                  <a:ext uri="{0D108BD9-81ED-4DB2-BD59-A6C34878D82A}">
                    <a16:rowId xmlns:a16="http://schemas.microsoft.com/office/drawing/2014/main" val="3320682795"/>
                  </a:ext>
                </a:extLst>
              </a:tr>
              <a:tr h="678260">
                <a:tc>
                  <a:txBody>
                    <a:bodyPr/>
                    <a:lstStyle/>
                    <a:p>
                      <a:r>
                        <a:rPr lang="en-US" dirty="0"/>
                        <a:t>URL</a:t>
                      </a:r>
                    </a:p>
                  </a:txBody>
                  <a:tcPr/>
                </a:tc>
                <a:tc>
                  <a:txBody>
                    <a:bodyPr/>
                    <a:lstStyle/>
                    <a:p>
                      <a:r>
                        <a:rPr lang="en-US" dirty="0"/>
                        <a:t>XML or JSON</a:t>
                      </a:r>
                    </a:p>
                  </a:txBody>
                  <a:tcPr/>
                </a:tc>
                <a:tc>
                  <a:txBody>
                    <a:bodyPr/>
                    <a:lstStyle/>
                    <a:p>
                      <a:r>
                        <a:rPr lang="en-US" dirty="0"/>
                        <a:t>Body</a:t>
                      </a:r>
                    </a:p>
                  </a:txBody>
                  <a:tcPr/>
                </a:tc>
                <a:extLst>
                  <a:ext uri="{0D108BD9-81ED-4DB2-BD59-A6C34878D82A}">
                    <a16:rowId xmlns:a16="http://schemas.microsoft.com/office/drawing/2014/main" val="3208615816"/>
                  </a:ext>
                </a:extLst>
              </a:tr>
            </a:tbl>
          </a:graphicData>
        </a:graphic>
      </p:graphicFrame>
      <p:sp>
        <p:nvSpPr>
          <p:cNvPr id="3" name="TextBox 2">
            <a:extLst>
              <a:ext uri="{FF2B5EF4-FFF2-40B4-BE49-F238E27FC236}">
                <a16:creationId xmlns:a16="http://schemas.microsoft.com/office/drawing/2014/main" id="{0F1436A8-8354-6B48-AF39-53F17A49BC74}"/>
              </a:ext>
            </a:extLst>
          </p:cNvPr>
          <p:cNvSpPr txBox="1"/>
          <p:nvPr/>
        </p:nvSpPr>
        <p:spPr>
          <a:xfrm>
            <a:off x="838200" y="1690687"/>
            <a:ext cx="10720387" cy="646331"/>
          </a:xfrm>
          <a:prstGeom prst="rect">
            <a:avLst/>
          </a:prstGeom>
          <a:noFill/>
        </p:spPr>
        <p:txBody>
          <a:bodyPr wrap="square" rtlCol="0">
            <a:spAutoFit/>
          </a:bodyPr>
          <a:lstStyle/>
          <a:p>
            <a:r>
              <a:rPr lang="en-US" dirty="0"/>
              <a:t>This request is used when an existing Power Listing is updated by the you. In other words, you send this request to Yext to communicate a initiated change to the listing’s status.</a:t>
            </a:r>
          </a:p>
        </p:txBody>
      </p:sp>
    </p:spTree>
    <p:extLst>
      <p:ext uri="{BB962C8B-B14F-4D97-AF65-F5344CB8AC3E}">
        <p14:creationId xmlns:p14="http://schemas.microsoft.com/office/powerpoint/2010/main" val="1672493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E3539-E7CE-0C41-9277-761812C7E8A9}"/>
              </a:ext>
            </a:extLst>
          </p:cNvPr>
          <p:cNvSpPr>
            <a:spLocks noGrp="1"/>
          </p:cNvSpPr>
          <p:nvPr>
            <p:ph type="title"/>
          </p:nvPr>
        </p:nvSpPr>
        <p:spPr/>
        <p:txBody>
          <a:bodyPr/>
          <a:lstStyle/>
          <a:p>
            <a:r>
              <a:rPr lang="en-US" dirty="0"/>
              <a:t>Feeds + Real Time Pull</a:t>
            </a:r>
          </a:p>
        </p:txBody>
      </p:sp>
      <p:sp>
        <p:nvSpPr>
          <p:cNvPr id="3" name="Content Placeholder 2">
            <a:extLst>
              <a:ext uri="{FF2B5EF4-FFF2-40B4-BE49-F238E27FC236}">
                <a16:creationId xmlns:a16="http://schemas.microsoft.com/office/drawing/2014/main" id="{1B6C6FDB-664A-A342-9312-AF34697BBF56}"/>
              </a:ext>
            </a:extLst>
          </p:cNvPr>
          <p:cNvSpPr>
            <a:spLocks noGrp="1"/>
          </p:cNvSpPr>
          <p:nvPr>
            <p:ph idx="1"/>
          </p:nvPr>
        </p:nvSpPr>
        <p:spPr/>
        <p:txBody>
          <a:bodyPr/>
          <a:lstStyle/>
          <a:p>
            <a:r>
              <a:rPr lang="en-US" dirty="0"/>
              <a:t>Must have own search index</a:t>
            </a:r>
          </a:p>
          <a:p>
            <a:r>
              <a:rPr lang="en-US" dirty="0"/>
              <a:t>Can only make batch updates</a:t>
            </a:r>
          </a:p>
        </p:txBody>
      </p:sp>
    </p:spTree>
    <p:extLst>
      <p:ext uri="{BB962C8B-B14F-4D97-AF65-F5344CB8AC3E}">
        <p14:creationId xmlns:p14="http://schemas.microsoft.com/office/powerpoint/2010/main" val="1042883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0A220-545A-5049-9FF9-CDAF6A8E8526}"/>
              </a:ext>
            </a:extLst>
          </p:cNvPr>
          <p:cNvSpPr>
            <a:spLocks noGrp="1"/>
          </p:cNvSpPr>
          <p:nvPr>
            <p:ph type="title"/>
          </p:nvPr>
        </p:nvSpPr>
        <p:spPr/>
        <p:txBody>
          <a:bodyPr/>
          <a:lstStyle/>
          <a:p>
            <a:r>
              <a:rPr lang="en-US" dirty="0"/>
              <a:t>Search API</a:t>
            </a:r>
          </a:p>
        </p:txBody>
      </p:sp>
      <p:sp>
        <p:nvSpPr>
          <p:cNvPr id="3" name="Content Placeholder 2">
            <a:extLst>
              <a:ext uri="{FF2B5EF4-FFF2-40B4-BE49-F238E27FC236}">
                <a16:creationId xmlns:a16="http://schemas.microsoft.com/office/drawing/2014/main" id="{0D4288E5-7804-894C-B6B6-69E336EEC9CD}"/>
              </a:ext>
            </a:extLst>
          </p:cNvPr>
          <p:cNvSpPr>
            <a:spLocks noGrp="1"/>
          </p:cNvSpPr>
          <p:nvPr>
            <p:ph idx="1"/>
          </p:nvPr>
        </p:nvSpPr>
        <p:spPr/>
        <p:txBody>
          <a:bodyPr/>
          <a:lstStyle/>
          <a:p>
            <a:r>
              <a:rPr lang="en-US" dirty="0"/>
              <a:t>URL - </a:t>
            </a:r>
            <a:r>
              <a:rPr lang="en-US" dirty="0">
                <a:hlinkClick r:id="rId3"/>
              </a:rPr>
              <a:t>http://partner.com/powerlistings/search</a:t>
            </a:r>
            <a:endParaRPr lang="en-US" dirty="0"/>
          </a:p>
          <a:p>
            <a:r>
              <a:rPr lang="en-US" dirty="0"/>
              <a:t>Method – GET</a:t>
            </a:r>
          </a:p>
          <a:p>
            <a:r>
              <a:rPr lang="en-US" dirty="0"/>
              <a:t>The Partner SEARCH API allows Yext to search your site for existing listings. We expect the SEARCH API response to match the search results on your website or mobile app as closely as possible.</a:t>
            </a:r>
          </a:p>
          <a:p>
            <a:endParaRPr lang="en-US" dirty="0"/>
          </a:p>
          <a:p>
            <a:endParaRPr lang="en-US" dirty="0"/>
          </a:p>
        </p:txBody>
      </p:sp>
      <p:graphicFrame>
        <p:nvGraphicFramePr>
          <p:cNvPr id="4" name="Table 4">
            <a:extLst>
              <a:ext uri="{FF2B5EF4-FFF2-40B4-BE49-F238E27FC236}">
                <a16:creationId xmlns:a16="http://schemas.microsoft.com/office/drawing/2014/main" id="{E9DA1A7B-38D4-B94A-9586-05F8AB5366B6}"/>
              </a:ext>
            </a:extLst>
          </p:cNvPr>
          <p:cNvGraphicFramePr>
            <a:graphicFrameLocks noGrp="1"/>
          </p:cNvGraphicFramePr>
          <p:nvPr>
            <p:extLst>
              <p:ext uri="{D42A27DB-BD31-4B8C-83A1-F6EECF244321}">
                <p14:modId xmlns:p14="http://schemas.microsoft.com/office/powerpoint/2010/main" val="4171689537"/>
              </p:ext>
            </p:extLst>
          </p:nvPr>
        </p:nvGraphicFramePr>
        <p:xfrm>
          <a:off x="781048" y="4551997"/>
          <a:ext cx="10629904" cy="1354774"/>
        </p:xfrm>
        <a:graphic>
          <a:graphicData uri="http://schemas.openxmlformats.org/drawingml/2006/table">
            <a:tbl>
              <a:tblPr firstRow="1" bandRow="1">
                <a:tableStyleId>{5C22544A-7EE6-4342-B048-85BDC9FD1C3A}</a:tableStyleId>
              </a:tblPr>
              <a:tblGrid>
                <a:gridCol w="1328738">
                  <a:extLst>
                    <a:ext uri="{9D8B030D-6E8A-4147-A177-3AD203B41FA5}">
                      <a16:colId xmlns:a16="http://schemas.microsoft.com/office/drawing/2014/main" val="235092018"/>
                    </a:ext>
                  </a:extLst>
                </a:gridCol>
                <a:gridCol w="1328738">
                  <a:extLst>
                    <a:ext uri="{9D8B030D-6E8A-4147-A177-3AD203B41FA5}">
                      <a16:colId xmlns:a16="http://schemas.microsoft.com/office/drawing/2014/main" val="3163511887"/>
                    </a:ext>
                  </a:extLst>
                </a:gridCol>
                <a:gridCol w="1328738">
                  <a:extLst>
                    <a:ext uri="{9D8B030D-6E8A-4147-A177-3AD203B41FA5}">
                      <a16:colId xmlns:a16="http://schemas.microsoft.com/office/drawing/2014/main" val="2700390303"/>
                    </a:ext>
                  </a:extLst>
                </a:gridCol>
                <a:gridCol w="1328738">
                  <a:extLst>
                    <a:ext uri="{9D8B030D-6E8A-4147-A177-3AD203B41FA5}">
                      <a16:colId xmlns:a16="http://schemas.microsoft.com/office/drawing/2014/main" val="3342259407"/>
                    </a:ext>
                  </a:extLst>
                </a:gridCol>
                <a:gridCol w="1328738">
                  <a:extLst>
                    <a:ext uri="{9D8B030D-6E8A-4147-A177-3AD203B41FA5}">
                      <a16:colId xmlns:a16="http://schemas.microsoft.com/office/drawing/2014/main" val="1667920872"/>
                    </a:ext>
                  </a:extLst>
                </a:gridCol>
                <a:gridCol w="1328738">
                  <a:extLst>
                    <a:ext uri="{9D8B030D-6E8A-4147-A177-3AD203B41FA5}">
                      <a16:colId xmlns:a16="http://schemas.microsoft.com/office/drawing/2014/main" val="522643679"/>
                    </a:ext>
                  </a:extLst>
                </a:gridCol>
                <a:gridCol w="1328738">
                  <a:extLst>
                    <a:ext uri="{9D8B030D-6E8A-4147-A177-3AD203B41FA5}">
                      <a16:colId xmlns:a16="http://schemas.microsoft.com/office/drawing/2014/main" val="3714067317"/>
                    </a:ext>
                  </a:extLst>
                </a:gridCol>
                <a:gridCol w="1328738">
                  <a:extLst>
                    <a:ext uri="{9D8B030D-6E8A-4147-A177-3AD203B41FA5}">
                      <a16:colId xmlns:a16="http://schemas.microsoft.com/office/drawing/2014/main" val="199241044"/>
                    </a:ext>
                  </a:extLst>
                </a:gridCol>
              </a:tblGrid>
              <a:tr h="453629">
                <a:tc>
                  <a:txBody>
                    <a:bodyPr/>
                    <a:lstStyle/>
                    <a:p>
                      <a:r>
                        <a:rPr lang="en-US" dirty="0"/>
                        <a:t>Name </a:t>
                      </a:r>
                    </a:p>
                  </a:txBody>
                  <a:tcPr/>
                </a:tc>
                <a:tc>
                  <a:txBody>
                    <a:bodyPr/>
                    <a:lstStyle/>
                    <a:p>
                      <a:r>
                        <a:rPr lang="en-US" dirty="0"/>
                        <a:t>Address</a:t>
                      </a:r>
                    </a:p>
                  </a:txBody>
                  <a:tcPr/>
                </a:tc>
                <a:tc>
                  <a:txBody>
                    <a:bodyPr/>
                    <a:lstStyle/>
                    <a:p>
                      <a:r>
                        <a:rPr lang="en-US" dirty="0"/>
                        <a:t>Address2</a:t>
                      </a:r>
                    </a:p>
                  </a:txBody>
                  <a:tcPr/>
                </a:tc>
                <a:tc>
                  <a:txBody>
                    <a:bodyPr/>
                    <a:lstStyle/>
                    <a:p>
                      <a:r>
                        <a:rPr lang="en-US" dirty="0"/>
                        <a:t>City</a:t>
                      </a:r>
                    </a:p>
                  </a:txBody>
                  <a:tcPr/>
                </a:tc>
                <a:tc>
                  <a:txBody>
                    <a:bodyPr/>
                    <a:lstStyle/>
                    <a:p>
                      <a:r>
                        <a:rPr lang="en-US" dirty="0"/>
                        <a:t>State</a:t>
                      </a:r>
                    </a:p>
                  </a:txBody>
                  <a:tcPr/>
                </a:tc>
                <a:tc>
                  <a:txBody>
                    <a:bodyPr/>
                    <a:lstStyle/>
                    <a:p>
                      <a:r>
                        <a:rPr lang="en-US" dirty="0"/>
                        <a:t>Zip</a:t>
                      </a:r>
                    </a:p>
                  </a:txBody>
                  <a:tcPr/>
                </a:tc>
                <a:tc>
                  <a:txBody>
                    <a:bodyPr/>
                    <a:lstStyle/>
                    <a:p>
                      <a:r>
                        <a:rPr lang="en-US" dirty="0" err="1"/>
                        <a:t>LatLng</a:t>
                      </a:r>
                      <a:endParaRPr lang="en-US" dirty="0"/>
                    </a:p>
                  </a:txBody>
                  <a:tcPr/>
                </a:tc>
                <a:tc>
                  <a:txBody>
                    <a:bodyPr/>
                    <a:lstStyle/>
                    <a:p>
                      <a:r>
                        <a:rPr lang="en-US" dirty="0"/>
                        <a:t>Phone</a:t>
                      </a:r>
                    </a:p>
                  </a:txBody>
                  <a:tcPr/>
                </a:tc>
                <a:extLst>
                  <a:ext uri="{0D108BD9-81ED-4DB2-BD59-A6C34878D82A}">
                    <a16:rowId xmlns:a16="http://schemas.microsoft.com/office/drawing/2014/main" val="702558193"/>
                  </a:ext>
                </a:extLst>
              </a:tr>
              <a:tr h="901145">
                <a:tc>
                  <a:txBody>
                    <a:bodyPr/>
                    <a:lstStyle/>
                    <a:p>
                      <a:r>
                        <a:rPr lang="en-US" dirty="0"/>
                        <a:t>“</a:t>
                      </a:r>
                      <a:r>
                        <a:rPr lang="en-US" dirty="0" err="1"/>
                        <a:t>Yexy</a:t>
                      </a:r>
                      <a:r>
                        <a:rPr lang="en-US" dirty="0"/>
                        <a:t>”</a:t>
                      </a:r>
                    </a:p>
                  </a:txBody>
                  <a:tcPr/>
                </a:tc>
                <a:tc>
                  <a:txBody>
                    <a:bodyPr/>
                    <a:lstStyle/>
                    <a:p>
                      <a:r>
                        <a:rPr lang="en-US" dirty="0"/>
                        <a:t>“5 </a:t>
                      </a:r>
                      <a:r>
                        <a:rPr lang="en-US" dirty="0" err="1"/>
                        <a:t>Avene</a:t>
                      </a:r>
                      <a:r>
                        <a:rPr lang="en-US" dirty="0"/>
                        <a:t>”</a:t>
                      </a:r>
                    </a:p>
                  </a:txBody>
                  <a:tcPr/>
                </a:tc>
                <a:tc>
                  <a:txBody>
                    <a:bodyPr/>
                    <a:lstStyle/>
                    <a:p>
                      <a:r>
                        <a:rPr lang="en-US" dirty="0"/>
                        <a:t>“2</a:t>
                      </a:r>
                      <a:r>
                        <a:rPr lang="en-US" baseline="30000" dirty="0"/>
                        <a:t>nd</a:t>
                      </a:r>
                      <a:r>
                        <a:rPr lang="en-US" dirty="0"/>
                        <a:t> Room”</a:t>
                      </a:r>
                    </a:p>
                  </a:txBody>
                  <a:tcPr/>
                </a:tc>
                <a:tc>
                  <a:txBody>
                    <a:bodyPr/>
                    <a:lstStyle/>
                    <a:p>
                      <a:r>
                        <a:rPr lang="en-US" dirty="0"/>
                        <a:t>“NYC”</a:t>
                      </a:r>
                    </a:p>
                  </a:txBody>
                  <a:tcPr/>
                </a:tc>
                <a:tc>
                  <a:txBody>
                    <a:bodyPr/>
                    <a:lstStyle/>
                    <a:p>
                      <a:r>
                        <a:rPr lang="en-US" dirty="0"/>
                        <a:t>“PA”</a:t>
                      </a:r>
                    </a:p>
                  </a:txBody>
                  <a:tcPr/>
                </a:tc>
                <a:tc>
                  <a:txBody>
                    <a:bodyPr/>
                    <a:lstStyle/>
                    <a:p>
                      <a:r>
                        <a:rPr lang="en-US" dirty="0"/>
                        <a:t>“15232”</a:t>
                      </a:r>
                    </a:p>
                  </a:txBody>
                  <a:tcPr/>
                </a:tc>
                <a:tc>
                  <a:txBody>
                    <a:bodyPr/>
                    <a:lstStyle/>
                    <a:p>
                      <a:r>
                        <a:rPr lang="en-US" dirty="0"/>
                        <a:t>1.22323</a:t>
                      </a:r>
                    </a:p>
                  </a:txBody>
                  <a:tcPr/>
                </a:tc>
                <a:tc>
                  <a:txBody>
                    <a:bodyPr/>
                    <a:lstStyle/>
                    <a:p>
                      <a:r>
                        <a:rPr lang="en-US" dirty="0"/>
                        <a:t>“4126268757”</a:t>
                      </a:r>
                    </a:p>
                  </a:txBody>
                  <a:tcPr/>
                </a:tc>
                <a:extLst>
                  <a:ext uri="{0D108BD9-81ED-4DB2-BD59-A6C34878D82A}">
                    <a16:rowId xmlns:a16="http://schemas.microsoft.com/office/drawing/2014/main" val="1026251800"/>
                  </a:ext>
                </a:extLst>
              </a:tr>
            </a:tbl>
          </a:graphicData>
        </a:graphic>
      </p:graphicFrame>
    </p:spTree>
    <p:extLst>
      <p:ext uri="{BB962C8B-B14F-4D97-AF65-F5344CB8AC3E}">
        <p14:creationId xmlns:p14="http://schemas.microsoft.com/office/powerpoint/2010/main" val="3999652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5397C-58FE-BD4B-B5CD-9205CED32BC8}"/>
              </a:ext>
            </a:extLst>
          </p:cNvPr>
          <p:cNvSpPr>
            <a:spLocks noGrp="1"/>
          </p:cNvSpPr>
          <p:nvPr>
            <p:ph type="title"/>
          </p:nvPr>
        </p:nvSpPr>
        <p:spPr/>
        <p:txBody>
          <a:bodyPr/>
          <a:lstStyle/>
          <a:p>
            <a:r>
              <a:rPr lang="en-US" dirty="0"/>
              <a:t>Response Body</a:t>
            </a:r>
          </a:p>
        </p:txBody>
      </p:sp>
      <p:sp>
        <p:nvSpPr>
          <p:cNvPr id="3" name="Content Placeholder 2">
            <a:extLst>
              <a:ext uri="{FF2B5EF4-FFF2-40B4-BE49-F238E27FC236}">
                <a16:creationId xmlns:a16="http://schemas.microsoft.com/office/drawing/2014/main" id="{0A9B7534-6284-3443-B2A7-DC4CB8A073B2}"/>
              </a:ext>
            </a:extLst>
          </p:cNvPr>
          <p:cNvSpPr>
            <a:spLocks noGrp="1"/>
          </p:cNvSpPr>
          <p:nvPr>
            <p:ph idx="1"/>
          </p:nvPr>
        </p:nvSpPr>
        <p:spPr/>
        <p:txBody>
          <a:bodyPr>
            <a:normAutofit lnSpcReduction="10000"/>
          </a:bodyPr>
          <a:lstStyle/>
          <a:p>
            <a:pPr marL="0" indent="0">
              <a:buNone/>
            </a:pPr>
            <a:r>
              <a:rPr lang="en-US" dirty="0"/>
              <a:t>Array Return Type</a:t>
            </a:r>
          </a:p>
          <a:p>
            <a:pPr marL="0" indent="0">
              <a:buNone/>
            </a:pPr>
            <a:r>
              <a:rPr lang="en-US" dirty="0"/>
              <a:t>{ </a:t>
            </a:r>
          </a:p>
          <a:p>
            <a:pPr marL="0" indent="0">
              <a:buNone/>
            </a:pPr>
            <a:r>
              <a:rPr lang="en-US" dirty="0"/>
              <a:t>id:'567482',</a:t>
            </a:r>
          </a:p>
          <a:p>
            <a:pPr marL="0" indent="0">
              <a:buNone/>
            </a:pPr>
            <a:r>
              <a:rPr lang="en-US" dirty="0"/>
              <a:t> </a:t>
            </a:r>
            <a:r>
              <a:rPr lang="en-US" dirty="0" err="1"/>
              <a:t>status:'AVAILABLE</a:t>
            </a:r>
            <a:r>
              <a:rPr lang="en-US" dirty="0"/>
              <a:t>’, </a:t>
            </a:r>
          </a:p>
          <a:p>
            <a:pPr marL="0" indent="0">
              <a:buNone/>
            </a:pPr>
            <a:r>
              <a:rPr lang="en-US" dirty="0"/>
              <a:t>name:'</a:t>
            </a:r>
            <a:r>
              <a:rPr lang="en-US" dirty="0" err="1"/>
              <a:t>Yext</a:t>
            </a:r>
            <a:r>
              <a:rPr lang="en-US" dirty="0"/>
              <a:t>', address:'75 9th Avenue', address2:'7th Floor’, </a:t>
            </a:r>
          </a:p>
          <a:p>
            <a:pPr marL="0" indent="0">
              <a:buNone/>
            </a:pPr>
            <a:r>
              <a:rPr lang="en-US" dirty="0" err="1"/>
              <a:t>city:'New</a:t>
            </a:r>
            <a:r>
              <a:rPr lang="en-US" dirty="0"/>
              <a:t> York', </a:t>
            </a:r>
            <a:r>
              <a:rPr lang="en-US" dirty="0" err="1"/>
              <a:t>state:'NY</a:t>
            </a:r>
            <a:r>
              <a:rPr lang="en-US" dirty="0"/>
              <a:t>', zip:'10011’, </a:t>
            </a:r>
          </a:p>
          <a:p>
            <a:pPr marL="0" indent="0">
              <a:buNone/>
            </a:pPr>
            <a:r>
              <a:rPr lang="en-US" dirty="0"/>
              <a:t>latitude:40.741959, longitude:-74.004855, phone:'2126518966’, </a:t>
            </a:r>
          </a:p>
          <a:p>
            <a:pPr marL="0" indent="0">
              <a:buNone/>
            </a:pPr>
            <a:r>
              <a:rPr lang="en-US" dirty="0" err="1"/>
              <a:t>url</a:t>
            </a:r>
            <a:r>
              <a:rPr lang="en-US" dirty="0"/>
              <a:t>:'http://</a:t>
            </a:r>
            <a:r>
              <a:rPr lang="en-US" dirty="0" err="1"/>
              <a:t>www.partnersite.com</a:t>
            </a:r>
            <a:r>
              <a:rPr lang="en-US" dirty="0"/>
              <a:t>/profile/567482’ </a:t>
            </a:r>
          </a:p>
          <a:p>
            <a:pPr marL="0" indent="0">
              <a:buNone/>
            </a:pPr>
            <a:r>
              <a:rPr lang="en-US" dirty="0"/>
              <a:t>}</a:t>
            </a:r>
          </a:p>
        </p:txBody>
      </p:sp>
    </p:spTree>
    <p:extLst>
      <p:ext uri="{BB962C8B-B14F-4D97-AF65-F5344CB8AC3E}">
        <p14:creationId xmlns:p14="http://schemas.microsoft.com/office/powerpoint/2010/main" val="3547750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43B36-8773-2C44-9D18-A84C28064BD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77DCCC0-0924-6940-9621-BAA825FBA6E5}"/>
              </a:ext>
            </a:extLst>
          </p:cNvPr>
          <p:cNvSpPr>
            <a:spLocks noGrp="1"/>
          </p:cNvSpPr>
          <p:nvPr>
            <p:ph idx="1"/>
          </p:nvPr>
        </p:nvSpPr>
        <p:spPr/>
        <p:txBody>
          <a:bodyPr>
            <a:normAutofit/>
          </a:bodyPr>
          <a:lstStyle/>
          <a:p>
            <a:r>
              <a:rPr lang="en-US" sz="4800" dirty="0"/>
              <a:t>Yext API Details </a:t>
            </a:r>
          </a:p>
          <a:p>
            <a:r>
              <a:rPr lang="en-US" sz="4800" dirty="0"/>
              <a:t>Your API Details</a:t>
            </a:r>
          </a:p>
        </p:txBody>
      </p:sp>
    </p:spTree>
    <p:extLst>
      <p:ext uri="{BB962C8B-B14F-4D97-AF65-F5344CB8AC3E}">
        <p14:creationId xmlns:p14="http://schemas.microsoft.com/office/powerpoint/2010/main" val="71185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0A220-545A-5049-9FF9-CDAF6A8E8526}"/>
              </a:ext>
            </a:extLst>
          </p:cNvPr>
          <p:cNvSpPr>
            <a:spLocks noGrp="1"/>
          </p:cNvSpPr>
          <p:nvPr>
            <p:ph type="title"/>
          </p:nvPr>
        </p:nvSpPr>
        <p:spPr/>
        <p:txBody>
          <a:bodyPr/>
          <a:lstStyle/>
          <a:p>
            <a:r>
              <a:rPr lang="en-US" dirty="0"/>
              <a:t>Details API</a:t>
            </a:r>
          </a:p>
        </p:txBody>
      </p:sp>
      <p:sp>
        <p:nvSpPr>
          <p:cNvPr id="3" name="Content Placeholder 2">
            <a:extLst>
              <a:ext uri="{FF2B5EF4-FFF2-40B4-BE49-F238E27FC236}">
                <a16:creationId xmlns:a16="http://schemas.microsoft.com/office/drawing/2014/main" id="{0D4288E5-7804-894C-B6B6-69E336EEC9CD}"/>
              </a:ext>
            </a:extLst>
          </p:cNvPr>
          <p:cNvSpPr>
            <a:spLocks noGrp="1"/>
          </p:cNvSpPr>
          <p:nvPr>
            <p:ph idx="1"/>
          </p:nvPr>
        </p:nvSpPr>
        <p:spPr/>
        <p:txBody>
          <a:bodyPr/>
          <a:lstStyle/>
          <a:p>
            <a:r>
              <a:rPr lang="en-US" dirty="0"/>
              <a:t>URL </a:t>
            </a:r>
            <a:r>
              <a:rPr lang="en-US" dirty="0">
                <a:hlinkClick r:id="rId3"/>
              </a:rPr>
              <a:t>http://partner.com/powerlistings/details</a:t>
            </a:r>
            <a:endParaRPr lang="en-US" dirty="0"/>
          </a:p>
          <a:p>
            <a:r>
              <a:rPr lang="en-US" dirty="0"/>
              <a:t>Method – GET</a:t>
            </a:r>
          </a:p>
          <a:p>
            <a:r>
              <a:rPr lang="en-US" dirty="0"/>
              <a:t>The Partner DETAILS API allows Yext to retrieve listing details from your site using a known existing listing ID.</a:t>
            </a:r>
          </a:p>
          <a:p>
            <a:endParaRPr lang="en-US" dirty="0"/>
          </a:p>
          <a:p>
            <a:endParaRPr lang="en-US" dirty="0"/>
          </a:p>
        </p:txBody>
      </p:sp>
      <p:graphicFrame>
        <p:nvGraphicFramePr>
          <p:cNvPr id="5" name="Table 5">
            <a:extLst>
              <a:ext uri="{FF2B5EF4-FFF2-40B4-BE49-F238E27FC236}">
                <a16:creationId xmlns:a16="http://schemas.microsoft.com/office/drawing/2014/main" id="{83D59523-BC05-B441-BE61-7552391BA22D}"/>
              </a:ext>
            </a:extLst>
          </p:cNvPr>
          <p:cNvGraphicFramePr>
            <a:graphicFrameLocks noGrp="1"/>
          </p:cNvGraphicFramePr>
          <p:nvPr>
            <p:extLst>
              <p:ext uri="{D42A27DB-BD31-4B8C-83A1-F6EECF244321}">
                <p14:modId xmlns:p14="http://schemas.microsoft.com/office/powerpoint/2010/main" val="64175565"/>
              </p:ext>
            </p:extLst>
          </p:nvPr>
        </p:nvGraphicFramePr>
        <p:xfrm>
          <a:off x="838200" y="4186238"/>
          <a:ext cx="4905375" cy="928688"/>
        </p:xfrm>
        <a:graphic>
          <a:graphicData uri="http://schemas.openxmlformats.org/drawingml/2006/table">
            <a:tbl>
              <a:tblPr firstRow="1" bandRow="1">
                <a:tableStyleId>{5C22544A-7EE6-4342-B048-85BDC9FD1C3A}</a:tableStyleId>
              </a:tblPr>
              <a:tblGrid>
                <a:gridCol w="4905375">
                  <a:extLst>
                    <a:ext uri="{9D8B030D-6E8A-4147-A177-3AD203B41FA5}">
                      <a16:colId xmlns:a16="http://schemas.microsoft.com/office/drawing/2014/main" val="4282583980"/>
                    </a:ext>
                  </a:extLst>
                </a:gridCol>
              </a:tblGrid>
              <a:tr h="464344">
                <a:tc>
                  <a:txBody>
                    <a:bodyPr/>
                    <a:lstStyle/>
                    <a:p>
                      <a:r>
                        <a:rPr lang="en-US" dirty="0"/>
                        <a:t>ID</a:t>
                      </a:r>
                    </a:p>
                  </a:txBody>
                  <a:tcPr/>
                </a:tc>
                <a:extLst>
                  <a:ext uri="{0D108BD9-81ED-4DB2-BD59-A6C34878D82A}">
                    <a16:rowId xmlns:a16="http://schemas.microsoft.com/office/drawing/2014/main" val="1673457790"/>
                  </a:ext>
                </a:extLst>
              </a:tr>
              <a:tr h="464344">
                <a:tc>
                  <a:txBody>
                    <a:bodyPr/>
                    <a:lstStyle/>
                    <a:p>
                      <a:r>
                        <a:rPr lang="en-US" dirty="0"/>
                        <a:t>Partner Id – eg “12345”</a:t>
                      </a:r>
                    </a:p>
                  </a:txBody>
                  <a:tcPr/>
                </a:tc>
                <a:extLst>
                  <a:ext uri="{0D108BD9-81ED-4DB2-BD59-A6C34878D82A}">
                    <a16:rowId xmlns:a16="http://schemas.microsoft.com/office/drawing/2014/main" val="3429245195"/>
                  </a:ext>
                </a:extLst>
              </a:tr>
            </a:tbl>
          </a:graphicData>
        </a:graphic>
      </p:graphicFrame>
    </p:spTree>
    <p:extLst>
      <p:ext uri="{BB962C8B-B14F-4D97-AF65-F5344CB8AC3E}">
        <p14:creationId xmlns:p14="http://schemas.microsoft.com/office/powerpoint/2010/main" val="1781306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AF598-76B5-A54B-8712-ECE486397D9C}"/>
              </a:ext>
            </a:extLst>
          </p:cNvPr>
          <p:cNvSpPr>
            <a:spLocks noGrp="1"/>
          </p:cNvSpPr>
          <p:nvPr>
            <p:ph type="title"/>
          </p:nvPr>
        </p:nvSpPr>
        <p:spPr/>
        <p:txBody>
          <a:bodyPr/>
          <a:lstStyle/>
          <a:p>
            <a:r>
              <a:rPr lang="en-US" dirty="0"/>
              <a:t>Response Information</a:t>
            </a:r>
          </a:p>
        </p:txBody>
      </p:sp>
      <p:sp>
        <p:nvSpPr>
          <p:cNvPr id="3" name="Content Placeholder 2">
            <a:extLst>
              <a:ext uri="{FF2B5EF4-FFF2-40B4-BE49-F238E27FC236}">
                <a16:creationId xmlns:a16="http://schemas.microsoft.com/office/drawing/2014/main" id="{63F0A04A-5FA8-AC4F-9BD6-8A6202503CD1}"/>
              </a:ext>
            </a:extLst>
          </p:cNvPr>
          <p:cNvSpPr>
            <a:spLocks noGrp="1"/>
          </p:cNvSpPr>
          <p:nvPr>
            <p:ph idx="1"/>
          </p:nvPr>
        </p:nvSpPr>
        <p:spPr/>
        <p:txBody>
          <a:bodyPr/>
          <a:lstStyle/>
          <a:p>
            <a:r>
              <a:rPr lang="en-US" dirty="0"/>
              <a:t> ID – Id of Listing</a:t>
            </a:r>
          </a:p>
          <a:p>
            <a:r>
              <a:rPr lang="en-US" dirty="0"/>
              <a:t>Name – Listing Name</a:t>
            </a:r>
          </a:p>
          <a:p>
            <a:r>
              <a:rPr lang="en-US" dirty="0"/>
              <a:t>Address – Listing Address</a:t>
            </a:r>
          </a:p>
          <a:p>
            <a:r>
              <a:rPr lang="en-US" dirty="0"/>
              <a:t>Reviews- Content, Rating, and the URL</a:t>
            </a:r>
          </a:p>
          <a:p>
            <a:r>
              <a:rPr lang="en-US" dirty="0"/>
              <a:t>Photos</a:t>
            </a:r>
          </a:p>
          <a:p>
            <a:r>
              <a:rPr lang="en-US" dirty="0"/>
              <a:t>Special Offers</a:t>
            </a:r>
          </a:p>
          <a:p>
            <a:r>
              <a:rPr lang="en-US" dirty="0"/>
              <a:t>Payment Methods</a:t>
            </a:r>
          </a:p>
          <a:p>
            <a:r>
              <a:rPr lang="en-US" dirty="0"/>
              <a:t>Social Media – Twitter and Facebook</a:t>
            </a:r>
          </a:p>
          <a:p>
            <a:endParaRPr lang="en-US" dirty="0"/>
          </a:p>
        </p:txBody>
      </p:sp>
    </p:spTree>
    <p:extLst>
      <p:ext uri="{BB962C8B-B14F-4D97-AF65-F5344CB8AC3E}">
        <p14:creationId xmlns:p14="http://schemas.microsoft.com/office/powerpoint/2010/main" val="1872103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B2CE7-BB04-0041-91BA-32A4C013EEAA}"/>
              </a:ext>
            </a:extLst>
          </p:cNvPr>
          <p:cNvSpPr>
            <a:spLocks noGrp="1"/>
          </p:cNvSpPr>
          <p:nvPr>
            <p:ph type="title"/>
          </p:nvPr>
        </p:nvSpPr>
        <p:spPr/>
        <p:txBody>
          <a:bodyPr/>
          <a:lstStyle/>
          <a:p>
            <a:r>
              <a:rPr lang="en-US" dirty="0"/>
              <a:t>Sample response</a:t>
            </a:r>
          </a:p>
        </p:txBody>
      </p:sp>
      <p:sp>
        <p:nvSpPr>
          <p:cNvPr id="3" name="Content Placeholder 2">
            <a:extLst>
              <a:ext uri="{FF2B5EF4-FFF2-40B4-BE49-F238E27FC236}">
                <a16:creationId xmlns:a16="http://schemas.microsoft.com/office/drawing/2014/main" id="{A5AEEEDD-403E-334B-908D-46E649DB6912}"/>
              </a:ext>
            </a:extLst>
          </p:cNvPr>
          <p:cNvSpPr>
            <a:spLocks noGrp="1"/>
          </p:cNvSpPr>
          <p:nvPr>
            <p:ph idx="1"/>
          </p:nvPr>
        </p:nvSpPr>
        <p:spPr/>
        <p:txBody>
          <a:bodyPr>
            <a:normAutofit fontScale="77500" lnSpcReduction="20000"/>
          </a:bodyPr>
          <a:lstStyle/>
          <a:p>
            <a:r>
              <a:rPr lang="en-US" dirty="0"/>
              <a:t>{ id:'567482', </a:t>
            </a:r>
            <a:r>
              <a:rPr lang="en-US" dirty="0" err="1"/>
              <a:t>name:'Yext</a:t>
            </a:r>
            <a:r>
              <a:rPr lang="en-US" dirty="0"/>
              <a:t>', address:'75 9th Avenue', address2:'7th Floor', </a:t>
            </a:r>
            <a:r>
              <a:rPr lang="en-US" dirty="0" err="1"/>
              <a:t>city:'New</a:t>
            </a:r>
            <a:r>
              <a:rPr lang="en-US" dirty="0"/>
              <a:t> York', </a:t>
            </a:r>
            <a:r>
              <a:rPr lang="en-US" dirty="0" err="1"/>
              <a:t>state:'NY</a:t>
            </a:r>
            <a:r>
              <a:rPr lang="en-US" dirty="0"/>
              <a:t>', zip:'10011', phone:'2126518966', </a:t>
            </a:r>
            <a:r>
              <a:rPr lang="en-US" dirty="0" err="1"/>
              <a:t>url</a:t>
            </a:r>
            <a:r>
              <a:rPr lang="en-US" dirty="0"/>
              <a:t>:'http://</a:t>
            </a:r>
            <a:r>
              <a:rPr lang="en-US" dirty="0" err="1"/>
              <a:t>www.partnersite.com</a:t>
            </a:r>
            <a:r>
              <a:rPr lang="en-US" dirty="0"/>
              <a:t>/profile/567482', rating:3.5, total_reviews:22, </a:t>
            </a:r>
            <a:r>
              <a:rPr lang="en-US" dirty="0" err="1"/>
              <a:t>recent_reviews</a:t>
            </a:r>
            <a:r>
              <a:rPr lang="en-US" dirty="0"/>
              <a:t>:[ { id:'R9182', timestamp:1280296860145, </a:t>
            </a:r>
            <a:r>
              <a:rPr lang="en-US" dirty="0" err="1"/>
              <a:t>review:'Yext</a:t>
            </a:r>
            <a:r>
              <a:rPr lang="en-US" dirty="0"/>
              <a:t> helped me list my new business - it was great!', rating:5.0, </a:t>
            </a:r>
            <a:r>
              <a:rPr lang="en-US" dirty="0" err="1"/>
              <a:t>url</a:t>
            </a:r>
            <a:r>
              <a:rPr lang="en-US" dirty="0"/>
              <a:t>:'http://</a:t>
            </a:r>
            <a:r>
              <a:rPr lang="en-US" dirty="0" err="1"/>
              <a:t>www.partnersite.com</a:t>
            </a:r>
            <a:r>
              <a:rPr lang="en-US" dirty="0"/>
              <a:t>/reviews/R9182', userId:'U1264', </a:t>
            </a:r>
            <a:r>
              <a:rPr lang="en-US" dirty="0" err="1"/>
              <a:t>userName</a:t>
            </a:r>
            <a:r>
              <a:rPr lang="en-US" dirty="0"/>
              <a:t>:'Rich Hong', </a:t>
            </a:r>
            <a:r>
              <a:rPr lang="en-US" dirty="0" err="1"/>
              <a:t>userPhoto</a:t>
            </a:r>
            <a:r>
              <a:rPr lang="en-US" dirty="0"/>
              <a:t>:'http://</a:t>
            </a:r>
            <a:r>
              <a:rPr lang="en-US" dirty="0" err="1"/>
              <a:t>www.partnersite.com</a:t>
            </a:r>
            <a:r>
              <a:rPr lang="en-US" dirty="0"/>
              <a:t>/users/U1264/photo', </a:t>
            </a:r>
            <a:r>
              <a:rPr lang="en-US" dirty="0" err="1"/>
              <a:t>userProfile</a:t>
            </a:r>
            <a:r>
              <a:rPr lang="en-US" dirty="0"/>
              <a:t>:'http://</a:t>
            </a:r>
            <a:r>
              <a:rPr lang="en-US" dirty="0" err="1"/>
              <a:t>www.partnersite.com</a:t>
            </a:r>
            <a:r>
              <a:rPr lang="en-US" dirty="0"/>
              <a:t>/users/U1264' }, { id:'R9171', timestamp:128029685430145, </a:t>
            </a:r>
            <a:r>
              <a:rPr lang="en-US" dirty="0" err="1"/>
              <a:t>review:'Yext</a:t>
            </a:r>
            <a:r>
              <a:rPr lang="en-US" dirty="0"/>
              <a:t> fixed my broken listings instantly!', rating:4.5, </a:t>
            </a:r>
            <a:r>
              <a:rPr lang="en-US" dirty="0" err="1"/>
              <a:t>url</a:t>
            </a:r>
            <a:r>
              <a:rPr lang="en-US" dirty="0"/>
              <a:t>:'http://</a:t>
            </a:r>
            <a:r>
              <a:rPr lang="en-US" dirty="0" err="1"/>
              <a:t>www.partnersite.com</a:t>
            </a:r>
            <a:r>
              <a:rPr lang="en-US" dirty="0"/>
              <a:t>/reviews/R9171', userId:'U1262', </a:t>
            </a:r>
            <a:r>
              <a:rPr lang="en-US" dirty="0" err="1"/>
              <a:t>userName</a:t>
            </a:r>
            <a:r>
              <a:rPr lang="en-US" dirty="0"/>
              <a:t>:'Connie Chau', </a:t>
            </a:r>
            <a:r>
              <a:rPr lang="en-US" dirty="0" err="1"/>
              <a:t>userPhoto</a:t>
            </a:r>
            <a:r>
              <a:rPr lang="en-US" dirty="0"/>
              <a:t>:'http://</a:t>
            </a:r>
            <a:r>
              <a:rPr lang="en-US" dirty="0" err="1"/>
              <a:t>www.partnersite.com</a:t>
            </a:r>
            <a:r>
              <a:rPr lang="en-US" dirty="0"/>
              <a:t>/users/U1262/photo', </a:t>
            </a:r>
            <a:r>
              <a:rPr lang="en-US" dirty="0" err="1"/>
              <a:t>userProfile</a:t>
            </a:r>
            <a:r>
              <a:rPr lang="en-US" dirty="0"/>
              <a:t>:'http://</a:t>
            </a:r>
            <a:r>
              <a:rPr lang="en-US" dirty="0" err="1"/>
              <a:t>www.partnersite.com</a:t>
            </a:r>
            <a:r>
              <a:rPr lang="en-US" dirty="0"/>
              <a:t>/users/U1262' } ], categories:[ { id:547803, </a:t>
            </a:r>
            <a:r>
              <a:rPr lang="en-US" dirty="0" err="1"/>
              <a:t>name:'Listing</a:t>
            </a:r>
            <a:r>
              <a:rPr lang="en-US" dirty="0"/>
              <a:t> Management' }, { id:242383, </a:t>
            </a:r>
            <a:r>
              <a:rPr lang="en-US" dirty="0" err="1"/>
              <a:t>name:'Business</a:t>
            </a:r>
            <a:r>
              <a:rPr lang="en-US" dirty="0"/>
              <a:t> Services' } ], </a:t>
            </a:r>
            <a:r>
              <a:rPr lang="en-US" dirty="0" err="1"/>
              <a:t>website:'http</a:t>
            </a:r>
            <a:r>
              <a:rPr lang="en-US" dirty="0"/>
              <a:t>://</a:t>
            </a:r>
            <a:r>
              <a:rPr lang="en-US" dirty="0" err="1"/>
              <a:t>www.yext.com</a:t>
            </a:r>
            <a:r>
              <a:rPr lang="en-US" dirty="0"/>
              <a:t>', </a:t>
            </a:r>
            <a:r>
              <a:rPr lang="en-US" dirty="0" err="1"/>
              <a:t>description:'Yext</a:t>
            </a:r>
            <a:r>
              <a:rPr lang="en-US" dirty="0"/>
              <a:t> is the company behind </a:t>
            </a:r>
            <a:r>
              <a:rPr lang="en-US" dirty="0" err="1"/>
              <a:t>PowerListings</a:t>
            </a:r>
            <a:r>
              <a:rPr lang="en-US" dirty="0"/>
              <a:t>.', photos:[ { </a:t>
            </a:r>
            <a:r>
              <a:rPr lang="en-US" dirty="0" err="1"/>
              <a:t>url</a:t>
            </a:r>
            <a:r>
              <a:rPr lang="en-US" dirty="0"/>
              <a:t>:'http://</a:t>
            </a:r>
            <a:r>
              <a:rPr lang="en-US" dirty="0" err="1"/>
              <a:t>www.partnersite.com</a:t>
            </a:r>
            <a:r>
              <a:rPr lang="en-US" dirty="0"/>
              <a:t>/photos/438294872', width:640, height:480 }, { </a:t>
            </a:r>
            <a:r>
              <a:rPr lang="en-US" dirty="0" err="1"/>
              <a:t>url</a:t>
            </a:r>
            <a:r>
              <a:rPr lang="en-US" dirty="0"/>
              <a:t>:'http://</a:t>
            </a:r>
            <a:r>
              <a:rPr lang="en-US" dirty="0" err="1"/>
              <a:t>www.partnersite.com</a:t>
            </a:r>
            <a:r>
              <a:rPr lang="en-US" dirty="0"/>
              <a:t>/photos/43824322', width:320, height:320 } ], </a:t>
            </a:r>
            <a:r>
              <a:rPr lang="en-US" dirty="0" err="1"/>
              <a:t>yearEstablished</a:t>
            </a:r>
            <a:r>
              <a:rPr lang="en-US" dirty="0"/>
              <a:t>: '2006', </a:t>
            </a:r>
            <a:r>
              <a:rPr lang="en-US" dirty="0" err="1"/>
              <a:t>specialOfferMessage</a:t>
            </a:r>
            <a:r>
              <a:rPr lang="en-US" dirty="0"/>
              <a:t>: 'Sample Sale Till Christmas!', </a:t>
            </a:r>
            <a:r>
              <a:rPr lang="en-US" dirty="0" err="1"/>
              <a:t>specialOfferUrl</a:t>
            </a:r>
            <a:r>
              <a:rPr lang="en-US" dirty="0"/>
              <a:t>: 'http://</a:t>
            </a:r>
            <a:r>
              <a:rPr lang="en-US" dirty="0" err="1"/>
              <a:t>www.merchant.com</a:t>
            </a:r>
            <a:r>
              <a:rPr lang="en-US" dirty="0"/>
              <a:t>' }</a:t>
            </a:r>
          </a:p>
        </p:txBody>
      </p:sp>
    </p:spTree>
    <p:extLst>
      <p:ext uri="{BB962C8B-B14F-4D97-AF65-F5344CB8AC3E}">
        <p14:creationId xmlns:p14="http://schemas.microsoft.com/office/powerpoint/2010/main" val="1516159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0FDE2-66F4-3549-9BAB-57DD46F4C760}"/>
              </a:ext>
            </a:extLst>
          </p:cNvPr>
          <p:cNvSpPr>
            <a:spLocks noGrp="1"/>
          </p:cNvSpPr>
          <p:nvPr>
            <p:ph type="title"/>
          </p:nvPr>
        </p:nvSpPr>
        <p:spPr/>
        <p:txBody>
          <a:bodyPr/>
          <a:lstStyle/>
          <a:p>
            <a:r>
              <a:rPr lang="en-US" dirty="0"/>
              <a:t>Error Codes</a:t>
            </a:r>
          </a:p>
        </p:txBody>
      </p:sp>
      <p:graphicFrame>
        <p:nvGraphicFramePr>
          <p:cNvPr id="4" name="Table 4">
            <a:extLst>
              <a:ext uri="{FF2B5EF4-FFF2-40B4-BE49-F238E27FC236}">
                <a16:creationId xmlns:a16="http://schemas.microsoft.com/office/drawing/2014/main" id="{1F43409D-038B-3942-BA3F-F2FBDA13852D}"/>
              </a:ext>
            </a:extLst>
          </p:cNvPr>
          <p:cNvGraphicFramePr>
            <a:graphicFrameLocks noGrp="1"/>
          </p:cNvGraphicFramePr>
          <p:nvPr>
            <p:ph idx="1"/>
          </p:nvPr>
        </p:nvGraphicFramePr>
        <p:xfrm>
          <a:off x="838200" y="2071687"/>
          <a:ext cx="10515600" cy="209312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575387474"/>
                    </a:ext>
                  </a:extLst>
                </a:gridCol>
                <a:gridCol w="2605088">
                  <a:extLst>
                    <a:ext uri="{9D8B030D-6E8A-4147-A177-3AD203B41FA5}">
                      <a16:colId xmlns:a16="http://schemas.microsoft.com/office/drawing/2014/main" val="2628327384"/>
                    </a:ext>
                  </a:extLst>
                </a:gridCol>
                <a:gridCol w="2652712">
                  <a:extLst>
                    <a:ext uri="{9D8B030D-6E8A-4147-A177-3AD203B41FA5}">
                      <a16:colId xmlns:a16="http://schemas.microsoft.com/office/drawing/2014/main" val="206417783"/>
                    </a:ext>
                  </a:extLst>
                </a:gridCol>
                <a:gridCol w="2628900">
                  <a:extLst>
                    <a:ext uri="{9D8B030D-6E8A-4147-A177-3AD203B41FA5}">
                      <a16:colId xmlns:a16="http://schemas.microsoft.com/office/drawing/2014/main" val="2839479385"/>
                    </a:ext>
                  </a:extLst>
                </a:gridCol>
              </a:tblGrid>
              <a:tr h="971551">
                <a:tc>
                  <a:txBody>
                    <a:bodyPr/>
                    <a:lstStyle/>
                    <a:p>
                      <a:r>
                        <a:rPr lang="en-US" sz="2800" dirty="0"/>
                        <a:t>200 </a:t>
                      </a:r>
                    </a:p>
                  </a:txBody>
                  <a:tcPr/>
                </a:tc>
                <a:tc>
                  <a:txBody>
                    <a:bodyPr/>
                    <a:lstStyle/>
                    <a:p>
                      <a:r>
                        <a:rPr lang="en-US" sz="2800" dirty="0"/>
                        <a:t>400 </a:t>
                      </a:r>
                    </a:p>
                  </a:txBody>
                  <a:tcPr/>
                </a:tc>
                <a:tc>
                  <a:txBody>
                    <a:bodyPr/>
                    <a:lstStyle/>
                    <a:p>
                      <a:r>
                        <a:rPr lang="en-US" sz="2800" dirty="0"/>
                        <a:t>404</a:t>
                      </a:r>
                    </a:p>
                  </a:txBody>
                  <a:tcPr/>
                </a:tc>
                <a:tc>
                  <a:txBody>
                    <a:bodyPr/>
                    <a:lstStyle/>
                    <a:p>
                      <a:r>
                        <a:rPr lang="en-US" sz="2800" dirty="0"/>
                        <a:t>5XX</a:t>
                      </a:r>
                    </a:p>
                  </a:txBody>
                  <a:tcPr/>
                </a:tc>
                <a:extLst>
                  <a:ext uri="{0D108BD9-81ED-4DB2-BD59-A6C34878D82A}">
                    <a16:rowId xmlns:a16="http://schemas.microsoft.com/office/drawing/2014/main" val="2212223328"/>
                  </a:ext>
                </a:extLst>
              </a:tr>
              <a:tr h="1121569">
                <a:tc>
                  <a:txBody>
                    <a:bodyPr/>
                    <a:lstStyle/>
                    <a:p>
                      <a:r>
                        <a:rPr lang="en-US" sz="2800" dirty="0"/>
                        <a:t>Ok Request</a:t>
                      </a:r>
                    </a:p>
                  </a:txBody>
                  <a:tcPr/>
                </a:tc>
                <a:tc>
                  <a:txBody>
                    <a:bodyPr/>
                    <a:lstStyle/>
                    <a:p>
                      <a:r>
                        <a:rPr lang="en-US" sz="2800" dirty="0"/>
                        <a:t>Unable to decode</a:t>
                      </a:r>
                    </a:p>
                  </a:txBody>
                  <a:tcPr/>
                </a:tc>
                <a:tc>
                  <a:txBody>
                    <a:bodyPr/>
                    <a:lstStyle/>
                    <a:p>
                      <a:r>
                        <a:rPr lang="en-US" sz="2800" dirty="0"/>
                        <a:t>Endpoint not found</a:t>
                      </a:r>
                    </a:p>
                  </a:txBody>
                  <a:tcPr/>
                </a:tc>
                <a:tc>
                  <a:txBody>
                    <a:bodyPr/>
                    <a:lstStyle/>
                    <a:p>
                      <a:r>
                        <a:rPr lang="en-US" sz="2800" dirty="0"/>
                        <a:t>Internal Server Error</a:t>
                      </a:r>
                    </a:p>
                  </a:txBody>
                  <a:tcPr/>
                </a:tc>
                <a:extLst>
                  <a:ext uri="{0D108BD9-81ED-4DB2-BD59-A6C34878D82A}">
                    <a16:rowId xmlns:a16="http://schemas.microsoft.com/office/drawing/2014/main" val="2888559849"/>
                  </a:ext>
                </a:extLst>
              </a:tr>
            </a:tbl>
          </a:graphicData>
        </a:graphic>
      </p:graphicFrame>
    </p:spTree>
    <p:extLst>
      <p:ext uri="{BB962C8B-B14F-4D97-AF65-F5344CB8AC3E}">
        <p14:creationId xmlns:p14="http://schemas.microsoft.com/office/powerpoint/2010/main" val="4250118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F0F50-288A-154B-BDFD-036762B381B1}"/>
              </a:ext>
            </a:extLst>
          </p:cNvPr>
          <p:cNvSpPr>
            <a:spLocks noGrp="1"/>
          </p:cNvSpPr>
          <p:nvPr>
            <p:ph type="title"/>
          </p:nvPr>
        </p:nvSpPr>
        <p:spPr/>
        <p:txBody>
          <a:bodyPr/>
          <a:lstStyle/>
          <a:p>
            <a:r>
              <a:rPr lang="en-US" dirty="0"/>
              <a:t>Comprehensive Feed</a:t>
            </a:r>
          </a:p>
        </p:txBody>
      </p:sp>
      <p:sp>
        <p:nvSpPr>
          <p:cNvPr id="5" name="Content Placeholder 4">
            <a:extLst>
              <a:ext uri="{FF2B5EF4-FFF2-40B4-BE49-F238E27FC236}">
                <a16:creationId xmlns:a16="http://schemas.microsoft.com/office/drawing/2014/main" id="{7D6877E0-23C0-1B4C-A161-BC487720A350}"/>
              </a:ext>
            </a:extLst>
          </p:cNvPr>
          <p:cNvSpPr>
            <a:spLocks noGrp="1"/>
          </p:cNvSpPr>
          <p:nvPr>
            <p:ph idx="1"/>
          </p:nvPr>
        </p:nvSpPr>
        <p:spPr/>
        <p:txBody>
          <a:bodyPr/>
          <a:lstStyle/>
          <a:p>
            <a:r>
              <a:rPr lang="en-US" dirty="0"/>
              <a:t>If you ever need a full feed of all </a:t>
            </a:r>
            <a:r>
              <a:rPr lang="en-US" dirty="0" err="1"/>
              <a:t>PowerListings</a:t>
            </a:r>
            <a:r>
              <a:rPr lang="en-US" dirty="0"/>
              <a:t> currently ordered on your site, you can pull it using the comprehensive feed facility.</a:t>
            </a:r>
          </a:p>
          <a:p>
            <a:r>
              <a:rPr lang="en-US" dirty="0"/>
              <a:t>Method – GET</a:t>
            </a:r>
          </a:p>
          <a:p>
            <a:r>
              <a:rPr lang="en-US" dirty="0"/>
              <a:t>URL - https://</a:t>
            </a:r>
            <a:r>
              <a:rPr lang="en-US" dirty="0" err="1"/>
              <a:t>pl.yext.com</a:t>
            </a:r>
            <a:r>
              <a:rPr lang="en-US" dirty="0"/>
              <a:t>/</a:t>
            </a:r>
            <a:r>
              <a:rPr lang="en-US" dirty="0" err="1"/>
              <a:t>powerlistings?api_key</a:t>
            </a:r>
            <a:r>
              <a:rPr lang="en-US" dirty="0"/>
              <a:t>=&lt;API key&gt;</a:t>
            </a:r>
          </a:p>
        </p:txBody>
      </p:sp>
    </p:spTree>
    <p:extLst>
      <p:ext uri="{BB962C8B-B14F-4D97-AF65-F5344CB8AC3E}">
        <p14:creationId xmlns:p14="http://schemas.microsoft.com/office/powerpoint/2010/main" val="2595703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F0F50-288A-154B-BDFD-036762B381B1}"/>
              </a:ext>
            </a:extLst>
          </p:cNvPr>
          <p:cNvSpPr>
            <a:spLocks noGrp="1"/>
          </p:cNvSpPr>
          <p:nvPr>
            <p:ph type="title"/>
          </p:nvPr>
        </p:nvSpPr>
        <p:spPr/>
        <p:txBody>
          <a:bodyPr/>
          <a:lstStyle/>
          <a:p>
            <a:r>
              <a:rPr lang="en-US" dirty="0"/>
              <a:t>Real Time Pull</a:t>
            </a:r>
          </a:p>
        </p:txBody>
      </p:sp>
      <p:sp>
        <p:nvSpPr>
          <p:cNvPr id="5" name="Content Placeholder 4">
            <a:extLst>
              <a:ext uri="{FF2B5EF4-FFF2-40B4-BE49-F238E27FC236}">
                <a16:creationId xmlns:a16="http://schemas.microsoft.com/office/drawing/2014/main" id="{7D6877E0-23C0-1B4C-A161-BC487720A350}"/>
              </a:ext>
            </a:extLst>
          </p:cNvPr>
          <p:cNvSpPr>
            <a:spLocks noGrp="1"/>
          </p:cNvSpPr>
          <p:nvPr>
            <p:ph idx="1"/>
          </p:nvPr>
        </p:nvSpPr>
        <p:spPr/>
        <p:txBody>
          <a:bodyPr/>
          <a:lstStyle/>
          <a:p>
            <a:r>
              <a:rPr lang="en-US" dirty="0"/>
              <a:t>GET</a:t>
            </a:r>
          </a:p>
          <a:p>
            <a:endParaRPr lang="en-US" dirty="0"/>
          </a:p>
        </p:txBody>
      </p:sp>
      <p:graphicFrame>
        <p:nvGraphicFramePr>
          <p:cNvPr id="4" name="Table 3">
            <a:extLst>
              <a:ext uri="{FF2B5EF4-FFF2-40B4-BE49-F238E27FC236}">
                <a16:creationId xmlns:a16="http://schemas.microsoft.com/office/drawing/2014/main" id="{BE5C546A-7F30-6E4F-A806-6102E1EE4B02}"/>
              </a:ext>
            </a:extLst>
          </p:cNvPr>
          <p:cNvGraphicFramePr>
            <a:graphicFrameLocks noGrp="1"/>
          </p:cNvGraphicFramePr>
          <p:nvPr>
            <p:extLst>
              <p:ext uri="{D42A27DB-BD31-4B8C-83A1-F6EECF244321}">
                <p14:modId xmlns:p14="http://schemas.microsoft.com/office/powerpoint/2010/main" val="2869338298"/>
              </p:ext>
            </p:extLst>
          </p:nvPr>
        </p:nvGraphicFramePr>
        <p:xfrm>
          <a:off x="838200" y="4432587"/>
          <a:ext cx="8120064" cy="1356520"/>
        </p:xfrm>
        <a:graphic>
          <a:graphicData uri="http://schemas.openxmlformats.org/drawingml/2006/table">
            <a:tbl>
              <a:tblPr firstRow="1" bandRow="1">
                <a:tableStyleId>{5C22544A-7EE6-4342-B048-85BDC9FD1C3A}</a:tableStyleId>
              </a:tblPr>
              <a:tblGrid>
                <a:gridCol w="2030016">
                  <a:extLst>
                    <a:ext uri="{9D8B030D-6E8A-4147-A177-3AD203B41FA5}">
                      <a16:colId xmlns:a16="http://schemas.microsoft.com/office/drawing/2014/main" val="2344412907"/>
                    </a:ext>
                  </a:extLst>
                </a:gridCol>
                <a:gridCol w="2030016">
                  <a:extLst>
                    <a:ext uri="{9D8B030D-6E8A-4147-A177-3AD203B41FA5}">
                      <a16:colId xmlns:a16="http://schemas.microsoft.com/office/drawing/2014/main" val="888376606"/>
                    </a:ext>
                  </a:extLst>
                </a:gridCol>
                <a:gridCol w="2030016">
                  <a:extLst>
                    <a:ext uri="{9D8B030D-6E8A-4147-A177-3AD203B41FA5}">
                      <a16:colId xmlns:a16="http://schemas.microsoft.com/office/drawing/2014/main" val="1770020709"/>
                    </a:ext>
                  </a:extLst>
                </a:gridCol>
                <a:gridCol w="2030016">
                  <a:extLst>
                    <a:ext uri="{9D8B030D-6E8A-4147-A177-3AD203B41FA5}">
                      <a16:colId xmlns:a16="http://schemas.microsoft.com/office/drawing/2014/main" val="1766097491"/>
                    </a:ext>
                  </a:extLst>
                </a:gridCol>
              </a:tblGrid>
              <a:tr h="678260">
                <a:tc>
                  <a:txBody>
                    <a:bodyPr/>
                    <a:lstStyle/>
                    <a:p>
                      <a:r>
                        <a:rPr lang="en-US" dirty="0" err="1"/>
                        <a:t>pid</a:t>
                      </a:r>
                      <a:endParaRPr lang="en-US" dirty="0"/>
                    </a:p>
                  </a:txBody>
                  <a:tcPr/>
                </a:tc>
                <a:tc>
                  <a:txBody>
                    <a:bodyPr/>
                    <a:lstStyle/>
                    <a:p>
                      <a:r>
                        <a:rPr lang="en-US" dirty="0"/>
                        <a:t>ids</a:t>
                      </a:r>
                    </a:p>
                  </a:txBody>
                  <a:tcPr/>
                </a:tc>
                <a:tc>
                  <a:txBody>
                    <a:bodyPr/>
                    <a:lstStyle/>
                    <a:p>
                      <a:r>
                        <a:rPr lang="en-US" dirty="0" err="1"/>
                        <a:t>partnerids</a:t>
                      </a:r>
                      <a:endParaRPr lang="en-US" dirty="0"/>
                    </a:p>
                  </a:txBody>
                  <a:tcPr/>
                </a:tc>
                <a:tc>
                  <a:txBody>
                    <a:bodyPr/>
                    <a:lstStyle/>
                    <a:p>
                      <a:r>
                        <a:rPr lang="en-US" dirty="0"/>
                        <a:t>callback</a:t>
                      </a:r>
                    </a:p>
                  </a:txBody>
                  <a:tcPr/>
                </a:tc>
                <a:extLst>
                  <a:ext uri="{0D108BD9-81ED-4DB2-BD59-A6C34878D82A}">
                    <a16:rowId xmlns:a16="http://schemas.microsoft.com/office/drawing/2014/main" val="1657450411"/>
                  </a:ext>
                </a:extLst>
              </a:tr>
              <a:tr h="678260">
                <a:tc>
                  <a:txBody>
                    <a:bodyPr/>
                    <a:lstStyle/>
                    <a:p>
                      <a:r>
                        <a:rPr lang="en-US" dirty="0"/>
                        <a:t>Provided to you</a:t>
                      </a:r>
                    </a:p>
                  </a:txBody>
                  <a:tcPr/>
                </a:tc>
                <a:tc>
                  <a:txBody>
                    <a:bodyPr/>
                    <a:lstStyle/>
                    <a:p>
                      <a:r>
                        <a:rPr lang="en-US" dirty="0"/>
                        <a:t>Must be provided</a:t>
                      </a:r>
                    </a:p>
                  </a:txBody>
                  <a:tcPr/>
                </a:tc>
                <a:tc>
                  <a:txBody>
                    <a:bodyPr/>
                    <a:lstStyle/>
                    <a:p>
                      <a:r>
                        <a:rPr lang="en-US" dirty="0"/>
                        <a:t>Must be provided</a:t>
                      </a:r>
                    </a:p>
                  </a:txBody>
                  <a:tcPr/>
                </a:tc>
                <a:tc>
                  <a:txBody>
                    <a:bodyPr/>
                    <a:lstStyle/>
                    <a:p>
                      <a:r>
                        <a:rPr lang="en-US" dirty="0"/>
                        <a:t>Function to be called back</a:t>
                      </a:r>
                    </a:p>
                  </a:txBody>
                  <a:tcPr/>
                </a:tc>
                <a:extLst>
                  <a:ext uri="{0D108BD9-81ED-4DB2-BD59-A6C34878D82A}">
                    <a16:rowId xmlns:a16="http://schemas.microsoft.com/office/drawing/2014/main" val="3275025595"/>
                  </a:ext>
                </a:extLst>
              </a:tr>
            </a:tbl>
          </a:graphicData>
        </a:graphic>
      </p:graphicFrame>
      <p:sp>
        <p:nvSpPr>
          <p:cNvPr id="6" name="TextBox 5">
            <a:extLst>
              <a:ext uri="{FF2B5EF4-FFF2-40B4-BE49-F238E27FC236}">
                <a16:creationId xmlns:a16="http://schemas.microsoft.com/office/drawing/2014/main" id="{A406DB95-6CD0-4F4F-AD43-B0DA2A78964E}"/>
              </a:ext>
            </a:extLst>
          </p:cNvPr>
          <p:cNvSpPr txBox="1"/>
          <p:nvPr/>
        </p:nvSpPr>
        <p:spPr>
          <a:xfrm>
            <a:off x="957263" y="2228849"/>
            <a:ext cx="10515599" cy="1815882"/>
          </a:xfrm>
          <a:prstGeom prst="rect">
            <a:avLst/>
          </a:prstGeom>
          <a:noFill/>
        </p:spPr>
        <p:txBody>
          <a:bodyPr wrap="square" rtlCol="0">
            <a:spAutoFit/>
          </a:bodyPr>
          <a:lstStyle/>
          <a:p>
            <a:r>
              <a:rPr lang="en-US" sz="2800" dirty="0"/>
              <a:t>Some partners find it easier to pull </a:t>
            </a:r>
            <a:r>
              <a:rPr lang="en-US" sz="2800" dirty="0" err="1"/>
              <a:t>PowerListings</a:t>
            </a:r>
            <a:r>
              <a:rPr lang="en-US" sz="2800" dirty="0"/>
              <a:t> content in real-time than to accept real-time updates via the Order, Update, and Cancel methods in the Partner API specification. This can be accomplished using the real-time pull facility.</a:t>
            </a:r>
          </a:p>
        </p:txBody>
      </p:sp>
    </p:spTree>
    <p:extLst>
      <p:ext uri="{BB962C8B-B14F-4D97-AF65-F5344CB8AC3E}">
        <p14:creationId xmlns:p14="http://schemas.microsoft.com/office/powerpoint/2010/main" val="341914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77D5-A6DC-644C-A873-745E4C21C5CE}"/>
              </a:ext>
            </a:extLst>
          </p:cNvPr>
          <p:cNvSpPr>
            <a:spLocks noGrp="1"/>
          </p:cNvSpPr>
          <p:nvPr>
            <p:ph type="title"/>
          </p:nvPr>
        </p:nvSpPr>
        <p:spPr/>
        <p:txBody>
          <a:bodyPr/>
          <a:lstStyle/>
          <a:p>
            <a:r>
              <a:rPr lang="en-US" dirty="0"/>
              <a:t>Enhanced Search</a:t>
            </a:r>
          </a:p>
        </p:txBody>
      </p:sp>
      <p:sp>
        <p:nvSpPr>
          <p:cNvPr id="3" name="Content Placeholder 2">
            <a:extLst>
              <a:ext uri="{FF2B5EF4-FFF2-40B4-BE49-F238E27FC236}">
                <a16:creationId xmlns:a16="http://schemas.microsoft.com/office/drawing/2014/main" id="{40136F85-AEDF-5B4C-995F-91DDAA4722C1}"/>
              </a:ext>
            </a:extLst>
          </p:cNvPr>
          <p:cNvSpPr>
            <a:spLocks noGrp="1"/>
          </p:cNvSpPr>
          <p:nvPr>
            <p:ph idx="1"/>
          </p:nvPr>
        </p:nvSpPr>
        <p:spPr/>
        <p:txBody>
          <a:bodyPr/>
          <a:lstStyle/>
          <a:p>
            <a:r>
              <a:rPr lang="en-US" dirty="0"/>
              <a:t>You do not host your own local search index</a:t>
            </a:r>
          </a:p>
          <a:p>
            <a:r>
              <a:rPr lang="en-US" dirty="0"/>
              <a:t>Less Ideal Solution</a:t>
            </a:r>
          </a:p>
        </p:txBody>
      </p:sp>
    </p:spTree>
    <p:extLst>
      <p:ext uri="{BB962C8B-B14F-4D97-AF65-F5344CB8AC3E}">
        <p14:creationId xmlns:p14="http://schemas.microsoft.com/office/powerpoint/2010/main" val="3243927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28F62-19C8-4040-9EEF-8E9E5BDDF6D2}"/>
              </a:ext>
            </a:extLst>
          </p:cNvPr>
          <p:cNvSpPr>
            <a:spLocks noGrp="1"/>
          </p:cNvSpPr>
          <p:nvPr>
            <p:ph type="title"/>
          </p:nvPr>
        </p:nvSpPr>
        <p:spPr/>
        <p:txBody>
          <a:bodyPr/>
          <a:lstStyle/>
          <a:p>
            <a:r>
              <a:rPr lang="en-US" dirty="0"/>
              <a:t>APIs that you need to create</a:t>
            </a:r>
          </a:p>
        </p:txBody>
      </p:sp>
      <p:sp>
        <p:nvSpPr>
          <p:cNvPr id="3" name="Content Placeholder 2">
            <a:extLst>
              <a:ext uri="{FF2B5EF4-FFF2-40B4-BE49-F238E27FC236}">
                <a16:creationId xmlns:a16="http://schemas.microsoft.com/office/drawing/2014/main" id="{9B180CE5-0502-7448-BED6-B5C2FC3FC4F2}"/>
              </a:ext>
            </a:extLst>
          </p:cNvPr>
          <p:cNvSpPr>
            <a:spLocks noGrp="1"/>
          </p:cNvSpPr>
          <p:nvPr>
            <p:ph idx="1"/>
          </p:nvPr>
        </p:nvSpPr>
        <p:spPr/>
        <p:txBody>
          <a:bodyPr/>
          <a:lstStyle/>
          <a:p>
            <a:r>
              <a:rPr lang="en-US" dirty="0"/>
              <a:t>Search</a:t>
            </a:r>
          </a:p>
          <a:p>
            <a:r>
              <a:rPr lang="en-US" dirty="0"/>
              <a:t>Details</a:t>
            </a:r>
          </a:p>
          <a:p>
            <a:r>
              <a:rPr lang="en-US" dirty="0"/>
              <a:t>Order</a:t>
            </a:r>
          </a:p>
          <a:p>
            <a:r>
              <a:rPr lang="en-US" dirty="0"/>
              <a:t>Update</a:t>
            </a:r>
          </a:p>
          <a:p>
            <a:r>
              <a:rPr lang="en-US" dirty="0"/>
              <a:t>Cancel</a:t>
            </a:r>
          </a:p>
          <a:p>
            <a:r>
              <a:rPr lang="en-US" dirty="0"/>
              <a:t>Receipt Feed</a:t>
            </a:r>
          </a:p>
        </p:txBody>
      </p:sp>
    </p:spTree>
    <p:extLst>
      <p:ext uri="{BB962C8B-B14F-4D97-AF65-F5344CB8AC3E}">
        <p14:creationId xmlns:p14="http://schemas.microsoft.com/office/powerpoint/2010/main" val="1463720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0A220-545A-5049-9FF9-CDAF6A8E8526}"/>
              </a:ext>
            </a:extLst>
          </p:cNvPr>
          <p:cNvSpPr>
            <a:spLocks noGrp="1"/>
          </p:cNvSpPr>
          <p:nvPr>
            <p:ph type="title"/>
          </p:nvPr>
        </p:nvSpPr>
        <p:spPr/>
        <p:txBody>
          <a:bodyPr/>
          <a:lstStyle/>
          <a:p>
            <a:r>
              <a:rPr lang="en-US" dirty="0"/>
              <a:t>Receipt Feed API</a:t>
            </a:r>
          </a:p>
        </p:txBody>
      </p:sp>
      <p:sp>
        <p:nvSpPr>
          <p:cNvPr id="3" name="Content Placeholder 2">
            <a:extLst>
              <a:ext uri="{FF2B5EF4-FFF2-40B4-BE49-F238E27FC236}">
                <a16:creationId xmlns:a16="http://schemas.microsoft.com/office/drawing/2014/main" id="{0D4288E5-7804-894C-B6B6-69E336EEC9CD}"/>
              </a:ext>
            </a:extLst>
          </p:cNvPr>
          <p:cNvSpPr>
            <a:spLocks noGrp="1"/>
          </p:cNvSpPr>
          <p:nvPr>
            <p:ph idx="1"/>
          </p:nvPr>
        </p:nvSpPr>
        <p:spPr/>
        <p:txBody>
          <a:bodyPr/>
          <a:lstStyle/>
          <a:p>
            <a:r>
              <a:rPr lang="en-US" sz="2400" dirty="0"/>
              <a:t>URL - </a:t>
            </a:r>
            <a:r>
              <a:rPr lang="en-US" sz="2400" dirty="0">
                <a:hlinkClick r:id="rId3"/>
              </a:rPr>
              <a:t>https://partner.com/powerlistings</a:t>
            </a:r>
            <a:endParaRPr lang="en-US" sz="2400" dirty="0"/>
          </a:p>
          <a:p>
            <a:r>
              <a:rPr lang="en-US" sz="2400" dirty="0"/>
              <a:t>Method – GET</a:t>
            </a:r>
          </a:p>
          <a:p>
            <a:r>
              <a:rPr lang="en-US" sz="2400" dirty="0"/>
              <a:t>When using a feed-based integration approach, you must provide receipt data in your own daily “receipt feed.” This feed can either be generated daily, or on the fly. In either case, the feed must be a complete list of all listings we have sent you in our most recent daily feed.</a:t>
            </a:r>
          </a:p>
          <a:p>
            <a:pPr marL="0" indent="0">
              <a:buNone/>
            </a:pPr>
            <a:endParaRPr lang="en-US" dirty="0"/>
          </a:p>
        </p:txBody>
      </p:sp>
      <p:graphicFrame>
        <p:nvGraphicFramePr>
          <p:cNvPr id="4" name="Table 4">
            <a:extLst>
              <a:ext uri="{FF2B5EF4-FFF2-40B4-BE49-F238E27FC236}">
                <a16:creationId xmlns:a16="http://schemas.microsoft.com/office/drawing/2014/main" id="{BB17651E-A1D0-2C46-92AE-6C942EB1B714}"/>
              </a:ext>
            </a:extLst>
          </p:cNvPr>
          <p:cNvGraphicFramePr>
            <a:graphicFrameLocks noGrp="1"/>
          </p:cNvGraphicFramePr>
          <p:nvPr>
            <p:extLst>
              <p:ext uri="{D42A27DB-BD31-4B8C-83A1-F6EECF244321}">
                <p14:modId xmlns:p14="http://schemas.microsoft.com/office/powerpoint/2010/main" val="389572254"/>
              </p:ext>
            </p:extLst>
          </p:nvPr>
        </p:nvGraphicFramePr>
        <p:xfrm>
          <a:off x="838200" y="4619624"/>
          <a:ext cx="10406065" cy="1571626"/>
        </p:xfrm>
        <a:graphic>
          <a:graphicData uri="http://schemas.openxmlformats.org/drawingml/2006/table">
            <a:tbl>
              <a:tblPr firstRow="1" bandRow="1">
                <a:tableStyleId>{5C22544A-7EE6-4342-B048-85BDC9FD1C3A}</a:tableStyleId>
              </a:tblPr>
              <a:tblGrid>
                <a:gridCol w="2081213">
                  <a:extLst>
                    <a:ext uri="{9D8B030D-6E8A-4147-A177-3AD203B41FA5}">
                      <a16:colId xmlns:a16="http://schemas.microsoft.com/office/drawing/2014/main" val="1805341576"/>
                    </a:ext>
                  </a:extLst>
                </a:gridCol>
                <a:gridCol w="2081213">
                  <a:extLst>
                    <a:ext uri="{9D8B030D-6E8A-4147-A177-3AD203B41FA5}">
                      <a16:colId xmlns:a16="http://schemas.microsoft.com/office/drawing/2014/main" val="2400402800"/>
                    </a:ext>
                  </a:extLst>
                </a:gridCol>
                <a:gridCol w="2081213">
                  <a:extLst>
                    <a:ext uri="{9D8B030D-6E8A-4147-A177-3AD203B41FA5}">
                      <a16:colId xmlns:a16="http://schemas.microsoft.com/office/drawing/2014/main" val="668766795"/>
                    </a:ext>
                  </a:extLst>
                </a:gridCol>
                <a:gridCol w="2081213">
                  <a:extLst>
                    <a:ext uri="{9D8B030D-6E8A-4147-A177-3AD203B41FA5}">
                      <a16:colId xmlns:a16="http://schemas.microsoft.com/office/drawing/2014/main" val="212007733"/>
                    </a:ext>
                  </a:extLst>
                </a:gridCol>
                <a:gridCol w="2081213">
                  <a:extLst>
                    <a:ext uri="{9D8B030D-6E8A-4147-A177-3AD203B41FA5}">
                      <a16:colId xmlns:a16="http://schemas.microsoft.com/office/drawing/2014/main" val="480406995"/>
                    </a:ext>
                  </a:extLst>
                </a:gridCol>
              </a:tblGrid>
              <a:tr h="785813">
                <a:tc>
                  <a:txBody>
                    <a:bodyPr/>
                    <a:lstStyle/>
                    <a:p>
                      <a:r>
                        <a:rPr lang="en-US" dirty="0"/>
                        <a:t>Yext ID</a:t>
                      </a:r>
                    </a:p>
                  </a:txBody>
                  <a:tcPr/>
                </a:tc>
                <a:tc>
                  <a:txBody>
                    <a:bodyPr/>
                    <a:lstStyle/>
                    <a:p>
                      <a:r>
                        <a:rPr lang="en-US" dirty="0" err="1"/>
                        <a:t>PartnerId</a:t>
                      </a:r>
                      <a:endParaRPr lang="en-US" dirty="0"/>
                    </a:p>
                  </a:txBody>
                  <a:tcPr/>
                </a:tc>
                <a:tc>
                  <a:txBody>
                    <a:bodyPr/>
                    <a:lstStyle/>
                    <a:p>
                      <a:r>
                        <a:rPr lang="en-US" dirty="0" err="1"/>
                        <a:t>Url</a:t>
                      </a:r>
                      <a:endParaRPr lang="en-US" dirty="0"/>
                    </a:p>
                  </a:txBody>
                  <a:tcPr/>
                </a:tc>
                <a:tc>
                  <a:txBody>
                    <a:bodyPr/>
                    <a:lstStyle/>
                    <a:p>
                      <a:r>
                        <a:rPr lang="en-US" dirty="0"/>
                        <a:t>Status</a:t>
                      </a:r>
                    </a:p>
                  </a:txBody>
                  <a:tcPr/>
                </a:tc>
                <a:tc>
                  <a:txBody>
                    <a:bodyPr/>
                    <a:lstStyle/>
                    <a:p>
                      <a:r>
                        <a:rPr lang="en-US" dirty="0"/>
                        <a:t>Details</a:t>
                      </a:r>
                    </a:p>
                  </a:txBody>
                  <a:tcPr/>
                </a:tc>
                <a:extLst>
                  <a:ext uri="{0D108BD9-81ED-4DB2-BD59-A6C34878D82A}">
                    <a16:rowId xmlns:a16="http://schemas.microsoft.com/office/drawing/2014/main" val="1511118902"/>
                  </a:ext>
                </a:extLst>
              </a:tr>
              <a:tr h="785813">
                <a:tc>
                  <a:txBody>
                    <a:bodyPr/>
                    <a:lstStyle/>
                    <a:p>
                      <a:r>
                        <a:rPr lang="en-US" dirty="0"/>
                        <a:t>“123”</a:t>
                      </a:r>
                    </a:p>
                  </a:txBody>
                  <a:tcPr/>
                </a:tc>
                <a:tc>
                  <a:txBody>
                    <a:bodyPr/>
                    <a:lstStyle/>
                    <a:p>
                      <a:r>
                        <a:rPr lang="en-US" dirty="0"/>
                        <a:t>“ABC”</a:t>
                      </a:r>
                    </a:p>
                  </a:txBody>
                  <a:tcPr/>
                </a:tc>
                <a:tc>
                  <a:txBody>
                    <a:bodyPr/>
                    <a:lstStyle/>
                    <a:p>
                      <a:r>
                        <a:rPr lang="en-US" dirty="0"/>
                        <a:t>“https://</a:t>
                      </a:r>
                      <a:r>
                        <a:rPr lang="en-US" dirty="0" err="1"/>
                        <a:t>partner.com</a:t>
                      </a:r>
                      <a:r>
                        <a:rPr lang="en-US" dirty="0"/>
                        <a:t>”</a:t>
                      </a:r>
                    </a:p>
                  </a:txBody>
                  <a:tcPr/>
                </a:tc>
                <a:tc>
                  <a:txBody>
                    <a:bodyPr/>
                    <a:lstStyle/>
                    <a:p>
                      <a:r>
                        <a:rPr lang="en-US" dirty="0"/>
                        <a:t>Pending/live/conflict/error</a:t>
                      </a:r>
                    </a:p>
                  </a:txBody>
                  <a:tcPr/>
                </a:tc>
                <a:tc>
                  <a:txBody>
                    <a:bodyPr/>
                    <a:lstStyle/>
                    <a:p>
                      <a:r>
                        <a:rPr lang="en-US" dirty="0"/>
                        <a:t>Optional field</a:t>
                      </a:r>
                    </a:p>
                  </a:txBody>
                  <a:tcPr/>
                </a:tc>
                <a:extLst>
                  <a:ext uri="{0D108BD9-81ED-4DB2-BD59-A6C34878D82A}">
                    <a16:rowId xmlns:a16="http://schemas.microsoft.com/office/drawing/2014/main" val="1189274146"/>
                  </a:ext>
                </a:extLst>
              </a:tr>
            </a:tbl>
          </a:graphicData>
        </a:graphic>
      </p:graphicFrame>
    </p:spTree>
    <p:extLst>
      <p:ext uri="{BB962C8B-B14F-4D97-AF65-F5344CB8AC3E}">
        <p14:creationId xmlns:p14="http://schemas.microsoft.com/office/powerpoint/2010/main" val="41770526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EC908-4E8F-034D-941F-18C0A7AAA2ED}"/>
              </a:ext>
            </a:extLst>
          </p:cNvPr>
          <p:cNvSpPr>
            <a:spLocks noGrp="1"/>
          </p:cNvSpPr>
          <p:nvPr>
            <p:ph type="ctrTitle"/>
          </p:nvPr>
        </p:nvSpPr>
        <p:spPr/>
        <p:txBody>
          <a:bodyPr/>
          <a:lstStyle/>
          <a:p>
            <a:r>
              <a:rPr lang="en-US" dirty="0"/>
              <a:t>Yext APIs</a:t>
            </a:r>
          </a:p>
        </p:txBody>
      </p:sp>
      <p:sp>
        <p:nvSpPr>
          <p:cNvPr id="3" name="Subtitle 2">
            <a:extLst>
              <a:ext uri="{FF2B5EF4-FFF2-40B4-BE49-F238E27FC236}">
                <a16:creationId xmlns:a16="http://schemas.microsoft.com/office/drawing/2014/main" id="{871E35CF-4A42-8B47-9676-06A198EA421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51813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F36EF-4D47-0F4C-BDDC-0C55A65D489C}"/>
              </a:ext>
            </a:extLst>
          </p:cNvPr>
          <p:cNvSpPr>
            <a:spLocks noGrp="1"/>
          </p:cNvSpPr>
          <p:nvPr>
            <p:ph type="title"/>
          </p:nvPr>
        </p:nvSpPr>
        <p:spPr/>
        <p:txBody>
          <a:bodyPr>
            <a:normAutofit/>
          </a:bodyPr>
          <a:lstStyle/>
          <a:p>
            <a:r>
              <a:rPr lang="en-US" sz="6000" b="1" dirty="0"/>
              <a:t>API Approaches</a:t>
            </a:r>
          </a:p>
        </p:txBody>
      </p:sp>
      <p:sp>
        <p:nvSpPr>
          <p:cNvPr id="3" name="Content Placeholder 2">
            <a:extLst>
              <a:ext uri="{FF2B5EF4-FFF2-40B4-BE49-F238E27FC236}">
                <a16:creationId xmlns:a16="http://schemas.microsoft.com/office/drawing/2014/main" id="{109D81AD-1C81-E546-BB52-2383FF6B5603}"/>
              </a:ext>
            </a:extLst>
          </p:cNvPr>
          <p:cNvSpPr>
            <a:spLocks noGrp="1"/>
          </p:cNvSpPr>
          <p:nvPr>
            <p:ph idx="1"/>
          </p:nvPr>
        </p:nvSpPr>
        <p:spPr/>
        <p:txBody>
          <a:bodyPr>
            <a:normAutofit/>
          </a:bodyPr>
          <a:lstStyle/>
          <a:p>
            <a:r>
              <a:rPr lang="en-US" sz="4000" dirty="0"/>
              <a:t>Real Time Push</a:t>
            </a:r>
          </a:p>
          <a:p>
            <a:r>
              <a:rPr lang="en-US" sz="4000" dirty="0"/>
              <a:t>Feeds + Real Time Pull</a:t>
            </a:r>
          </a:p>
          <a:p>
            <a:r>
              <a:rPr lang="en-US" sz="4000" dirty="0"/>
              <a:t>Enhanced Search</a:t>
            </a:r>
          </a:p>
        </p:txBody>
      </p:sp>
    </p:spTree>
    <p:extLst>
      <p:ext uri="{BB962C8B-B14F-4D97-AF65-F5344CB8AC3E}">
        <p14:creationId xmlns:p14="http://schemas.microsoft.com/office/powerpoint/2010/main" val="482380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F0F50-288A-154B-BDFD-036762B381B1}"/>
              </a:ext>
            </a:extLst>
          </p:cNvPr>
          <p:cNvSpPr>
            <a:spLocks noGrp="1"/>
          </p:cNvSpPr>
          <p:nvPr>
            <p:ph type="title"/>
          </p:nvPr>
        </p:nvSpPr>
        <p:spPr/>
        <p:txBody>
          <a:bodyPr/>
          <a:lstStyle/>
          <a:p>
            <a:r>
              <a:rPr lang="en-US" dirty="0"/>
              <a:t>Comprehensive Feed</a:t>
            </a:r>
          </a:p>
        </p:txBody>
      </p:sp>
      <p:sp>
        <p:nvSpPr>
          <p:cNvPr id="5" name="Content Placeholder 4">
            <a:extLst>
              <a:ext uri="{FF2B5EF4-FFF2-40B4-BE49-F238E27FC236}">
                <a16:creationId xmlns:a16="http://schemas.microsoft.com/office/drawing/2014/main" id="{7D6877E0-23C0-1B4C-A161-BC487720A35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397280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F0F50-288A-154B-BDFD-036762B381B1}"/>
              </a:ext>
            </a:extLst>
          </p:cNvPr>
          <p:cNvSpPr>
            <a:spLocks noGrp="1"/>
          </p:cNvSpPr>
          <p:nvPr>
            <p:ph type="title"/>
          </p:nvPr>
        </p:nvSpPr>
        <p:spPr/>
        <p:txBody>
          <a:bodyPr/>
          <a:lstStyle/>
          <a:p>
            <a:r>
              <a:rPr lang="en-US" dirty="0"/>
              <a:t>Real Time Pull</a:t>
            </a:r>
          </a:p>
        </p:txBody>
      </p:sp>
      <p:sp>
        <p:nvSpPr>
          <p:cNvPr id="5" name="Content Placeholder 4">
            <a:extLst>
              <a:ext uri="{FF2B5EF4-FFF2-40B4-BE49-F238E27FC236}">
                <a16:creationId xmlns:a16="http://schemas.microsoft.com/office/drawing/2014/main" id="{7D6877E0-23C0-1B4C-A161-BC487720A350}"/>
              </a:ext>
            </a:extLst>
          </p:cNvPr>
          <p:cNvSpPr>
            <a:spLocks noGrp="1"/>
          </p:cNvSpPr>
          <p:nvPr>
            <p:ph idx="1"/>
          </p:nvPr>
        </p:nvSpPr>
        <p:spPr/>
        <p:txBody>
          <a:bodyPr/>
          <a:lstStyle/>
          <a:p>
            <a:r>
              <a:rPr lang="en-US" dirty="0"/>
              <a:t>GET</a:t>
            </a:r>
          </a:p>
          <a:p>
            <a:r>
              <a:rPr lang="en-US" dirty="0"/>
              <a:t>You </a:t>
            </a:r>
            <a:r>
              <a:rPr lang="en-US" dirty="0" err="1"/>
              <a:t>mightfind</a:t>
            </a:r>
            <a:r>
              <a:rPr lang="en-US" dirty="0"/>
              <a:t> it easier to pull </a:t>
            </a:r>
            <a:r>
              <a:rPr lang="en-US" dirty="0" err="1"/>
              <a:t>PowerListings</a:t>
            </a:r>
            <a:r>
              <a:rPr lang="en-US" dirty="0"/>
              <a:t> content in real-time than to accept real-time updates via the Order, Update, and Cancel methods in the Partner API specification. This can be accomplished using the real-time pull facility.</a:t>
            </a:r>
          </a:p>
          <a:p>
            <a:endParaRPr lang="en-US" dirty="0"/>
          </a:p>
        </p:txBody>
      </p:sp>
      <p:graphicFrame>
        <p:nvGraphicFramePr>
          <p:cNvPr id="4" name="Table 3">
            <a:extLst>
              <a:ext uri="{FF2B5EF4-FFF2-40B4-BE49-F238E27FC236}">
                <a16:creationId xmlns:a16="http://schemas.microsoft.com/office/drawing/2014/main" id="{BE5C546A-7F30-6E4F-A806-6102E1EE4B02}"/>
              </a:ext>
            </a:extLst>
          </p:cNvPr>
          <p:cNvGraphicFramePr>
            <a:graphicFrameLocks noGrp="1"/>
          </p:cNvGraphicFramePr>
          <p:nvPr>
            <p:extLst>
              <p:ext uri="{D42A27DB-BD31-4B8C-83A1-F6EECF244321}">
                <p14:modId xmlns:p14="http://schemas.microsoft.com/office/powerpoint/2010/main" val="28378543"/>
              </p:ext>
            </p:extLst>
          </p:nvPr>
        </p:nvGraphicFramePr>
        <p:xfrm>
          <a:off x="838200" y="4390470"/>
          <a:ext cx="8120064" cy="1044020"/>
        </p:xfrm>
        <a:graphic>
          <a:graphicData uri="http://schemas.openxmlformats.org/drawingml/2006/table">
            <a:tbl>
              <a:tblPr firstRow="1" bandRow="1">
                <a:tableStyleId>{5C22544A-7EE6-4342-B048-85BDC9FD1C3A}</a:tableStyleId>
              </a:tblPr>
              <a:tblGrid>
                <a:gridCol w="2030016">
                  <a:extLst>
                    <a:ext uri="{9D8B030D-6E8A-4147-A177-3AD203B41FA5}">
                      <a16:colId xmlns:a16="http://schemas.microsoft.com/office/drawing/2014/main" val="2344412907"/>
                    </a:ext>
                  </a:extLst>
                </a:gridCol>
                <a:gridCol w="2030016">
                  <a:extLst>
                    <a:ext uri="{9D8B030D-6E8A-4147-A177-3AD203B41FA5}">
                      <a16:colId xmlns:a16="http://schemas.microsoft.com/office/drawing/2014/main" val="888376606"/>
                    </a:ext>
                  </a:extLst>
                </a:gridCol>
                <a:gridCol w="2030016">
                  <a:extLst>
                    <a:ext uri="{9D8B030D-6E8A-4147-A177-3AD203B41FA5}">
                      <a16:colId xmlns:a16="http://schemas.microsoft.com/office/drawing/2014/main" val="1770020709"/>
                    </a:ext>
                  </a:extLst>
                </a:gridCol>
                <a:gridCol w="2030016">
                  <a:extLst>
                    <a:ext uri="{9D8B030D-6E8A-4147-A177-3AD203B41FA5}">
                      <a16:colId xmlns:a16="http://schemas.microsoft.com/office/drawing/2014/main" val="1766097491"/>
                    </a:ext>
                  </a:extLst>
                </a:gridCol>
              </a:tblGrid>
              <a:tr h="0">
                <a:tc>
                  <a:txBody>
                    <a:bodyPr/>
                    <a:lstStyle/>
                    <a:p>
                      <a:r>
                        <a:rPr lang="en-US" dirty="0" err="1"/>
                        <a:t>pid</a:t>
                      </a:r>
                      <a:endParaRPr lang="en-US" dirty="0"/>
                    </a:p>
                  </a:txBody>
                  <a:tcPr/>
                </a:tc>
                <a:tc>
                  <a:txBody>
                    <a:bodyPr/>
                    <a:lstStyle/>
                    <a:p>
                      <a:r>
                        <a:rPr lang="en-US" dirty="0"/>
                        <a:t>ids</a:t>
                      </a:r>
                    </a:p>
                  </a:txBody>
                  <a:tcPr/>
                </a:tc>
                <a:tc>
                  <a:txBody>
                    <a:bodyPr/>
                    <a:lstStyle/>
                    <a:p>
                      <a:r>
                        <a:rPr lang="en-US" dirty="0" err="1"/>
                        <a:t>partnerids</a:t>
                      </a:r>
                      <a:endParaRPr lang="en-US" dirty="0"/>
                    </a:p>
                  </a:txBody>
                  <a:tcPr/>
                </a:tc>
                <a:tc>
                  <a:txBody>
                    <a:bodyPr/>
                    <a:lstStyle/>
                    <a:p>
                      <a:r>
                        <a:rPr lang="en-US" dirty="0"/>
                        <a:t>callback</a:t>
                      </a:r>
                    </a:p>
                  </a:txBody>
                  <a:tcPr/>
                </a:tc>
                <a:extLst>
                  <a:ext uri="{0D108BD9-81ED-4DB2-BD59-A6C34878D82A}">
                    <a16:rowId xmlns:a16="http://schemas.microsoft.com/office/drawing/2014/main" val="1657450411"/>
                  </a:ext>
                </a:extLst>
              </a:tr>
              <a:tr h="678260">
                <a:tc>
                  <a:txBody>
                    <a:bodyPr/>
                    <a:lstStyle/>
                    <a:p>
                      <a:r>
                        <a:rPr lang="en-US" dirty="0"/>
                        <a:t>Provided to you</a:t>
                      </a:r>
                    </a:p>
                  </a:txBody>
                  <a:tcPr/>
                </a:tc>
                <a:tc>
                  <a:txBody>
                    <a:bodyPr/>
                    <a:lstStyle/>
                    <a:p>
                      <a:r>
                        <a:rPr lang="en-US" dirty="0"/>
                        <a:t>Must be provided</a:t>
                      </a:r>
                    </a:p>
                  </a:txBody>
                  <a:tcPr/>
                </a:tc>
                <a:tc>
                  <a:txBody>
                    <a:bodyPr/>
                    <a:lstStyle/>
                    <a:p>
                      <a:r>
                        <a:rPr lang="en-US" dirty="0"/>
                        <a:t>Must be provided</a:t>
                      </a:r>
                    </a:p>
                  </a:txBody>
                  <a:tcPr/>
                </a:tc>
                <a:tc>
                  <a:txBody>
                    <a:bodyPr/>
                    <a:lstStyle/>
                    <a:p>
                      <a:r>
                        <a:rPr lang="en-US" dirty="0"/>
                        <a:t>Function to be called back</a:t>
                      </a:r>
                    </a:p>
                  </a:txBody>
                  <a:tcPr/>
                </a:tc>
                <a:extLst>
                  <a:ext uri="{0D108BD9-81ED-4DB2-BD59-A6C34878D82A}">
                    <a16:rowId xmlns:a16="http://schemas.microsoft.com/office/drawing/2014/main" val="3275025595"/>
                  </a:ext>
                </a:extLst>
              </a:tr>
            </a:tbl>
          </a:graphicData>
        </a:graphic>
      </p:graphicFrame>
    </p:spTree>
    <p:extLst>
      <p:ext uri="{BB962C8B-B14F-4D97-AF65-F5344CB8AC3E}">
        <p14:creationId xmlns:p14="http://schemas.microsoft.com/office/powerpoint/2010/main" val="47912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D8169-900C-A74E-B53F-6795CA8A66E9}"/>
              </a:ext>
            </a:extLst>
          </p:cNvPr>
          <p:cNvSpPr>
            <a:spLocks noGrp="1"/>
          </p:cNvSpPr>
          <p:nvPr>
            <p:ph type="title"/>
          </p:nvPr>
        </p:nvSpPr>
        <p:spPr/>
        <p:txBody>
          <a:bodyPr/>
          <a:lstStyle/>
          <a:p>
            <a:r>
              <a:rPr lang="en-US" dirty="0"/>
              <a:t>Reverse Search</a:t>
            </a:r>
          </a:p>
        </p:txBody>
      </p:sp>
      <p:graphicFrame>
        <p:nvGraphicFramePr>
          <p:cNvPr id="4" name="Table 4">
            <a:extLst>
              <a:ext uri="{FF2B5EF4-FFF2-40B4-BE49-F238E27FC236}">
                <a16:creationId xmlns:a16="http://schemas.microsoft.com/office/drawing/2014/main" id="{33C489FD-63C1-A94A-BBD7-3DE58EFE397B}"/>
              </a:ext>
            </a:extLst>
          </p:cNvPr>
          <p:cNvGraphicFramePr>
            <a:graphicFrameLocks noGrp="1"/>
          </p:cNvGraphicFramePr>
          <p:nvPr>
            <p:ph idx="1"/>
            <p:extLst>
              <p:ext uri="{D42A27DB-BD31-4B8C-83A1-F6EECF244321}">
                <p14:modId xmlns:p14="http://schemas.microsoft.com/office/powerpoint/2010/main" val="2287777923"/>
              </p:ext>
            </p:extLst>
          </p:nvPr>
        </p:nvGraphicFramePr>
        <p:xfrm>
          <a:off x="838200" y="3168650"/>
          <a:ext cx="10691814" cy="1960563"/>
        </p:xfrm>
        <a:graphic>
          <a:graphicData uri="http://schemas.openxmlformats.org/drawingml/2006/table">
            <a:tbl>
              <a:tblPr firstRow="1" bandRow="1">
                <a:tableStyleId>{5C22544A-7EE6-4342-B048-85BDC9FD1C3A}</a:tableStyleId>
              </a:tblPr>
              <a:tblGrid>
                <a:gridCol w="1527402">
                  <a:extLst>
                    <a:ext uri="{9D8B030D-6E8A-4147-A177-3AD203B41FA5}">
                      <a16:colId xmlns:a16="http://schemas.microsoft.com/office/drawing/2014/main" val="1265302198"/>
                    </a:ext>
                  </a:extLst>
                </a:gridCol>
                <a:gridCol w="1527402">
                  <a:extLst>
                    <a:ext uri="{9D8B030D-6E8A-4147-A177-3AD203B41FA5}">
                      <a16:colId xmlns:a16="http://schemas.microsoft.com/office/drawing/2014/main" val="304929147"/>
                    </a:ext>
                  </a:extLst>
                </a:gridCol>
                <a:gridCol w="1527402">
                  <a:extLst>
                    <a:ext uri="{9D8B030D-6E8A-4147-A177-3AD203B41FA5}">
                      <a16:colId xmlns:a16="http://schemas.microsoft.com/office/drawing/2014/main" val="2803945914"/>
                    </a:ext>
                  </a:extLst>
                </a:gridCol>
                <a:gridCol w="1527402">
                  <a:extLst>
                    <a:ext uri="{9D8B030D-6E8A-4147-A177-3AD203B41FA5}">
                      <a16:colId xmlns:a16="http://schemas.microsoft.com/office/drawing/2014/main" val="2748098895"/>
                    </a:ext>
                  </a:extLst>
                </a:gridCol>
                <a:gridCol w="1527402">
                  <a:extLst>
                    <a:ext uri="{9D8B030D-6E8A-4147-A177-3AD203B41FA5}">
                      <a16:colId xmlns:a16="http://schemas.microsoft.com/office/drawing/2014/main" val="2826498622"/>
                    </a:ext>
                  </a:extLst>
                </a:gridCol>
                <a:gridCol w="1527402">
                  <a:extLst>
                    <a:ext uri="{9D8B030D-6E8A-4147-A177-3AD203B41FA5}">
                      <a16:colId xmlns:a16="http://schemas.microsoft.com/office/drawing/2014/main" val="2207534726"/>
                    </a:ext>
                  </a:extLst>
                </a:gridCol>
                <a:gridCol w="1527402">
                  <a:extLst>
                    <a:ext uri="{9D8B030D-6E8A-4147-A177-3AD203B41FA5}">
                      <a16:colId xmlns:a16="http://schemas.microsoft.com/office/drawing/2014/main" val="1055951968"/>
                    </a:ext>
                  </a:extLst>
                </a:gridCol>
              </a:tblGrid>
              <a:tr h="667193">
                <a:tc>
                  <a:txBody>
                    <a:bodyPr/>
                    <a:lstStyle/>
                    <a:p>
                      <a:r>
                        <a:rPr lang="en-US" dirty="0" err="1"/>
                        <a:t>Api_key</a:t>
                      </a:r>
                      <a:endParaRPr lang="en-US" dirty="0"/>
                    </a:p>
                  </a:txBody>
                  <a:tcPr/>
                </a:tc>
                <a:tc>
                  <a:txBody>
                    <a:bodyPr/>
                    <a:lstStyle/>
                    <a:p>
                      <a:r>
                        <a:rPr lang="en-US" dirty="0"/>
                        <a:t>Query</a:t>
                      </a:r>
                    </a:p>
                  </a:txBody>
                  <a:tcPr/>
                </a:tc>
                <a:tc>
                  <a:txBody>
                    <a:bodyPr/>
                    <a:lstStyle/>
                    <a:p>
                      <a:r>
                        <a:rPr lang="en-US" dirty="0"/>
                        <a:t>Location</a:t>
                      </a:r>
                    </a:p>
                  </a:txBody>
                  <a:tcPr/>
                </a:tc>
                <a:tc>
                  <a:txBody>
                    <a:bodyPr/>
                    <a:lstStyle/>
                    <a:p>
                      <a:r>
                        <a:rPr lang="en-US" dirty="0"/>
                        <a:t>Radius</a:t>
                      </a:r>
                    </a:p>
                  </a:txBody>
                  <a:tcPr/>
                </a:tc>
                <a:tc>
                  <a:txBody>
                    <a:bodyPr/>
                    <a:lstStyle/>
                    <a:p>
                      <a:r>
                        <a:rPr lang="en-US" dirty="0"/>
                        <a:t>Categories</a:t>
                      </a:r>
                    </a:p>
                  </a:txBody>
                  <a:tcPr/>
                </a:tc>
                <a:tc>
                  <a:txBody>
                    <a:bodyPr/>
                    <a:lstStyle/>
                    <a:p>
                      <a:r>
                        <a:rPr lang="en-US" dirty="0" err="1"/>
                        <a:t>PartnerIds</a:t>
                      </a:r>
                      <a:endParaRPr lang="en-US" dirty="0"/>
                    </a:p>
                  </a:txBody>
                  <a:tcPr/>
                </a:tc>
                <a:tc>
                  <a:txBody>
                    <a:bodyPr/>
                    <a:lstStyle/>
                    <a:p>
                      <a:r>
                        <a:rPr lang="en-US" dirty="0"/>
                        <a:t>Format</a:t>
                      </a:r>
                    </a:p>
                  </a:txBody>
                  <a:tcPr/>
                </a:tc>
                <a:extLst>
                  <a:ext uri="{0D108BD9-81ED-4DB2-BD59-A6C34878D82A}">
                    <a16:rowId xmlns:a16="http://schemas.microsoft.com/office/drawing/2014/main" val="2832781047"/>
                  </a:ext>
                </a:extLst>
              </a:tr>
              <a:tr h="1293370">
                <a:tc>
                  <a:txBody>
                    <a:bodyPr/>
                    <a:lstStyle/>
                    <a:p>
                      <a:r>
                        <a:rPr lang="en-US" dirty="0"/>
                        <a:t>API KEY</a:t>
                      </a:r>
                    </a:p>
                  </a:txBody>
                  <a:tcPr/>
                </a:tc>
                <a:tc>
                  <a:txBody>
                    <a:bodyPr/>
                    <a:lstStyle/>
                    <a:p>
                      <a:r>
                        <a:rPr lang="en-US" dirty="0"/>
                        <a:t>Free form text</a:t>
                      </a:r>
                    </a:p>
                  </a:txBody>
                  <a:tcPr/>
                </a:tc>
                <a:tc>
                  <a:txBody>
                    <a:bodyPr/>
                    <a:lstStyle/>
                    <a:p>
                      <a:r>
                        <a:rPr lang="en-US" dirty="0"/>
                        <a:t>Lat / long </a:t>
                      </a:r>
                    </a:p>
                  </a:txBody>
                  <a:tcPr/>
                </a:tc>
                <a:tc>
                  <a:txBody>
                    <a:bodyPr/>
                    <a:lstStyle/>
                    <a:p>
                      <a:r>
                        <a:rPr lang="en-US" dirty="0"/>
                        <a:t>Distance</a:t>
                      </a:r>
                    </a:p>
                  </a:txBody>
                  <a:tcPr/>
                </a:tc>
                <a:tc>
                  <a:txBody>
                    <a:bodyPr/>
                    <a:lstStyle/>
                    <a:p>
                      <a:r>
                        <a:rPr lang="en-US" dirty="0"/>
                        <a:t>Category of search</a:t>
                      </a:r>
                    </a:p>
                  </a:txBody>
                  <a:tcPr/>
                </a:tc>
                <a:tc>
                  <a:txBody>
                    <a:bodyPr/>
                    <a:lstStyle/>
                    <a:p>
                      <a:r>
                        <a:rPr lang="en-US" dirty="0"/>
                        <a:t>Optional</a:t>
                      </a:r>
                    </a:p>
                  </a:txBody>
                  <a:tcPr/>
                </a:tc>
                <a:tc>
                  <a:txBody>
                    <a:bodyPr/>
                    <a:lstStyle/>
                    <a:p>
                      <a:r>
                        <a:rPr lang="en-US" dirty="0"/>
                        <a:t>Json /xml</a:t>
                      </a:r>
                    </a:p>
                  </a:txBody>
                  <a:tcPr/>
                </a:tc>
                <a:extLst>
                  <a:ext uri="{0D108BD9-81ED-4DB2-BD59-A6C34878D82A}">
                    <a16:rowId xmlns:a16="http://schemas.microsoft.com/office/drawing/2014/main" val="3755897008"/>
                  </a:ext>
                </a:extLst>
              </a:tr>
            </a:tbl>
          </a:graphicData>
        </a:graphic>
      </p:graphicFrame>
      <p:sp>
        <p:nvSpPr>
          <p:cNvPr id="5" name="TextBox 4">
            <a:extLst>
              <a:ext uri="{FF2B5EF4-FFF2-40B4-BE49-F238E27FC236}">
                <a16:creationId xmlns:a16="http://schemas.microsoft.com/office/drawing/2014/main" id="{5975FAB1-53AA-334D-B2F2-C10BEB3060B4}"/>
              </a:ext>
            </a:extLst>
          </p:cNvPr>
          <p:cNvSpPr txBox="1"/>
          <p:nvPr/>
        </p:nvSpPr>
        <p:spPr>
          <a:xfrm>
            <a:off x="971550" y="1690688"/>
            <a:ext cx="10558464" cy="646331"/>
          </a:xfrm>
          <a:prstGeom prst="rect">
            <a:avLst/>
          </a:prstGeom>
          <a:noFill/>
        </p:spPr>
        <p:txBody>
          <a:bodyPr wrap="square" rtlCol="0">
            <a:spAutoFit/>
          </a:bodyPr>
          <a:lstStyle/>
          <a:p>
            <a:r>
              <a:rPr lang="en-US" dirty="0"/>
              <a:t>If you do not have your own search infrastructure, then you can use the </a:t>
            </a:r>
            <a:r>
              <a:rPr lang="en-US" dirty="0" err="1"/>
              <a:t>PowerListings</a:t>
            </a:r>
            <a:r>
              <a:rPr lang="en-US" dirty="0"/>
              <a:t> Reverse Search API to search over Yext </a:t>
            </a:r>
            <a:r>
              <a:rPr lang="en-US" dirty="0" err="1"/>
              <a:t>PowerListings</a:t>
            </a:r>
            <a:r>
              <a:rPr lang="en-US" dirty="0"/>
              <a:t> whenever a visitor queries your site.</a:t>
            </a:r>
          </a:p>
        </p:txBody>
      </p:sp>
    </p:spTree>
    <p:extLst>
      <p:ext uri="{BB962C8B-B14F-4D97-AF65-F5344CB8AC3E}">
        <p14:creationId xmlns:p14="http://schemas.microsoft.com/office/powerpoint/2010/main" val="1088573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99AF1-5E6B-9044-B33E-BEF8FE0F67BF}"/>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D8413A84-9E3D-6042-911F-9D92042C0E0C}"/>
              </a:ext>
            </a:extLst>
          </p:cNvPr>
          <p:cNvSpPr>
            <a:spLocks noGrp="1"/>
          </p:cNvSpPr>
          <p:nvPr>
            <p:ph idx="1"/>
          </p:nvPr>
        </p:nvSpPr>
        <p:spPr/>
        <p:txBody>
          <a:bodyPr>
            <a:noAutofit/>
          </a:bodyPr>
          <a:lstStyle/>
          <a:p>
            <a:r>
              <a:rPr lang="en-US" sz="1600" dirty="0"/>
              <a:t>add new </a:t>
            </a:r>
            <a:r>
              <a:rPr lang="en-US" sz="1600" dirty="0" err="1"/>
              <a:t>PowerListings</a:t>
            </a:r>
            <a:r>
              <a:rPr lang="en-US" sz="1600" dirty="0"/>
              <a:t> (either new listings, or existing listings) within 24 hours of order</a:t>
            </a:r>
          </a:p>
          <a:p>
            <a:r>
              <a:rPr lang="en-US" sz="1600" dirty="0"/>
              <a:t>update searchable content (name, address, phone number, and categories, as used by your search index) within 24 hours</a:t>
            </a:r>
          </a:p>
          <a:p>
            <a:r>
              <a:rPr lang="en-US" sz="1600" dirty="0"/>
              <a:t>update display content (all content as it appears visually on your site) instantly (within a few minutes)</a:t>
            </a:r>
          </a:p>
          <a:p>
            <a:r>
              <a:rPr lang="en-US" sz="1600" dirty="0"/>
              <a:t>stop showing a listing in search results or via a direct profile link, if a </a:t>
            </a:r>
            <a:r>
              <a:rPr lang="en-US" sz="1600" dirty="0" err="1"/>
              <a:t>PowerListing’s</a:t>
            </a:r>
            <a:r>
              <a:rPr lang="en-US" sz="1600" dirty="0"/>
              <a:t> status is set to SUPPRESSED</a:t>
            </a:r>
          </a:p>
          <a:p>
            <a:r>
              <a:rPr lang="en-US" sz="1600" dirty="0"/>
              <a:t>provide functionality for </a:t>
            </a:r>
            <a:r>
              <a:rPr lang="en-US" sz="1600" dirty="0" err="1"/>
              <a:t>PowerListings</a:t>
            </a:r>
            <a:r>
              <a:rPr lang="en-US" sz="1600" dirty="0"/>
              <a:t> that, at a minimum, includes all features and functionality that you provides for claimed listings on the Partner Properties</a:t>
            </a:r>
          </a:p>
          <a:p>
            <a:r>
              <a:rPr lang="en-US" sz="1600" dirty="0"/>
              <a:t>display </a:t>
            </a:r>
            <a:r>
              <a:rPr lang="en-US" sz="1600" dirty="0" err="1"/>
              <a:t>PowerListings</a:t>
            </a:r>
            <a:r>
              <a:rPr lang="en-US" sz="1600" dirty="0"/>
              <a:t> content ahead of content from any free sources, including direct claims</a:t>
            </a:r>
          </a:p>
          <a:p>
            <a:r>
              <a:rPr lang="en-US" sz="1600" dirty="0"/>
              <a:t>display no fewer than ten (10) </a:t>
            </a:r>
            <a:r>
              <a:rPr lang="en-US" sz="1600" dirty="0" err="1"/>
              <a:t>PowerListings</a:t>
            </a:r>
            <a:r>
              <a:rPr lang="en-US" sz="1600" dirty="0"/>
              <a:t> photos on your website</a:t>
            </a:r>
          </a:p>
          <a:p>
            <a:r>
              <a:rPr lang="en-US" sz="1600" dirty="0"/>
              <a:t>display no fewer than five (5) </a:t>
            </a:r>
            <a:r>
              <a:rPr lang="en-US" sz="1600" dirty="0" err="1"/>
              <a:t>PowerListings</a:t>
            </a:r>
            <a:r>
              <a:rPr lang="en-US" sz="1600" dirty="0"/>
              <a:t> photos on your mobile site / app</a:t>
            </a:r>
          </a:p>
          <a:p>
            <a:r>
              <a:rPr lang="en-US" sz="1600" dirty="0"/>
              <a:t>display photos in the same order that they are specified in the listing data</a:t>
            </a:r>
          </a:p>
          <a:p>
            <a:r>
              <a:rPr lang="en-US" sz="1600" dirty="0"/>
              <a:t>stop displaying any Enhanced Content that was provided by Yext for a given </a:t>
            </a:r>
            <a:r>
              <a:rPr lang="en-US" sz="1600" dirty="0" err="1"/>
              <a:t>PowerListing</a:t>
            </a:r>
            <a:r>
              <a:rPr lang="en-US" sz="1600" dirty="0"/>
              <a:t>, if that </a:t>
            </a:r>
            <a:r>
              <a:rPr lang="en-US" sz="1600" dirty="0" err="1"/>
              <a:t>PowerListing</a:t>
            </a:r>
            <a:r>
              <a:rPr lang="en-US" sz="1600" dirty="0"/>
              <a:t> is cancelled</a:t>
            </a:r>
          </a:p>
          <a:p>
            <a:r>
              <a:rPr lang="en-US" sz="1600" dirty="0"/>
              <a:t>not override or supplement any </a:t>
            </a:r>
            <a:r>
              <a:rPr lang="en-US" sz="1600" dirty="0" err="1"/>
              <a:t>PowerListing’s</a:t>
            </a:r>
            <a:r>
              <a:rPr lang="en-US" sz="1600" dirty="0"/>
              <a:t> data unless that </a:t>
            </a:r>
            <a:r>
              <a:rPr lang="en-US" sz="1600" dirty="0" err="1"/>
              <a:t>PowerListing</a:t>
            </a:r>
            <a:r>
              <a:rPr lang="en-US" sz="1600" dirty="0"/>
              <a:t> is canceled or becomes a Paid Advertiser Listing</a:t>
            </a:r>
          </a:p>
        </p:txBody>
      </p:sp>
    </p:spTree>
    <p:extLst>
      <p:ext uri="{BB962C8B-B14F-4D97-AF65-F5344CB8AC3E}">
        <p14:creationId xmlns:p14="http://schemas.microsoft.com/office/powerpoint/2010/main" val="2591384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6ADB-7F6A-724B-B06C-A178B30D2605}"/>
              </a:ext>
            </a:extLst>
          </p:cNvPr>
          <p:cNvSpPr>
            <a:spLocks noGrp="1"/>
          </p:cNvSpPr>
          <p:nvPr>
            <p:ph type="title"/>
          </p:nvPr>
        </p:nvSpPr>
        <p:spPr/>
        <p:txBody>
          <a:bodyPr/>
          <a:lstStyle/>
          <a:p>
            <a:r>
              <a:rPr lang="en-US" dirty="0"/>
              <a:t>Real Time Push</a:t>
            </a:r>
          </a:p>
        </p:txBody>
      </p:sp>
      <p:sp>
        <p:nvSpPr>
          <p:cNvPr id="3" name="Content Placeholder 2">
            <a:extLst>
              <a:ext uri="{FF2B5EF4-FFF2-40B4-BE49-F238E27FC236}">
                <a16:creationId xmlns:a16="http://schemas.microsoft.com/office/drawing/2014/main" id="{C971B5F7-E438-F243-A218-8B4950A3E37A}"/>
              </a:ext>
            </a:extLst>
          </p:cNvPr>
          <p:cNvSpPr>
            <a:spLocks noGrp="1"/>
          </p:cNvSpPr>
          <p:nvPr>
            <p:ph idx="1"/>
          </p:nvPr>
        </p:nvSpPr>
        <p:spPr/>
        <p:txBody>
          <a:bodyPr>
            <a:normAutofit/>
          </a:bodyPr>
          <a:lstStyle/>
          <a:p>
            <a:r>
              <a:rPr lang="en-US" sz="3600" dirty="0"/>
              <a:t>Most optimal and easiest approach </a:t>
            </a:r>
          </a:p>
          <a:p>
            <a:r>
              <a:rPr lang="en-US" sz="3600" dirty="0" err="1"/>
              <a:t>yous</a:t>
            </a:r>
            <a:r>
              <a:rPr lang="en-US" sz="3600" dirty="0"/>
              <a:t> much have their own local search index</a:t>
            </a:r>
          </a:p>
        </p:txBody>
      </p:sp>
    </p:spTree>
    <p:extLst>
      <p:ext uri="{BB962C8B-B14F-4D97-AF65-F5344CB8AC3E}">
        <p14:creationId xmlns:p14="http://schemas.microsoft.com/office/powerpoint/2010/main" val="1305121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0A220-545A-5049-9FF9-CDAF6A8E8526}"/>
              </a:ext>
            </a:extLst>
          </p:cNvPr>
          <p:cNvSpPr>
            <a:spLocks noGrp="1"/>
          </p:cNvSpPr>
          <p:nvPr>
            <p:ph type="title"/>
          </p:nvPr>
        </p:nvSpPr>
        <p:spPr/>
        <p:txBody>
          <a:bodyPr/>
          <a:lstStyle/>
          <a:p>
            <a:r>
              <a:rPr lang="en-US" dirty="0"/>
              <a:t>Search API</a:t>
            </a:r>
          </a:p>
        </p:txBody>
      </p:sp>
      <p:sp>
        <p:nvSpPr>
          <p:cNvPr id="3" name="Content Placeholder 2">
            <a:extLst>
              <a:ext uri="{FF2B5EF4-FFF2-40B4-BE49-F238E27FC236}">
                <a16:creationId xmlns:a16="http://schemas.microsoft.com/office/drawing/2014/main" id="{0D4288E5-7804-894C-B6B6-69E336EEC9CD}"/>
              </a:ext>
            </a:extLst>
          </p:cNvPr>
          <p:cNvSpPr>
            <a:spLocks noGrp="1"/>
          </p:cNvSpPr>
          <p:nvPr>
            <p:ph idx="1"/>
          </p:nvPr>
        </p:nvSpPr>
        <p:spPr/>
        <p:txBody>
          <a:bodyPr/>
          <a:lstStyle/>
          <a:p>
            <a:r>
              <a:rPr lang="en-US" dirty="0"/>
              <a:t>URL - </a:t>
            </a:r>
            <a:r>
              <a:rPr lang="en-US" dirty="0">
                <a:hlinkClick r:id="rId3"/>
              </a:rPr>
              <a:t>http://partner.com/powerlistings/search</a:t>
            </a:r>
            <a:endParaRPr lang="en-US" dirty="0"/>
          </a:p>
          <a:p>
            <a:r>
              <a:rPr lang="en-US" dirty="0"/>
              <a:t>Method – GET</a:t>
            </a:r>
          </a:p>
          <a:p>
            <a:r>
              <a:rPr lang="en-US" dirty="0"/>
              <a:t>The Partner SEARCH API allows Yext to search your site for existing listings. We expect the SEARCH API response to match the search results on your website or mobile app as closely as possible.</a:t>
            </a:r>
          </a:p>
          <a:p>
            <a:endParaRPr lang="en-US" dirty="0"/>
          </a:p>
          <a:p>
            <a:endParaRPr lang="en-US" dirty="0"/>
          </a:p>
        </p:txBody>
      </p:sp>
      <p:graphicFrame>
        <p:nvGraphicFramePr>
          <p:cNvPr id="4" name="Table 4">
            <a:extLst>
              <a:ext uri="{FF2B5EF4-FFF2-40B4-BE49-F238E27FC236}">
                <a16:creationId xmlns:a16="http://schemas.microsoft.com/office/drawing/2014/main" id="{E9DA1A7B-38D4-B94A-9586-05F8AB5366B6}"/>
              </a:ext>
            </a:extLst>
          </p:cNvPr>
          <p:cNvGraphicFramePr>
            <a:graphicFrameLocks noGrp="1"/>
          </p:cNvGraphicFramePr>
          <p:nvPr>
            <p:extLst>
              <p:ext uri="{D42A27DB-BD31-4B8C-83A1-F6EECF244321}">
                <p14:modId xmlns:p14="http://schemas.microsoft.com/office/powerpoint/2010/main" val="3692633360"/>
              </p:ext>
            </p:extLst>
          </p:nvPr>
        </p:nvGraphicFramePr>
        <p:xfrm>
          <a:off x="781048" y="4294822"/>
          <a:ext cx="10629904" cy="1354774"/>
        </p:xfrm>
        <a:graphic>
          <a:graphicData uri="http://schemas.openxmlformats.org/drawingml/2006/table">
            <a:tbl>
              <a:tblPr firstRow="1" bandRow="1">
                <a:tableStyleId>{5C22544A-7EE6-4342-B048-85BDC9FD1C3A}</a:tableStyleId>
              </a:tblPr>
              <a:tblGrid>
                <a:gridCol w="1328738">
                  <a:extLst>
                    <a:ext uri="{9D8B030D-6E8A-4147-A177-3AD203B41FA5}">
                      <a16:colId xmlns:a16="http://schemas.microsoft.com/office/drawing/2014/main" val="235092018"/>
                    </a:ext>
                  </a:extLst>
                </a:gridCol>
                <a:gridCol w="1328738">
                  <a:extLst>
                    <a:ext uri="{9D8B030D-6E8A-4147-A177-3AD203B41FA5}">
                      <a16:colId xmlns:a16="http://schemas.microsoft.com/office/drawing/2014/main" val="3163511887"/>
                    </a:ext>
                  </a:extLst>
                </a:gridCol>
                <a:gridCol w="1328738">
                  <a:extLst>
                    <a:ext uri="{9D8B030D-6E8A-4147-A177-3AD203B41FA5}">
                      <a16:colId xmlns:a16="http://schemas.microsoft.com/office/drawing/2014/main" val="2700390303"/>
                    </a:ext>
                  </a:extLst>
                </a:gridCol>
                <a:gridCol w="1328738">
                  <a:extLst>
                    <a:ext uri="{9D8B030D-6E8A-4147-A177-3AD203B41FA5}">
                      <a16:colId xmlns:a16="http://schemas.microsoft.com/office/drawing/2014/main" val="3342259407"/>
                    </a:ext>
                  </a:extLst>
                </a:gridCol>
                <a:gridCol w="1328738">
                  <a:extLst>
                    <a:ext uri="{9D8B030D-6E8A-4147-A177-3AD203B41FA5}">
                      <a16:colId xmlns:a16="http://schemas.microsoft.com/office/drawing/2014/main" val="1667920872"/>
                    </a:ext>
                  </a:extLst>
                </a:gridCol>
                <a:gridCol w="1328738">
                  <a:extLst>
                    <a:ext uri="{9D8B030D-6E8A-4147-A177-3AD203B41FA5}">
                      <a16:colId xmlns:a16="http://schemas.microsoft.com/office/drawing/2014/main" val="522643679"/>
                    </a:ext>
                  </a:extLst>
                </a:gridCol>
                <a:gridCol w="1328738">
                  <a:extLst>
                    <a:ext uri="{9D8B030D-6E8A-4147-A177-3AD203B41FA5}">
                      <a16:colId xmlns:a16="http://schemas.microsoft.com/office/drawing/2014/main" val="3714067317"/>
                    </a:ext>
                  </a:extLst>
                </a:gridCol>
                <a:gridCol w="1328738">
                  <a:extLst>
                    <a:ext uri="{9D8B030D-6E8A-4147-A177-3AD203B41FA5}">
                      <a16:colId xmlns:a16="http://schemas.microsoft.com/office/drawing/2014/main" val="199241044"/>
                    </a:ext>
                  </a:extLst>
                </a:gridCol>
              </a:tblGrid>
              <a:tr h="453629">
                <a:tc>
                  <a:txBody>
                    <a:bodyPr/>
                    <a:lstStyle/>
                    <a:p>
                      <a:r>
                        <a:rPr lang="en-US" dirty="0"/>
                        <a:t>Name </a:t>
                      </a:r>
                    </a:p>
                  </a:txBody>
                  <a:tcPr/>
                </a:tc>
                <a:tc>
                  <a:txBody>
                    <a:bodyPr/>
                    <a:lstStyle/>
                    <a:p>
                      <a:r>
                        <a:rPr lang="en-US" dirty="0"/>
                        <a:t>Address</a:t>
                      </a:r>
                    </a:p>
                  </a:txBody>
                  <a:tcPr/>
                </a:tc>
                <a:tc>
                  <a:txBody>
                    <a:bodyPr/>
                    <a:lstStyle/>
                    <a:p>
                      <a:r>
                        <a:rPr lang="en-US" dirty="0"/>
                        <a:t>Address2</a:t>
                      </a:r>
                    </a:p>
                  </a:txBody>
                  <a:tcPr/>
                </a:tc>
                <a:tc>
                  <a:txBody>
                    <a:bodyPr/>
                    <a:lstStyle/>
                    <a:p>
                      <a:r>
                        <a:rPr lang="en-US" dirty="0"/>
                        <a:t>City</a:t>
                      </a:r>
                    </a:p>
                  </a:txBody>
                  <a:tcPr/>
                </a:tc>
                <a:tc>
                  <a:txBody>
                    <a:bodyPr/>
                    <a:lstStyle/>
                    <a:p>
                      <a:r>
                        <a:rPr lang="en-US" dirty="0"/>
                        <a:t>State</a:t>
                      </a:r>
                    </a:p>
                  </a:txBody>
                  <a:tcPr/>
                </a:tc>
                <a:tc>
                  <a:txBody>
                    <a:bodyPr/>
                    <a:lstStyle/>
                    <a:p>
                      <a:r>
                        <a:rPr lang="en-US" dirty="0"/>
                        <a:t>Zip</a:t>
                      </a:r>
                    </a:p>
                  </a:txBody>
                  <a:tcPr/>
                </a:tc>
                <a:tc>
                  <a:txBody>
                    <a:bodyPr/>
                    <a:lstStyle/>
                    <a:p>
                      <a:r>
                        <a:rPr lang="en-US" dirty="0" err="1"/>
                        <a:t>LatLng</a:t>
                      </a:r>
                      <a:endParaRPr lang="en-US" dirty="0"/>
                    </a:p>
                  </a:txBody>
                  <a:tcPr/>
                </a:tc>
                <a:tc>
                  <a:txBody>
                    <a:bodyPr/>
                    <a:lstStyle/>
                    <a:p>
                      <a:r>
                        <a:rPr lang="en-US" dirty="0"/>
                        <a:t>Phone</a:t>
                      </a:r>
                    </a:p>
                  </a:txBody>
                  <a:tcPr/>
                </a:tc>
                <a:extLst>
                  <a:ext uri="{0D108BD9-81ED-4DB2-BD59-A6C34878D82A}">
                    <a16:rowId xmlns:a16="http://schemas.microsoft.com/office/drawing/2014/main" val="702558193"/>
                  </a:ext>
                </a:extLst>
              </a:tr>
              <a:tr h="901145">
                <a:tc>
                  <a:txBody>
                    <a:bodyPr/>
                    <a:lstStyle/>
                    <a:p>
                      <a:r>
                        <a:rPr lang="en-US" dirty="0"/>
                        <a:t>“</a:t>
                      </a:r>
                      <a:r>
                        <a:rPr lang="en-US" dirty="0" err="1"/>
                        <a:t>Yexy</a:t>
                      </a:r>
                      <a:r>
                        <a:rPr lang="en-US" dirty="0"/>
                        <a:t>”</a:t>
                      </a:r>
                    </a:p>
                  </a:txBody>
                  <a:tcPr/>
                </a:tc>
                <a:tc>
                  <a:txBody>
                    <a:bodyPr/>
                    <a:lstStyle/>
                    <a:p>
                      <a:r>
                        <a:rPr lang="en-US" dirty="0"/>
                        <a:t>“5 </a:t>
                      </a:r>
                      <a:r>
                        <a:rPr lang="en-US" dirty="0" err="1"/>
                        <a:t>Avene</a:t>
                      </a:r>
                      <a:r>
                        <a:rPr lang="en-US" dirty="0"/>
                        <a:t>”</a:t>
                      </a:r>
                    </a:p>
                  </a:txBody>
                  <a:tcPr/>
                </a:tc>
                <a:tc>
                  <a:txBody>
                    <a:bodyPr/>
                    <a:lstStyle/>
                    <a:p>
                      <a:r>
                        <a:rPr lang="en-US" dirty="0"/>
                        <a:t>“2</a:t>
                      </a:r>
                      <a:r>
                        <a:rPr lang="en-US" baseline="30000" dirty="0"/>
                        <a:t>nd</a:t>
                      </a:r>
                      <a:r>
                        <a:rPr lang="en-US" dirty="0"/>
                        <a:t> Room”</a:t>
                      </a:r>
                    </a:p>
                  </a:txBody>
                  <a:tcPr/>
                </a:tc>
                <a:tc>
                  <a:txBody>
                    <a:bodyPr/>
                    <a:lstStyle/>
                    <a:p>
                      <a:r>
                        <a:rPr lang="en-US" dirty="0"/>
                        <a:t>“NYC”</a:t>
                      </a:r>
                    </a:p>
                  </a:txBody>
                  <a:tcPr/>
                </a:tc>
                <a:tc>
                  <a:txBody>
                    <a:bodyPr/>
                    <a:lstStyle/>
                    <a:p>
                      <a:r>
                        <a:rPr lang="en-US" dirty="0"/>
                        <a:t>“PA”</a:t>
                      </a:r>
                    </a:p>
                  </a:txBody>
                  <a:tcPr/>
                </a:tc>
                <a:tc>
                  <a:txBody>
                    <a:bodyPr/>
                    <a:lstStyle/>
                    <a:p>
                      <a:r>
                        <a:rPr lang="en-US" dirty="0"/>
                        <a:t>“15232”</a:t>
                      </a:r>
                    </a:p>
                  </a:txBody>
                  <a:tcPr/>
                </a:tc>
                <a:tc>
                  <a:txBody>
                    <a:bodyPr/>
                    <a:lstStyle/>
                    <a:p>
                      <a:r>
                        <a:rPr lang="en-US" dirty="0"/>
                        <a:t>1.22323</a:t>
                      </a:r>
                    </a:p>
                  </a:txBody>
                  <a:tcPr/>
                </a:tc>
                <a:tc>
                  <a:txBody>
                    <a:bodyPr/>
                    <a:lstStyle/>
                    <a:p>
                      <a:r>
                        <a:rPr lang="en-US" dirty="0"/>
                        <a:t>“4126268757”</a:t>
                      </a:r>
                    </a:p>
                  </a:txBody>
                  <a:tcPr/>
                </a:tc>
                <a:extLst>
                  <a:ext uri="{0D108BD9-81ED-4DB2-BD59-A6C34878D82A}">
                    <a16:rowId xmlns:a16="http://schemas.microsoft.com/office/drawing/2014/main" val="1026251800"/>
                  </a:ext>
                </a:extLst>
              </a:tr>
            </a:tbl>
          </a:graphicData>
        </a:graphic>
      </p:graphicFrame>
    </p:spTree>
    <p:extLst>
      <p:ext uri="{BB962C8B-B14F-4D97-AF65-F5344CB8AC3E}">
        <p14:creationId xmlns:p14="http://schemas.microsoft.com/office/powerpoint/2010/main" val="663491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5397C-58FE-BD4B-B5CD-9205CED32BC8}"/>
              </a:ext>
            </a:extLst>
          </p:cNvPr>
          <p:cNvSpPr>
            <a:spLocks noGrp="1"/>
          </p:cNvSpPr>
          <p:nvPr>
            <p:ph type="title"/>
          </p:nvPr>
        </p:nvSpPr>
        <p:spPr/>
        <p:txBody>
          <a:bodyPr/>
          <a:lstStyle/>
          <a:p>
            <a:r>
              <a:rPr lang="en-US" dirty="0"/>
              <a:t>Response Body</a:t>
            </a:r>
          </a:p>
        </p:txBody>
      </p:sp>
      <p:sp>
        <p:nvSpPr>
          <p:cNvPr id="3" name="Content Placeholder 2">
            <a:extLst>
              <a:ext uri="{FF2B5EF4-FFF2-40B4-BE49-F238E27FC236}">
                <a16:creationId xmlns:a16="http://schemas.microsoft.com/office/drawing/2014/main" id="{0A9B7534-6284-3443-B2A7-DC4CB8A073B2}"/>
              </a:ext>
            </a:extLst>
          </p:cNvPr>
          <p:cNvSpPr>
            <a:spLocks noGrp="1"/>
          </p:cNvSpPr>
          <p:nvPr>
            <p:ph idx="1"/>
          </p:nvPr>
        </p:nvSpPr>
        <p:spPr/>
        <p:txBody>
          <a:bodyPr>
            <a:normAutofit lnSpcReduction="10000"/>
          </a:bodyPr>
          <a:lstStyle/>
          <a:p>
            <a:pPr marL="0" indent="0">
              <a:buNone/>
            </a:pPr>
            <a:r>
              <a:rPr lang="en-US" dirty="0"/>
              <a:t>Array Return Type</a:t>
            </a:r>
          </a:p>
          <a:p>
            <a:pPr marL="0" indent="0">
              <a:buNone/>
            </a:pPr>
            <a:r>
              <a:rPr lang="en-US" dirty="0"/>
              <a:t>{ </a:t>
            </a:r>
          </a:p>
          <a:p>
            <a:pPr marL="0" indent="0">
              <a:buNone/>
            </a:pPr>
            <a:r>
              <a:rPr lang="en-US" dirty="0"/>
              <a:t>id:'567482',</a:t>
            </a:r>
          </a:p>
          <a:p>
            <a:pPr marL="0" indent="0">
              <a:buNone/>
            </a:pPr>
            <a:r>
              <a:rPr lang="en-US" dirty="0"/>
              <a:t> </a:t>
            </a:r>
            <a:r>
              <a:rPr lang="en-US" dirty="0" err="1"/>
              <a:t>status:'AVAILABLE</a:t>
            </a:r>
            <a:r>
              <a:rPr lang="en-US" dirty="0"/>
              <a:t>’, </a:t>
            </a:r>
          </a:p>
          <a:p>
            <a:pPr marL="0" indent="0">
              <a:buNone/>
            </a:pPr>
            <a:r>
              <a:rPr lang="en-US" dirty="0"/>
              <a:t>name:'</a:t>
            </a:r>
            <a:r>
              <a:rPr lang="en-US" dirty="0" err="1"/>
              <a:t>Yext</a:t>
            </a:r>
            <a:r>
              <a:rPr lang="en-US" dirty="0"/>
              <a:t>', address:'75 9th Avenue', address2:'7th Floor’, </a:t>
            </a:r>
          </a:p>
          <a:p>
            <a:pPr marL="0" indent="0">
              <a:buNone/>
            </a:pPr>
            <a:r>
              <a:rPr lang="en-US" dirty="0" err="1"/>
              <a:t>city:'New</a:t>
            </a:r>
            <a:r>
              <a:rPr lang="en-US" dirty="0"/>
              <a:t> York', </a:t>
            </a:r>
            <a:r>
              <a:rPr lang="en-US" dirty="0" err="1"/>
              <a:t>state:'NY</a:t>
            </a:r>
            <a:r>
              <a:rPr lang="en-US" dirty="0"/>
              <a:t>', zip:'10011’, </a:t>
            </a:r>
          </a:p>
          <a:p>
            <a:pPr marL="0" indent="0">
              <a:buNone/>
            </a:pPr>
            <a:r>
              <a:rPr lang="en-US" dirty="0"/>
              <a:t>latitude:40.741959, longitude:-74.004855, phone:'2126518966’, </a:t>
            </a:r>
          </a:p>
          <a:p>
            <a:pPr marL="0" indent="0">
              <a:buNone/>
            </a:pPr>
            <a:r>
              <a:rPr lang="en-US" dirty="0" err="1"/>
              <a:t>url</a:t>
            </a:r>
            <a:r>
              <a:rPr lang="en-US" dirty="0"/>
              <a:t>:'http://</a:t>
            </a:r>
            <a:r>
              <a:rPr lang="en-US" dirty="0" err="1"/>
              <a:t>www.partnersite.com</a:t>
            </a:r>
            <a:r>
              <a:rPr lang="en-US" dirty="0"/>
              <a:t>/profile/567482’ </a:t>
            </a:r>
          </a:p>
          <a:p>
            <a:pPr marL="0" indent="0">
              <a:buNone/>
            </a:pPr>
            <a:r>
              <a:rPr lang="en-US" dirty="0"/>
              <a:t>}</a:t>
            </a:r>
          </a:p>
        </p:txBody>
      </p:sp>
    </p:spTree>
    <p:extLst>
      <p:ext uri="{BB962C8B-B14F-4D97-AF65-F5344CB8AC3E}">
        <p14:creationId xmlns:p14="http://schemas.microsoft.com/office/powerpoint/2010/main" val="2020558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0A220-545A-5049-9FF9-CDAF6A8E8526}"/>
              </a:ext>
            </a:extLst>
          </p:cNvPr>
          <p:cNvSpPr>
            <a:spLocks noGrp="1"/>
          </p:cNvSpPr>
          <p:nvPr>
            <p:ph type="title"/>
          </p:nvPr>
        </p:nvSpPr>
        <p:spPr/>
        <p:txBody>
          <a:bodyPr/>
          <a:lstStyle/>
          <a:p>
            <a:r>
              <a:rPr lang="en-US" dirty="0"/>
              <a:t>Details API</a:t>
            </a:r>
          </a:p>
        </p:txBody>
      </p:sp>
      <p:sp>
        <p:nvSpPr>
          <p:cNvPr id="3" name="Content Placeholder 2">
            <a:extLst>
              <a:ext uri="{FF2B5EF4-FFF2-40B4-BE49-F238E27FC236}">
                <a16:creationId xmlns:a16="http://schemas.microsoft.com/office/drawing/2014/main" id="{0D4288E5-7804-894C-B6B6-69E336EEC9CD}"/>
              </a:ext>
            </a:extLst>
          </p:cNvPr>
          <p:cNvSpPr>
            <a:spLocks noGrp="1"/>
          </p:cNvSpPr>
          <p:nvPr>
            <p:ph idx="1"/>
          </p:nvPr>
        </p:nvSpPr>
        <p:spPr/>
        <p:txBody>
          <a:bodyPr/>
          <a:lstStyle/>
          <a:p>
            <a:r>
              <a:rPr lang="en-US" dirty="0"/>
              <a:t>URL </a:t>
            </a:r>
            <a:r>
              <a:rPr lang="en-US" dirty="0">
                <a:hlinkClick r:id="rId3"/>
              </a:rPr>
              <a:t>http://partner.com/powerlistings/details</a:t>
            </a:r>
            <a:endParaRPr lang="en-US" dirty="0"/>
          </a:p>
          <a:p>
            <a:r>
              <a:rPr lang="en-US" dirty="0"/>
              <a:t>Method – GET</a:t>
            </a:r>
          </a:p>
          <a:p>
            <a:r>
              <a:rPr lang="en-US" dirty="0"/>
              <a:t>The Partner DETAILS API allows Yext to retrieve listing details from your site using a known existing listing ID.</a:t>
            </a:r>
          </a:p>
          <a:p>
            <a:endParaRPr lang="en-US" dirty="0"/>
          </a:p>
          <a:p>
            <a:endParaRPr lang="en-US" dirty="0"/>
          </a:p>
        </p:txBody>
      </p:sp>
      <p:graphicFrame>
        <p:nvGraphicFramePr>
          <p:cNvPr id="5" name="Table 5">
            <a:extLst>
              <a:ext uri="{FF2B5EF4-FFF2-40B4-BE49-F238E27FC236}">
                <a16:creationId xmlns:a16="http://schemas.microsoft.com/office/drawing/2014/main" id="{83D59523-BC05-B441-BE61-7552391BA22D}"/>
              </a:ext>
            </a:extLst>
          </p:cNvPr>
          <p:cNvGraphicFramePr>
            <a:graphicFrameLocks noGrp="1"/>
          </p:cNvGraphicFramePr>
          <p:nvPr>
            <p:extLst>
              <p:ext uri="{D42A27DB-BD31-4B8C-83A1-F6EECF244321}">
                <p14:modId xmlns:p14="http://schemas.microsoft.com/office/powerpoint/2010/main" val="922942134"/>
              </p:ext>
            </p:extLst>
          </p:nvPr>
        </p:nvGraphicFramePr>
        <p:xfrm>
          <a:off x="838200" y="4429125"/>
          <a:ext cx="6877050" cy="928688"/>
        </p:xfrm>
        <a:graphic>
          <a:graphicData uri="http://schemas.openxmlformats.org/drawingml/2006/table">
            <a:tbl>
              <a:tblPr firstRow="1" bandRow="1">
                <a:tableStyleId>{5C22544A-7EE6-4342-B048-85BDC9FD1C3A}</a:tableStyleId>
              </a:tblPr>
              <a:tblGrid>
                <a:gridCol w="6877050">
                  <a:extLst>
                    <a:ext uri="{9D8B030D-6E8A-4147-A177-3AD203B41FA5}">
                      <a16:colId xmlns:a16="http://schemas.microsoft.com/office/drawing/2014/main" val="4282583980"/>
                    </a:ext>
                  </a:extLst>
                </a:gridCol>
              </a:tblGrid>
              <a:tr h="464344">
                <a:tc>
                  <a:txBody>
                    <a:bodyPr/>
                    <a:lstStyle/>
                    <a:p>
                      <a:r>
                        <a:rPr lang="en-US" dirty="0"/>
                        <a:t>ID</a:t>
                      </a:r>
                    </a:p>
                  </a:txBody>
                  <a:tcPr/>
                </a:tc>
                <a:extLst>
                  <a:ext uri="{0D108BD9-81ED-4DB2-BD59-A6C34878D82A}">
                    <a16:rowId xmlns:a16="http://schemas.microsoft.com/office/drawing/2014/main" val="1673457790"/>
                  </a:ext>
                </a:extLst>
              </a:tr>
              <a:tr h="464344">
                <a:tc>
                  <a:txBody>
                    <a:bodyPr/>
                    <a:lstStyle/>
                    <a:p>
                      <a:r>
                        <a:rPr lang="en-US" dirty="0"/>
                        <a:t>Partner Id – eg “12345”</a:t>
                      </a:r>
                    </a:p>
                  </a:txBody>
                  <a:tcPr/>
                </a:tc>
                <a:extLst>
                  <a:ext uri="{0D108BD9-81ED-4DB2-BD59-A6C34878D82A}">
                    <a16:rowId xmlns:a16="http://schemas.microsoft.com/office/drawing/2014/main" val="3429245195"/>
                  </a:ext>
                </a:extLst>
              </a:tr>
            </a:tbl>
          </a:graphicData>
        </a:graphic>
      </p:graphicFrame>
    </p:spTree>
    <p:extLst>
      <p:ext uri="{BB962C8B-B14F-4D97-AF65-F5344CB8AC3E}">
        <p14:creationId xmlns:p14="http://schemas.microsoft.com/office/powerpoint/2010/main" val="2858491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AF598-76B5-A54B-8712-ECE486397D9C}"/>
              </a:ext>
            </a:extLst>
          </p:cNvPr>
          <p:cNvSpPr>
            <a:spLocks noGrp="1"/>
          </p:cNvSpPr>
          <p:nvPr>
            <p:ph type="title"/>
          </p:nvPr>
        </p:nvSpPr>
        <p:spPr/>
        <p:txBody>
          <a:bodyPr/>
          <a:lstStyle/>
          <a:p>
            <a:r>
              <a:rPr lang="en-US" dirty="0"/>
              <a:t>Response Information</a:t>
            </a:r>
          </a:p>
        </p:txBody>
      </p:sp>
      <p:sp>
        <p:nvSpPr>
          <p:cNvPr id="3" name="Content Placeholder 2">
            <a:extLst>
              <a:ext uri="{FF2B5EF4-FFF2-40B4-BE49-F238E27FC236}">
                <a16:creationId xmlns:a16="http://schemas.microsoft.com/office/drawing/2014/main" id="{63F0A04A-5FA8-AC4F-9BD6-8A6202503CD1}"/>
              </a:ext>
            </a:extLst>
          </p:cNvPr>
          <p:cNvSpPr>
            <a:spLocks noGrp="1"/>
          </p:cNvSpPr>
          <p:nvPr>
            <p:ph idx="1"/>
          </p:nvPr>
        </p:nvSpPr>
        <p:spPr/>
        <p:txBody>
          <a:bodyPr/>
          <a:lstStyle/>
          <a:p>
            <a:r>
              <a:rPr lang="en-US" dirty="0"/>
              <a:t> ID – Id of Listing</a:t>
            </a:r>
          </a:p>
          <a:p>
            <a:r>
              <a:rPr lang="en-US" dirty="0"/>
              <a:t>Name – Listing Name</a:t>
            </a:r>
          </a:p>
          <a:p>
            <a:r>
              <a:rPr lang="en-US" dirty="0"/>
              <a:t>Address – Listing Address</a:t>
            </a:r>
          </a:p>
          <a:p>
            <a:r>
              <a:rPr lang="en-US" dirty="0"/>
              <a:t>Reviews- Content, Rating, and the URL</a:t>
            </a:r>
          </a:p>
          <a:p>
            <a:r>
              <a:rPr lang="en-US" dirty="0"/>
              <a:t>Photos</a:t>
            </a:r>
          </a:p>
          <a:p>
            <a:r>
              <a:rPr lang="en-US" dirty="0"/>
              <a:t>Special Offers</a:t>
            </a:r>
          </a:p>
          <a:p>
            <a:r>
              <a:rPr lang="en-US" dirty="0"/>
              <a:t>Payment Methods</a:t>
            </a:r>
          </a:p>
          <a:p>
            <a:r>
              <a:rPr lang="en-US" dirty="0"/>
              <a:t>Social Media – Twitter and Facebook</a:t>
            </a:r>
          </a:p>
          <a:p>
            <a:endParaRPr lang="en-US" dirty="0"/>
          </a:p>
        </p:txBody>
      </p:sp>
    </p:spTree>
    <p:extLst>
      <p:ext uri="{BB962C8B-B14F-4D97-AF65-F5344CB8AC3E}">
        <p14:creationId xmlns:p14="http://schemas.microsoft.com/office/powerpoint/2010/main" val="3933175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2239</TotalTime>
  <Words>2141</Words>
  <Application>Microsoft Macintosh PowerPoint</Application>
  <PresentationFormat>Widescreen</PresentationFormat>
  <Paragraphs>270</Paragraphs>
  <Slides>32</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Yext API Integration</vt:lpstr>
      <vt:lpstr>Agenda</vt:lpstr>
      <vt:lpstr>API Approaches</vt:lpstr>
      <vt:lpstr>Requirements</vt:lpstr>
      <vt:lpstr>Real Time Push</vt:lpstr>
      <vt:lpstr>Search API</vt:lpstr>
      <vt:lpstr>Response Body</vt:lpstr>
      <vt:lpstr>Details API</vt:lpstr>
      <vt:lpstr>Response Information</vt:lpstr>
      <vt:lpstr>Sample response</vt:lpstr>
      <vt:lpstr>Error Codes</vt:lpstr>
      <vt:lpstr>Order API</vt:lpstr>
      <vt:lpstr>Sample Response</vt:lpstr>
      <vt:lpstr>Update API</vt:lpstr>
      <vt:lpstr>Cancel API</vt:lpstr>
      <vt:lpstr>Status Update</vt:lpstr>
      <vt:lpstr>Feeds + Real Time Pull</vt:lpstr>
      <vt:lpstr>Search API</vt:lpstr>
      <vt:lpstr>Response Body</vt:lpstr>
      <vt:lpstr>Details API</vt:lpstr>
      <vt:lpstr>Response Information</vt:lpstr>
      <vt:lpstr>Sample response</vt:lpstr>
      <vt:lpstr>Error Codes</vt:lpstr>
      <vt:lpstr>Comprehensive Feed</vt:lpstr>
      <vt:lpstr>Real Time Pull</vt:lpstr>
      <vt:lpstr>Enhanced Search</vt:lpstr>
      <vt:lpstr>APIs that you need to create</vt:lpstr>
      <vt:lpstr>Receipt Feed API</vt:lpstr>
      <vt:lpstr>Yext APIs</vt:lpstr>
      <vt:lpstr>Comprehensive Feed</vt:lpstr>
      <vt:lpstr>Real Time Pull</vt:lpstr>
      <vt:lpstr>Reverse 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Yext API Integration</dc:title>
  <dc:creator>Mourya Boggarapa Sai</dc:creator>
  <cp:lastModifiedBy>Mourya Boggarapa Sai</cp:lastModifiedBy>
  <cp:revision>16</cp:revision>
  <dcterms:created xsi:type="dcterms:W3CDTF">2020-09-28T03:12:59Z</dcterms:created>
  <dcterms:modified xsi:type="dcterms:W3CDTF">2020-09-29T16:32:13Z</dcterms:modified>
</cp:coreProperties>
</file>