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70" r:id="rId5"/>
    <p:sldId id="257" r:id="rId6"/>
    <p:sldId id="258" r:id="rId7"/>
    <p:sldId id="259" r:id="rId8"/>
    <p:sldId id="260" r:id="rId9"/>
    <p:sldId id="261" r:id="rId10"/>
    <p:sldId id="262" r:id="rId11"/>
    <p:sldId id="263" r:id="rId12"/>
    <p:sldId id="264" r:id="rId13"/>
    <p:sldId id="266" r:id="rId14"/>
    <p:sldId id="267" r:id="rId15"/>
    <p:sldId id="27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3" d="100"/>
          <a:sy n="63" d="100"/>
        </p:scale>
        <p:origin x="1454"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youtu.be/EO0FHjLIIR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51DE-A0B2-4B27-B695-95C0F5FD41EA}"/>
              </a:ext>
            </a:extLst>
          </p:cNvPr>
          <p:cNvSpPr>
            <a:spLocks noGrp="1"/>
          </p:cNvSpPr>
          <p:nvPr>
            <p:ph type="ctrTitle"/>
          </p:nvPr>
        </p:nvSpPr>
        <p:spPr>
          <a:xfrm>
            <a:off x="530087" y="1"/>
            <a:ext cx="11277599" cy="2173356"/>
          </a:xfrm>
        </p:spPr>
        <p:txBody>
          <a:bodyPr>
            <a:normAutofit/>
          </a:bodyPr>
          <a:lstStyle/>
          <a:p>
            <a:r>
              <a:rPr lang="en-IN" b="1" i="1" dirty="0"/>
              <a:t>TWITTER DATA ANALYTICS  </a:t>
            </a:r>
            <a:br>
              <a:rPr lang="en-IN" dirty="0"/>
            </a:br>
            <a:endParaRPr lang="en-IN" dirty="0"/>
          </a:p>
        </p:txBody>
      </p:sp>
      <p:sp>
        <p:nvSpPr>
          <p:cNvPr id="6" name="TextBox 5">
            <a:extLst>
              <a:ext uri="{FF2B5EF4-FFF2-40B4-BE49-F238E27FC236}">
                <a16:creationId xmlns:a16="http://schemas.microsoft.com/office/drawing/2014/main" id="{F096064B-B8BB-4BA3-A36A-DC90893E495E}"/>
              </a:ext>
            </a:extLst>
          </p:cNvPr>
          <p:cNvSpPr txBox="1"/>
          <p:nvPr/>
        </p:nvSpPr>
        <p:spPr>
          <a:xfrm flipH="1">
            <a:off x="8401876" y="4837043"/>
            <a:ext cx="3591340" cy="2601931"/>
          </a:xfrm>
          <a:prstGeom prst="rect">
            <a:avLst/>
          </a:prstGeom>
          <a:noFill/>
        </p:spPr>
        <p:txBody>
          <a:bodyPr wrap="square" rtlCol="0">
            <a:spAutoFit/>
          </a:bodyPr>
          <a:lstStyle/>
          <a:p>
            <a:pPr>
              <a:lnSpc>
                <a:spcPct val="150000"/>
              </a:lnSpc>
            </a:pPr>
            <a:r>
              <a:rPr lang="en-IN" b="1" u="sng" dirty="0">
                <a:solidFill>
                  <a:schemeClr val="accent2">
                    <a:lumMod val="75000"/>
                  </a:schemeClr>
                </a:solidFill>
                <a:ea typeface="Calibri" panose="020F0502020204030204" pitchFamily="34" charset="0"/>
                <a:cs typeface="Times New Roman" panose="02020603050405020304" pitchFamily="18" charset="0"/>
              </a:rPr>
              <a:t>Project By</a:t>
            </a:r>
          </a:p>
          <a:p>
            <a:pPr marL="6350" indent="-6350">
              <a:lnSpc>
                <a:spcPct val="150000"/>
              </a:lnSpc>
              <a:spcAft>
                <a:spcPts val="0"/>
              </a:spcAft>
            </a:pPr>
            <a:r>
              <a:rPr lang="en-IN" b="1" dirty="0">
                <a:solidFill>
                  <a:schemeClr val="accent2">
                    <a:lumMod val="75000"/>
                  </a:schemeClr>
                </a:solidFill>
                <a:ea typeface="Calibri" panose="020F0502020204030204" pitchFamily="34" charset="0"/>
                <a:cs typeface="Times New Roman" panose="02020603050405020304" pitchFamily="18" charset="0"/>
              </a:rPr>
              <a:t>1. Archana Reddy Basani </a:t>
            </a:r>
            <a:endParaRPr lang="en-IN" dirty="0">
              <a:solidFill>
                <a:schemeClr val="accent2">
                  <a:lumMod val="75000"/>
                </a:schemeClr>
              </a:solidFill>
              <a:ea typeface="Calibri" panose="020F0502020204030204" pitchFamily="34" charset="0"/>
              <a:cs typeface="Times New Roman" panose="02020603050405020304" pitchFamily="18" charset="0"/>
            </a:endParaRPr>
          </a:p>
          <a:p>
            <a:pPr marL="6350" indent="-6350">
              <a:lnSpc>
                <a:spcPct val="150000"/>
              </a:lnSpc>
              <a:spcAft>
                <a:spcPts val="0"/>
              </a:spcAft>
            </a:pPr>
            <a:r>
              <a:rPr lang="en-IN" b="1" dirty="0">
                <a:solidFill>
                  <a:schemeClr val="accent2">
                    <a:lumMod val="75000"/>
                  </a:schemeClr>
                </a:solidFill>
              </a:rPr>
              <a:t>2. Mourya Praharsha Bobbili</a:t>
            </a:r>
            <a:endParaRPr lang="en-IN" dirty="0">
              <a:solidFill>
                <a:schemeClr val="accent2">
                  <a:lumMod val="75000"/>
                </a:schemeClr>
              </a:solidFill>
            </a:endParaRPr>
          </a:p>
          <a:p>
            <a:pPr fontAlgn="b">
              <a:lnSpc>
                <a:spcPct val="150000"/>
              </a:lnSpc>
            </a:pPr>
            <a:r>
              <a:rPr lang="en-IN" b="1" dirty="0">
                <a:solidFill>
                  <a:schemeClr val="accent2">
                    <a:lumMod val="75000"/>
                  </a:schemeClr>
                </a:solidFill>
              </a:rPr>
              <a:t>3. Dileep Kumar Durgam </a:t>
            </a:r>
            <a:endParaRPr lang="en-IN" dirty="0">
              <a:solidFill>
                <a:schemeClr val="accent2">
                  <a:lumMod val="75000"/>
                </a:schemeClr>
              </a:solidFill>
            </a:endParaRPr>
          </a:p>
          <a:p>
            <a:pPr fontAlgn="b"/>
            <a:r>
              <a:rPr lang="en-IN" b="1" dirty="0"/>
              <a:t> </a:t>
            </a:r>
            <a:endParaRPr lang="en-IN" dirty="0"/>
          </a:p>
          <a:p>
            <a:pPr marL="6350" indent="-6350">
              <a:lnSpc>
                <a:spcPct val="106000"/>
              </a:lnSpc>
              <a:spcAft>
                <a:spcPts val="0"/>
              </a:spcAft>
            </a:pPr>
            <a:endParaRPr lang="en-IN"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52405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2EC7880-C5D9-40A8-A6B0-3198AD07AD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B02C2766-8D57-4B1F-BC65-6DA5BFDC75A4}"/>
              </a:ext>
            </a:extLst>
          </p:cNvPr>
          <p:cNvPicPr>
            <a:picLocks noChangeAspect="1"/>
          </p:cNvPicPr>
          <p:nvPr/>
        </p:nvPicPr>
        <p:blipFill rotWithShape="1">
          <a:blip r:embed="rId2"/>
          <a:srcRect l="-2148" r="-91"/>
          <a:stretch/>
        </p:blipFill>
        <p:spPr>
          <a:xfrm>
            <a:off x="4486657" y="4748"/>
            <a:ext cx="7705344" cy="6848504"/>
          </a:xfrm>
          <a:prstGeom prst="rect">
            <a:avLst/>
          </a:prstGeom>
        </p:spPr>
      </p:pic>
      <p:sp>
        <p:nvSpPr>
          <p:cNvPr id="2" name="Title 1">
            <a:extLst>
              <a:ext uri="{FF2B5EF4-FFF2-40B4-BE49-F238E27FC236}">
                <a16:creationId xmlns:a16="http://schemas.microsoft.com/office/drawing/2014/main" id="{B4DD260E-71FF-4BAA-A909-3992E88A237F}"/>
              </a:ext>
            </a:extLst>
          </p:cNvPr>
          <p:cNvSpPr>
            <a:spLocks noGrp="1"/>
          </p:cNvSpPr>
          <p:nvPr>
            <p:ph type="title"/>
          </p:nvPr>
        </p:nvSpPr>
        <p:spPr>
          <a:xfrm>
            <a:off x="649224" y="645106"/>
            <a:ext cx="3650279" cy="1259894"/>
          </a:xfrm>
        </p:spPr>
        <p:txBody>
          <a:bodyPr>
            <a:normAutofit/>
          </a:bodyPr>
          <a:lstStyle/>
          <a:p>
            <a:r>
              <a:rPr lang="en-US" dirty="0"/>
              <a:t>OUTPUT</a:t>
            </a:r>
          </a:p>
        </p:txBody>
      </p:sp>
      <p:sp>
        <p:nvSpPr>
          <p:cNvPr id="10" name="Content Placeholder 9">
            <a:extLst>
              <a:ext uri="{FF2B5EF4-FFF2-40B4-BE49-F238E27FC236}">
                <a16:creationId xmlns:a16="http://schemas.microsoft.com/office/drawing/2014/main" id="{3FDE2C3C-B08B-4AC2-8F0F-194F147C765E}"/>
              </a:ext>
            </a:extLst>
          </p:cNvPr>
          <p:cNvSpPr>
            <a:spLocks noGrp="1"/>
          </p:cNvSpPr>
          <p:nvPr>
            <p:ph idx="1"/>
          </p:nvPr>
        </p:nvSpPr>
        <p:spPr>
          <a:xfrm>
            <a:off x="649225" y="2133600"/>
            <a:ext cx="3650278" cy="3759253"/>
          </a:xfrm>
        </p:spPr>
        <p:txBody>
          <a:bodyPr>
            <a:normAutofit/>
          </a:bodyPr>
          <a:lstStyle/>
          <a:p>
            <a:r>
              <a:rPr lang="en-US" dirty="0"/>
              <a:t>QUERY-6</a:t>
            </a:r>
          </a:p>
          <a:p>
            <a:r>
              <a:rPr lang="en-US" dirty="0"/>
              <a:t>Famous Top -6 users who tweeted about SYRIA</a:t>
            </a:r>
          </a:p>
        </p:txBody>
      </p:sp>
    </p:spTree>
    <p:extLst>
      <p:ext uri="{BB962C8B-B14F-4D97-AF65-F5344CB8AC3E}">
        <p14:creationId xmlns:p14="http://schemas.microsoft.com/office/powerpoint/2010/main" val="79083002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2EC7880-C5D9-40A8-A6B0-3198AD07AD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7A3EE3BF-356A-4953-A9AD-C0F55D2DB9F8}"/>
              </a:ext>
            </a:extLst>
          </p:cNvPr>
          <p:cNvPicPr>
            <a:picLocks noChangeAspect="1"/>
          </p:cNvPicPr>
          <p:nvPr/>
        </p:nvPicPr>
        <p:blipFill rotWithShape="1">
          <a:blip r:embed="rId2"/>
          <a:srcRect l="-199" r="-4629" b="-2"/>
          <a:stretch/>
        </p:blipFill>
        <p:spPr>
          <a:xfrm>
            <a:off x="4619543" y="9496"/>
            <a:ext cx="7901641" cy="6848504"/>
          </a:xfrm>
          <a:prstGeom prst="rect">
            <a:avLst/>
          </a:prstGeom>
        </p:spPr>
      </p:pic>
      <p:sp>
        <p:nvSpPr>
          <p:cNvPr id="2" name="Title 1">
            <a:extLst>
              <a:ext uri="{FF2B5EF4-FFF2-40B4-BE49-F238E27FC236}">
                <a16:creationId xmlns:a16="http://schemas.microsoft.com/office/drawing/2014/main" id="{8E20AD87-C6BD-4804-A607-E1E17791A9D8}"/>
              </a:ext>
            </a:extLst>
          </p:cNvPr>
          <p:cNvSpPr>
            <a:spLocks noGrp="1"/>
          </p:cNvSpPr>
          <p:nvPr>
            <p:ph type="title"/>
          </p:nvPr>
        </p:nvSpPr>
        <p:spPr>
          <a:xfrm>
            <a:off x="649224" y="645106"/>
            <a:ext cx="3650279" cy="1259894"/>
          </a:xfrm>
        </p:spPr>
        <p:txBody>
          <a:bodyPr>
            <a:normAutofit/>
          </a:bodyPr>
          <a:lstStyle/>
          <a:p>
            <a:r>
              <a:rPr lang="en-US" dirty="0"/>
              <a:t>OUTPUT</a:t>
            </a:r>
          </a:p>
        </p:txBody>
      </p:sp>
      <p:sp>
        <p:nvSpPr>
          <p:cNvPr id="10" name="Content Placeholder 9">
            <a:extLst>
              <a:ext uri="{FF2B5EF4-FFF2-40B4-BE49-F238E27FC236}">
                <a16:creationId xmlns:a16="http://schemas.microsoft.com/office/drawing/2014/main" id="{59022077-BC36-490A-A1CC-C4BCC529EA1D}"/>
              </a:ext>
            </a:extLst>
          </p:cNvPr>
          <p:cNvSpPr>
            <a:spLocks noGrp="1"/>
          </p:cNvSpPr>
          <p:nvPr>
            <p:ph idx="1"/>
          </p:nvPr>
        </p:nvSpPr>
        <p:spPr>
          <a:xfrm>
            <a:off x="649225" y="2133600"/>
            <a:ext cx="3650278" cy="3759253"/>
          </a:xfrm>
        </p:spPr>
        <p:txBody>
          <a:bodyPr>
            <a:normAutofit/>
          </a:bodyPr>
          <a:lstStyle/>
          <a:p>
            <a:r>
              <a:rPr lang="en-US" dirty="0"/>
              <a:t>QUERY-7</a:t>
            </a:r>
          </a:p>
          <a:p>
            <a:r>
              <a:rPr lang="en-US" dirty="0"/>
              <a:t>Tweets on basketball for different time zones</a:t>
            </a:r>
          </a:p>
        </p:txBody>
      </p:sp>
    </p:spTree>
    <p:extLst>
      <p:ext uri="{BB962C8B-B14F-4D97-AF65-F5344CB8AC3E}">
        <p14:creationId xmlns:p14="http://schemas.microsoft.com/office/powerpoint/2010/main" val="402264098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2EC7880-C5D9-40A8-A6B0-3198AD07AD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A389523F-FEE4-4C31-A606-0068989A823C}"/>
              </a:ext>
            </a:extLst>
          </p:cNvPr>
          <p:cNvPicPr>
            <a:picLocks noChangeAspect="1"/>
          </p:cNvPicPr>
          <p:nvPr/>
        </p:nvPicPr>
        <p:blipFill rotWithShape="1">
          <a:blip r:embed="rId2"/>
          <a:srcRect l="-1017" r="-10892"/>
          <a:stretch/>
        </p:blipFill>
        <p:spPr>
          <a:xfrm>
            <a:off x="4559809" y="9496"/>
            <a:ext cx="8486230" cy="6848504"/>
          </a:xfrm>
          <a:prstGeom prst="rect">
            <a:avLst/>
          </a:prstGeom>
        </p:spPr>
      </p:pic>
      <p:sp>
        <p:nvSpPr>
          <p:cNvPr id="2" name="Title 1">
            <a:extLst>
              <a:ext uri="{FF2B5EF4-FFF2-40B4-BE49-F238E27FC236}">
                <a16:creationId xmlns:a16="http://schemas.microsoft.com/office/drawing/2014/main" id="{2AC5CC05-9ACE-4A33-B4FC-2BAE392BE9C7}"/>
              </a:ext>
            </a:extLst>
          </p:cNvPr>
          <p:cNvSpPr>
            <a:spLocks noGrp="1"/>
          </p:cNvSpPr>
          <p:nvPr>
            <p:ph type="title"/>
          </p:nvPr>
        </p:nvSpPr>
        <p:spPr>
          <a:xfrm>
            <a:off x="649224" y="645106"/>
            <a:ext cx="3650279" cy="1259894"/>
          </a:xfrm>
        </p:spPr>
        <p:txBody>
          <a:bodyPr>
            <a:normAutofit/>
          </a:bodyPr>
          <a:lstStyle/>
          <a:p>
            <a:r>
              <a:rPr lang="en-US" dirty="0"/>
              <a:t>OUTPUT</a:t>
            </a:r>
          </a:p>
        </p:txBody>
      </p:sp>
      <p:sp>
        <p:nvSpPr>
          <p:cNvPr id="10" name="Content Placeholder 9">
            <a:extLst>
              <a:ext uri="{FF2B5EF4-FFF2-40B4-BE49-F238E27FC236}">
                <a16:creationId xmlns:a16="http://schemas.microsoft.com/office/drawing/2014/main" id="{88D57ACD-565A-4EA5-8132-FCD1BC533599}"/>
              </a:ext>
            </a:extLst>
          </p:cNvPr>
          <p:cNvSpPr>
            <a:spLocks noGrp="1"/>
          </p:cNvSpPr>
          <p:nvPr>
            <p:ph idx="1"/>
          </p:nvPr>
        </p:nvSpPr>
        <p:spPr>
          <a:xfrm>
            <a:off x="649224" y="2133600"/>
            <a:ext cx="3650278" cy="3759253"/>
          </a:xfrm>
        </p:spPr>
        <p:txBody>
          <a:bodyPr>
            <a:normAutofit/>
          </a:bodyPr>
          <a:lstStyle/>
          <a:p>
            <a:r>
              <a:rPr lang="en-US" dirty="0"/>
              <a:t>QUERY-8</a:t>
            </a:r>
          </a:p>
          <a:p>
            <a:r>
              <a:rPr lang="en-US" dirty="0"/>
              <a:t>Tweets on different social media links</a:t>
            </a:r>
          </a:p>
          <a:p>
            <a:endParaRPr lang="en-US" dirty="0"/>
          </a:p>
        </p:txBody>
      </p:sp>
    </p:spTree>
    <p:extLst>
      <p:ext uri="{BB962C8B-B14F-4D97-AF65-F5344CB8AC3E}">
        <p14:creationId xmlns:p14="http://schemas.microsoft.com/office/powerpoint/2010/main" val="384282836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2EC7880-C5D9-40A8-A6B0-3198AD07AD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FD8F7561-7BCA-49A3-AC52-47E08B62D830}"/>
              </a:ext>
            </a:extLst>
          </p:cNvPr>
          <p:cNvPicPr>
            <a:picLocks noChangeAspect="1"/>
          </p:cNvPicPr>
          <p:nvPr/>
        </p:nvPicPr>
        <p:blipFill rotWithShape="1">
          <a:blip r:embed="rId2"/>
          <a:srcRect l="-2500" r="261"/>
          <a:stretch/>
        </p:blipFill>
        <p:spPr>
          <a:xfrm>
            <a:off x="4437889" y="4748"/>
            <a:ext cx="7754112" cy="6848504"/>
          </a:xfrm>
          <a:prstGeom prst="rect">
            <a:avLst/>
          </a:prstGeom>
        </p:spPr>
      </p:pic>
      <p:sp>
        <p:nvSpPr>
          <p:cNvPr id="2" name="Title 1">
            <a:extLst>
              <a:ext uri="{FF2B5EF4-FFF2-40B4-BE49-F238E27FC236}">
                <a16:creationId xmlns:a16="http://schemas.microsoft.com/office/drawing/2014/main" id="{AC86D520-27FF-4DED-A72F-AB1975E8C72A}"/>
              </a:ext>
            </a:extLst>
          </p:cNvPr>
          <p:cNvSpPr>
            <a:spLocks noGrp="1"/>
          </p:cNvSpPr>
          <p:nvPr>
            <p:ph type="title"/>
          </p:nvPr>
        </p:nvSpPr>
        <p:spPr>
          <a:xfrm>
            <a:off x="649224" y="645106"/>
            <a:ext cx="3650279" cy="1259894"/>
          </a:xfrm>
        </p:spPr>
        <p:txBody>
          <a:bodyPr>
            <a:normAutofit/>
          </a:bodyPr>
          <a:lstStyle/>
          <a:p>
            <a:r>
              <a:rPr lang="en-US" dirty="0"/>
              <a:t>OUTPUT</a:t>
            </a:r>
          </a:p>
        </p:txBody>
      </p:sp>
      <p:sp>
        <p:nvSpPr>
          <p:cNvPr id="10" name="Content Placeholder 9">
            <a:extLst>
              <a:ext uri="{FF2B5EF4-FFF2-40B4-BE49-F238E27FC236}">
                <a16:creationId xmlns:a16="http://schemas.microsoft.com/office/drawing/2014/main" id="{1EAAA8A5-D2DB-4E8A-8F81-BD8F301E37C1}"/>
              </a:ext>
            </a:extLst>
          </p:cNvPr>
          <p:cNvSpPr>
            <a:spLocks noGrp="1"/>
          </p:cNvSpPr>
          <p:nvPr>
            <p:ph idx="1"/>
          </p:nvPr>
        </p:nvSpPr>
        <p:spPr>
          <a:xfrm>
            <a:off x="649225" y="2133600"/>
            <a:ext cx="3650278" cy="3759253"/>
          </a:xfrm>
        </p:spPr>
        <p:txBody>
          <a:bodyPr>
            <a:normAutofit/>
          </a:bodyPr>
          <a:lstStyle/>
          <a:p>
            <a:r>
              <a:rPr lang="en-US" dirty="0"/>
              <a:t>QUERY-9</a:t>
            </a:r>
          </a:p>
          <a:p>
            <a:r>
              <a:rPr lang="en-US" dirty="0"/>
              <a:t>Tweets count on  NFL through the year</a:t>
            </a:r>
          </a:p>
        </p:txBody>
      </p:sp>
    </p:spTree>
    <p:extLst>
      <p:ext uri="{BB962C8B-B14F-4D97-AF65-F5344CB8AC3E}">
        <p14:creationId xmlns:p14="http://schemas.microsoft.com/office/powerpoint/2010/main" val="412713492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2EC7880-C5D9-40A8-A6B0-3198AD07AD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52E39014-EE15-4C31-9EF4-410CB853633A}"/>
              </a:ext>
            </a:extLst>
          </p:cNvPr>
          <p:cNvPicPr>
            <a:picLocks noChangeAspect="1"/>
          </p:cNvPicPr>
          <p:nvPr/>
        </p:nvPicPr>
        <p:blipFill rotWithShape="1">
          <a:blip r:embed="rId2"/>
          <a:srcRect l="-2999" r="9951" b="-2"/>
          <a:stretch/>
        </p:blipFill>
        <p:spPr>
          <a:xfrm>
            <a:off x="4299503" y="4748"/>
            <a:ext cx="7892497" cy="6848504"/>
          </a:xfrm>
          <a:prstGeom prst="rect">
            <a:avLst/>
          </a:prstGeom>
        </p:spPr>
      </p:pic>
      <p:sp>
        <p:nvSpPr>
          <p:cNvPr id="2" name="Title 1">
            <a:extLst>
              <a:ext uri="{FF2B5EF4-FFF2-40B4-BE49-F238E27FC236}">
                <a16:creationId xmlns:a16="http://schemas.microsoft.com/office/drawing/2014/main" id="{698434E5-1066-4487-A03B-A6F273E8B479}"/>
              </a:ext>
            </a:extLst>
          </p:cNvPr>
          <p:cNvSpPr>
            <a:spLocks noGrp="1"/>
          </p:cNvSpPr>
          <p:nvPr>
            <p:ph type="title"/>
          </p:nvPr>
        </p:nvSpPr>
        <p:spPr>
          <a:xfrm>
            <a:off x="649224" y="645106"/>
            <a:ext cx="3650279" cy="1259894"/>
          </a:xfrm>
        </p:spPr>
        <p:txBody>
          <a:bodyPr>
            <a:normAutofit/>
          </a:bodyPr>
          <a:lstStyle/>
          <a:p>
            <a:r>
              <a:rPr lang="en-US" dirty="0"/>
              <a:t>OUTPUT</a:t>
            </a:r>
          </a:p>
        </p:txBody>
      </p:sp>
      <p:sp>
        <p:nvSpPr>
          <p:cNvPr id="10" name="Content Placeholder 9">
            <a:extLst>
              <a:ext uri="{FF2B5EF4-FFF2-40B4-BE49-F238E27FC236}">
                <a16:creationId xmlns:a16="http://schemas.microsoft.com/office/drawing/2014/main" id="{D7734D4F-5D97-42E6-B0C3-1933897B5C62}"/>
              </a:ext>
            </a:extLst>
          </p:cNvPr>
          <p:cNvSpPr>
            <a:spLocks noGrp="1"/>
          </p:cNvSpPr>
          <p:nvPr>
            <p:ph idx="1"/>
          </p:nvPr>
        </p:nvSpPr>
        <p:spPr>
          <a:xfrm>
            <a:off x="649225" y="2133600"/>
            <a:ext cx="3650278" cy="3759253"/>
          </a:xfrm>
        </p:spPr>
        <p:txBody>
          <a:bodyPr>
            <a:normAutofit/>
          </a:bodyPr>
          <a:lstStyle/>
          <a:p>
            <a:r>
              <a:rPr lang="en-US" dirty="0"/>
              <a:t>QUERY-10</a:t>
            </a:r>
          </a:p>
          <a:p>
            <a:r>
              <a:rPr lang="en-US" dirty="0"/>
              <a:t>Number of tweets for the different hashtags “</a:t>
            </a:r>
            <a:r>
              <a:rPr lang="en-US" dirty="0" err="1"/>
              <a:t>Floridashooting</a:t>
            </a:r>
            <a:r>
              <a:rPr lang="en-US" dirty="0"/>
              <a:t>”, “</a:t>
            </a:r>
            <a:r>
              <a:rPr lang="en-US" dirty="0" err="1"/>
              <a:t>Florida”,“Shooting</a:t>
            </a:r>
            <a:r>
              <a:rPr lang="en-US" dirty="0"/>
              <a:t>” represented in </a:t>
            </a:r>
            <a:r>
              <a:rPr lang="en-US" dirty="0" err="1"/>
              <a:t>piechart</a:t>
            </a:r>
            <a:r>
              <a:rPr lang="en-US" dirty="0"/>
              <a:t>.</a:t>
            </a:r>
          </a:p>
        </p:txBody>
      </p:sp>
    </p:spTree>
    <p:extLst>
      <p:ext uri="{BB962C8B-B14F-4D97-AF65-F5344CB8AC3E}">
        <p14:creationId xmlns:p14="http://schemas.microsoft.com/office/powerpoint/2010/main" val="401746532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B1C0-A538-4356-9130-762DAD5C7498}"/>
              </a:ext>
            </a:extLst>
          </p:cNvPr>
          <p:cNvSpPr>
            <a:spLocks noGrp="1"/>
          </p:cNvSpPr>
          <p:nvPr>
            <p:ph type="title"/>
          </p:nvPr>
        </p:nvSpPr>
        <p:spPr/>
        <p:txBody>
          <a:bodyPr/>
          <a:lstStyle/>
          <a:p>
            <a:r>
              <a:rPr lang="en-US" dirty="0"/>
              <a:t>YOUTUBE LINK</a:t>
            </a:r>
          </a:p>
        </p:txBody>
      </p:sp>
      <p:sp>
        <p:nvSpPr>
          <p:cNvPr id="3" name="Content Placeholder 2">
            <a:extLst>
              <a:ext uri="{FF2B5EF4-FFF2-40B4-BE49-F238E27FC236}">
                <a16:creationId xmlns:a16="http://schemas.microsoft.com/office/drawing/2014/main" id="{EE7B57E9-C2C3-42C3-8002-D336A12F799B}"/>
              </a:ext>
            </a:extLst>
          </p:cNvPr>
          <p:cNvSpPr>
            <a:spLocks noGrp="1"/>
          </p:cNvSpPr>
          <p:nvPr>
            <p:ph idx="1"/>
          </p:nvPr>
        </p:nvSpPr>
        <p:spPr/>
        <p:txBody>
          <a:bodyPr/>
          <a:lstStyle/>
          <a:p>
            <a:r>
              <a:rPr lang="en-US" sz="3600" dirty="0">
                <a:hlinkClick r:id="rId2"/>
              </a:rPr>
              <a:t>https://youtu.be/EO0FHjLIIRk</a:t>
            </a:r>
            <a:endParaRPr lang="en-US" sz="3600" dirty="0"/>
          </a:p>
          <a:p>
            <a:endParaRPr lang="en-US" dirty="0"/>
          </a:p>
        </p:txBody>
      </p:sp>
    </p:spTree>
    <p:extLst>
      <p:ext uri="{BB962C8B-B14F-4D97-AF65-F5344CB8AC3E}">
        <p14:creationId xmlns:p14="http://schemas.microsoft.com/office/powerpoint/2010/main" val="1550724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you for slides">
            <a:extLst>
              <a:ext uri="{FF2B5EF4-FFF2-40B4-BE49-F238E27FC236}">
                <a16:creationId xmlns:a16="http://schemas.microsoft.com/office/drawing/2014/main" id="{068DAE9E-BB06-4951-A5D3-1EFAF8D795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6856" y="0"/>
            <a:ext cx="927429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1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3B58-0573-44FB-B144-CAB50AD2B2F6}"/>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C2CEFBFA-0AF4-4064-A7D9-23838C169CEC}"/>
              </a:ext>
            </a:extLst>
          </p:cNvPr>
          <p:cNvSpPr>
            <a:spLocks noGrp="1"/>
          </p:cNvSpPr>
          <p:nvPr>
            <p:ph idx="1"/>
          </p:nvPr>
        </p:nvSpPr>
        <p:spPr/>
        <p:txBody>
          <a:bodyPr>
            <a:normAutofit/>
          </a:bodyPr>
          <a:lstStyle/>
          <a:p>
            <a:r>
              <a:rPr lang="en-US" dirty="0"/>
              <a:t>Collect tweets using Twitter’s streaming APIs</a:t>
            </a:r>
          </a:p>
          <a:p>
            <a:r>
              <a:rPr lang="en-US" dirty="0"/>
              <a:t>Extract all the hashtags and URLs in the tweets</a:t>
            </a:r>
          </a:p>
          <a:p>
            <a:r>
              <a:rPr lang="en-US" dirty="0"/>
              <a:t>Run the word count example in Apache Hadoop and Apache Spark on the extracted Hashtags and URLs and collect the output from Hadoop</a:t>
            </a:r>
          </a:p>
          <a:p>
            <a:pPr lvl="0" fontAlgn="base"/>
            <a:r>
              <a:rPr lang="en-US" dirty="0"/>
              <a:t>Collected twitter data (tweets) and developed the environment IntelliJ for Scala and Spark development.  </a:t>
            </a:r>
          </a:p>
          <a:p>
            <a:pPr lvl="0" fontAlgn="base"/>
            <a:r>
              <a:rPr lang="en-US" dirty="0"/>
              <a:t>Queries has been written and displayed as per the analysis. </a:t>
            </a:r>
          </a:p>
          <a:p>
            <a:pPr lvl="0" fontAlgn="base"/>
            <a:r>
              <a:rPr lang="en-US" dirty="0"/>
              <a:t>Explanation of the ten queries and their outputs (captured screenshots) are documented. </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490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C990-4963-4311-A105-523796556FE3}"/>
              </a:ext>
            </a:extLst>
          </p:cNvPr>
          <p:cNvSpPr>
            <a:spLocks noGrp="1"/>
          </p:cNvSpPr>
          <p:nvPr>
            <p:ph type="title"/>
          </p:nvPr>
        </p:nvSpPr>
        <p:spPr/>
        <p:txBody>
          <a:bodyPr/>
          <a:lstStyle/>
          <a:p>
            <a:r>
              <a:rPr lang="en-US" dirty="0"/>
              <a:t>Design Steps</a:t>
            </a:r>
          </a:p>
        </p:txBody>
      </p:sp>
      <p:sp>
        <p:nvSpPr>
          <p:cNvPr id="3" name="Content Placeholder 2">
            <a:extLst>
              <a:ext uri="{FF2B5EF4-FFF2-40B4-BE49-F238E27FC236}">
                <a16:creationId xmlns:a16="http://schemas.microsoft.com/office/drawing/2014/main" id="{3AB49375-882C-41D8-8CF8-C37BFD226C1C}"/>
              </a:ext>
            </a:extLst>
          </p:cNvPr>
          <p:cNvSpPr>
            <a:spLocks noGrp="1"/>
          </p:cNvSpPr>
          <p:nvPr>
            <p:ph idx="1"/>
          </p:nvPr>
        </p:nvSpPr>
        <p:spPr/>
        <p:txBody>
          <a:bodyPr>
            <a:normAutofit fontScale="92500" lnSpcReduction="10000"/>
          </a:bodyPr>
          <a:lstStyle/>
          <a:p>
            <a:r>
              <a:rPr lang="en-US" dirty="0"/>
              <a:t> In our undertaking, we utilized IntelliJ for Scala and Spark improvement. IntelliJ Scala blend is the best, free setup for Scala and Spark improvement. </a:t>
            </a:r>
          </a:p>
          <a:p>
            <a:r>
              <a:rPr lang="en-US" dirty="0"/>
              <a:t>Also, by utilize Spark APIs make Scala question and import Spark shakes as library conditions in IntelliJ lastly add some Spark API calls to the made protest.</a:t>
            </a:r>
          </a:p>
          <a:p>
            <a:r>
              <a:rPr lang="en-US" dirty="0"/>
              <a:t> Presently IntelliJ for Scala and Spark improvement condition is setup and we are prepared to actualize distinctive questions (Spark RDDs and Data frames) on our gathered stream of tweets for examination.  </a:t>
            </a:r>
          </a:p>
          <a:p>
            <a:r>
              <a:rPr lang="en-US" dirty="0"/>
              <a:t>In this increment of project, we have taken the JSON file from the first phase and stored it in the form of Main table and queries are written in the SQL language for the extraction of the outputs and hash table is assigned for the output designed. </a:t>
            </a:r>
          </a:p>
          <a:p>
            <a:r>
              <a:rPr lang="en-US" dirty="0"/>
              <a:t>Ten queries are written in the SQL language and executed in the SCALA code which was written for execution. </a:t>
            </a:r>
          </a:p>
          <a:p>
            <a:endParaRPr lang="en-US" dirty="0"/>
          </a:p>
          <a:p>
            <a:endParaRPr lang="en-US" dirty="0"/>
          </a:p>
        </p:txBody>
      </p:sp>
    </p:spTree>
    <p:extLst>
      <p:ext uri="{BB962C8B-B14F-4D97-AF65-F5344CB8AC3E}">
        <p14:creationId xmlns:p14="http://schemas.microsoft.com/office/powerpoint/2010/main" val="301727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0F16-D656-4248-A44B-5685E732FB48}"/>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B4192FB6-5CA6-4E4B-B62D-4843F6DB9A80}"/>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80032" y="1536192"/>
            <a:ext cx="9636485" cy="4375658"/>
          </a:xfrm>
          <a:prstGeom prst="rect">
            <a:avLst/>
          </a:prstGeom>
        </p:spPr>
      </p:pic>
    </p:spTree>
    <p:extLst>
      <p:ext uri="{BB962C8B-B14F-4D97-AF65-F5344CB8AC3E}">
        <p14:creationId xmlns:p14="http://schemas.microsoft.com/office/powerpoint/2010/main" val="1197025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EC7880-C5D9-40A8-A6B0-3198AD07AD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7">
            <a:extLst>
              <a:ext uri="{FF2B5EF4-FFF2-40B4-BE49-F238E27FC236}">
                <a16:creationId xmlns:a16="http://schemas.microsoft.com/office/drawing/2014/main" id="{D6E1DB84-ED80-48E0-94CD-6526C910F13F}"/>
              </a:ext>
            </a:extLst>
          </p:cNvPr>
          <p:cNvPicPr>
            <a:picLocks noChangeAspect="1"/>
          </p:cNvPicPr>
          <p:nvPr/>
        </p:nvPicPr>
        <p:blipFill rotWithShape="1">
          <a:blip r:embed="rId2"/>
          <a:srcRect l="-2466" r="11482" b="1"/>
          <a:stretch/>
        </p:blipFill>
        <p:spPr>
          <a:xfrm>
            <a:off x="4425696" y="4749"/>
            <a:ext cx="7847887" cy="6853251"/>
          </a:xfrm>
          <a:prstGeom prst="rect">
            <a:avLst/>
          </a:prstGeom>
        </p:spPr>
      </p:pic>
      <p:sp>
        <p:nvSpPr>
          <p:cNvPr id="2" name="Title 1">
            <a:extLst>
              <a:ext uri="{FF2B5EF4-FFF2-40B4-BE49-F238E27FC236}">
                <a16:creationId xmlns:a16="http://schemas.microsoft.com/office/drawing/2014/main" id="{020C4473-F3A4-4446-934B-27623C5E2698}"/>
              </a:ext>
            </a:extLst>
          </p:cNvPr>
          <p:cNvSpPr>
            <a:spLocks noGrp="1"/>
          </p:cNvSpPr>
          <p:nvPr>
            <p:ph type="title"/>
          </p:nvPr>
        </p:nvSpPr>
        <p:spPr>
          <a:xfrm>
            <a:off x="649224" y="645106"/>
            <a:ext cx="3650279" cy="1259894"/>
          </a:xfrm>
        </p:spPr>
        <p:txBody>
          <a:bodyPr>
            <a:normAutofit/>
          </a:bodyPr>
          <a:lstStyle/>
          <a:p>
            <a:r>
              <a:rPr lang="en-US" dirty="0"/>
              <a:t>OUTPUT</a:t>
            </a:r>
          </a:p>
        </p:txBody>
      </p:sp>
      <p:sp>
        <p:nvSpPr>
          <p:cNvPr id="13" name="Content Placeholder 12">
            <a:extLst>
              <a:ext uri="{FF2B5EF4-FFF2-40B4-BE49-F238E27FC236}">
                <a16:creationId xmlns:a16="http://schemas.microsoft.com/office/drawing/2014/main" id="{26C2E791-0673-4061-B783-1B21F20F2C6C}"/>
              </a:ext>
            </a:extLst>
          </p:cNvPr>
          <p:cNvSpPr>
            <a:spLocks noGrp="1"/>
          </p:cNvSpPr>
          <p:nvPr>
            <p:ph idx="1"/>
          </p:nvPr>
        </p:nvSpPr>
        <p:spPr>
          <a:xfrm>
            <a:off x="649225" y="2133600"/>
            <a:ext cx="3650278" cy="3759253"/>
          </a:xfrm>
        </p:spPr>
        <p:txBody>
          <a:bodyPr>
            <a:normAutofit/>
          </a:bodyPr>
          <a:lstStyle/>
          <a:p>
            <a:r>
              <a:rPr lang="en-US" dirty="0"/>
              <a:t>QUERY-1</a:t>
            </a:r>
          </a:p>
          <a:p>
            <a:endParaRPr lang="en-US" dirty="0"/>
          </a:p>
          <a:p>
            <a:r>
              <a:rPr lang="en-US" dirty="0"/>
              <a:t>Number of Users who tweeted on NFL teams</a:t>
            </a:r>
          </a:p>
          <a:p>
            <a:endParaRPr lang="en-US" dirty="0"/>
          </a:p>
          <a:p>
            <a:endParaRPr lang="en-US" dirty="0"/>
          </a:p>
        </p:txBody>
      </p:sp>
    </p:spTree>
    <p:extLst>
      <p:ext uri="{BB962C8B-B14F-4D97-AF65-F5344CB8AC3E}">
        <p14:creationId xmlns:p14="http://schemas.microsoft.com/office/powerpoint/2010/main" val="75111849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2EC7880-C5D9-40A8-A6B0-3198AD07AD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9823895E-0EC2-4C2B-A543-2E276B272F10}"/>
              </a:ext>
            </a:extLst>
          </p:cNvPr>
          <p:cNvPicPr>
            <a:picLocks noChangeAspect="1"/>
          </p:cNvPicPr>
          <p:nvPr/>
        </p:nvPicPr>
        <p:blipFill rotWithShape="1">
          <a:blip r:embed="rId2"/>
          <a:srcRect l="-28849" r="5123" b="2"/>
          <a:stretch/>
        </p:blipFill>
        <p:spPr>
          <a:xfrm>
            <a:off x="2328672" y="0"/>
            <a:ext cx="9863327" cy="6858000"/>
          </a:xfrm>
          <a:prstGeom prst="rect">
            <a:avLst/>
          </a:prstGeom>
        </p:spPr>
      </p:pic>
      <p:sp>
        <p:nvSpPr>
          <p:cNvPr id="2" name="Title 1">
            <a:extLst>
              <a:ext uri="{FF2B5EF4-FFF2-40B4-BE49-F238E27FC236}">
                <a16:creationId xmlns:a16="http://schemas.microsoft.com/office/drawing/2014/main" id="{B3424249-6983-48AA-A885-3F04F320521B}"/>
              </a:ext>
            </a:extLst>
          </p:cNvPr>
          <p:cNvSpPr>
            <a:spLocks noGrp="1"/>
          </p:cNvSpPr>
          <p:nvPr>
            <p:ph type="title"/>
          </p:nvPr>
        </p:nvSpPr>
        <p:spPr>
          <a:xfrm>
            <a:off x="649224" y="645106"/>
            <a:ext cx="3650279" cy="1259894"/>
          </a:xfrm>
        </p:spPr>
        <p:txBody>
          <a:bodyPr>
            <a:normAutofit/>
          </a:bodyPr>
          <a:lstStyle/>
          <a:p>
            <a:r>
              <a:rPr lang="en-US" dirty="0"/>
              <a:t>OUTPUT</a:t>
            </a:r>
          </a:p>
        </p:txBody>
      </p:sp>
      <p:sp>
        <p:nvSpPr>
          <p:cNvPr id="10" name="Content Placeholder 9">
            <a:extLst>
              <a:ext uri="{FF2B5EF4-FFF2-40B4-BE49-F238E27FC236}">
                <a16:creationId xmlns:a16="http://schemas.microsoft.com/office/drawing/2014/main" id="{402327FF-0A4E-457C-AC3F-FCCF5A82A69A}"/>
              </a:ext>
            </a:extLst>
          </p:cNvPr>
          <p:cNvSpPr>
            <a:spLocks noGrp="1"/>
          </p:cNvSpPr>
          <p:nvPr>
            <p:ph idx="1"/>
          </p:nvPr>
        </p:nvSpPr>
        <p:spPr>
          <a:xfrm>
            <a:off x="649225" y="2133600"/>
            <a:ext cx="3650278" cy="3759253"/>
          </a:xfrm>
        </p:spPr>
        <p:txBody>
          <a:bodyPr>
            <a:normAutofit/>
          </a:bodyPr>
          <a:lstStyle/>
          <a:p>
            <a:r>
              <a:rPr lang="en-US" dirty="0"/>
              <a:t>QUERY-2</a:t>
            </a:r>
          </a:p>
          <a:p>
            <a:endParaRPr lang="en-US" dirty="0"/>
          </a:p>
          <a:p>
            <a:r>
              <a:rPr lang="en-US" dirty="0"/>
              <a:t>Number of tweets based on Sridevi death</a:t>
            </a:r>
          </a:p>
        </p:txBody>
      </p:sp>
    </p:spTree>
    <p:extLst>
      <p:ext uri="{BB962C8B-B14F-4D97-AF65-F5344CB8AC3E}">
        <p14:creationId xmlns:p14="http://schemas.microsoft.com/office/powerpoint/2010/main" val="308342823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2EC7880-C5D9-40A8-A6B0-3198AD07AD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B611CE48-B70E-4EAE-9B28-738441EED3E1}"/>
              </a:ext>
            </a:extLst>
          </p:cNvPr>
          <p:cNvPicPr>
            <a:picLocks noChangeAspect="1"/>
          </p:cNvPicPr>
          <p:nvPr/>
        </p:nvPicPr>
        <p:blipFill rotWithShape="1">
          <a:blip r:embed="rId2"/>
          <a:srcRect l="-12719" r="7892" b="2"/>
          <a:stretch/>
        </p:blipFill>
        <p:spPr>
          <a:xfrm>
            <a:off x="3633217" y="4748"/>
            <a:ext cx="8558784" cy="6853252"/>
          </a:xfrm>
          <a:prstGeom prst="rect">
            <a:avLst/>
          </a:prstGeom>
        </p:spPr>
      </p:pic>
      <p:sp>
        <p:nvSpPr>
          <p:cNvPr id="2" name="Title 1">
            <a:extLst>
              <a:ext uri="{FF2B5EF4-FFF2-40B4-BE49-F238E27FC236}">
                <a16:creationId xmlns:a16="http://schemas.microsoft.com/office/drawing/2014/main" id="{3136B9BD-D64A-4055-980A-5F7DCD8F039C}"/>
              </a:ext>
            </a:extLst>
          </p:cNvPr>
          <p:cNvSpPr>
            <a:spLocks noGrp="1"/>
          </p:cNvSpPr>
          <p:nvPr>
            <p:ph type="title"/>
          </p:nvPr>
        </p:nvSpPr>
        <p:spPr>
          <a:xfrm>
            <a:off x="649224" y="645106"/>
            <a:ext cx="3650279" cy="1259894"/>
          </a:xfrm>
        </p:spPr>
        <p:txBody>
          <a:bodyPr>
            <a:normAutofit/>
          </a:bodyPr>
          <a:lstStyle/>
          <a:p>
            <a:r>
              <a:rPr lang="en-US" dirty="0"/>
              <a:t>OUTPUT</a:t>
            </a:r>
          </a:p>
        </p:txBody>
      </p:sp>
      <p:sp>
        <p:nvSpPr>
          <p:cNvPr id="10" name="Content Placeholder 9">
            <a:extLst>
              <a:ext uri="{FF2B5EF4-FFF2-40B4-BE49-F238E27FC236}">
                <a16:creationId xmlns:a16="http://schemas.microsoft.com/office/drawing/2014/main" id="{FE20D29D-CE9B-46A6-8C67-C80986D6B098}"/>
              </a:ext>
            </a:extLst>
          </p:cNvPr>
          <p:cNvSpPr>
            <a:spLocks noGrp="1"/>
          </p:cNvSpPr>
          <p:nvPr>
            <p:ph idx="1"/>
          </p:nvPr>
        </p:nvSpPr>
        <p:spPr>
          <a:xfrm>
            <a:off x="649225" y="2133600"/>
            <a:ext cx="3650278" cy="3759253"/>
          </a:xfrm>
        </p:spPr>
        <p:txBody>
          <a:bodyPr>
            <a:normAutofit/>
          </a:bodyPr>
          <a:lstStyle/>
          <a:p>
            <a:r>
              <a:rPr lang="en-US" dirty="0"/>
              <a:t>QUERY-3</a:t>
            </a:r>
          </a:p>
          <a:p>
            <a:r>
              <a:rPr lang="en-US" dirty="0"/>
              <a:t>Different countries tweeted about topic SYRIA</a:t>
            </a:r>
          </a:p>
        </p:txBody>
      </p:sp>
    </p:spTree>
    <p:extLst>
      <p:ext uri="{BB962C8B-B14F-4D97-AF65-F5344CB8AC3E}">
        <p14:creationId xmlns:p14="http://schemas.microsoft.com/office/powerpoint/2010/main" val="304586166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2EC7880-C5D9-40A8-A6B0-3198AD07AD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FDCC26EB-BAFB-4EFB-B4FD-B57CFCA5003A}"/>
              </a:ext>
            </a:extLst>
          </p:cNvPr>
          <p:cNvPicPr>
            <a:picLocks noChangeAspect="1"/>
          </p:cNvPicPr>
          <p:nvPr/>
        </p:nvPicPr>
        <p:blipFill rotWithShape="1">
          <a:blip r:embed="rId2"/>
          <a:srcRect l="-11081" r="663"/>
          <a:stretch/>
        </p:blipFill>
        <p:spPr>
          <a:xfrm>
            <a:off x="3755137" y="4748"/>
            <a:ext cx="8436864" cy="6848504"/>
          </a:xfrm>
          <a:prstGeom prst="rect">
            <a:avLst/>
          </a:prstGeom>
        </p:spPr>
      </p:pic>
      <p:sp>
        <p:nvSpPr>
          <p:cNvPr id="2" name="Title 1">
            <a:extLst>
              <a:ext uri="{FF2B5EF4-FFF2-40B4-BE49-F238E27FC236}">
                <a16:creationId xmlns:a16="http://schemas.microsoft.com/office/drawing/2014/main" id="{2E10FF16-9F09-4EF9-BA76-6CDEBD25DF9F}"/>
              </a:ext>
            </a:extLst>
          </p:cNvPr>
          <p:cNvSpPr>
            <a:spLocks noGrp="1"/>
          </p:cNvSpPr>
          <p:nvPr>
            <p:ph type="title"/>
          </p:nvPr>
        </p:nvSpPr>
        <p:spPr>
          <a:xfrm>
            <a:off x="649224" y="645106"/>
            <a:ext cx="3650279" cy="1259894"/>
          </a:xfrm>
        </p:spPr>
        <p:txBody>
          <a:bodyPr>
            <a:normAutofit/>
          </a:bodyPr>
          <a:lstStyle/>
          <a:p>
            <a:r>
              <a:rPr lang="en-US" dirty="0"/>
              <a:t>OUTPUT</a:t>
            </a:r>
          </a:p>
        </p:txBody>
      </p:sp>
      <p:sp>
        <p:nvSpPr>
          <p:cNvPr id="10" name="Content Placeholder 9">
            <a:extLst>
              <a:ext uri="{FF2B5EF4-FFF2-40B4-BE49-F238E27FC236}">
                <a16:creationId xmlns:a16="http://schemas.microsoft.com/office/drawing/2014/main" id="{58C41D9A-CBE5-4CE9-AAB5-C949FA84A232}"/>
              </a:ext>
            </a:extLst>
          </p:cNvPr>
          <p:cNvSpPr>
            <a:spLocks noGrp="1"/>
          </p:cNvSpPr>
          <p:nvPr>
            <p:ph idx="1"/>
          </p:nvPr>
        </p:nvSpPr>
        <p:spPr>
          <a:xfrm>
            <a:off x="649225" y="2133600"/>
            <a:ext cx="3650278" cy="3759253"/>
          </a:xfrm>
        </p:spPr>
        <p:txBody>
          <a:bodyPr>
            <a:normAutofit/>
          </a:bodyPr>
          <a:lstStyle/>
          <a:p>
            <a:r>
              <a:rPr lang="en-US" dirty="0"/>
              <a:t>QUERY-4</a:t>
            </a:r>
          </a:p>
          <a:p>
            <a:r>
              <a:rPr lang="en-US" dirty="0"/>
              <a:t>Number of tweets collected about different basketball teams.</a:t>
            </a:r>
          </a:p>
        </p:txBody>
      </p:sp>
    </p:spTree>
    <p:extLst>
      <p:ext uri="{BB962C8B-B14F-4D97-AF65-F5344CB8AC3E}">
        <p14:creationId xmlns:p14="http://schemas.microsoft.com/office/powerpoint/2010/main" val="172412266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2EC7880-C5D9-40A8-A6B0-3198AD07AD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4E787CBA-7589-4465-A757-DBB4E5B91428}"/>
              </a:ext>
            </a:extLst>
          </p:cNvPr>
          <p:cNvPicPr>
            <a:picLocks noChangeAspect="1"/>
          </p:cNvPicPr>
          <p:nvPr/>
        </p:nvPicPr>
        <p:blipFill rotWithShape="1">
          <a:blip r:embed="rId2"/>
          <a:srcRect l="3250" r="-2" b="-2"/>
          <a:stretch/>
        </p:blipFill>
        <p:spPr>
          <a:xfrm>
            <a:off x="4619543" y="4748"/>
            <a:ext cx="7572457" cy="6848504"/>
          </a:xfrm>
          <a:prstGeom prst="rect">
            <a:avLst/>
          </a:prstGeom>
        </p:spPr>
      </p:pic>
      <p:sp>
        <p:nvSpPr>
          <p:cNvPr id="2" name="Title 1">
            <a:extLst>
              <a:ext uri="{FF2B5EF4-FFF2-40B4-BE49-F238E27FC236}">
                <a16:creationId xmlns:a16="http://schemas.microsoft.com/office/drawing/2014/main" id="{D5784741-2720-41EA-953F-8CE4FB3ED7EB}"/>
              </a:ext>
            </a:extLst>
          </p:cNvPr>
          <p:cNvSpPr>
            <a:spLocks noGrp="1"/>
          </p:cNvSpPr>
          <p:nvPr>
            <p:ph type="title"/>
          </p:nvPr>
        </p:nvSpPr>
        <p:spPr>
          <a:xfrm>
            <a:off x="649224" y="645106"/>
            <a:ext cx="3650279" cy="1259894"/>
          </a:xfrm>
        </p:spPr>
        <p:txBody>
          <a:bodyPr>
            <a:normAutofit/>
          </a:bodyPr>
          <a:lstStyle/>
          <a:p>
            <a:r>
              <a:rPr lang="en-US" dirty="0"/>
              <a:t>OUTPUT</a:t>
            </a:r>
          </a:p>
        </p:txBody>
      </p:sp>
      <p:sp>
        <p:nvSpPr>
          <p:cNvPr id="10" name="Content Placeholder 9">
            <a:extLst>
              <a:ext uri="{FF2B5EF4-FFF2-40B4-BE49-F238E27FC236}">
                <a16:creationId xmlns:a16="http://schemas.microsoft.com/office/drawing/2014/main" id="{4814094A-11CA-4069-BEB6-35602294147E}"/>
              </a:ext>
            </a:extLst>
          </p:cNvPr>
          <p:cNvSpPr>
            <a:spLocks noGrp="1"/>
          </p:cNvSpPr>
          <p:nvPr>
            <p:ph idx="1"/>
          </p:nvPr>
        </p:nvSpPr>
        <p:spPr>
          <a:xfrm>
            <a:off x="649225" y="2133600"/>
            <a:ext cx="3650278" cy="3759253"/>
          </a:xfrm>
        </p:spPr>
        <p:txBody>
          <a:bodyPr>
            <a:normAutofit/>
          </a:bodyPr>
          <a:lstStyle/>
          <a:p>
            <a:r>
              <a:rPr lang="en-US" dirty="0"/>
              <a:t>QUERY-5</a:t>
            </a:r>
          </a:p>
          <a:p>
            <a:r>
              <a:rPr lang="en-US" dirty="0"/>
              <a:t>Number of tweets per day represented in semi-doughnut</a:t>
            </a:r>
          </a:p>
        </p:txBody>
      </p:sp>
    </p:spTree>
    <p:extLst>
      <p:ext uri="{BB962C8B-B14F-4D97-AF65-F5344CB8AC3E}">
        <p14:creationId xmlns:p14="http://schemas.microsoft.com/office/powerpoint/2010/main" val="227300901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162</TotalTime>
  <Words>383</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Wisp</vt:lpstr>
      <vt:lpstr>TWITTER DATA ANALYTICS   </vt:lpstr>
      <vt:lpstr>OBJECTIVE</vt:lpstr>
      <vt:lpstr>Design Steps</vt:lpstr>
      <vt:lpstr>ARCHITECTURE</vt:lpstr>
      <vt:lpstr>OUTPUT</vt:lpstr>
      <vt:lpstr>OUTPUT</vt:lpstr>
      <vt:lpstr>OUTPUT</vt:lpstr>
      <vt:lpstr>OUTPUT</vt:lpstr>
      <vt:lpstr>OUTPUT</vt:lpstr>
      <vt:lpstr>OUTPUT</vt:lpstr>
      <vt:lpstr>OUTPUT</vt:lpstr>
      <vt:lpstr>OUTPUT</vt:lpstr>
      <vt:lpstr>OUTPUT</vt:lpstr>
      <vt:lpstr>OUTPUT</vt:lpstr>
      <vt:lpstr>YOUTUBE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DATA ANALYTICS</dc:title>
  <dc:creator>Archana Basani</dc:creator>
  <cp:lastModifiedBy>Mourya Praharsha Bobbili</cp:lastModifiedBy>
  <cp:revision>13</cp:revision>
  <dcterms:created xsi:type="dcterms:W3CDTF">2018-05-10T18:29:49Z</dcterms:created>
  <dcterms:modified xsi:type="dcterms:W3CDTF">2018-05-11T15:20:12Z</dcterms:modified>
</cp:coreProperties>
</file>