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13C8E-B2AB-4B9F-94B2-E871FE480CA2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0A2F-5B1C-4752-B0A2-4621493D1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Table-&gt;Split</a:t>
            </a:r>
          </a:p>
          <a:p>
            <a:r>
              <a:rPr lang="en-IN" dirty="0"/>
              <a:t>Uses Data Schema to extract individual fields from rows and store those columns in memory</a:t>
            </a:r>
          </a:p>
          <a:p>
            <a:endParaRPr lang="en-IN" dirty="0"/>
          </a:p>
          <a:p>
            <a:r>
              <a:rPr lang="en-IN" dirty="0"/>
              <a:t>Threshold decides the column to be compressed or not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data loading task tracks metadata to decide whether each column in a partition should be compressed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allows each task to choose the best compression scheme for each partition</a:t>
            </a:r>
            <a:endParaRPr lang="en-IN" dirty="0"/>
          </a:p>
          <a:p>
            <a:r>
              <a:rPr lang="en-IN" dirty="0"/>
              <a:t>Local partition scheme over global partition scheme</a:t>
            </a:r>
          </a:p>
          <a:p>
            <a:endParaRPr lang="en-IN" dirty="0"/>
          </a:p>
          <a:p>
            <a:r>
              <a:rPr lang="en-IN" dirty="0"/>
              <a:t>Which do not need coordination – Max degree of parallelism</a:t>
            </a:r>
          </a:p>
          <a:p>
            <a:pPr marL="0" indent="0">
              <a:buNone/>
            </a:pPr>
            <a:r>
              <a:rPr lang="en-IN" dirty="0"/>
              <a:t>Remember:</a:t>
            </a:r>
          </a:p>
          <a:p>
            <a:r>
              <a:rPr lang="en-IN" dirty="0"/>
              <a:t>RDD do not contain compression scheme and metadata as they are by-products of RDD computation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F592-DCA9-4600-970E-4F1785AF0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TB of data reproducing </a:t>
            </a:r>
            <a:r>
              <a:rPr lang="en-IN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Pavlo</a:t>
            </a:r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</a:t>
            </a:r>
          </a:p>
          <a:p>
            <a:r>
              <a:rPr lang="en-I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al.’s comparison of MapReduce vs. analytical DBMSs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Meaning Shark can load data into memory at best CPUs processing incoming data</a:t>
            </a:r>
          </a:p>
          <a:p>
            <a:pPr marL="0" indent="0">
              <a:buNone/>
            </a:pPr>
            <a:r>
              <a:rPr lang="en-IN" dirty="0"/>
              <a:t>Comparison</a:t>
            </a:r>
          </a:p>
          <a:p>
            <a:r>
              <a:rPr lang="en-IN" dirty="0"/>
              <a:t>Hadoop performed data loading 5 to 10 times MPP DBs</a:t>
            </a:r>
          </a:p>
          <a:p>
            <a:r>
              <a:rPr lang="en-IN" dirty="0"/>
              <a:t>Shark provides same throughput as Hadoop</a:t>
            </a:r>
          </a:p>
          <a:p>
            <a:r>
              <a:rPr lang="en-IN" dirty="0"/>
              <a:t>In memory store, 5 times faster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F592-DCA9-4600-970E-4F1785AF09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TPC- H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Performance Processing Council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Consists of a suite of business oriented ad-hoc queries and concurrent data modifications.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F592-DCA9-4600-970E-4F1785AF09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F592-DCA9-4600-970E-4F1785AF09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Pruning?? –Trimming actually</a:t>
            </a:r>
          </a:p>
          <a:p>
            <a:endParaRPr lang="en-IN" dirty="0"/>
          </a:p>
          <a:p>
            <a:r>
              <a:rPr lang="en-IN" dirty="0"/>
              <a:t>Process of pruning data partitions based on natural clustering columns</a:t>
            </a:r>
          </a:p>
          <a:p>
            <a:r>
              <a:rPr lang="en-IN" dirty="0"/>
              <a:t>Data -&gt; Small partitions</a:t>
            </a:r>
          </a:p>
          <a:p>
            <a:r>
              <a:rPr lang="en-IN" dirty="0"/>
              <a:t>Means  1 block contains only one or few columns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F592-DCA9-4600-970E-4F1785AF09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8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Each worker in the data loading process is piggybacked to collect statistics</a:t>
            </a:r>
          </a:p>
          <a:p>
            <a:r>
              <a:rPr lang="en-IN" dirty="0"/>
              <a:t>Info collected for each partition includes each column’s range and distinct values</a:t>
            </a:r>
          </a:p>
          <a:p>
            <a:r>
              <a:rPr lang="en-IN" dirty="0"/>
              <a:t>Statistics sent back to master program and kept in memory for pruning partitions during query execution</a:t>
            </a:r>
          </a:p>
          <a:p>
            <a:pPr marL="0" indent="0">
              <a:buNone/>
            </a:pPr>
            <a:r>
              <a:rPr lang="en-IN" b="1" dirty="0"/>
              <a:t>Statistics usage:</a:t>
            </a:r>
          </a:p>
          <a:p>
            <a:pPr marL="0" indent="0">
              <a:buNone/>
            </a:pPr>
            <a:r>
              <a:rPr lang="en-IN" dirty="0"/>
              <a:t>Evaluates query’s predicates against all partition statistics</a:t>
            </a:r>
          </a:p>
          <a:p>
            <a:pPr marL="0" indent="0">
              <a:buNone/>
            </a:pPr>
            <a:r>
              <a:rPr lang="en-IN" dirty="0"/>
              <a:t>Unsatisfying predicates are pruned and no tasks are launched to scan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F592-DCA9-4600-970E-4F1785AF09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AB53-E47B-4D45-853A-88F77BD8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16325-0FA5-4245-AD5B-402D4F1C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AC13-6D76-462F-811F-9B2AF1C0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012B-9460-494A-82C1-22E9232B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E2FB-C96E-4981-BE61-31D027DF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A16A-E305-4D2E-B7FF-CAF519DA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C0F6-DD72-419C-A89B-06D7CA34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131B-ECA2-4B40-938C-AF1E4A48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5614-3917-4018-B3D8-C4862D2A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ABDC-89F7-40C9-93B3-E95FBC76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1977E-8438-4623-9751-77C61806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6B6FA-D595-45C9-9F0C-941B8ED0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E810-5696-441D-8292-E8ED584B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AFDF-FB72-4972-8311-05C208DE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7B8A-03AE-4948-80E2-3ABAAB6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7F11-EB52-40BC-B72C-0DAC8015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823A-FEDD-4B56-B89B-9369BF21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975C-E23C-497E-8641-8A66B92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FC01-BBAB-45D9-87FD-03CDC59B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EE8F-A650-44A6-AF52-D83A54D6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BCE9-966E-40FE-8858-B8A7E8C0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23D0-F13D-4B8C-A5C0-C3641D8A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3F08-49F4-43DB-BB6E-041AFC0A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1C32-1B40-4A53-A16B-83952DF3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BCB6-9BE1-4ABB-A6FA-35C1F267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2A44-2014-46E0-8049-8AF1E27B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DE8E-35B3-4434-B2B9-A73F67EDC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F8C81-E074-41A5-9DD6-22297690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F5AB-2CD1-420D-B9D6-DD5E44C1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D3E79-14E9-4CED-A334-503408F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3CA4-6BFA-4CD5-82DF-3FFC2883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05DB-51E7-49B8-9AE3-1C0776BF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D5AF-0F34-4965-9005-008F6B79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2FC0-21B5-4383-B64B-52D460B57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73021-E8A0-4D0A-A076-92AC817C0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F435-B8C2-428C-9311-050E80492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DF0E-3887-491E-BBA3-7512C902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2F17D-AE35-428F-833C-3598C7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C1361-F0B7-4841-8D9F-4891DA9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754B-7EE5-469D-B361-77E047CC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C1BF8-2AE9-4C9B-820D-E6BA39D9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A75FD-1CF1-4265-B463-7FB47E9E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4FC1B-455A-4ABF-9EE8-C69B7AC1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FF67-33FB-4AC9-BCC5-4F0E5992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24F3A-0A1D-4E50-8513-50AEBE12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A3CBD-ACBC-4313-B693-0EAC1660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ABAF-53E1-41DA-82C8-9695341C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042C-01F6-4C2F-BA1E-63ABDC88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C37CB-5303-4ABD-AB26-C8CE7379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9408C-1E3C-441E-B46C-7D29971F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1770-D111-4BB5-ACF7-24A5BB1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D9B2C-093F-4DEB-B26F-9206C7C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AA9E-A095-4A81-B379-E879A82C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91A92-6183-4A32-B42B-8A5CE07D8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1253-0F97-4E92-ACB8-83DE3162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B5F4-BBB8-4F8D-8E61-AF5B168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B4906-38D0-44C0-8E2F-EEC3CE9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9DDF5-7866-4295-AA8F-DC840F57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2C852-DA91-40A7-91B5-ADFC647D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C66C-E5BD-423E-9026-ED3FAF59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552C-95F8-4738-B90F-C0D3A52AD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ADC4-2AD5-47BC-AE87-BC11EDFFC96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B258-7349-46BD-BB98-1FDCDAEC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7C40-A8FE-4AE4-B13C-CE42CCD2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B376-3E41-469D-A3F7-0A7A97BF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704B-3732-4D3A-AD42-3A204ABA1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9721D-B988-4237-A2AE-C99F92AFE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Mourya praharsha Bobbili(16251221)</a:t>
            </a:r>
          </a:p>
          <a:p>
            <a:r>
              <a:rPr lang="en-US" dirty="0"/>
              <a:t>Part-3</a:t>
            </a:r>
          </a:p>
        </p:txBody>
      </p:sp>
    </p:spTree>
    <p:extLst>
      <p:ext uri="{BB962C8B-B14F-4D97-AF65-F5344CB8AC3E}">
        <p14:creationId xmlns:p14="http://schemas.microsoft.com/office/powerpoint/2010/main" val="34356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40C-4A32-4B88-B085-6A3E1EF5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Map Pruning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0506755-57B6-4B47-A3ED-F3E4ADFC50B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014065" y="1845129"/>
          <a:ext cx="5747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64">
                  <a:extLst>
                    <a:ext uri="{9D8B030D-6E8A-4147-A177-3AD203B41FA5}">
                      <a16:colId xmlns:a16="http://schemas.microsoft.com/office/drawing/2014/main" val="2105966711"/>
                    </a:ext>
                  </a:extLst>
                </a:gridCol>
              </a:tblGrid>
              <a:tr h="3427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71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BE2BD0-37DB-4D15-A9E2-48F0C58891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2965" y="3685569"/>
          <a:ext cx="956128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28">
                  <a:extLst>
                    <a:ext uri="{9D8B030D-6E8A-4147-A177-3AD203B41FA5}">
                      <a16:colId xmlns:a16="http://schemas.microsoft.com/office/drawing/2014/main" val="2659673296"/>
                    </a:ext>
                  </a:extLst>
                </a:gridCol>
              </a:tblGrid>
              <a:tr h="2709335">
                <a:tc>
                  <a:txBody>
                    <a:bodyPr/>
                    <a:lstStyle/>
                    <a:p>
                      <a:r>
                        <a:rPr lang="en-IN" dirty="0"/>
                        <a:t>“</a:t>
                      </a:r>
                      <a:r>
                        <a:rPr lang="en-IN" sz="2400" dirty="0"/>
                        <a:t>You</a:t>
                      </a:r>
                    </a:p>
                    <a:p>
                      <a:r>
                        <a:rPr lang="en-IN" sz="2400" dirty="0" err="1"/>
                        <a:t>NeedMe</a:t>
                      </a:r>
                      <a:r>
                        <a:rPr lang="en-IN" sz="2400" dirty="0"/>
                        <a:t>”</a:t>
                      </a:r>
                    </a:p>
                    <a:p>
                      <a:r>
                        <a:rPr lang="en-IN" sz="24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796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D18F2-7E56-41CE-BDBF-ECBF5F2C73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2600" y="3685568"/>
          <a:ext cx="956128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28">
                  <a:extLst>
                    <a:ext uri="{9D8B030D-6E8A-4147-A177-3AD203B41FA5}">
                      <a16:colId xmlns:a16="http://schemas.microsoft.com/office/drawing/2014/main" val="1459487130"/>
                    </a:ext>
                  </a:extLst>
                </a:gridCol>
              </a:tblGrid>
              <a:tr h="2709335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“Not</a:t>
                      </a:r>
                    </a:p>
                    <a:p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Me”</a:t>
                      </a:r>
                    </a:p>
                    <a:p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180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193AB3-C823-43EF-9BB7-A346D26F1A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62235" y="3685568"/>
          <a:ext cx="1077685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5">
                  <a:extLst>
                    <a:ext uri="{9D8B030D-6E8A-4147-A177-3AD203B41FA5}">
                      <a16:colId xmlns:a16="http://schemas.microsoft.com/office/drawing/2014/main" val="621804455"/>
                    </a:ext>
                  </a:extLst>
                </a:gridCol>
              </a:tblGrid>
              <a:tr h="2709335">
                <a:tc>
                  <a:txBody>
                    <a:bodyPr/>
                    <a:lstStyle/>
                    <a:p>
                      <a:r>
                        <a:rPr lang="en-IN" sz="2400" dirty="0"/>
                        <a:t>“You</a:t>
                      </a:r>
                    </a:p>
                    <a:p>
                      <a:r>
                        <a:rPr lang="en-IN" sz="2400" dirty="0"/>
                        <a:t>Need</a:t>
                      </a:r>
                    </a:p>
                    <a:p>
                      <a:r>
                        <a:rPr lang="en-IN" sz="2400" dirty="0"/>
                        <a:t>Me”</a:t>
                      </a:r>
                    </a:p>
                    <a:p>
                      <a:r>
                        <a:rPr lang="en-IN" sz="24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210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F1BB99B-DD3A-4969-9006-1CF880F7C915}"/>
              </a:ext>
            </a:extLst>
          </p:cNvPr>
          <p:cNvSpPr/>
          <p:nvPr/>
        </p:nvSpPr>
        <p:spPr>
          <a:xfrm>
            <a:off x="1843314" y="1845129"/>
            <a:ext cx="3314700" cy="10450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Data Partitions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D2518A-CF22-4E2B-BF74-57A0AA22B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4065" y="2373478"/>
          <a:ext cx="5747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64">
                  <a:extLst>
                    <a:ext uri="{9D8B030D-6E8A-4147-A177-3AD203B41FA5}">
                      <a16:colId xmlns:a16="http://schemas.microsoft.com/office/drawing/2014/main" val="2423546534"/>
                    </a:ext>
                  </a:extLst>
                </a:gridCol>
              </a:tblGrid>
              <a:tr h="2227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496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38E543-41EC-40DA-9125-C5E648AF8447}"/>
              </a:ext>
            </a:extLst>
          </p:cNvPr>
          <p:cNvSpPr txBox="1"/>
          <p:nvPr/>
        </p:nvSpPr>
        <p:spPr>
          <a:xfrm>
            <a:off x="9062357" y="184512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In-query filter range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2376B-1EC8-4335-AB6A-009A06B87E25}"/>
              </a:ext>
            </a:extLst>
          </p:cNvPr>
          <p:cNvSpPr txBox="1"/>
          <p:nvPr/>
        </p:nvSpPr>
        <p:spPr>
          <a:xfrm>
            <a:off x="9062356" y="2383971"/>
            <a:ext cx="229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Out-query filter range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814FB7-3564-492D-A49C-295BCC4339EF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2061029" y="2737116"/>
            <a:ext cx="267712" cy="94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72422E-DF73-42FC-AB52-7CB14FF7A994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3500664" y="2890157"/>
            <a:ext cx="0" cy="79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159D5-4BB9-443C-BE2F-2FB7294663D7}"/>
              </a:ext>
            </a:extLst>
          </p:cNvPr>
          <p:cNvCxnSpPr>
            <a:stCxn id="8" idx="5"/>
            <a:endCxn id="7" idx="0"/>
          </p:cNvCxnSpPr>
          <p:nvPr/>
        </p:nvCxnSpPr>
        <p:spPr>
          <a:xfrm>
            <a:off x="4672587" y="2737116"/>
            <a:ext cx="328490" cy="9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3FB5428-E657-45B0-A0E5-655DB72689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09035" y="3685567"/>
          <a:ext cx="331108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08">
                  <a:extLst>
                    <a:ext uri="{9D8B030D-6E8A-4147-A177-3AD203B41FA5}">
                      <a16:colId xmlns:a16="http://schemas.microsoft.com/office/drawing/2014/main" val="240576374"/>
                    </a:ext>
                  </a:extLst>
                </a:gridCol>
              </a:tblGrid>
              <a:tr h="27093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8872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E1C6344F-2597-4D5C-9ECF-BF28F87EB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182" y="3685567"/>
            <a:ext cx="365792" cy="27495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A68B57-98F1-4ECB-9C30-D601084F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110" y="3685567"/>
            <a:ext cx="365792" cy="27495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67EF414-0B5D-48F3-94A8-5F4E8C0B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457" y="3685567"/>
            <a:ext cx="365792" cy="27495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A14D8D-F024-4A7E-BCC6-EA43119C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252" y="3705162"/>
            <a:ext cx="365792" cy="2749534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9544958-9C5A-4B24-BB71-EBFA793169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6778" y="4445874"/>
          <a:ext cx="132261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15">
                  <a:extLst>
                    <a:ext uri="{9D8B030D-6E8A-4147-A177-3AD203B41FA5}">
                      <a16:colId xmlns:a16="http://schemas.microsoft.com/office/drawing/2014/main" val="3152006662"/>
                    </a:ext>
                  </a:extLst>
                </a:gridCol>
              </a:tblGrid>
              <a:tr h="963386">
                <a:tc>
                  <a:txBody>
                    <a:bodyPr/>
                    <a:lstStyle/>
                    <a:p>
                      <a:r>
                        <a:rPr lang="en-IN" sz="2400" dirty="0"/>
                        <a:t>After Data Scanning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948076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FAD64F-C77A-4675-88D9-D6311711F729}"/>
              </a:ext>
            </a:extLst>
          </p:cNvPr>
          <p:cNvCxnSpPr>
            <a:endCxn id="29" idx="1"/>
          </p:cNvCxnSpPr>
          <p:nvPr/>
        </p:nvCxnSpPr>
        <p:spPr>
          <a:xfrm>
            <a:off x="5539920" y="5040234"/>
            <a:ext cx="816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15DFB3-7E89-4FC9-8A41-B23F83BC80E6}"/>
              </a:ext>
            </a:extLst>
          </p:cNvPr>
          <p:cNvCxnSpPr/>
          <p:nvPr/>
        </p:nvCxnSpPr>
        <p:spPr>
          <a:xfrm>
            <a:off x="7679393" y="5040234"/>
            <a:ext cx="8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09D6BD7-67C1-4B49-B858-E1640E3242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27967" y="3069302"/>
          <a:ext cx="2926078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26078">
                  <a:extLst>
                    <a:ext uri="{9D8B030D-6E8A-4147-A177-3AD203B41FA5}">
                      <a16:colId xmlns:a16="http://schemas.microsoft.com/office/drawing/2014/main" val="1981415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Resultant Data 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6931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7756904-D41D-47E1-9040-515D698704F8}"/>
              </a:ext>
            </a:extLst>
          </p:cNvPr>
          <p:cNvSpPr txBox="1"/>
          <p:nvPr/>
        </p:nvSpPr>
        <p:spPr>
          <a:xfrm>
            <a:off x="2815042" y="6425904"/>
            <a:ext cx="7947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Avoids scanning certain unwanted blocks of data falling out of query’s filter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41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DDB-3690-4CFB-AADF-5AE9C6E2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Piggybacking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FDD2-4386-4A87-8604-C6216E1A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511D9-3654-425C-89C2-5C75EC67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0175"/>
            <a:ext cx="3733800" cy="4057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08EB9C3-2806-487E-8C0F-B4A8DED9085B}"/>
              </a:ext>
            </a:extLst>
          </p:cNvPr>
          <p:cNvSpPr/>
          <p:nvPr/>
        </p:nvSpPr>
        <p:spPr>
          <a:xfrm>
            <a:off x="5268686" y="2155371"/>
            <a:ext cx="2139043" cy="1110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54776-06D1-49EB-A72A-F0AA7E0BCE0C}"/>
              </a:ext>
            </a:extLst>
          </p:cNvPr>
          <p:cNvCxnSpPr/>
          <p:nvPr/>
        </p:nvCxnSpPr>
        <p:spPr>
          <a:xfrm flipV="1">
            <a:off x="3102429" y="1534886"/>
            <a:ext cx="2041071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12F9CEF-06FA-4970-976C-DD1D7DD15621}"/>
              </a:ext>
            </a:extLst>
          </p:cNvPr>
          <p:cNvSpPr/>
          <p:nvPr/>
        </p:nvSpPr>
        <p:spPr>
          <a:xfrm>
            <a:off x="5143500" y="920296"/>
            <a:ext cx="2476502" cy="1110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Piggybacker</a:t>
            </a:r>
            <a:endParaRPr lang="en-IN" sz="2400" b="1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BE18A40-3986-42D5-B4D4-0C904AB5D3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58400" y="1400174"/>
          <a:ext cx="816429" cy="24527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1322786724"/>
                    </a:ext>
                  </a:extLst>
                </a:gridCol>
              </a:tblGrid>
              <a:tr h="245276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en-IN" sz="2400" dirty="0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66357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554D41-F2F4-4AE1-86AD-DFF1D8BBDD6A}"/>
              </a:ext>
            </a:extLst>
          </p:cNvPr>
          <p:cNvCxnSpPr>
            <a:stCxn id="19" idx="6"/>
            <a:endCxn id="20" idx="1"/>
          </p:cNvCxnSpPr>
          <p:nvPr/>
        </p:nvCxnSpPr>
        <p:spPr>
          <a:xfrm>
            <a:off x="7620002" y="1475468"/>
            <a:ext cx="2438398" cy="115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540C63-3628-4677-923D-5056B795D532}"/>
              </a:ext>
            </a:extLst>
          </p:cNvPr>
          <p:cNvSpPr txBox="1"/>
          <p:nvPr/>
        </p:nvSpPr>
        <p:spPr>
          <a:xfrm>
            <a:off x="8229599" y="1475468"/>
            <a:ext cx="134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Statistics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49AF4C-B9DB-49C1-8E2F-6E5C69F9B7E0}"/>
              </a:ext>
            </a:extLst>
          </p:cNvPr>
          <p:cNvCxnSpPr>
            <a:endCxn id="8" idx="2"/>
          </p:cNvCxnSpPr>
          <p:nvPr/>
        </p:nvCxnSpPr>
        <p:spPr>
          <a:xfrm flipV="1">
            <a:off x="4245429" y="2710543"/>
            <a:ext cx="1023257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CECE8D-657C-464C-9C4E-F3A2296FC6B6}"/>
              </a:ext>
            </a:extLst>
          </p:cNvPr>
          <p:cNvSpPr txBox="1"/>
          <p:nvPr/>
        </p:nvSpPr>
        <p:spPr>
          <a:xfrm>
            <a:off x="7789189" y="2434717"/>
            <a:ext cx="226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Column Range &amp;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Distinct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268B-6EA8-4FF3-9757-A0C8976EE89F}"/>
              </a:ext>
            </a:extLst>
          </p:cNvPr>
          <p:cNvSpPr txBox="1"/>
          <p:nvPr/>
        </p:nvSpPr>
        <p:spPr>
          <a:xfrm>
            <a:off x="4757057" y="4180114"/>
            <a:ext cx="6117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Statistics usage: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Evaluates query’s predicates against all partition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Unsatisfying predicates are pruned and no tasks are launched to scan 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775459-E26D-40FE-A402-5883D5C94453}"/>
              </a:ext>
            </a:extLst>
          </p:cNvPr>
          <p:cNvSpPr txBox="1"/>
          <p:nvPr/>
        </p:nvSpPr>
        <p:spPr>
          <a:xfrm>
            <a:off x="838200" y="5942568"/>
            <a:ext cx="1087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Courtesy </a:t>
            </a:r>
            <a:r>
              <a:rPr lang="en-IN" dirty="0">
                <a:solidFill>
                  <a:schemeClr val="accent1"/>
                </a:solidFill>
              </a:rPr>
              <a:t>: https://fiverr-res.cloudinary.com/t_main1,q_auto,f_auto/gigs/3959996/original/piggybacking.jpg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ADD6DC-E517-4BC7-B17F-04A4CF681F09}"/>
              </a:ext>
            </a:extLst>
          </p:cNvPr>
          <p:cNvCxnSpPr>
            <a:stCxn id="8" idx="4"/>
            <a:endCxn id="20" idx="2"/>
          </p:cNvCxnSpPr>
          <p:nvPr/>
        </p:nvCxnSpPr>
        <p:spPr>
          <a:xfrm>
            <a:off x="6338208" y="3265714"/>
            <a:ext cx="4128406" cy="5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columnar memory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collects the data from cache disks.</a:t>
            </a:r>
          </a:p>
          <a:p>
            <a:r>
              <a:rPr lang="en-US" dirty="0"/>
              <a:t>On-demand serialization in query processor.</a:t>
            </a:r>
          </a:p>
          <a:p>
            <a:r>
              <a:rPr lang="en-US" dirty="0"/>
              <a:t>Deserialization is bottle neck.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Shark implies combination of naïve and column memory store.</a:t>
            </a:r>
          </a:p>
          <a:p>
            <a:r>
              <a:rPr lang="en-US" dirty="0"/>
              <a:t>It stores all data partitions as JVM objects.</a:t>
            </a:r>
          </a:p>
          <a:p>
            <a:r>
              <a:rPr lang="en-US" dirty="0"/>
              <a:t>Query processor use those JVM objects directly.</a:t>
            </a:r>
          </a:p>
          <a:p>
            <a:r>
              <a:rPr lang="en-US" dirty="0"/>
              <a:t>It avoid the Deserialization.</a:t>
            </a:r>
          </a:p>
        </p:txBody>
      </p:sp>
    </p:spTree>
    <p:extLst>
      <p:ext uri="{BB962C8B-B14F-4D97-AF65-F5344CB8AC3E}">
        <p14:creationId xmlns:p14="http://schemas.microsoft.com/office/powerpoint/2010/main" val="5202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/>
          <a:lstStyle/>
          <a:p>
            <a:r>
              <a:rPr lang="en-US" dirty="0"/>
              <a:t>                     Limitations in 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8587"/>
          </a:xfrm>
        </p:spPr>
        <p:txBody>
          <a:bodyPr/>
          <a:lstStyle/>
          <a:p>
            <a:r>
              <a:rPr lang="en-US" dirty="0"/>
              <a:t>Storage overheads(12 to 16bytes of overhead per object)</a:t>
            </a:r>
          </a:p>
          <a:p>
            <a:r>
              <a:rPr lang="en-US" dirty="0"/>
              <a:t>Garbage Collection is time consuming.</a:t>
            </a:r>
          </a:p>
          <a:p>
            <a:r>
              <a:rPr lang="en-US" dirty="0"/>
              <a:t>Large variability in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33440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06CF-763A-4B7B-B79C-17BCABC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1165" cy="1353515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Distributed Data Loading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3836F78-CCAA-4C95-9970-A79EDD1CEDD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18896"/>
          <a:ext cx="2198914" cy="491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89">
                  <a:extLst>
                    <a:ext uri="{9D8B030D-6E8A-4147-A177-3AD203B41FA5}">
                      <a16:colId xmlns:a16="http://schemas.microsoft.com/office/drawing/2014/main" val="1167702593"/>
                    </a:ext>
                  </a:extLst>
                </a:gridCol>
                <a:gridCol w="1356125">
                  <a:extLst>
                    <a:ext uri="{9D8B030D-6E8A-4147-A177-3AD203B41FA5}">
                      <a16:colId xmlns:a16="http://schemas.microsoft.com/office/drawing/2014/main" val="648582618"/>
                    </a:ext>
                  </a:extLst>
                </a:gridCol>
              </a:tblGrid>
              <a:tr h="983318">
                <a:tc>
                  <a:txBody>
                    <a:bodyPr/>
                    <a:lstStyle/>
                    <a:p>
                      <a:pPr algn="ctr"/>
                      <a:b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20098"/>
                  </a:ext>
                </a:extLst>
              </a:tr>
              <a:tr h="983318">
                <a:tc>
                  <a:txBody>
                    <a:bodyPr/>
                    <a:lstStyle/>
                    <a:p>
                      <a:pPr algn="ctr"/>
                      <a:b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23959"/>
                  </a:ext>
                </a:extLst>
              </a:tr>
              <a:tr h="983318">
                <a:tc>
                  <a:txBody>
                    <a:bodyPr/>
                    <a:lstStyle/>
                    <a:p>
                      <a:pPr algn="ctr"/>
                      <a:b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65362"/>
                  </a:ext>
                </a:extLst>
              </a:tr>
              <a:tr h="983318">
                <a:tc>
                  <a:txBody>
                    <a:bodyPr/>
                    <a:lstStyle/>
                    <a:p>
                      <a:pPr algn="ctr"/>
                      <a:b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5173"/>
                  </a:ext>
                </a:extLst>
              </a:tr>
              <a:tr h="983318">
                <a:tc>
                  <a:txBody>
                    <a:bodyPr/>
                    <a:lstStyle/>
                    <a:p>
                      <a:pPr algn="ctr"/>
                      <a:b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</a:br>
                      <a:r>
                        <a:rPr lang="en-IN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9375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61E06B0-37C0-40B0-A25F-0767049958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45427" y="2082573"/>
          <a:ext cx="8327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58">
                  <a:extLst>
                    <a:ext uri="{9D8B030D-6E8A-4147-A177-3AD203B41FA5}">
                      <a16:colId xmlns:a16="http://schemas.microsoft.com/office/drawing/2014/main" val="2861315916"/>
                    </a:ext>
                  </a:extLst>
                </a:gridCol>
              </a:tblGrid>
              <a:tr h="3476619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U</a:t>
                      </a:r>
                    </a:p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  <a:p>
                      <a:endParaRPr lang="en-IN" sz="28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IN" sz="28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6413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1EC99E1-53BC-422B-86FF-9E9495B685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6402" y="2100131"/>
          <a:ext cx="832746" cy="3505200"/>
        </p:xfrm>
        <a:graphic>
          <a:graphicData uri="http://schemas.openxmlformats.org/drawingml/2006/table">
            <a:tbl>
              <a:tblPr/>
              <a:tblGrid>
                <a:gridCol w="832746">
                  <a:extLst>
                    <a:ext uri="{9D8B030D-6E8A-4147-A177-3AD203B41FA5}">
                      <a16:colId xmlns:a16="http://schemas.microsoft.com/office/drawing/2014/main" val="955322647"/>
                    </a:ext>
                  </a:extLst>
                </a:gridCol>
              </a:tblGrid>
              <a:tr h="3450902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U</a:t>
                      </a:r>
                    </a:p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  <a:p>
                      <a:endParaRPr lang="en-IN" sz="2800" b="1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IN" sz="2800" b="1" dirty="0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525315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F311E0-EFBB-4A05-8665-132EC584D4C4}"/>
              </a:ext>
            </a:extLst>
          </p:cNvPr>
          <p:cNvCxnSpPr/>
          <p:nvPr/>
        </p:nvCxnSpPr>
        <p:spPr>
          <a:xfrm>
            <a:off x="3037114" y="3877191"/>
            <a:ext cx="89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F5AB4-51F5-490C-9BF7-ACED62262120}"/>
              </a:ext>
            </a:extLst>
          </p:cNvPr>
          <p:cNvCxnSpPr/>
          <p:nvPr/>
        </p:nvCxnSpPr>
        <p:spPr>
          <a:xfrm flipV="1">
            <a:off x="3967843" y="1926771"/>
            <a:ext cx="0" cy="195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48E330-D948-41E0-B052-F4C9E2073E55}"/>
              </a:ext>
            </a:extLst>
          </p:cNvPr>
          <p:cNvCxnSpPr/>
          <p:nvPr/>
        </p:nvCxnSpPr>
        <p:spPr>
          <a:xfrm>
            <a:off x="3037114" y="2901981"/>
            <a:ext cx="44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03064B-EE08-4212-8292-D4BB3134CCD0}"/>
              </a:ext>
            </a:extLst>
          </p:cNvPr>
          <p:cNvCxnSpPr/>
          <p:nvPr/>
        </p:nvCxnSpPr>
        <p:spPr>
          <a:xfrm flipV="1">
            <a:off x="3486150" y="1690688"/>
            <a:ext cx="0" cy="121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474894-9B24-4A92-AFE1-FD6CE9ACC846}"/>
              </a:ext>
            </a:extLst>
          </p:cNvPr>
          <p:cNvCxnSpPr/>
          <p:nvPr/>
        </p:nvCxnSpPr>
        <p:spPr>
          <a:xfrm>
            <a:off x="3486150" y="1690688"/>
            <a:ext cx="244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C0807A-EDA9-4310-AA22-DD500DCD11A5}"/>
              </a:ext>
            </a:extLst>
          </p:cNvPr>
          <p:cNvCxnSpPr/>
          <p:nvPr/>
        </p:nvCxnSpPr>
        <p:spPr>
          <a:xfrm>
            <a:off x="3037114" y="1551214"/>
            <a:ext cx="162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8A08C4-1934-4CA4-8A08-2E6FE76F731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661806" y="1567543"/>
            <a:ext cx="0" cy="51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8F4360-5A76-4072-849D-DC7A56F8D59B}"/>
              </a:ext>
            </a:extLst>
          </p:cNvPr>
          <p:cNvSpPr txBox="1"/>
          <p:nvPr/>
        </p:nvSpPr>
        <p:spPr>
          <a:xfrm>
            <a:off x="3967843" y="6271476"/>
            <a:ext cx="54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Column Compression Threshold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0F607D-74BA-44BF-ACE7-C36E957426FF}"/>
              </a:ext>
            </a:extLst>
          </p:cNvPr>
          <p:cNvSpPr/>
          <p:nvPr/>
        </p:nvSpPr>
        <p:spPr>
          <a:xfrm>
            <a:off x="7162801" y="1037406"/>
            <a:ext cx="1817910" cy="8294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Max degree Parallelism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809AD2-F910-49E4-8BEC-4EEF12550D4D}"/>
              </a:ext>
            </a:extLst>
          </p:cNvPr>
          <p:cNvCxnSpPr/>
          <p:nvPr/>
        </p:nvCxnSpPr>
        <p:spPr>
          <a:xfrm flipV="1">
            <a:off x="4245427" y="1418896"/>
            <a:ext cx="2917373" cy="66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15EAC1-FEA1-4B9F-A1A8-10945CCC8232}"/>
              </a:ext>
            </a:extLst>
          </p:cNvPr>
          <p:cNvCxnSpPr>
            <a:endCxn id="69" idx="6"/>
          </p:cNvCxnSpPr>
          <p:nvPr/>
        </p:nvCxnSpPr>
        <p:spPr>
          <a:xfrm flipH="1" flipV="1">
            <a:off x="8980711" y="1452154"/>
            <a:ext cx="1355275" cy="63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13D34488-AF76-4113-90C8-05988DA6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67" y="2065849"/>
            <a:ext cx="859611" cy="3743268"/>
          </a:xfrm>
          <a:prstGeom prst="rect">
            <a:avLst/>
          </a:prstGeom>
        </p:spPr>
      </p:pic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A3ABF2C-F296-4DC9-A15C-8E81EE094206}"/>
              </a:ext>
            </a:extLst>
          </p:cNvPr>
          <p:cNvCxnSpPr>
            <a:endCxn id="119" idx="0"/>
          </p:cNvCxnSpPr>
          <p:nvPr/>
        </p:nvCxnSpPr>
        <p:spPr>
          <a:xfrm>
            <a:off x="3967843" y="1926771"/>
            <a:ext cx="3208930" cy="139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C990B6F-A8D4-49B9-AFB3-B4D0987468E2}"/>
              </a:ext>
            </a:extLst>
          </p:cNvPr>
          <p:cNvSpPr/>
          <p:nvPr/>
        </p:nvSpPr>
        <p:spPr>
          <a:xfrm>
            <a:off x="3657615" y="5735910"/>
            <a:ext cx="1420567" cy="43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Spark Task 1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A3F24F2-E1B5-4EC2-A66C-675BC4069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931" y="5754837"/>
            <a:ext cx="1432684" cy="499915"/>
          </a:xfrm>
          <a:prstGeom prst="rect">
            <a:avLst/>
          </a:prstGeom>
        </p:spPr>
      </p:pic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F2DED53-F63D-4CC9-AB53-C2FD00684FE9}"/>
              </a:ext>
            </a:extLst>
          </p:cNvPr>
          <p:cNvSpPr/>
          <p:nvPr/>
        </p:nvSpPr>
        <p:spPr>
          <a:xfrm>
            <a:off x="6776364" y="5754837"/>
            <a:ext cx="1420567" cy="43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Spark Task 3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8B3651DC-246F-460B-A292-37137E34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012" y="2065849"/>
            <a:ext cx="859611" cy="374326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19A8444-4372-4C4F-A2A8-BBD54818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475" y="5747209"/>
            <a:ext cx="1432684" cy="499915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43E51F1-BD7A-45FD-AA70-0E743D5EFA2B}"/>
              </a:ext>
            </a:extLst>
          </p:cNvPr>
          <p:cNvCxnSpPr>
            <a:endCxn id="34" idx="0"/>
          </p:cNvCxnSpPr>
          <p:nvPr/>
        </p:nvCxnSpPr>
        <p:spPr>
          <a:xfrm>
            <a:off x="5902775" y="1718640"/>
            <a:ext cx="0" cy="38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F25856F-54B9-4505-B983-75DF35558B75}"/>
              </a:ext>
            </a:extLst>
          </p:cNvPr>
          <p:cNvCxnSpPr/>
          <p:nvPr/>
        </p:nvCxnSpPr>
        <p:spPr>
          <a:xfrm flipV="1">
            <a:off x="3037114" y="5587773"/>
            <a:ext cx="6854898" cy="1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71EF-99B9-48DE-8C83-24C26692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0E7A-605F-43C3-A5CE-657D21C5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62285-E054-486C-A0C4-DC5EFF2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49" y="0"/>
            <a:ext cx="6838801" cy="5894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3F6C1-9209-4359-8CF5-57661F618F60}"/>
              </a:ext>
            </a:extLst>
          </p:cNvPr>
          <p:cNvSpPr txBox="1"/>
          <p:nvPr/>
        </p:nvSpPr>
        <p:spPr>
          <a:xfrm>
            <a:off x="2117749" y="6308208"/>
            <a:ext cx="8250894" cy="37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https://www.slideshare.net/Hadoop_Summit/xin-june27-425pmroom230c</a:t>
            </a:r>
          </a:p>
        </p:txBody>
      </p:sp>
    </p:spTree>
    <p:extLst>
      <p:ext uri="{BB962C8B-B14F-4D97-AF65-F5344CB8AC3E}">
        <p14:creationId xmlns:p14="http://schemas.microsoft.com/office/powerpoint/2010/main" val="293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208-110C-41A8-96DA-C4741CB5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Co-Partitioning – A Powerful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8139-E2A2-4FEC-A5BA-7A3663DE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2 tables are frequently joined together in warehouse workloads</a:t>
            </a:r>
          </a:p>
          <a:p>
            <a:r>
              <a:rPr lang="en-IN" dirty="0">
                <a:solidFill>
                  <a:schemeClr val="accent1"/>
                </a:solidFill>
              </a:rPr>
              <a:t>TPC-H</a:t>
            </a:r>
            <a:r>
              <a:rPr lang="en-IN" dirty="0"/>
              <a:t> – Decision Support Benchmark supports the same</a:t>
            </a:r>
          </a:p>
          <a:p>
            <a:r>
              <a:rPr lang="en-IN" dirty="0"/>
              <a:t>MPP employs co-partition during data loading</a:t>
            </a:r>
          </a:p>
          <a:p>
            <a:r>
              <a:rPr lang="en-IN" dirty="0"/>
              <a:t>However, most DFS like HDFS being schema-agnostic prevents this.</a:t>
            </a:r>
          </a:p>
          <a:p>
            <a:endParaRPr lang="en-IN" dirty="0"/>
          </a:p>
          <a:p>
            <a:r>
              <a:rPr lang="en-IN" dirty="0"/>
              <a:t>But Shark joins 2 tables using this feature on a common key for faster joins with </a:t>
            </a:r>
            <a:r>
              <a:rPr lang="en-IN" b="1" dirty="0"/>
              <a:t>DISTRIBUTE BY</a:t>
            </a:r>
            <a:r>
              <a:rPr lang="en-IN" dirty="0"/>
              <a:t> clause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B9635-AAE5-454F-8C5C-B7D06685F151}"/>
              </a:ext>
            </a:extLst>
          </p:cNvPr>
          <p:cNvSpPr txBox="1"/>
          <p:nvPr/>
        </p:nvSpPr>
        <p:spPr>
          <a:xfrm>
            <a:off x="4408714" y="6300334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http://www.tpc.org/tpch/</a:t>
            </a:r>
          </a:p>
        </p:txBody>
      </p:sp>
    </p:spTree>
    <p:extLst>
      <p:ext uri="{BB962C8B-B14F-4D97-AF65-F5344CB8AC3E}">
        <p14:creationId xmlns:p14="http://schemas.microsoft.com/office/powerpoint/2010/main" val="115584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D704-B1EE-46B5-BBF1-6118F763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Co-Partition?? </a:t>
            </a:r>
            <a:r>
              <a:rPr lang="en-IN" b="1" dirty="0">
                <a:solidFill>
                  <a:schemeClr val="accent1"/>
                </a:solidFill>
                <a:sym typeface="Wingdings" panose="05000000000000000000" pitchFamily="2" charset="2"/>
              </a:rPr>
              <a:t> Partitioned the same way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BAA6-4FE5-4DFD-A76F-63945548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Simple explanation of how “DISTRIBUTE BY” works</a:t>
            </a:r>
          </a:p>
          <a:p>
            <a:r>
              <a:rPr lang="en-IN" dirty="0">
                <a:solidFill>
                  <a:schemeClr val="accent6"/>
                </a:solidFill>
              </a:rPr>
              <a:t>Example of a (Key, Value) pair Table</a:t>
            </a:r>
          </a:p>
          <a:p>
            <a:pPr marL="0" indent="0">
              <a:buNone/>
            </a:pPr>
            <a:r>
              <a:rPr lang="en-IN" b="1" dirty="0"/>
              <a:t>Query: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SET spark.sql.shuffle.partitions = 2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SELECT * FROM </a:t>
            </a:r>
            <a:r>
              <a:rPr lang="en-IN" dirty="0" err="1"/>
              <a:t>df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DISTRIBUTE BY </a:t>
            </a:r>
            <a:r>
              <a:rPr lang="en-IN" dirty="0"/>
              <a:t>key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df.repartition($"key", 2)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05759-7517-4D93-A0C0-27C9E302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15" y="2256972"/>
            <a:ext cx="2956152" cy="3572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BF58C-21FA-4832-9787-05DDF6AB9860}"/>
              </a:ext>
            </a:extLst>
          </p:cNvPr>
          <p:cNvSpPr txBox="1"/>
          <p:nvPr/>
        </p:nvSpPr>
        <p:spPr>
          <a:xfrm>
            <a:off x="1698171" y="6260647"/>
            <a:ext cx="751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https://blog.deepsense.ai/optimize-spark-with-distribute-by-and-cluster-by/</a:t>
            </a:r>
          </a:p>
        </p:txBody>
      </p:sp>
    </p:spTree>
    <p:extLst>
      <p:ext uri="{BB962C8B-B14F-4D97-AF65-F5344CB8AC3E}">
        <p14:creationId xmlns:p14="http://schemas.microsoft.com/office/powerpoint/2010/main" val="10924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153C-D665-487A-9AE6-61659D00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Co-Partitioning with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A9D3-62CB-471B-A974-1695FA9B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l_mem</a:t>
            </a:r>
            <a:r>
              <a:rPr lang="en-IN" dirty="0"/>
              <a:t> TBLPROPERTIES ("</a:t>
            </a:r>
            <a:r>
              <a:rPr lang="en-IN" dirty="0" err="1"/>
              <a:t>shark.cache</a:t>
            </a:r>
            <a:r>
              <a:rPr lang="en-IN" dirty="0"/>
              <a:t>"=true) AS SELECT * FROM </a:t>
            </a:r>
            <a:r>
              <a:rPr lang="en-IN" dirty="0" err="1"/>
              <a:t>lineitem</a:t>
            </a:r>
            <a:r>
              <a:rPr lang="en-IN" dirty="0"/>
              <a:t> DISTRIBUTE BY L_ORDERKEY;</a:t>
            </a:r>
          </a:p>
          <a:p>
            <a:r>
              <a:rPr lang="en-IN" dirty="0"/>
              <a:t>CREATE TABLE </a:t>
            </a:r>
            <a:r>
              <a:rPr lang="en-IN" dirty="0" err="1"/>
              <a:t>o_mem</a:t>
            </a:r>
            <a:r>
              <a:rPr lang="en-IN" dirty="0"/>
              <a:t> TBLPROPERTIES ("</a:t>
            </a:r>
            <a:r>
              <a:rPr lang="en-IN" dirty="0" err="1"/>
              <a:t>shark.cache</a:t>
            </a:r>
            <a:r>
              <a:rPr lang="en-IN" dirty="0"/>
              <a:t>"=true, "</a:t>
            </a:r>
            <a:r>
              <a:rPr lang="en-IN" dirty="0" err="1"/>
              <a:t>copartition</a:t>
            </a:r>
            <a:r>
              <a:rPr lang="en-IN" dirty="0"/>
              <a:t>"="</a:t>
            </a:r>
            <a:r>
              <a:rPr lang="en-IN" dirty="0" err="1"/>
              <a:t>l_mem</a:t>
            </a:r>
            <a:r>
              <a:rPr lang="en-IN" dirty="0"/>
              <a:t>") AS SELECT * FROM order DISTRIBUTE BY O_ORDERKEY;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I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Shark’s optimizer constructs a DAG that avoids the expensive shuffle and instead uses map tasks to perform the join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IN" dirty="0">
                <a:sym typeface="Wingdings" panose="05000000000000000000" pitchFamily="2" charset="2"/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21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783D-AE92-4320-8172-8923F377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Partition Statistics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7CD5-1E5E-4514-8694-40EFE946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is stored using some logical clustering on one or more columns</a:t>
            </a:r>
          </a:p>
          <a:p>
            <a:r>
              <a:rPr lang="en-IN" dirty="0"/>
              <a:t>For analytical queries, it is typical to apply filter predicates or aggregations over such columns</a:t>
            </a:r>
          </a:p>
          <a:p>
            <a:r>
              <a:rPr lang="en-IN" dirty="0"/>
              <a:t>For example, a daily warehouse report might describe how different visitor segments interact with the website</a:t>
            </a:r>
          </a:p>
          <a:p>
            <a:r>
              <a:rPr lang="en-IN" dirty="0"/>
              <a:t>Means a predicate is applied on timestamps and aggregations are performed that are grouped by geographical location</a:t>
            </a:r>
          </a:p>
        </p:txBody>
      </p:sp>
    </p:spTree>
    <p:extLst>
      <p:ext uri="{BB962C8B-B14F-4D97-AF65-F5344CB8AC3E}">
        <p14:creationId xmlns:p14="http://schemas.microsoft.com/office/powerpoint/2010/main" val="423960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791</Words>
  <Application>Microsoft Office PowerPoint</Application>
  <PresentationFormat>Widescreen</PresentationFormat>
  <Paragraphs>149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              columnar memory store</vt:lpstr>
      <vt:lpstr>                     Limitations in Shark</vt:lpstr>
      <vt:lpstr>Distributed Data Loading</vt:lpstr>
      <vt:lpstr>PowerPoint Presentation</vt:lpstr>
      <vt:lpstr>Co-Partitioning – A Powerful Feature</vt:lpstr>
      <vt:lpstr>Co-Partition??  Partitioned the same way</vt:lpstr>
      <vt:lpstr>Co-Partitioning with Tables</vt:lpstr>
      <vt:lpstr>Partition Statistics </vt:lpstr>
      <vt:lpstr>Map Pruning</vt:lpstr>
      <vt:lpstr>Piggybacking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Bobbili, Mourya Praharsha (UMKC-Student)</dc:creator>
  <cp:lastModifiedBy>Mourya Praharsha Bobbili</cp:lastModifiedBy>
  <cp:revision>4</cp:revision>
  <dcterms:created xsi:type="dcterms:W3CDTF">2018-04-29T01:07:55Z</dcterms:created>
  <dcterms:modified xsi:type="dcterms:W3CDTF">2018-05-01T00:33:32Z</dcterms:modified>
</cp:coreProperties>
</file>