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6" r:id="rId11"/>
    <p:sldId id="264"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150A-1338-C35C-2FD3-B1958862A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D9F2A-44BD-CDF8-17F3-941A15EB0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F98E0-DBEA-F5C0-C0AF-42A6A5912092}"/>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DA426334-4C5C-B818-9BA1-69331160C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C8CA6-E16A-7E0A-19EB-C20330196334}"/>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34520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C926-C1CE-382E-4EC1-346DAE7B2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FF5D7-7424-E60C-B87C-F76F9BBBC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B5A51-9BAA-6DF8-2BF2-708C27702545}"/>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BD7494C9-9497-B863-CFFC-5A21A1FF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AF609-4FF4-61C3-3664-D224C1823F9C}"/>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326910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66D83-D746-9044-C813-C598EB573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5E078-D535-87B5-D37F-AACFBA96B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51539-DE0B-0492-E30B-516C7F2F4E31}"/>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20F03325-0884-22EE-F817-861E501AA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66A98-6D71-9E8B-0B96-5ED450B9E5E7}"/>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17410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2731-8563-900F-8590-3F87D33EA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01110-DFB0-F17D-871C-E21EA46AD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E384D-5922-90AD-9A6E-3FB4EC9A8A21}"/>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0C4E2B69-E106-4FA6-4FEF-289C851E9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8D536-DE82-43BC-3268-231D4F7829B0}"/>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30371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3DF2-D739-5225-3CCB-3470C035DD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5B828E-5E5B-BB9F-221F-4BD8E4BE3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9C5446-4D5D-0810-37E5-4084D7B25716}"/>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DBF2A8A3-FF28-352D-39DF-98D3EBA73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BB1D-32C8-9C15-0C9C-44AA2C466089}"/>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412424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E4B4-8A2B-657C-0C49-6651F0560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B65B5-5C5A-7BB1-1F53-31840A99C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F076F2-E68C-90CF-22D0-10B18C587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3D7D49-E6AF-EE3C-AA1D-BFA096BD10C3}"/>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6" name="Footer Placeholder 5">
            <a:extLst>
              <a:ext uri="{FF2B5EF4-FFF2-40B4-BE49-F238E27FC236}">
                <a16:creationId xmlns:a16="http://schemas.microsoft.com/office/drawing/2014/main" id="{DB4FE794-9970-60FE-D242-B63E9724D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C04CF-99F3-D362-E3B7-07CE0BC49FC9}"/>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222089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C00A-D320-469F-3602-2416A39C1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D9546-7B45-9136-0C53-7720A9571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C8277-35ED-3D33-AFD7-A49469D8F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3F989-D41C-A0F4-0BEA-879BBFEC8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E67EF-74FE-04B5-8961-EADAD4129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0D1E67-9A82-3C81-0E60-B08D5224F068}"/>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8" name="Footer Placeholder 7">
            <a:extLst>
              <a:ext uri="{FF2B5EF4-FFF2-40B4-BE49-F238E27FC236}">
                <a16:creationId xmlns:a16="http://schemas.microsoft.com/office/drawing/2014/main" id="{249CA445-18FB-A76F-FA52-9EB72FF3A4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EE95EE-96E1-CC16-E965-899822C5A3AD}"/>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403527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C955-7032-5AEE-DD6D-38528BC6C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2C558-6C18-5941-89EC-6C29C1443157}"/>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4" name="Footer Placeholder 3">
            <a:extLst>
              <a:ext uri="{FF2B5EF4-FFF2-40B4-BE49-F238E27FC236}">
                <a16:creationId xmlns:a16="http://schemas.microsoft.com/office/drawing/2014/main" id="{5B93C3ED-B0DF-29DE-04F6-3E8DB0B88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250B3-0341-1CEB-CA72-6328CB561F10}"/>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17897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2AB47-570A-60AD-2F70-F482FF56C1F9}"/>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3" name="Footer Placeholder 2">
            <a:extLst>
              <a:ext uri="{FF2B5EF4-FFF2-40B4-BE49-F238E27FC236}">
                <a16:creationId xmlns:a16="http://schemas.microsoft.com/office/drawing/2014/main" id="{1D52959E-8AC7-50D9-8AC8-5DAFFF594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0FF73-884B-49B6-FE11-12283E3B125C}"/>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345248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C4E5-DC9D-64AE-F7E2-36AD1FD19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49A802-D6F5-F51C-1700-E52D07D66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4A3FC-91CF-729A-77F8-6601317E0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065A6-EC52-6C45-75BD-4D6E0FFC6101}"/>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6" name="Footer Placeholder 5">
            <a:extLst>
              <a:ext uri="{FF2B5EF4-FFF2-40B4-BE49-F238E27FC236}">
                <a16:creationId xmlns:a16="http://schemas.microsoft.com/office/drawing/2014/main" id="{63CD0111-9EFA-501E-3040-9BD650C30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22521-5F2E-816C-A168-8617F83C62A1}"/>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305404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4DC2-FE09-DB1B-4B7B-DA149A285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D2E34D-EC9E-2D42-E5F2-F12D17081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E100A2-4087-2D77-B28F-AE58F7689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C18B3-5CBE-339E-F862-661F08D2E456}"/>
              </a:ext>
            </a:extLst>
          </p:cNvPr>
          <p:cNvSpPr>
            <a:spLocks noGrp="1"/>
          </p:cNvSpPr>
          <p:nvPr>
            <p:ph type="dt" sz="half" idx="10"/>
          </p:nvPr>
        </p:nvSpPr>
        <p:spPr/>
        <p:txBody>
          <a:bodyPr/>
          <a:lstStyle/>
          <a:p>
            <a:fld id="{930DC1E3-0EE5-400E-BFAE-B753F9C9E565}" type="datetimeFigureOut">
              <a:rPr lang="en-US" smtClean="0"/>
              <a:t>3/25/2024</a:t>
            </a:fld>
            <a:endParaRPr lang="en-US"/>
          </a:p>
        </p:txBody>
      </p:sp>
      <p:sp>
        <p:nvSpPr>
          <p:cNvPr id="6" name="Footer Placeholder 5">
            <a:extLst>
              <a:ext uri="{FF2B5EF4-FFF2-40B4-BE49-F238E27FC236}">
                <a16:creationId xmlns:a16="http://schemas.microsoft.com/office/drawing/2014/main" id="{A7279919-CC46-DDA9-B1B3-E7DE85A50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EC513-F871-3FC8-529A-538052E66C29}"/>
              </a:ext>
            </a:extLst>
          </p:cNvPr>
          <p:cNvSpPr>
            <a:spLocks noGrp="1"/>
          </p:cNvSpPr>
          <p:nvPr>
            <p:ph type="sldNum" sz="quarter" idx="12"/>
          </p:nvPr>
        </p:nvSpPr>
        <p:spPr/>
        <p:txBody>
          <a:bodyPr/>
          <a:lstStyle/>
          <a:p>
            <a:fld id="{59B5F543-7CD7-477C-87DF-982E29A65F34}" type="slidenum">
              <a:rPr lang="en-US" smtClean="0"/>
              <a:t>‹#›</a:t>
            </a:fld>
            <a:endParaRPr lang="en-US"/>
          </a:p>
        </p:txBody>
      </p:sp>
    </p:spTree>
    <p:extLst>
      <p:ext uri="{BB962C8B-B14F-4D97-AF65-F5344CB8AC3E}">
        <p14:creationId xmlns:p14="http://schemas.microsoft.com/office/powerpoint/2010/main" val="256738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C5B3E2-CDDF-1702-9383-ED6D45B0F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6BD492-C9D3-78B8-59AB-92B65A7DD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38B6D-20A7-788C-E260-E34F5C309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DC1E3-0EE5-400E-BFAE-B753F9C9E565}" type="datetimeFigureOut">
              <a:rPr lang="en-US" smtClean="0"/>
              <a:t>3/25/2024</a:t>
            </a:fld>
            <a:endParaRPr lang="en-US"/>
          </a:p>
        </p:txBody>
      </p:sp>
      <p:sp>
        <p:nvSpPr>
          <p:cNvPr id="5" name="Footer Placeholder 4">
            <a:extLst>
              <a:ext uri="{FF2B5EF4-FFF2-40B4-BE49-F238E27FC236}">
                <a16:creationId xmlns:a16="http://schemas.microsoft.com/office/drawing/2014/main" id="{5F366B7B-5236-49B8-1E2E-BCEC64D43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E53EAF-437C-54A5-6894-FD0C441C6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5F543-7CD7-477C-87DF-982E29A65F34}" type="slidenum">
              <a:rPr lang="en-US" smtClean="0"/>
              <a:t>‹#›</a:t>
            </a:fld>
            <a:endParaRPr lang="en-US"/>
          </a:p>
        </p:txBody>
      </p:sp>
    </p:spTree>
    <p:extLst>
      <p:ext uri="{BB962C8B-B14F-4D97-AF65-F5344CB8AC3E}">
        <p14:creationId xmlns:p14="http://schemas.microsoft.com/office/powerpoint/2010/main" val="292030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vipoooool/new-plant-diseases-dataset"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eaf on test tubes">
            <a:extLst>
              <a:ext uri="{FF2B5EF4-FFF2-40B4-BE49-F238E27FC236}">
                <a16:creationId xmlns:a16="http://schemas.microsoft.com/office/drawing/2014/main" id="{8B81BE41-78BE-3E32-2545-CE1DE2DB8385}"/>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FF55000A-D5E9-6672-3CF1-7901B0611A3E}"/>
              </a:ext>
            </a:extLst>
          </p:cNvPr>
          <p:cNvSpPr>
            <a:spLocks noGrp="1"/>
          </p:cNvSpPr>
          <p:nvPr>
            <p:ph type="ctrTitle"/>
          </p:nvPr>
        </p:nvSpPr>
        <p:spPr>
          <a:xfrm>
            <a:off x="841249" y="941832"/>
            <a:ext cx="10506456" cy="2057400"/>
          </a:xfrm>
        </p:spPr>
        <p:txBody>
          <a:bodyPr vert="horz" lIns="91440" tIns="45720" rIns="91440" bIns="45720" rtlCol="0" anchor="b">
            <a:normAutofit/>
          </a:bodyPr>
          <a:lstStyle/>
          <a:p>
            <a:pPr algn="l"/>
            <a:r>
              <a:rPr lang="en-US" sz="5000" dirty="0">
                <a:solidFill>
                  <a:schemeClr val="bg1"/>
                </a:solidFill>
              </a:rPr>
              <a:t>Deep Learning Powered Plant Disease Detection</a:t>
            </a:r>
          </a:p>
        </p:txBody>
      </p:sp>
      <p:sp>
        <p:nvSpPr>
          <p:cNvPr id="47"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44DFF39-F75C-7AEC-D96D-C33D620C082A}"/>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lgn="l">
              <a:buFont typeface="Arial" panose="020B0604020202020204" pitchFamily="34" charset="0"/>
              <a:buChar char="•"/>
            </a:pPr>
            <a:r>
              <a:rPr lang="en-US" sz="2000">
                <a:solidFill>
                  <a:schemeClr val="bg1"/>
                </a:solidFill>
              </a:rPr>
              <a:t>By </a:t>
            </a:r>
          </a:p>
          <a:p>
            <a:pPr indent="-228600" algn="l">
              <a:buFont typeface="Arial" panose="020B0604020202020204" pitchFamily="34" charset="0"/>
              <a:buChar char="•"/>
            </a:pPr>
            <a:r>
              <a:rPr lang="en-US" sz="2000">
                <a:solidFill>
                  <a:schemeClr val="bg1"/>
                </a:solidFill>
              </a:rPr>
              <a:t>Sowmith Kola</a:t>
            </a:r>
          </a:p>
          <a:p>
            <a:pPr indent="-228600" algn="l">
              <a:buFont typeface="Arial" panose="020B0604020202020204" pitchFamily="34" charset="0"/>
              <a:buChar char="•"/>
            </a:pPr>
            <a:r>
              <a:rPr lang="en-US" sz="2000">
                <a:solidFill>
                  <a:schemeClr val="bg1"/>
                </a:solidFill>
              </a:rPr>
              <a:t>Neha Vunnam</a:t>
            </a:r>
          </a:p>
          <a:p>
            <a:pPr indent="-228600" algn="l">
              <a:buFont typeface="Arial" panose="020B0604020202020204" pitchFamily="34" charset="0"/>
              <a:buChar char="•"/>
            </a:pPr>
            <a:r>
              <a:rPr lang="en-US" sz="2000">
                <a:solidFill>
                  <a:schemeClr val="bg1"/>
                </a:solidFill>
              </a:rPr>
              <a:t>Mourya Sashank Sure</a:t>
            </a:r>
          </a:p>
          <a:p>
            <a:pPr indent="-228600" algn="l">
              <a:buFont typeface="Arial" panose="020B0604020202020204" pitchFamily="34" charset="0"/>
              <a:buChar char="•"/>
            </a:pPr>
            <a:endParaRPr lang="en-US" sz="2000">
              <a:solidFill>
                <a:schemeClr val="bg1"/>
              </a:solidFill>
            </a:endParaRPr>
          </a:p>
        </p:txBody>
      </p:sp>
    </p:spTree>
    <p:extLst>
      <p:ext uri="{BB962C8B-B14F-4D97-AF65-F5344CB8AC3E}">
        <p14:creationId xmlns:p14="http://schemas.microsoft.com/office/powerpoint/2010/main" val="421982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1392BA32-AE43-A940-3B1A-B01E963EF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976" y="457200"/>
            <a:ext cx="5018048" cy="5943600"/>
          </a:xfrm>
          <a:prstGeom prst="rect">
            <a:avLst/>
          </a:prstGeom>
        </p:spPr>
      </p:pic>
    </p:spTree>
    <p:extLst>
      <p:ext uri="{BB962C8B-B14F-4D97-AF65-F5344CB8AC3E}">
        <p14:creationId xmlns:p14="http://schemas.microsoft.com/office/powerpoint/2010/main" val="314538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0EF820-8F6B-1F0B-0E8D-0BBF6D60C389}"/>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FFFFF"/>
                </a:solidFill>
                <a:latin typeface="+mj-lt"/>
                <a:ea typeface="+mj-ea"/>
                <a:cs typeface="+mj-cs"/>
              </a:rPr>
              <a:t>Evaluation</a:t>
            </a:r>
          </a:p>
        </p:txBody>
      </p:sp>
      <p:pic>
        <p:nvPicPr>
          <p:cNvPr id="7" name="Picture 6" descr="A computer code with red and green text&#10;&#10;Description automatically generated">
            <a:extLst>
              <a:ext uri="{FF2B5EF4-FFF2-40B4-BE49-F238E27FC236}">
                <a16:creationId xmlns:a16="http://schemas.microsoft.com/office/drawing/2014/main" id="{03BD6270-BB13-FB1B-7274-1D4C153F2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67" y="1752601"/>
            <a:ext cx="11792665" cy="2004751"/>
          </a:xfrm>
          <a:prstGeom prst="rect">
            <a:avLst/>
          </a:prstGeom>
        </p:spPr>
      </p:pic>
      <p:pic>
        <p:nvPicPr>
          <p:cNvPr id="9" name="Picture 8" descr="A graph of a number of people&#10;&#10;Description automatically generated with medium confidence">
            <a:extLst>
              <a:ext uri="{FF2B5EF4-FFF2-40B4-BE49-F238E27FC236}">
                <a16:creationId xmlns:a16="http://schemas.microsoft.com/office/drawing/2014/main" id="{3A8F83EC-4D7F-88B1-9610-A613D4C15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079683"/>
            <a:ext cx="5019710" cy="3777331"/>
          </a:xfrm>
          <a:prstGeom prst="rect">
            <a:avLst/>
          </a:prstGeom>
        </p:spPr>
      </p:pic>
    </p:spTree>
    <p:extLst>
      <p:ext uri="{BB962C8B-B14F-4D97-AF65-F5344CB8AC3E}">
        <p14:creationId xmlns:p14="http://schemas.microsoft.com/office/powerpoint/2010/main" val="187002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7BAFA-72EA-94A2-2800-43BAC1C17E45}"/>
              </a:ext>
            </a:extLst>
          </p:cNvPr>
          <p:cNvSpPr>
            <a:spLocks noGrp="1"/>
          </p:cNvSpPr>
          <p:nvPr>
            <p:ph type="title"/>
          </p:nvPr>
        </p:nvSpPr>
        <p:spPr>
          <a:xfrm>
            <a:off x="6094105" y="802955"/>
            <a:ext cx="4977976" cy="1454051"/>
          </a:xfrm>
        </p:spPr>
        <p:txBody>
          <a:bodyPr>
            <a:normAutofit/>
          </a:bodyPr>
          <a:lstStyle/>
          <a:p>
            <a:r>
              <a:rPr lang="en-IN" sz="4800" dirty="0">
                <a:solidFill>
                  <a:schemeClr val="tx2"/>
                </a:solidFill>
              </a:rPr>
              <a:t>Next Steps</a:t>
            </a:r>
            <a:endParaRPr lang="en-US" sz="4800" dirty="0">
              <a:solidFill>
                <a:schemeClr val="tx2"/>
              </a:solidFill>
            </a:endParaRPr>
          </a:p>
        </p:txBody>
      </p:sp>
      <p:pic>
        <p:nvPicPr>
          <p:cNvPr id="7" name="Graphic 6" descr="Network">
            <a:extLst>
              <a:ext uri="{FF2B5EF4-FFF2-40B4-BE49-F238E27FC236}">
                <a16:creationId xmlns:a16="http://schemas.microsoft.com/office/drawing/2014/main" id="{B15383C9-131F-5DA7-1E88-917B08E67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A4480C0-6769-7715-4D3C-88B7FD2F8BC9}"/>
              </a:ext>
            </a:extLst>
          </p:cNvPr>
          <p:cNvSpPr>
            <a:spLocks noGrp="1"/>
          </p:cNvSpPr>
          <p:nvPr>
            <p:ph idx="1"/>
          </p:nvPr>
        </p:nvSpPr>
        <p:spPr>
          <a:xfrm>
            <a:off x="6090573" y="2039816"/>
            <a:ext cx="5414475" cy="4021156"/>
          </a:xfrm>
        </p:spPr>
        <p:txBody>
          <a:bodyPr anchor="ctr">
            <a:normAutofit/>
          </a:bodyPr>
          <a:lstStyle/>
          <a:p>
            <a:r>
              <a:rPr lang="en-IN" sz="2400" dirty="0">
                <a:solidFill>
                  <a:schemeClr val="tx2"/>
                </a:solidFill>
              </a:rPr>
              <a:t>Need to try different approaches and models, like adding more neural network layers and hyper parameter tuning</a:t>
            </a:r>
            <a:r>
              <a:rPr lang="en-US" sz="2400" dirty="0">
                <a:solidFill>
                  <a:schemeClr val="tx2"/>
                </a:solidFill>
              </a:rPr>
              <a:t>.</a:t>
            </a:r>
          </a:p>
          <a:p>
            <a:r>
              <a:rPr lang="en-IN" sz="2400" dirty="0">
                <a:solidFill>
                  <a:schemeClr val="tx2"/>
                </a:solidFill>
              </a:rPr>
              <a:t>Changing activation layers and optimizers to get the good accuracy and to try the model efficiently.</a:t>
            </a:r>
          </a:p>
        </p:txBody>
      </p:sp>
      <p:grpSp>
        <p:nvGrpSpPr>
          <p:cNvPr id="18" name="Group 1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5567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D6BAE-8888-6A2E-0840-10301B422671}"/>
              </a:ext>
            </a:extLst>
          </p:cNvPr>
          <p:cNvSpPr>
            <a:spLocks noGrp="1"/>
          </p:cNvSpPr>
          <p:nvPr>
            <p:ph idx="1"/>
          </p:nvPr>
        </p:nvSpPr>
        <p:spPr>
          <a:xfrm>
            <a:off x="804672" y="2421682"/>
            <a:ext cx="4977578" cy="3639289"/>
          </a:xfrm>
        </p:spPr>
        <p:txBody>
          <a:bodyPr anchor="ctr">
            <a:normAutofit/>
          </a:bodyPr>
          <a:lstStyle/>
          <a:p>
            <a:pPr marL="0" indent="0">
              <a:buNone/>
            </a:pPr>
            <a:r>
              <a:rPr lang="en-IN" sz="5400" dirty="0">
                <a:solidFill>
                  <a:schemeClr val="tx2"/>
                </a:solidFill>
              </a:rPr>
              <a:t>Thank You</a:t>
            </a:r>
            <a:endParaRPr lang="en-US" sz="54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iling Face with No Fill">
            <a:extLst>
              <a:ext uri="{FF2B5EF4-FFF2-40B4-BE49-F238E27FC236}">
                <a16:creationId xmlns:a16="http://schemas.microsoft.com/office/drawing/2014/main" id="{C9AB94B3-CB53-5FC7-5F4B-32C32D8ED1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15592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E682EE-9C02-5872-BD4A-DB2847C69EB0}"/>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394298C2-F2BD-5AB3-B882-ABFFBF241D7D}"/>
              </a:ext>
            </a:extLst>
          </p:cNvPr>
          <p:cNvSpPr>
            <a:spLocks noGrp="1"/>
          </p:cNvSpPr>
          <p:nvPr>
            <p:ph type="title"/>
          </p:nvPr>
        </p:nvSpPr>
        <p:spPr>
          <a:xfrm>
            <a:off x="841249" y="941832"/>
            <a:ext cx="10506456" cy="2057400"/>
          </a:xfrm>
        </p:spPr>
        <p:txBody>
          <a:bodyPr anchor="b">
            <a:normAutofit/>
          </a:bodyPr>
          <a:lstStyle/>
          <a:p>
            <a:r>
              <a:rPr lang="en-IN" sz="5000">
                <a:solidFill>
                  <a:schemeClr val="bg1"/>
                </a:solidFill>
              </a:rPr>
              <a:t>Introduction</a:t>
            </a:r>
            <a:endParaRPr lang="en-US" sz="500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0D5226-9C56-0AFA-A284-0BDF9E191D48}"/>
              </a:ext>
            </a:extLst>
          </p:cNvPr>
          <p:cNvSpPr>
            <a:spLocks noGrp="1"/>
          </p:cNvSpPr>
          <p:nvPr>
            <p:ph idx="1"/>
          </p:nvPr>
        </p:nvSpPr>
        <p:spPr>
          <a:xfrm>
            <a:off x="841248" y="3502152"/>
            <a:ext cx="10506456" cy="2670048"/>
          </a:xfrm>
        </p:spPr>
        <p:txBody>
          <a:bodyPr>
            <a:normAutofit/>
          </a:bodyPr>
          <a:lstStyle/>
          <a:p>
            <a:r>
              <a:rPr lang="en-US" sz="2000">
                <a:solidFill>
                  <a:schemeClr val="bg1"/>
                </a:solidFill>
              </a:rPr>
              <a:t>The agricultural industry, comprising more than 570 million farms globally, has historically relied on manual inspections. As an illustration, in a study conducted in 2010, it required a team of five specialists two weeks to inspect a 50-acre farm. </a:t>
            </a:r>
          </a:p>
          <a:p>
            <a:r>
              <a:rPr lang="en-US" sz="2000">
                <a:solidFill>
                  <a:schemeClr val="bg1"/>
                </a:solidFill>
              </a:rPr>
              <a:t>In India, where approximately 60% of its 1.3 billion inhabitants are engaged in agriculture, manual inspections can be time-consuming, leading to delays in essential crop management tasks. </a:t>
            </a:r>
          </a:p>
          <a:p>
            <a:r>
              <a:rPr lang="en-US" sz="2000">
                <a:solidFill>
                  <a:schemeClr val="bg1"/>
                </a:solidFill>
              </a:rPr>
              <a:t>Recent advancements in machine learning and image recognition have significantly enhanced accuracy rates. For example, a study conducted in 2020 demonstrated a 95% accuracy rate in the identification of grape leaf diseases through the use of AI.</a:t>
            </a:r>
          </a:p>
          <a:p>
            <a:endParaRPr lang="en-US" sz="2000">
              <a:solidFill>
                <a:schemeClr val="bg1"/>
              </a:solidFill>
            </a:endParaRPr>
          </a:p>
        </p:txBody>
      </p:sp>
    </p:spTree>
    <p:extLst>
      <p:ext uri="{BB962C8B-B14F-4D97-AF65-F5344CB8AC3E}">
        <p14:creationId xmlns:p14="http://schemas.microsoft.com/office/powerpoint/2010/main" val="39653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ts in a field">
            <a:extLst>
              <a:ext uri="{FF2B5EF4-FFF2-40B4-BE49-F238E27FC236}">
                <a16:creationId xmlns:a16="http://schemas.microsoft.com/office/drawing/2014/main" id="{EF564E15-4324-B3D6-0308-DC08B3D359A2}"/>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8D21A912-F16B-DFD6-9D4B-070FA8F40B04}"/>
              </a:ext>
            </a:extLst>
          </p:cNvPr>
          <p:cNvSpPr>
            <a:spLocks noGrp="1"/>
          </p:cNvSpPr>
          <p:nvPr>
            <p:ph type="title"/>
          </p:nvPr>
        </p:nvSpPr>
        <p:spPr>
          <a:xfrm>
            <a:off x="841249" y="941832"/>
            <a:ext cx="10506456" cy="2057400"/>
          </a:xfrm>
        </p:spPr>
        <p:txBody>
          <a:bodyPr anchor="b">
            <a:normAutofit/>
          </a:bodyPr>
          <a:lstStyle/>
          <a:p>
            <a:r>
              <a:rPr lang="en-IN" sz="5000">
                <a:solidFill>
                  <a:schemeClr val="bg1"/>
                </a:solidFill>
              </a:rPr>
              <a:t>Dataset</a:t>
            </a:r>
            <a:endParaRPr lang="en-US" sz="5000">
              <a:solidFill>
                <a:schemeClr val="bg1"/>
              </a:solidFill>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BD54A6-38EA-85E9-9395-8C208204762D}"/>
              </a:ext>
            </a:extLst>
          </p:cNvPr>
          <p:cNvSpPr>
            <a:spLocks noGrp="1"/>
          </p:cNvSpPr>
          <p:nvPr>
            <p:ph idx="1"/>
          </p:nvPr>
        </p:nvSpPr>
        <p:spPr>
          <a:xfrm>
            <a:off x="841248" y="3502152"/>
            <a:ext cx="10506456" cy="2670048"/>
          </a:xfrm>
        </p:spPr>
        <p:txBody>
          <a:bodyPr>
            <a:normAutofit/>
          </a:bodyPr>
          <a:lstStyle/>
          <a:p>
            <a:r>
              <a:rPr lang="en-US" sz="2000">
                <a:solidFill>
                  <a:schemeClr val="bg1"/>
                </a:solidFill>
              </a:rPr>
              <a:t>Dataset Size: Approximately 87,000 RGB images are included, offering a diverse range of healthy and diseased crop leaves.</a:t>
            </a:r>
          </a:p>
          <a:p>
            <a:endParaRPr lang="en-US" sz="2000">
              <a:solidFill>
                <a:schemeClr val="bg1"/>
              </a:solidFill>
            </a:endParaRPr>
          </a:p>
          <a:p>
            <a:r>
              <a:rPr lang="en-US" sz="2000">
                <a:solidFill>
                  <a:schemeClr val="bg1"/>
                </a:solidFill>
              </a:rPr>
              <a:t>Image Categories: The dataset encompasses 38 different classes representing various plant species and diseases. </a:t>
            </a:r>
          </a:p>
          <a:p>
            <a:endParaRPr lang="en-US" sz="2000">
              <a:solidFill>
                <a:schemeClr val="bg1"/>
              </a:solidFill>
            </a:endParaRPr>
          </a:p>
          <a:p>
            <a:r>
              <a:rPr lang="en-US" sz="2000">
                <a:solidFill>
                  <a:schemeClr val="bg1"/>
                </a:solidFill>
                <a:hlinkClick r:id="rId3"/>
              </a:rPr>
              <a:t>Kaggle Dataset</a:t>
            </a:r>
            <a:endParaRPr lang="en-US" sz="2000">
              <a:solidFill>
                <a:schemeClr val="bg1"/>
              </a:solidFill>
            </a:endParaRPr>
          </a:p>
        </p:txBody>
      </p:sp>
    </p:spTree>
    <p:extLst>
      <p:ext uri="{BB962C8B-B14F-4D97-AF65-F5344CB8AC3E}">
        <p14:creationId xmlns:p14="http://schemas.microsoft.com/office/powerpoint/2010/main" val="379001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9B970977-38DA-4F81-AA88-8C778B31E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605" y="625095"/>
            <a:ext cx="4114800" cy="5731349"/>
            <a:chOff x="1674895" y="1345036"/>
            <a:chExt cx="5428610" cy="4210939"/>
          </a:xfrm>
        </p:grpSpPr>
        <p:sp>
          <p:nvSpPr>
            <p:cNvPr id="15" name="Rectangle 14">
              <a:extLst>
                <a:ext uri="{FF2B5EF4-FFF2-40B4-BE49-F238E27FC236}">
                  <a16:creationId xmlns:a16="http://schemas.microsoft.com/office/drawing/2014/main" id="{ABD8D5A9-DEB3-4157-B7CD-835197F3A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F0BC23-5452-4DFE-9C27-F7CBE1D527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00B7DBB-97E9-4F5F-B72E-EECCFCC9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07" y="531228"/>
            <a:ext cx="4114800" cy="573134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A7B19-6BD9-2DE6-9EF5-91EC71150E7A}"/>
              </a:ext>
            </a:extLst>
          </p:cNvPr>
          <p:cNvSpPr>
            <a:spLocks noGrp="1"/>
          </p:cNvSpPr>
          <p:nvPr>
            <p:ph type="title"/>
          </p:nvPr>
        </p:nvSpPr>
        <p:spPr>
          <a:xfrm>
            <a:off x="677119" y="974089"/>
            <a:ext cx="3785384" cy="3406696"/>
          </a:xfrm>
        </p:spPr>
        <p:txBody>
          <a:bodyPr vert="horz" lIns="91440" tIns="45720" rIns="91440" bIns="45720" rtlCol="0" anchor="b">
            <a:normAutofit/>
          </a:bodyPr>
          <a:lstStyle/>
          <a:p>
            <a:pPr algn="ctr"/>
            <a:r>
              <a:rPr lang="en-US" sz="4700" kern="1200">
                <a:solidFill>
                  <a:schemeClr val="bg1"/>
                </a:solidFill>
                <a:latin typeface="+mj-lt"/>
                <a:ea typeface="+mj-ea"/>
                <a:cs typeface="+mj-cs"/>
              </a:rPr>
              <a:t>Data Augmentation</a:t>
            </a:r>
          </a:p>
        </p:txBody>
      </p:sp>
      <p:pic>
        <p:nvPicPr>
          <p:cNvPr id="5" name="Picture 4" descr="A close up of a leaf&#10;&#10;Description automatically generated">
            <a:extLst>
              <a:ext uri="{FF2B5EF4-FFF2-40B4-BE49-F238E27FC236}">
                <a16:creationId xmlns:a16="http://schemas.microsoft.com/office/drawing/2014/main" id="{4F9B0011-0333-CB66-DC53-6F58BAFE5A7D}"/>
              </a:ext>
            </a:extLst>
          </p:cNvPr>
          <p:cNvPicPr>
            <a:picLocks noChangeAspect="1"/>
          </p:cNvPicPr>
          <p:nvPr/>
        </p:nvPicPr>
        <p:blipFill rotWithShape="1">
          <a:blip r:embed="rId2">
            <a:extLst>
              <a:ext uri="{28A0092B-C50C-407E-A947-70E740481C1C}">
                <a14:useLocalDpi xmlns:a14="http://schemas.microsoft.com/office/drawing/2010/main" val="0"/>
              </a:ext>
            </a:extLst>
          </a:blip>
          <a:srcRect r="1984" b="5"/>
          <a:stretch/>
        </p:blipFill>
        <p:spPr>
          <a:xfrm>
            <a:off x="5942470" y="382739"/>
            <a:ext cx="2743199" cy="2842298"/>
          </a:xfrm>
          <a:prstGeom prst="rect">
            <a:avLst/>
          </a:prstGeom>
          <a:ln w="28575">
            <a:noFill/>
          </a:ln>
        </p:spPr>
      </p:pic>
      <p:grpSp>
        <p:nvGrpSpPr>
          <p:cNvPr id="2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15710" y="974089"/>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descr="A close-up of a leaf&#10;&#10;Description automatically generated">
            <a:extLst>
              <a:ext uri="{FF2B5EF4-FFF2-40B4-BE49-F238E27FC236}">
                <a16:creationId xmlns:a16="http://schemas.microsoft.com/office/drawing/2014/main" id="{7D13A14F-8B61-7BAE-3914-6520E349D23E}"/>
              </a:ext>
            </a:extLst>
          </p:cNvPr>
          <p:cNvPicPr>
            <a:picLocks noChangeAspect="1"/>
          </p:cNvPicPr>
          <p:nvPr/>
        </p:nvPicPr>
        <p:blipFill rotWithShape="1">
          <a:blip r:embed="rId3">
            <a:extLst>
              <a:ext uri="{28A0092B-C50C-407E-A947-70E740481C1C}">
                <a14:useLocalDpi xmlns:a14="http://schemas.microsoft.com/office/drawing/2010/main" val="0"/>
              </a:ext>
            </a:extLst>
          </a:blip>
          <a:srcRect l="1586" r="4" b="4"/>
          <a:stretch/>
        </p:blipFill>
        <p:spPr>
          <a:xfrm>
            <a:off x="8895606" y="382740"/>
            <a:ext cx="2743200" cy="2821195"/>
          </a:xfrm>
          <a:prstGeom prst="rect">
            <a:avLst/>
          </a:prstGeom>
          <a:ln w="28575">
            <a:noFill/>
          </a:ln>
        </p:spPr>
      </p:pic>
      <p:sp>
        <p:nvSpPr>
          <p:cNvPr id="27" name="Oval 26">
            <a:extLst>
              <a:ext uri="{FF2B5EF4-FFF2-40B4-BE49-F238E27FC236}">
                <a16:creationId xmlns:a16="http://schemas.microsoft.com/office/drawing/2014/main" id="{1C8B8E59-A269-4CAA-BE7D-AFD4E852C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5102" y="5190817"/>
            <a:ext cx="366014" cy="35726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20C5CF91-A170-4B31-B47F-D5E2E5D15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5102" y="5190817"/>
            <a:ext cx="366014" cy="357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descr="A close-up of a leaf&#10;&#10;Description automatically generated">
            <a:extLst>
              <a:ext uri="{FF2B5EF4-FFF2-40B4-BE49-F238E27FC236}">
                <a16:creationId xmlns:a16="http://schemas.microsoft.com/office/drawing/2014/main" id="{5C7196F9-8EF4-5CF1-347B-65B928D803F7}"/>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66" r="4" b="9617"/>
          <a:stretch/>
        </p:blipFill>
        <p:spPr>
          <a:xfrm>
            <a:off x="5942470" y="3390753"/>
            <a:ext cx="2743198" cy="2878582"/>
          </a:xfrm>
          <a:prstGeom prst="rect">
            <a:avLst/>
          </a:prstGeom>
          <a:ln w="28575">
            <a:noFill/>
          </a:ln>
        </p:spPr>
      </p:pic>
      <p:pic>
        <p:nvPicPr>
          <p:cNvPr id="7" name="Picture 6" descr="A green leaf with white grid&#10;&#10;Description automatically generated">
            <a:extLst>
              <a:ext uri="{FF2B5EF4-FFF2-40B4-BE49-F238E27FC236}">
                <a16:creationId xmlns:a16="http://schemas.microsoft.com/office/drawing/2014/main" id="{E5CA660B-EDD2-8F42-474C-9C526666E272}"/>
              </a:ext>
            </a:extLst>
          </p:cNvPr>
          <p:cNvPicPr>
            <a:picLocks noChangeAspect="1"/>
          </p:cNvPicPr>
          <p:nvPr/>
        </p:nvPicPr>
        <p:blipFill rotWithShape="1">
          <a:blip r:embed="rId5">
            <a:extLst>
              <a:ext uri="{28A0092B-C50C-407E-A947-70E740481C1C}">
                <a14:useLocalDpi xmlns:a14="http://schemas.microsoft.com/office/drawing/2010/main" val="0"/>
              </a:ext>
            </a:extLst>
          </a:blip>
          <a:srcRect l="6478" r="-1" b="-1"/>
          <a:stretch/>
        </p:blipFill>
        <p:spPr>
          <a:xfrm>
            <a:off x="8895606" y="3380043"/>
            <a:ext cx="2743200" cy="2889293"/>
          </a:xfrm>
          <a:prstGeom prst="rect">
            <a:avLst/>
          </a:prstGeom>
          <a:ln w="28575">
            <a:noFill/>
          </a:ln>
        </p:spPr>
      </p:pic>
    </p:spTree>
    <p:extLst>
      <p:ext uri="{BB962C8B-B14F-4D97-AF65-F5344CB8AC3E}">
        <p14:creationId xmlns:p14="http://schemas.microsoft.com/office/powerpoint/2010/main" val="133310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9F7815-3AA2-7679-26F4-A63338C8B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8" y="4843169"/>
            <a:ext cx="12196668" cy="2016059"/>
            <a:chOff x="-4668" y="4843169"/>
            <a:chExt cx="12196668" cy="2016059"/>
          </a:xfrm>
        </p:grpSpPr>
        <p:sp>
          <p:nvSpPr>
            <p:cNvPr id="10" name="Rectangle 9">
              <a:extLst>
                <a:ext uri="{FF2B5EF4-FFF2-40B4-BE49-F238E27FC236}">
                  <a16:creationId xmlns:a16="http://schemas.microsoft.com/office/drawing/2014/main" id="{656154CE-3587-5C44-2A6B-1FE49B302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668" y="4843169"/>
              <a:ext cx="12196668" cy="2015947"/>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7A46DB-98C4-E666-AEC5-DF8B5DD9E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4400"/>
              <a:ext cx="10565988" cy="2014828"/>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F8962A-028A-2EBA-FBCF-F9B033440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3170"/>
              <a:ext cx="10309010" cy="2006799"/>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39663-D7C2-5898-E610-2183584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05876" y="4851203"/>
              <a:ext cx="8086124" cy="200679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D46CDBE7-9B3F-E470-70C0-8A5C233688D2}"/>
              </a:ext>
            </a:extLst>
          </p:cNvPr>
          <p:cNvSpPr>
            <a:spLocks noGrp="1"/>
          </p:cNvSpPr>
          <p:nvPr>
            <p:ph type="title"/>
          </p:nvPr>
        </p:nvSpPr>
        <p:spPr>
          <a:xfrm>
            <a:off x="1611630" y="5597314"/>
            <a:ext cx="8949690" cy="702264"/>
          </a:xfrm>
        </p:spPr>
        <p:txBody>
          <a:bodyPr vert="horz" lIns="91440" tIns="45720" rIns="91440" bIns="45720" rtlCol="0" anchor="b">
            <a:normAutofit/>
          </a:bodyPr>
          <a:lstStyle/>
          <a:p>
            <a:pPr algn="ctr"/>
            <a:r>
              <a:rPr lang="en-US" sz="3600" kern="1200">
                <a:solidFill>
                  <a:srgbClr val="FFFFFF"/>
                </a:solidFill>
                <a:latin typeface="+mj-lt"/>
                <a:ea typeface="+mj-ea"/>
                <a:cs typeface="+mj-cs"/>
              </a:rPr>
              <a:t>EDA</a:t>
            </a:r>
          </a:p>
        </p:txBody>
      </p:sp>
      <p:pic>
        <p:nvPicPr>
          <p:cNvPr id="4" name="Picture 3" descr="A graph of a number of bars&#10;&#10;Description automatically generated with medium confidence">
            <a:extLst>
              <a:ext uri="{FF2B5EF4-FFF2-40B4-BE49-F238E27FC236}">
                <a16:creationId xmlns:a16="http://schemas.microsoft.com/office/drawing/2014/main" id="{0B965B85-3B65-C567-DF01-5F7819E50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02" y="281354"/>
            <a:ext cx="11830928" cy="4931034"/>
          </a:xfrm>
          <a:prstGeom prst="rect">
            <a:avLst/>
          </a:prstGeom>
        </p:spPr>
      </p:pic>
    </p:spTree>
    <p:extLst>
      <p:ext uri="{BB962C8B-B14F-4D97-AF65-F5344CB8AC3E}">
        <p14:creationId xmlns:p14="http://schemas.microsoft.com/office/powerpoint/2010/main" val="25664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different colored bars&#10;&#10;Description automatically generated">
            <a:extLst>
              <a:ext uri="{FF2B5EF4-FFF2-40B4-BE49-F238E27FC236}">
                <a16:creationId xmlns:a16="http://schemas.microsoft.com/office/drawing/2014/main" id="{C6C78C08-5F68-7EB5-22C3-43E7AD0A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61" y="581880"/>
            <a:ext cx="11388478" cy="5694240"/>
          </a:xfrm>
          <a:prstGeom prst="rect">
            <a:avLst/>
          </a:prstGeom>
        </p:spPr>
      </p:pic>
      <p:grpSp>
        <p:nvGrpSpPr>
          <p:cNvPr id="17" name="Group 1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083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of color histograms&#10;&#10;Description automatically generated">
            <a:extLst>
              <a:ext uri="{FF2B5EF4-FFF2-40B4-BE49-F238E27FC236}">
                <a16:creationId xmlns:a16="http://schemas.microsoft.com/office/drawing/2014/main" id="{5F1B6CB1-92C3-D83A-CB4C-44E09E9D8C2C}"/>
              </a:ext>
            </a:extLst>
          </p:cNvPr>
          <p:cNvPicPr>
            <a:picLocks noChangeAspect="1"/>
          </p:cNvPicPr>
          <p:nvPr/>
        </p:nvPicPr>
        <p:blipFill rotWithShape="1">
          <a:blip r:embed="rId2">
            <a:extLst>
              <a:ext uri="{28A0092B-C50C-407E-A947-70E740481C1C}">
                <a14:useLocalDpi xmlns:a14="http://schemas.microsoft.com/office/drawing/2010/main" val="0"/>
              </a:ext>
            </a:extLst>
          </a:blip>
          <a:srcRect t="6661" r="-2" b="12411"/>
          <a:stretch/>
        </p:blipFill>
        <p:spPr>
          <a:xfrm>
            <a:off x="457202" y="440345"/>
            <a:ext cx="5426764" cy="2667948"/>
          </a:xfrm>
          <a:prstGeom prst="rect">
            <a:avLst/>
          </a:prstGeom>
        </p:spPr>
      </p:pic>
      <p:pic>
        <p:nvPicPr>
          <p:cNvPr id="7" name="Picture 6" descr="A graph of color histograms&#10;&#10;Description automatically generated">
            <a:extLst>
              <a:ext uri="{FF2B5EF4-FFF2-40B4-BE49-F238E27FC236}">
                <a16:creationId xmlns:a16="http://schemas.microsoft.com/office/drawing/2014/main" id="{BEEAA13D-BEB7-D9A0-AD60-75EF22F63933}"/>
              </a:ext>
            </a:extLst>
          </p:cNvPr>
          <p:cNvPicPr>
            <a:picLocks noChangeAspect="1"/>
          </p:cNvPicPr>
          <p:nvPr/>
        </p:nvPicPr>
        <p:blipFill rotWithShape="1">
          <a:blip r:embed="rId3">
            <a:extLst>
              <a:ext uri="{28A0092B-C50C-407E-A947-70E740481C1C}">
                <a14:useLocalDpi xmlns:a14="http://schemas.microsoft.com/office/drawing/2010/main" val="0"/>
              </a:ext>
            </a:extLst>
          </a:blip>
          <a:srcRect t="1883" r="-2" b="5240"/>
          <a:stretch/>
        </p:blipFill>
        <p:spPr>
          <a:xfrm>
            <a:off x="574656" y="3631096"/>
            <a:ext cx="5191853" cy="2760560"/>
          </a:xfrm>
          <a:prstGeom prst="rect">
            <a:avLst/>
          </a:prstGeom>
        </p:spPr>
      </p:pic>
      <p:sp>
        <p:nvSpPr>
          <p:cNvPr id="40" name="Rectangle 39">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color histograms&#10;&#10;Description automatically generated">
            <a:extLst>
              <a:ext uri="{FF2B5EF4-FFF2-40B4-BE49-F238E27FC236}">
                <a16:creationId xmlns:a16="http://schemas.microsoft.com/office/drawing/2014/main" id="{24C14B70-1F99-AE70-90C8-D8D8A9875811}"/>
              </a:ext>
            </a:extLst>
          </p:cNvPr>
          <p:cNvPicPr>
            <a:picLocks noChangeAspect="1"/>
          </p:cNvPicPr>
          <p:nvPr/>
        </p:nvPicPr>
        <p:blipFill rotWithShape="1">
          <a:blip r:embed="rId4">
            <a:extLst>
              <a:ext uri="{28A0092B-C50C-407E-A947-70E740481C1C}">
                <a14:useLocalDpi xmlns:a14="http://schemas.microsoft.com/office/drawing/2010/main" val="0"/>
              </a:ext>
            </a:extLst>
          </a:blip>
          <a:srcRect l="14195" r="26721" b="-1"/>
          <a:stretch/>
        </p:blipFill>
        <p:spPr>
          <a:xfrm>
            <a:off x="6425491" y="440345"/>
            <a:ext cx="5426764" cy="5717612"/>
          </a:xfrm>
          <a:prstGeom prst="rect">
            <a:avLst/>
          </a:prstGeom>
        </p:spPr>
      </p:pic>
    </p:spTree>
    <p:extLst>
      <p:ext uri="{BB962C8B-B14F-4D97-AF65-F5344CB8AC3E}">
        <p14:creationId xmlns:p14="http://schemas.microsoft.com/office/powerpoint/2010/main" val="105558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10B131-9B18-BEC8-05D2-CDBB1C3B113D}"/>
              </a:ext>
            </a:extLst>
          </p:cNvPr>
          <p:cNvSpPr>
            <a:spLocks noGrp="1"/>
          </p:cNvSpPr>
          <p:nvPr>
            <p:ph idx="1"/>
          </p:nvPr>
        </p:nvSpPr>
        <p:spPr>
          <a:xfrm>
            <a:off x="761802" y="2743200"/>
            <a:ext cx="4646905" cy="3613149"/>
          </a:xfrm>
        </p:spPr>
        <p:txBody>
          <a:bodyPr anchor="ctr">
            <a:normAutofit/>
          </a:bodyPr>
          <a:lstStyle/>
          <a:p>
            <a:r>
              <a:rPr lang="en-US" sz="2000" b="0" dirty="0">
                <a:effectLst/>
              </a:rPr>
              <a:t>These additional EDA steps provide deeper insights into image characteristics, color distributions, and preprocessing effects, which can be valuable for both understanding your dataset and optimizing your image preprocessing pipeline and model architecture.</a:t>
            </a:r>
          </a:p>
        </p:txBody>
      </p:sp>
      <p:pic>
        <p:nvPicPr>
          <p:cNvPr id="5" name="Picture 4" descr="Cubes connected with a red line">
            <a:extLst>
              <a:ext uri="{FF2B5EF4-FFF2-40B4-BE49-F238E27FC236}">
                <a16:creationId xmlns:a16="http://schemas.microsoft.com/office/drawing/2014/main" id="{B21E6436-F933-ED02-62DE-1A4DE7DB7169}"/>
              </a:ext>
            </a:extLst>
          </p:cNvPr>
          <p:cNvPicPr>
            <a:picLocks noChangeAspect="1"/>
          </p:cNvPicPr>
          <p:nvPr/>
        </p:nvPicPr>
        <p:blipFill rotWithShape="1">
          <a:blip r:embed="rId2"/>
          <a:srcRect l="21454" r="10024" b="-1"/>
          <a:stretch/>
        </p:blipFill>
        <p:spPr>
          <a:xfrm>
            <a:off x="6096000" y="1"/>
            <a:ext cx="6102825" cy="6858000"/>
          </a:xfrm>
          <a:prstGeom prst="rect">
            <a:avLst/>
          </a:prstGeom>
        </p:spPr>
      </p:pic>
    </p:spTree>
    <p:extLst>
      <p:ext uri="{BB962C8B-B14F-4D97-AF65-F5344CB8AC3E}">
        <p14:creationId xmlns:p14="http://schemas.microsoft.com/office/powerpoint/2010/main" val="269533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B1F9AC-55D0-8BE0-E9E6-E6843A38A8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a:t>
            </a:r>
          </a:p>
        </p:txBody>
      </p:sp>
      <p:pic>
        <p:nvPicPr>
          <p:cNvPr id="7" name="Picture 6" descr="A screenshot of a computer program&#10;&#10;Description automatically generated">
            <a:extLst>
              <a:ext uri="{FF2B5EF4-FFF2-40B4-BE49-F238E27FC236}">
                <a16:creationId xmlns:a16="http://schemas.microsoft.com/office/drawing/2014/main" id="{97F88E08-6E0A-6DCA-643D-5E5C0411F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209" y="467208"/>
            <a:ext cx="6562185" cy="5923584"/>
          </a:xfrm>
          <a:prstGeom prst="rect">
            <a:avLst/>
          </a:prstGeom>
        </p:spPr>
      </p:pic>
    </p:spTree>
    <p:extLst>
      <p:ext uri="{BB962C8B-B14F-4D97-AF65-F5344CB8AC3E}">
        <p14:creationId xmlns:p14="http://schemas.microsoft.com/office/powerpoint/2010/main" val="266852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255</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Deep Learning Powered Plant Disease Detection</vt:lpstr>
      <vt:lpstr>Introduction</vt:lpstr>
      <vt:lpstr>Dataset</vt:lpstr>
      <vt:lpstr>Data Augmentation</vt:lpstr>
      <vt:lpstr>EDA</vt:lpstr>
      <vt:lpstr>PowerPoint Presentation</vt:lpstr>
      <vt:lpstr>PowerPoint Presentation</vt:lpstr>
      <vt:lpstr>PowerPoint Presentation</vt:lpstr>
      <vt:lpstr>Model</vt:lpstr>
      <vt:lpstr>PowerPoint Presentation</vt:lpstr>
      <vt:lpstr>PowerPoint Presentation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Powered Plant Disease Detection</dc:title>
  <dc:creator>mourya sashank</dc:creator>
  <cp:lastModifiedBy>mourya sashank</cp:lastModifiedBy>
  <cp:revision>3</cp:revision>
  <dcterms:created xsi:type="dcterms:W3CDTF">2024-03-25T19:50:52Z</dcterms:created>
  <dcterms:modified xsi:type="dcterms:W3CDTF">2024-03-25T21:00:35Z</dcterms:modified>
</cp:coreProperties>
</file>