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21" r:id="rId3"/>
    <p:sldId id="322" r:id="rId5"/>
    <p:sldId id="343" r:id="rId6"/>
    <p:sldId id="349" r:id="rId7"/>
    <p:sldId id="344" r:id="rId8"/>
    <p:sldId id="388" r:id="rId9"/>
    <p:sldId id="374" r:id="rId10"/>
    <p:sldId id="346" r:id="rId11"/>
    <p:sldId id="353" r:id="rId12"/>
    <p:sldId id="354" r:id="rId13"/>
    <p:sldId id="365" r:id="rId14"/>
    <p:sldId id="358" r:id="rId15"/>
    <p:sldId id="359" r:id="rId16"/>
    <p:sldId id="376" r:id="rId17"/>
    <p:sldId id="363" r:id="rId18"/>
    <p:sldId id="372" r:id="rId19"/>
    <p:sldId id="373" r:id="rId20"/>
    <p:sldId id="375" r:id="rId21"/>
    <p:sldId id="30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432FF"/>
    <a:srgbClr val="FF3B0D"/>
    <a:srgbClr val="FF9C85"/>
    <a:srgbClr val="FF6A47"/>
    <a:srgbClr val="FFD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67" autoAdjust="0"/>
    <p:restoredTop sz="95799" autoAdjust="0"/>
  </p:normalViewPr>
  <p:slideViewPr>
    <p:cSldViewPr snapToGrid="0" showGuides="1">
      <p:cViewPr varScale="1">
        <p:scale>
          <a:sx n="98" d="100"/>
          <a:sy n="98" d="100"/>
        </p:scale>
        <p:origin x="60" y="76"/>
      </p:cViewPr>
      <p:guideLst>
        <p:guide orient="horz" pos="2160"/>
        <p:guide pos="38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245E2-40FA-498E-89C4-CCEF89BD2FB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2083C-E8A5-4281-860B-AE74191DFE8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D2083C-E8A5-4281-860B-AE74191DFE8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Dynamic</a:t>
            </a:r>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Dynamic</a:t>
            </a:r>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Dynamic</a:t>
            </a:r>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Dynamic</a:t>
            </a:r>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Dynamic</a:t>
            </a:r>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Dynamic</a:t>
            </a:r>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Dynamic</a:t>
            </a:r>
            <a:endParaRPr lang="en-US"/>
          </a:p>
        </p:txBody>
      </p:sp>
      <p:sp>
        <p:nvSpPr>
          <p:cNvPr id="9" name="Slide Number Placeholder 8"/>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Dynamic</a:t>
            </a:r>
            <a:endParaRPr lang="en-US"/>
          </a:p>
        </p:txBody>
      </p:sp>
      <p:sp>
        <p:nvSpPr>
          <p:cNvPr id="5" name="Slide Number Placeholder 4"/>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86575" y="6425853"/>
            <a:ext cx="605425" cy="432148"/>
          </a:xfrm>
          <a:solidFill>
            <a:schemeClr val="accent4">
              <a:lumMod val="75000"/>
            </a:schemeClr>
          </a:solidFill>
          <a:ln>
            <a:solidFill>
              <a:schemeClr val="accent2">
                <a:lumMod val="75000"/>
              </a:schemeClr>
            </a:solidFill>
          </a:ln>
        </p:spPr>
        <p:txBody>
          <a:bodyPr/>
          <a:lstStyle>
            <a:lvl1pPr algn="ctr">
              <a:defRPr sz="2400">
                <a:solidFill>
                  <a:schemeClr val="bg1"/>
                </a:solidFill>
              </a:defRPr>
            </a:lvl1pPr>
          </a:lstStyle>
          <a:p>
            <a:fld id="{E6166A39-9D77-4296-9310-549343C3A784}" type="slidenum">
              <a:rPr lang="en-US" smtClean="0"/>
            </a:fld>
            <a:endParaRPr lang="en-US" dirty="0"/>
          </a:p>
        </p:txBody>
      </p:sp>
      <p:sp>
        <p:nvSpPr>
          <p:cNvPr id="5" name="Rectangle 4"/>
          <p:cNvSpPr/>
          <p:nvPr userDrawn="1"/>
        </p:nvSpPr>
        <p:spPr>
          <a:xfrm>
            <a:off x="5219" y="1064713"/>
            <a:ext cx="1540701" cy="175365"/>
          </a:xfrm>
          <a:prstGeom prst="rect">
            <a:avLst/>
          </a:prstGeom>
          <a:solidFill>
            <a:srgbClr val="FF9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683708" y="1064713"/>
            <a:ext cx="10513512" cy="175365"/>
          </a:xfrm>
          <a:prstGeom prst="rect">
            <a:avLst/>
          </a:prstGeom>
          <a:solidFill>
            <a:srgbClr val="FF3B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968668" y="6764055"/>
            <a:ext cx="184731" cy="369332"/>
          </a:xfrm>
          <a:prstGeom prst="rect">
            <a:avLst/>
          </a:prstGeom>
          <a:noFill/>
        </p:spPr>
        <p:txBody>
          <a:bodyPr wrap="none" rtlCol="0">
            <a:spAutoFit/>
          </a:bodyPr>
          <a:lstStyle/>
          <a:p>
            <a:endParaRPr lang="en-US" dirty="0"/>
          </a:p>
        </p:txBody>
      </p:sp>
      <p:sp>
        <p:nvSpPr>
          <p:cNvPr id="13" name="TextBox 12"/>
          <p:cNvSpPr txBox="1"/>
          <p:nvPr userDrawn="1"/>
        </p:nvSpPr>
        <p:spPr>
          <a:xfrm>
            <a:off x="7470130" y="0"/>
            <a:ext cx="4721870" cy="400110"/>
          </a:xfrm>
          <a:prstGeom prst="rect">
            <a:avLst/>
          </a:prstGeom>
          <a:noFill/>
        </p:spPr>
        <p:txBody>
          <a:bodyPr wrap="none" rtlCol="0">
            <a:spAutoFit/>
          </a:bodyPr>
          <a:lstStyle/>
          <a:p>
            <a:r>
              <a:rPr lang="en-US" sz="2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Department of Information Technology</a:t>
            </a:r>
            <a:endParaRPr lang="en-US" sz="2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0678" y="114156"/>
            <a:ext cx="869782" cy="869782"/>
          </a:xfrm>
          <a:prstGeom prst="rect">
            <a:avLst/>
          </a:prstGeom>
        </p:spPr>
      </p:pic>
      <p:sp>
        <p:nvSpPr>
          <p:cNvPr id="8" name="TextBox 7"/>
          <p:cNvSpPr txBox="1"/>
          <p:nvPr userDrawn="1"/>
        </p:nvSpPr>
        <p:spPr>
          <a:xfrm>
            <a:off x="148304" y="6425853"/>
            <a:ext cx="3484224" cy="400110"/>
          </a:xfrm>
          <a:prstGeom prst="rect">
            <a:avLst/>
          </a:prstGeom>
          <a:noFill/>
        </p:spPr>
        <p:txBody>
          <a:bodyPr wrap="none" rtlCol="0">
            <a:spAutoFit/>
          </a:bodyPr>
          <a:lstStyle/>
          <a:p>
            <a:r>
              <a:rPr lang="en-US" sz="2000" b="0" i="1" cap="none" spc="50" dirty="0">
                <a:ln w="0"/>
                <a:solidFill>
                  <a:schemeClr val="accent2">
                    <a:lumMod val="20000"/>
                    <a:lumOff val="80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-------&lt;Project Title&gt;----------</a:t>
            </a:r>
            <a:endParaRPr lang="en-US" sz="2000" b="0" i="1" cap="none" spc="50" dirty="0">
              <a:ln w="0"/>
              <a:solidFill>
                <a:schemeClr val="accent2">
                  <a:lumMod val="20000"/>
                  <a:lumOff val="80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Dynamic</a:t>
            </a:r>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Dynamic</a:t>
            </a:r>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Dynamic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FFF49-C3E2-495B-9763-705B2490840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mdpi.com/2076-3417/14/3/1156" TargetMode="External"/><Relationship Id="rId1" Type="http://schemas.openxmlformats.org/officeDocument/2006/relationships/hyperlink" Target="https://www.mdpi.com/2079-9292/12/12/2707"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492" y="5486292"/>
            <a:ext cx="1725602" cy="989684"/>
          </a:xfrm>
          <a:custGeom>
            <a:avLst/>
            <a:gdLst/>
            <a:ahLst/>
            <a:cxnLst/>
            <a:rect l="l" t="t" r="r" b="b"/>
            <a:pathLst>
              <a:path w="1727200" h="990600">
                <a:moveTo>
                  <a:pt x="1726692" y="0"/>
                </a:moveTo>
                <a:lnTo>
                  <a:pt x="0" y="0"/>
                </a:lnTo>
                <a:lnTo>
                  <a:pt x="0" y="990587"/>
                </a:lnTo>
                <a:lnTo>
                  <a:pt x="1726692" y="990587"/>
                </a:lnTo>
                <a:lnTo>
                  <a:pt x="1726692" y="0"/>
                </a:lnTo>
                <a:close/>
              </a:path>
            </a:pathLst>
          </a:custGeom>
          <a:solidFill>
            <a:srgbClr val="FF6A47"/>
          </a:solidFill>
        </p:spPr>
        <p:txBody>
          <a:bodyPr wrap="square" lIns="0" tIns="0" rIns="0" bIns="0" rtlCol="0"/>
          <a:lstStyle/>
          <a:p>
            <a:endParaRPr sz="1800">
              <a:solidFill>
                <a:srgbClr val="FF3300"/>
              </a:solidFill>
            </a:endParaRPr>
          </a:p>
        </p:txBody>
      </p:sp>
      <p:sp>
        <p:nvSpPr>
          <p:cNvPr id="3" name="object 3"/>
          <p:cNvSpPr/>
          <p:nvPr/>
        </p:nvSpPr>
        <p:spPr>
          <a:xfrm>
            <a:off x="1832748" y="5491944"/>
            <a:ext cx="10352344" cy="989684"/>
          </a:xfrm>
          <a:custGeom>
            <a:avLst/>
            <a:gdLst/>
            <a:ahLst/>
            <a:cxnLst/>
            <a:rect l="l" t="t" r="r" b="b"/>
            <a:pathLst>
              <a:path w="10361930" h="990600">
                <a:moveTo>
                  <a:pt x="10361676" y="0"/>
                </a:moveTo>
                <a:lnTo>
                  <a:pt x="0" y="0"/>
                </a:lnTo>
                <a:lnTo>
                  <a:pt x="0" y="990587"/>
                </a:lnTo>
                <a:lnTo>
                  <a:pt x="10361676" y="990587"/>
                </a:lnTo>
                <a:lnTo>
                  <a:pt x="10361676" y="0"/>
                </a:lnTo>
                <a:close/>
              </a:path>
            </a:pathLst>
          </a:custGeom>
          <a:solidFill>
            <a:srgbClr val="FF3B0D"/>
          </a:solidFill>
        </p:spPr>
        <p:txBody>
          <a:bodyPr wrap="square" lIns="0" tIns="0" rIns="0" bIns="0" rtlCol="0"/>
          <a:lstStyle/>
          <a:p>
            <a:endParaRPr sz="1800"/>
          </a:p>
        </p:txBody>
      </p:sp>
      <p:sp>
        <p:nvSpPr>
          <p:cNvPr id="5" name="object 5"/>
          <p:cNvSpPr txBox="1"/>
          <p:nvPr/>
        </p:nvSpPr>
        <p:spPr>
          <a:xfrm>
            <a:off x="1832748" y="5486292"/>
            <a:ext cx="10248949" cy="764786"/>
          </a:xfrm>
          <a:prstGeom prst="rect">
            <a:avLst/>
          </a:prstGeom>
        </p:spPr>
        <p:txBody>
          <a:bodyPr vert="horz" wrap="square" lIns="0" tIns="178270" rIns="0" bIns="0" rtlCol="0">
            <a:spAutoFit/>
          </a:bodyPr>
          <a:lstStyle/>
          <a:p>
            <a:pPr algn="ctr">
              <a:spcBef>
                <a:spcPts val="1745"/>
              </a:spcBef>
            </a:pPr>
            <a:r>
              <a:rPr lang="en-US" sz="3800" b="1" spc="-30" dirty="0">
                <a:solidFill>
                  <a:srgbClr val="FFFFFF"/>
                </a:solidFill>
                <a:latin typeface="Times New Roman" panose="02020603050405020304" pitchFamily="18" charset="0"/>
                <a:cs typeface="Times New Roman" panose="02020603050405020304" pitchFamily="18" charset="0"/>
              </a:rPr>
              <a:t>Aditya College of</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Engineering</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&amp; Technology (A)</a:t>
            </a:r>
            <a:endParaRPr lang="en-US" sz="3800" b="1" spc="-3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39" y="0"/>
            <a:ext cx="1549831" cy="1549831"/>
          </a:xfrm>
          <a:prstGeom prst="rect">
            <a:avLst/>
          </a:prstGeom>
        </p:spPr>
      </p:pic>
      <p:sp>
        <p:nvSpPr>
          <p:cNvPr id="7" name="object 5"/>
          <p:cNvSpPr txBox="1"/>
          <p:nvPr/>
        </p:nvSpPr>
        <p:spPr>
          <a:xfrm>
            <a:off x="1866616" y="497371"/>
            <a:ext cx="8547100" cy="1567570"/>
          </a:xfrm>
          <a:prstGeom prst="rect">
            <a:avLst/>
          </a:prstGeom>
        </p:spPr>
        <p:txBody>
          <a:bodyPr vert="horz" wrap="square" lIns="0" tIns="178270" rIns="0" bIns="0" rtlCol="0">
            <a:spAutoFit/>
          </a:bodyPr>
          <a:lstStyle/>
          <a:p>
            <a:pPr marL="25400" algn="ctr">
              <a:spcBef>
                <a:spcPts val="1405"/>
              </a:spcBef>
            </a:pPr>
            <a:r>
              <a:rPr lang="en-US" sz="3400" b="1" spc="-10" dirty="0">
                <a:solidFill>
                  <a:schemeClr val="accent2">
                    <a:lumMod val="75000"/>
                  </a:schemeClr>
                </a:solidFill>
                <a:latin typeface="Times New Roman" panose="02020603050405020304" pitchFamily="18" charset="0"/>
                <a:cs typeface="Times New Roman" panose="02020603050405020304" pitchFamily="18" charset="0"/>
              </a:rPr>
              <a:t>Dynamic Emotion Recognition Using Hybrid Deep Learning Models</a:t>
            </a:r>
            <a:endParaRPr lang="en-US" sz="3400" b="1" spc="-10" dirty="0">
              <a:solidFill>
                <a:schemeClr val="accent2">
                  <a:lumMod val="75000"/>
                </a:schemeClr>
              </a:solidFill>
              <a:latin typeface="Times New Roman" panose="02020603050405020304" pitchFamily="18" charset="0"/>
              <a:cs typeface="Times New Roman" panose="02020603050405020304" pitchFamily="18" charset="0"/>
            </a:endParaRPr>
          </a:p>
          <a:p>
            <a:pPr marL="25400" algn="ctr">
              <a:spcBef>
                <a:spcPts val="1405"/>
              </a:spcBef>
            </a:pPr>
            <a:endParaRPr lang="en-US" sz="1050" b="1" spc="-1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object 5"/>
          <p:cNvSpPr txBox="1"/>
          <p:nvPr/>
        </p:nvSpPr>
        <p:spPr>
          <a:xfrm>
            <a:off x="2455186" y="4796642"/>
            <a:ext cx="7301753" cy="641676"/>
          </a:xfrm>
          <a:prstGeom prst="rect">
            <a:avLst/>
          </a:prstGeom>
        </p:spPr>
        <p:txBody>
          <a:bodyPr vert="horz" wrap="square" lIns="0" tIns="178270" rIns="0" bIns="0" rtlCol="0">
            <a:spAutoFit/>
          </a:bodyPr>
          <a:lstStyle/>
          <a:p>
            <a:pPr marL="25400" algn="ctr">
              <a:spcBef>
                <a:spcPts val="1405"/>
              </a:spcBef>
            </a:pPr>
            <a:r>
              <a:rPr lang="en-US" sz="3000" b="1" spc="-10" dirty="0">
                <a:solidFill>
                  <a:schemeClr val="accent5">
                    <a:lumMod val="50000"/>
                  </a:schemeClr>
                </a:solidFill>
                <a:latin typeface="Times New Roman" panose="02020603050405020304" pitchFamily="18" charset="0"/>
                <a:cs typeface="Times New Roman" panose="02020603050405020304" pitchFamily="18" charset="0"/>
              </a:rPr>
              <a:t>Department of Information Technology</a:t>
            </a:r>
            <a:endParaRPr lang="en-US" sz="3000" b="1" spc="-10" dirty="0">
              <a:solidFill>
                <a:schemeClr val="accent5">
                  <a:lumMod val="50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2529840" y="1904392"/>
          <a:ext cx="7132320" cy="2931160"/>
        </p:xfrm>
        <a:graphic>
          <a:graphicData uri="http://schemas.openxmlformats.org/drawingml/2006/table">
            <a:tbl>
              <a:tblPr firstRow="1" bandRow="1">
                <a:tableStyleId>{5940675A-B579-460E-94D1-54222C63F5DA}</a:tableStyleId>
              </a:tblPr>
              <a:tblGrid>
                <a:gridCol w="3603812"/>
                <a:gridCol w="3528508"/>
              </a:tblGrid>
              <a:tr h="370840">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Associates</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Guide</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20P31A1258</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a:solidFill>
                            <a:schemeClr val="accent2">
                              <a:lumMod val="75000"/>
                            </a:schemeClr>
                          </a:solidFill>
                          <a:latin typeface="Times New Roman" panose="02020603050405020304" pitchFamily="18" charset="0"/>
                          <a:cs typeface="Times New Roman" panose="02020603050405020304" pitchFamily="18" charset="0"/>
                        </a:rPr>
                        <a:t>Tata P N V S Satyanarayana Murthy</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rowSpan="4">
                  <a:txBody>
                    <a:bodyPr/>
                    <a:lstStyle/>
                    <a:p>
                      <a:pPr algn="ctr"/>
                      <a:r>
                        <a:rPr lang="en-US" sz="1800" dirty="0">
                          <a:solidFill>
                            <a:schemeClr val="accent2">
                              <a:lumMod val="75000"/>
                            </a:schemeClr>
                          </a:solidFill>
                          <a:latin typeface="Times New Roman" panose="02020603050405020304" pitchFamily="18" charset="0"/>
                          <a:cs typeface="Times New Roman" panose="02020603050405020304" pitchFamily="18" charset="0"/>
                        </a:rPr>
                        <a:t> N. Surya Kala </a:t>
                      </a:r>
                      <a:r>
                        <a:rPr lang="en-US" sz="1600" dirty="0">
                          <a:solidFill>
                            <a:schemeClr val="accent2">
                              <a:lumMod val="75000"/>
                            </a:schemeClr>
                          </a:solidFill>
                          <a:latin typeface="Times New Roman" panose="02020603050405020304" pitchFamily="18" charset="0"/>
                          <a:cs typeface="Times New Roman" panose="02020603050405020304" pitchFamily="18" charset="0"/>
                        </a:rPr>
                        <a:t>M.Tech., </a:t>
                      </a:r>
                      <a:r>
                        <a:rPr lang="en-US" sz="1800" dirty="0">
                          <a:solidFill>
                            <a:schemeClr val="accent2">
                              <a:lumMod val="75000"/>
                            </a:schemeClr>
                          </a:solidFill>
                          <a:latin typeface="Times New Roman" panose="02020603050405020304" pitchFamily="18" charset="0"/>
                          <a:cs typeface="Times New Roman" panose="02020603050405020304" pitchFamily="18" charset="0"/>
                        </a:rPr>
                        <a:t>Asst. Prof</a:t>
                      </a: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20P31A1239</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a:solidFill>
                            <a:schemeClr val="accent2">
                              <a:lumMod val="75000"/>
                            </a:schemeClr>
                          </a:solidFill>
                          <a:latin typeface="Times New Roman" panose="02020603050405020304" pitchFamily="18" charset="0"/>
                          <a:cs typeface="Times New Roman" panose="02020603050405020304" pitchFamily="18" charset="0"/>
                        </a:rPr>
                        <a:t>Nekkanti Sai Chaitanya</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cPr/>
                </a:tc>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20P31A1221</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a:solidFill>
                            <a:schemeClr val="accent2">
                              <a:lumMod val="75000"/>
                            </a:schemeClr>
                          </a:solidFill>
                          <a:latin typeface="Times New Roman" panose="02020603050405020304" pitchFamily="18" charset="0"/>
                          <a:cs typeface="Times New Roman" panose="02020603050405020304" pitchFamily="18" charset="0"/>
                        </a:rPr>
                        <a:t>Karri Mousami Reddy</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cPr/>
                </a:tc>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20P31A1208</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dirty="0">
                          <a:solidFill>
                            <a:schemeClr val="accent2">
                              <a:lumMod val="75000"/>
                            </a:schemeClr>
                          </a:solidFill>
                          <a:latin typeface="Times New Roman" panose="02020603050405020304" pitchFamily="18" charset="0"/>
                          <a:cs typeface="Times New Roman" panose="02020603050405020304" pitchFamily="18" charset="0"/>
                        </a:rPr>
                        <a:t>Biradha Dileep Krishna Kumar</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2" name="TextBox 1"/>
          <p:cNvSpPr txBox="1"/>
          <p:nvPr/>
        </p:nvSpPr>
        <p:spPr>
          <a:xfrm>
            <a:off x="558678" y="1476495"/>
            <a:ext cx="11330609" cy="3511859"/>
          </a:xfrm>
          <a:prstGeom prst="rect">
            <a:avLst/>
          </a:prstGeom>
          <a:noFill/>
        </p:spPr>
        <p:txBody>
          <a:bodyPr wrap="square" rtlCol="0">
            <a:spAutoFit/>
          </a:bodyPr>
          <a:lstStyle/>
          <a:p>
            <a:pPr marL="285750" indent="-285750">
              <a:buFont typeface="Arial" panose="020B0604020202020204" pitchFamily="34" charset="0"/>
              <a:buChar char="•"/>
            </a:pPr>
            <a:r>
              <a:rPr lang="en-IN" dirty="0"/>
              <a:t>Emotions are predicted using our hybrid CNN-LSTM model on the faces detected.</a:t>
            </a:r>
            <a:endParaRPr lang="en-IN" dirty="0"/>
          </a:p>
          <a:p>
            <a:pPr marL="285750" indent="-285750">
              <a:lnSpc>
                <a:spcPct val="150000"/>
              </a:lnSpc>
              <a:buFont typeface="Arial" panose="020B0604020202020204" pitchFamily="34" charset="0"/>
              <a:buChar char="•"/>
            </a:pPr>
            <a:r>
              <a:rPr lang="en-IN" dirty="0"/>
              <a:t>Taking feed from webcam was stopped when user enters ‘q’.</a:t>
            </a:r>
            <a:endParaRPr lang="en-IN" dirty="0"/>
          </a:p>
          <a:p>
            <a:pPr marL="285750" indent="-285750">
              <a:lnSpc>
                <a:spcPct val="150000"/>
              </a:lnSpc>
              <a:buFont typeface="Arial" panose="020B0604020202020204" pitchFamily="34" charset="0"/>
              <a:buChar char="•"/>
            </a:pPr>
            <a:r>
              <a:rPr lang="en-IN" dirty="0"/>
              <a:t>This model was dynamic and detects emotions of several people in a single frame.</a:t>
            </a:r>
            <a:endParaRPr lang="en-IN" dirty="0"/>
          </a:p>
          <a:p>
            <a:endParaRPr lang="en-IN" dirty="0"/>
          </a:p>
          <a:p>
            <a:pPr marL="285750" indent="-285750">
              <a:lnSpc>
                <a:spcPct val="150000"/>
              </a:lnSpc>
              <a:buFont typeface="Arial" panose="020B0604020202020204" pitchFamily="34" charset="0"/>
              <a:buChar char="•"/>
            </a:pPr>
            <a:r>
              <a:rPr lang="en-IN" dirty="0"/>
              <a:t>Grayscale images are used for the training of the model because they have only one channel as opposed to three channels which reduces the size of each image and the overall data set leading to faster processing times and lower storage requirements.</a:t>
            </a:r>
            <a:endParaRPr lang="en-IN" dirty="0"/>
          </a:p>
          <a:p>
            <a:pPr marL="285750" indent="-285750">
              <a:lnSpc>
                <a:spcPct val="150000"/>
              </a:lnSpc>
              <a:buFont typeface="Arial" panose="020B0604020202020204" pitchFamily="34" charset="0"/>
              <a:buChar char="•"/>
            </a:pPr>
            <a:r>
              <a:rPr lang="en-IN" dirty="0"/>
              <a:t>Also sometimes colour can be distracting from the underlying shape and texture of facial features which are crucial for emotion recognition, grayscale images eliminates this distraction.</a:t>
            </a:r>
            <a:endParaRPr lang="en-IN"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166A39-9D77-4296-9310-549343C3A784}" type="slidenum">
              <a:rPr lang="en-US" smtClean="0"/>
            </a:fld>
            <a:endParaRPr lang="en-US" dirty="0"/>
          </a:p>
        </p:txBody>
      </p:sp>
      <p:sp>
        <p:nvSpPr>
          <p:cNvPr id="3" name="TextBox 2"/>
          <p:cNvSpPr txBox="1"/>
          <p:nvPr/>
        </p:nvSpPr>
        <p:spPr>
          <a:xfrm>
            <a:off x="1683659" y="337858"/>
            <a:ext cx="10421257" cy="645160"/>
          </a:xfrm>
          <a:prstGeom prst="rect">
            <a:avLst/>
          </a:prstGeom>
          <a:noFill/>
        </p:spPr>
        <p:txBody>
          <a:bodyPr wrap="square" rtlCol="0">
            <a:spAutoFit/>
          </a:bodyPr>
          <a:lstStyle/>
          <a:p>
            <a:r>
              <a:rPr lang="en-IN" altLang="en-US" sz="3600" b="1" dirty="0">
                <a:latin typeface="Times New Roman" panose="02020603050405020304" pitchFamily="18" charset="0"/>
                <a:cs typeface="Times New Roman" panose="02020603050405020304" pitchFamily="18" charset="0"/>
              </a:rPr>
              <a:t>Architecture</a:t>
            </a:r>
            <a:endParaRPr lang="en-IN" altLang="en-US" sz="3600"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5113" y="1661504"/>
            <a:ext cx="3482907" cy="43756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IN" altLang="en-US" sz="3600" b="1" dirty="0"/>
              <a:t>Functional Requirements:-</a:t>
            </a:r>
            <a:endParaRPr lang="en-IN" altLang="en-US" sz="3600" b="1" dirty="0"/>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2" name="TextBox 1"/>
          <p:cNvSpPr txBox="1"/>
          <p:nvPr/>
        </p:nvSpPr>
        <p:spPr>
          <a:xfrm>
            <a:off x="620435" y="1954627"/>
            <a:ext cx="11330609" cy="3050194"/>
          </a:xfrm>
          <a:prstGeom prst="rect">
            <a:avLst/>
          </a:prstGeom>
          <a:noFill/>
        </p:spPr>
        <p:txBody>
          <a:bodyPr wrap="square" rtlCol="0">
            <a:spAutoFit/>
          </a:bodyPr>
          <a:lstStyle/>
          <a:p>
            <a:pPr algn="l">
              <a:lnSpc>
                <a:spcPct val="150000"/>
              </a:lnSpc>
            </a:pPr>
            <a:r>
              <a:rPr lang="en-US" sz="2000" b="1" dirty="0"/>
              <a:t>Ease of Use: </a:t>
            </a:r>
            <a:endParaRPr lang="en-US" dirty="0"/>
          </a:p>
          <a:p>
            <a:pPr algn="l">
              <a:lnSpc>
                <a:spcPct val="150000"/>
              </a:lnSpc>
            </a:pPr>
            <a:r>
              <a:rPr lang="en-US" dirty="0"/>
              <a:t>It can be implemented on any platforms.</a:t>
            </a:r>
            <a:endParaRPr lang="en-US" dirty="0"/>
          </a:p>
          <a:p>
            <a:pPr algn="l">
              <a:lnSpc>
                <a:spcPct val="150000"/>
              </a:lnSpc>
            </a:pPr>
            <a:r>
              <a:rPr lang="en-US" dirty="0"/>
              <a:t>It is compatible with any system like a laptop &amp; system.</a:t>
            </a:r>
            <a:endParaRPr lang="en-US" dirty="0"/>
          </a:p>
          <a:p>
            <a:pPr algn="l">
              <a:lnSpc>
                <a:spcPct val="150000"/>
              </a:lnSpc>
            </a:pPr>
            <a:r>
              <a:rPr lang="en-US" sz="2000" b="1" dirty="0"/>
              <a:t>High Performance: </a:t>
            </a:r>
            <a:endParaRPr lang="en-US" sz="2000" b="1" dirty="0"/>
          </a:p>
          <a:p>
            <a:pPr algn="l">
              <a:lnSpc>
                <a:spcPct val="150000"/>
              </a:lnSpc>
            </a:pPr>
            <a:r>
              <a:rPr lang="en-US" dirty="0"/>
              <a:t>The system should be capable of processing dynamic video streams in real-time with minimal latency. It should be</a:t>
            </a:r>
            <a:endParaRPr lang="en-US" dirty="0"/>
          </a:p>
          <a:p>
            <a:pPr algn="l">
              <a:lnSpc>
                <a:spcPct val="150000"/>
              </a:lnSpc>
            </a:pPr>
            <a:r>
              <a:rPr lang="en-US" dirty="0"/>
              <a:t> able to efficiently analyze facial expressions and emotions using the CNN+LSTM deep learning models within an </a:t>
            </a:r>
            <a:endParaRPr lang="en-US" dirty="0"/>
          </a:p>
          <a:p>
            <a:pPr algn="l">
              <a:lnSpc>
                <a:spcPct val="150000"/>
              </a:lnSpc>
            </a:pPr>
            <a:r>
              <a:rPr lang="en-US" dirty="0"/>
              <a:t>acceptable response time, ensuring smooth and uninterrupted user experience.</a:t>
            </a:r>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IN" altLang="en-US" sz="3600" b="1" dirty="0"/>
              <a:t>Non-Functional Requirements:-</a:t>
            </a:r>
            <a:endParaRPr lang="en-IN" altLang="en-US" sz="3600" b="1" dirty="0"/>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
        <p:nvSpPr>
          <p:cNvPr id="6" name="Text Box 4"/>
          <p:cNvSpPr txBox="1"/>
          <p:nvPr/>
        </p:nvSpPr>
        <p:spPr>
          <a:xfrm>
            <a:off x="876996" y="1438623"/>
            <a:ext cx="10230485" cy="5081519"/>
          </a:xfrm>
          <a:prstGeom prst="rect">
            <a:avLst/>
          </a:prstGeom>
          <a:noFill/>
        </p:spPr>
        <p:txBody>
          <a:bodyPr wrap="square" rtlCol="0">
            <a:spAutoFit/>
          </a:bodyPr>
          <a:lstStyle/>
          <a:p>
            <a:pPr>
              <a:lnSpc>
                <a:spcPct val="150000"/>
              </a:lnSpc>
            </a:pPr>
            <a:r>
              <a:rPr lang="en-US" sz="2000" b="1" dirty="0"/>
              <a:t>Software Requirements:</a:t>
            </a:r>
            <a:endParaRPr lang="en-US" sz="2000" b="1" dirty="0"/>
          </a:p>
          <a:p>
            <a:pPr>
              <a:lnSpc>
                <a:spcPct val="150000"/>
              </a:lnSpc>
            </a:pPr>
            <a:r>
              <a:rPr lang="en-US" dirty="0"/>
              <a:t>• Operating System: - Windows, Linux, MacOS</a:t>
            </a:r>
            <a:endParaRPr lang="en-US" dirty="0"/>
          </a:p>
          <a:p>
            <a:pPr>
              <a:lnSpc>
                <a:spcPct val="150000"/>
              </a:lnSpc>
            </a:pPr>
            <a:r>
              <a:rPr lang="en-US" dirty="0"/>
              <a:t>• IDE :– </a:t>
            </a:r>
            <a:r>
              <a:rPr lang="en-US" dirty="0" err="1"/>
              <a:t>Jupyter</a:t>
            </a:r>
            <a:r>
              <a:rPr lang="en-US" dirty="0"/>
              <a:t> Notebooks</a:t>
            </a:r>
            <a:endParaRPr lang="en-US" dirty="0"/>
          </a:p>
          <a:p>
            <a:pPr>
              <a:lnSpc>
                <a:spcPct val="150000"/>
              </a:lnSpc>
            </a:pPr>
            <a:r>
              <a:rPr lang="en-US" dirty="0">
                <a:sym typeface="+mn-ea"/>
              </a:rPr>
              <a:t>•</a:t>
            </a:r>
            <a:r>
              <a:rPr lang="en-US" dirty="0"/>
              <a:t> Programming Language:- Python</a:t>
            </a:r>
            <a:endParaRPr lang="en-US" dirty="0"/>
          </a:p>
          <a:p>
            <a:pPr>
              <a:lnSpc>
                <a:spcPct val="150000"/>
              </a:lnSpc>
            </a:pPr>
            <a:r>
              <a:rPr lang="en-US" dirty="0">
                <a:sym typeface="+mn-ea"/>
              </a:rPr>
              <a:t>•</a:t>
            </a:r>
            <a:r>
              <a:rPr lang="en-US" dirty="0"/>
              <a:t> Libraries/Packages:- </a:t>
            </a:r>
            <a:r>
              <a:rPr lang="en-US" dirty="0" err="1"/>
              <a:t>Tensorflow</a:t>
            </a:r>
            <a:r>
              <a:rPr lang="en-US" dirty="0"/>
              <a:t>, </a:t>
            </a:r>
            <a:r>
              <a:rPr lang="en-US" dirty="0" err="1"/>
              <a:t>Keras</a:t>
            </a:r>
            <a:r>
              <a:rPr lang="en-US" dirty="0"/>
              <a:t>, </a:t>
            </a:r>
            <a:r>
              <a:rPr lang="en-US" dirty="0" err="1"/>
              <a:t>Opencv</a:t>
            </a:r>
            <a:r>
              <a:rPr lang="en-US" dirty="0"/>
              <a:t>, Pandas, </a:t>
            </a:r>
            <a:r>
              <a:rPr lang="en-US" dirty="0" err="1"/>
              <a:t>Numpy</a:t>
            </a:r>
            <a:r>
              <a:rPr lang="en-US" dirty="0"/>
              <a:t>.</a:t>
            </a:r>
            <a:endParaRPr lang="en-US" dirty="0"/>
          </a:p>
          <a:p>
            <a:pPr>
              <a:lnSpc>
                <a:spcPct val="150000"/>
              </a:lnSpc>
            </a:pPr>
            <a:r>
              <a:rPr lang="en-US" b="1" dirty="0"/>
              <a:t>Hardware Requirements:</a:t>
            </a:r>
            <a:endParaRPr lang="en-US" b="1" dirty="0"/>
          </a:p>
          <a:p>
            <a:pPr>
              <a:lnSpc>
                <a:spcPct val="150000"/>
              </a:lnSpc>
            </a:pPr>
            <a:r>
              <a:rPr lang="en-US" dirty="0"/>
              <a:t>• Processor: - i3 &amp; above</a:t>
            </a:r>
            <a:endParaRPr lang="en-US" dirty="0"/>
          </a:p>
          <a:p>
            <a:pPr>
              <a:lnSpc>
                <a:spcPct val="150000"/>
              </a:lnSpc>
            </a:pPr>
            <a:r>
              <a:rPr lang="en-US" dirty="0"/>
              <a:t>• Ram: - Minimum 4GB &amp; above</a:t>
            </a:r>
            <a:endParaRPr lang="en-US" dirty="0"/>
          </a:p>
          <a:p>
            <a:pPr>
              <a:lnSpc>
                <a:spcPct val="150000"/>
              </a:lnSpc>
            </a:pPr>
            <a:r>
              <a:rPr lang="en-US" dirty="0"/>
              <a:t>• Hard Disk: - 1TB</a:t>
            </a:r>
            <a:endParaRPr lang="en-US" dirty="0"/>
          </a:p>
          <a:p>
            <a:pPr>
              <a:lnSpc>
                <a:spcPct val="150000"/>
              </a:lnSpc>
            </a:pPr>
            <a:r>
              <a:rPr lang="en-US" dirty="0"/>
              <a:t>• System Type: - 64 bit</a:t>
            </a:r>
            <a:endParaRPr lang="en-US" dirty="0"/>
          </a:p>
          <a:p>
            <a:pPr>
              <a:lnSpc>
                <a:spcPct val="150000"/>
              </a:lnSpc>
            </a:pPr>
            <a:r>
              <a:rPr lang="en-US" b="1" dirty="0"/>
              <a:t>Usability</a:t>
            </a:r>
            <a:r>
              <a:rPr lang="en-IN" altLang="en-US" b="1" dirty="0"/>
              <a:t>:</a:t>
            </a:r>
            <a:endParaRPr lang="en-US" b="1" dirty="0"/>
          </a:p>
          <a:p>
            <a:pPr>
              <a:lnSpc>
                <a:spcPct val="150000"/>
              </a:lnSpc>
            </a:pPr>
            <a:r>
              <a:rPr lang="en-US" dirty="0"/>
              <a:t> This is used to Detect the emotions in a real time video for increasing the computer-human interaction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
        <p:nvSpPr>
          <p:cNvPr id="10" name="TextBox 2"/>
          <p:cNvSpPr txBox="1"/>
          <p:nvPr/>
        </p:nvSpPr>
        <p:spPr>
          <a:xfrm>
            <a:off x="1683659" y="337858"/>
            <a:ext cx="10421257" cy="645160"/>
          </a:xfrm>
          <a:prstGeom prst="rect">
            <a:avLst/>
          </a:prstGeom>
          <a:noFill/>
        </p:spPr>
        <p:txBody>
          <a:bodyPr wrap="square" rtlCol="0">
            <a:spAutoFit/>
          </a:bodyPr>
          <a:lstStyle/>
          <a:p>
            <a:r>
              <a:rPr lang="en-US" altLang="en-IN" sz="3600" b="1" dirty="0">
                <a:latin typeface="Times New Roman" panose="02020603050405020304" pitchFamily="18" charset="0"/>
                <a:cs typeface="Times New Roman" panose="02020603050405020304" pitchFamily="18" charset="0"/>
              </a:rPr>
              <a:t>Results</a:t>
            </a:r>
            <a:endParaRPr lang="en-US" altLang="en-IN"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2651" t="2188" r="2535" b="2117"/>
          <a:stretch>
            <a:fillRect/>
          </a:stretch>
        </p:blipFill>
        <p:spPr bwMode="auto">
          <a:xfrm>
            <a:off x="3738244" y="2734364"/>
            <a:ext cx="4536751" cy="3669844"/>
          </a:xfrm>
          <a:prstGeom prst="rect">
            <a:avLst/>
          </a:prstGeom>
          <a:ln>
            <a:noFill/>
          </a:ln>
        </p:spPr>
      </p:pic>
      <p:sp>
        <p:nvSpPr>
          <p:cNvPr id="5" name="TextBox 4"/>
          <p:cNvSpPr txBox="1"/>
          <p:nvPr/>
        </p:nvSpPr>
        <p:spPr>
          <a:xfrm>
            <a:off x="853724" y="1315540"/>
            <a:ext cx="10732851" cy="1295868"/>
          </a:xfrm>
          <a:prstGeom prst="rect">
            <a:avLst/>
          </a:prstGeom>
          <a:noFill/>
        </p:spPr>
        <p:txBody>
          <a:bodyPr wrap="square" rtlCol="0">
            <a:spAutoFit/>
          </a:bodyPr>
          <a:lstStyle/>
          <a:p>
            <a:pPr>
              <a:lnSpc>
                <a:spcPct val="150000"/>
              </a:lnSpc>
            </a:pPr>
            <a:r>
              <a:rPr lang="en-IN" dirty="0"/>
              <a:t>The below graphs shows our models accuracy and loss comparison for training and validation dataset for 75 epochs under our dataset.</a:t>
            </a:r>
            <a:endParaRPr lang="en-IN" dirty="0"/>
          </a:p>
          <a:p>
            <a:pPr>
              <a:lnSpc>
                <a:spcPct val="150000"/>
              </a:lnSpc>
            </a:pPr>
            <a:r>
              <a:rPr lang="en-IN" dirty="0"/>
              <a:t>We have got around ~92% of training accuracy and ~86% of testing accuracy.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pic>
        <p:nvPicPr>
          <p:cNvPr id="6" name="Content Placeholder 5" descr="Screenshot 2024-03-14 113812"/>
          <p:cNvPicPr>
            <a:picLocks noGrp="1" noChangeAspect="1"/>
          </p:cNvPicPr>
          <p:nvPr>
            <p:ph sz="half" idx="2"/>
          </p:nvPr>
        </p:nvPicPr>
        <p:blipFill>
          <a:blip r:embed="rId1"/>
          <a:srcRect l="15338" t="22198" r="43491" b="19062"/>
          <a:stretch>
            <a:fillRect/>
          </a:stretch>
        </p:blipFill>
        <p:spPr>
          <a:xfrm>
            <a:off x="3227070" y="1506220"/>
            <a:ext cx="1760855" cy="1548130"/>
          </a:xfrm>
          <a:prstGeom prst="rect">
            <a:avLst/>
          </a:prstGeom>
        </p:spPr>
      </p:pic>
      <p:pic>
        <p:nvPicPr>
          <p:cNvPr id="7" name="Picture 6" descr="Screenshot 2024-03-14 114014"/>
          <p:cNvPicPr>
            <a:picLocks noChangeAspect="1"/>
          </p:cNvPicPr>
          <p:nvPr/>
        </p:nvPicPr>
        <p:blipFill>
          <a:blip r:embed="rId2"/>
          <a:srcRect l="15747" t="22435" r="44451" b="18025"/>
          <a:stretch>
            <a:fillRect/>
          </a:stretch>
        </p:blipFill>
        <p:spPr>
          <a:xfrm>
            <a:off x="3227070" y="3191510"/>
            <a:ext cx="1760220" cy="1577340"/>
          </a:xfrm>
          <a:prstGeom prst="rect">
            <a:avLst/>
          </a:prstGeom>
        </p:spPr>
      </p:pic>
      <p:sp>
        <p:nvSpPr>
          <p:cNvPr id="10" name="TextBox 2"/>
          <p:cNvSpPr txBox="1"/>
          <p:nvPr/>
        </p:nvSpPr>
        <p:spPr>
          <a:xfrm>
            <a:off x="1683659" y="337858"/>
            <a:ext cx="10421257" cy="645160"/>
          </a:xfrm>
          <a:prstGeom prst="rect">
            <a:avLst/>
          </a:prstGeom>
          <a:noFill/>
        </p:spPr>
        <p:txBody>
          <a:bodyPr wrap="square" rtlCol="0">
            <a:spAutoFit/>
          </a:bodyPr>
          <a:lstStyle/>
          <a:p>
            <a:r>
              <a:rPr lang="en-US" altLang="en-IN" sz="3600" b="1" dirty="0">
                <a:latin typeface="Times New Roman" panose="02020603050405020304" pitchFamily="18" charset="0"/>
                <a:cs typeface="Times New Roman" panose="02020603050405020304" pitchFamily="18" charset="0"/>
              </a:rPr>
              <a:t>Test Cases</a:t>
            </a:r>
            <a:endParaRPr lang="en-US" altLang="en-IN" sz="3600" b="1" dirty="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2874010" y="1451610"/>
          <a:ext cx="6444615" cy="1651000"/>
        </p:xfrm>
        <a:graphic>
          <a:graphicData uri="http://schemas.openxmlformats.org/drawingml/2006/table">
            <a:tbl>
              <a:tblPr firstRow="1" bandRow="1">
                <a:tableStyleId>{5940675A-B579-460E-94D1-54222C63F5DA}</a:tableStyleId>
              </a:tblPr>
              <a:tblGrid>
                <a:gridCol w="6444615"/>
              </a:tblGrid>
              <a:tr h="1651000">
                <a:tc>
                  <a:txBody>
                    <a:bodyPr/>
                    <a:lstStyle/>
                    <a:p>
                      <a:pPr>
                        <a:buNone/>
                      </a:pPr>
                      <a:r>
                        <a:rPr lang="en-US"/>
                        <a:t>                                                                      </a:t>
                      </a:r>
                      <a:endParaRPr lang="en-US"/>
                    </a:p>
                    <a:p>
                      <a:pPr>
                        <a:buNone/>
                      </a:pPr>
                      <a:endParaRPr lang="en-US"/>
                    </a:p>
                    <a:p>
                      <a:pPr>
                        <a:buNone/>
                      </a:pPr>
                      <a:r>
                        <a:rPr lang="en-US"/>
                        <a:t>                                                        </a:t>
                      </a:r>
                      <a:r>
                        <a:rPr lang="en-US">
                          <a:latin typeface="Arial" panose="020B0604020202020204" pitchFamily="34" charset="0"/>
                          <a:cs typeface="Arial" panose="020B0604020202020204" pitchFamily="34" charset="0"/>
                        </a:rPr>
                        <a:t>→   Neutral</a:t>
                      </a:r>
                      <a:endParaRPr lang="en-US">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9" name="Table 8"/>
          <p:cNvGraphicFramePr/>
          <p:nvPr/>
        </p:nvGraphicFramePr>
        <p:xfrm>
          <a:off x="2874010" y="3150870"/>
          <a:ext cx="6444615" cy="1651000"/>
        </p:xfrm>
        <a:graphic>
          <a:graphicData uri="http://schemas.openxmlformats.org/drawingml/2006/table">
            <a:tbl>
              <a:tblPr firstRow="1" bandRow="1">
                <a:tableStyleId>{5940675A-B579-460E-94D1-54222C63F5DA}</a:tableStyleId>
              </a:tblPr>
              <a:tblGrid>
                <a:gridCol w="6444615"/>
              </a:tblGrid>
              <a:tr h="1651000">
                <a:tc>
                  <a:txBody>
                    <a:bodyPr/>
                    <a:lstStyle/>
                    <a:p>
                      <a:pPr>
                        <a:buNone/>
                      </a:pPr>
                      <a:r>
                        <a:rPr lang="en-US"/>
                        <a:t>                                                                      </a:t>
                      </a:r>
                      <a:endParaRPr lang="en-US"/>
                    </a:p>
                    <a:p>
                      <a:pPr>
                        <a:buNone/>
                      </a:pPr>
                      <a:endParaRPr lang="en-US"/>
                    </a:p>
                    <a:p>
                      <a:pPr>
                        <a:buNone/>
                      </a:pPr>
                      <a:r>
                        <a:rPr lang="en-US"/>
                        <a:t>                                                        </a:t>
                      </a:r>
                      <a:r>
                        <a:rPr lang="en-US">
                          <a:latin typeface="Arial" panose="020B0604020202020204" pitchFamily="34" charset="0"/>
                          <a:cs typeface="Arial" panose="020B0604020202020204" pitchFamily="34" charset="0"/>
                        </a:rPr>
                        <a:t>→   Fear</a:t>
                      </a:r>
                      <a:endParaRPr lang="en-US">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2" name="Table 11"/>
          <p:cNvGraphicFramePr/>
          <p:nvPr/>
        </p:nvGraphicFramePr>
        <p:xfrm>
          <a:off x="2876550" y="4853940"/>
          <a:ext cx="6444615" cy="1651000"/>
        </p:xfrm>
        <a:graphic>
          <a:graphicData uri="http://schemas.openxmlformats.org/drawingml/2006/table">
            <a:tbl>
              <a:tblPr firstRow="1" bandRow="1">
                <a:tableStyleId>{5940675A-B579-460E-94D1-54222C63F5DA}</a:tableStyleId>
              </a:tblPr>
              <a:tblGrid>
                <a:gridCol w="6444615"/>
              </a:tblGrid>
              <a:tr h="1651000">
                <a:tc>
                  <a:txBody>
                    <a:bodyPr/>
                    <a:lstStyle/>
                    <a:p>
                      <a:pPr>
                        <a:buNone/>
                      </a:pPr>
                      <a:r>
                        <a:rPr lang="en-US"/>
                        <a:t>                                                                      </a:t>
                      </a:r>
                      <a:endParaRPr lang="en-US"/>
                    </a:p>
                    <a:p>
                      <a:pPr>
                        <a:buNone/>
                      </a:pPr>
                      <a:endParaRPr lang="en-US"/>
                    </a:p>
                    <a:p>
                      <a:pPr>
                        <a:buNone/>
                      </a:pPr>
                      <a:r>
                        <a:rPr lang="en-US"/>
                        <a:t>                                                        </a:t>
                      </a:r>
                      <a:r>
                        <a:rPr lang="en-US">
                          <a:latin typeface="Arial" panose="020B0604020202020204" pitchFamily="34" charset="0"/>
                          <a:cs typeface="Arial" panose="020B0604020202020204" pitchFamily="34" charset="0"/>
                        </a:rPr>
                        <a:t>→   Sad</a:t>
                      </a:r>
                      <a:endParaRPr lang="en-US">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13" name="Content Placeholder 11"/>
          <p:cNvPicPr>
            <a:picLocks noChangeAspect="1"/>
          </p:cNvPicPr>
          <p:nvPr/>
        </p:nvPicPr>
        <p:blipFill>
          <a:blip r:embed="rId3"/>
          <a:stretch>
            <a:fillRect/>
          </a:stretch>
        </p:blipFill>
        <p:spPr>
          <a:xfrm>
            <a:off x="3227070" y="4899025"/>
            <a:ext cx="1761490" cy="1586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
        <p:nvSpPr>
          <p:cNvPr id="10" name="TextBox 2"/>
          <p:cNvSpPr txBox="1"/>
          <p:nvPr/>
        </p:nvSpPr>
        <p:spPr>
          <a:xfrm>
            <a:off x="1683659" y="337858"/>
            <a:ext cx="10421257" cy="645160"/>
          </a:xfrm>
          <a:prstGeom prst="rect">
            <a:avLst/>
          </a:prstGeom>
          <a:noFill/>
        </p:spPr>
        <p:txBody>
          <a:bodyPr wrap="square" rtlCol="0">
            <a:spAutoFit/>
          </a:bodyPr>
          <a:lstStyle/>
          <a:p>
            <a:r>
              <a:rPr lang="en-US" altLang="en-IN" sz="3600" b="1" dirty="0">
                <a:latin typeface="Times New Roman" panose="02020603050405020304" pitchFamily="18" charset="0"/>
                <a:cs typeface="Times New Roman" panose="02020603050405020304" pitchFamily="18" charset="0"/>
              </a:rPr>
              <a:t>Test Cases</a:t>
            </a:r>
            <a:endParaRPr lang="en-US" altLang="en-IN" sz="3600" b="1" dirty="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2874010" y="1358900"/>
          <a:ext cx="6505575" cy="1651000"/>
        </p:xfrm>
        <a:graphic>
          <a:graphicData uri="http://schemas.openxmlformats.org/drawingml/2006/table">
            <a:tbl>
              <a:tblPr firstRow="1" bandRow="1">
                <a:tableStyleId>{5940675A-B579-460E-94D1-54222C63F5DA}</a:tableStyleId>
              </a:tblPr>
              <a:tblGrid>
                <a:gridCol w="6505575"/>
              </a:tblGrid>
              <a:tr h="1651000">
                <a:tc>
                  <a:txBody>
                    <a:bodyPr/>
                    <a:lstStyle/>
                    <a:p>
                      <a:pPr>
                        <a:buNone/>
                      </a:pPr>
                      <a:r>
                        <a:rPr lang="en-US"/>
                        <a:t>                                                                      </a:t>
                      </a:r>
                      <a:endParaRPr lang="en-US"/>
                    </a:p>
                    <a:p>
                      <a:pPr>
                        <a:buNone/>
                      </a:pPr>
                      <a:endParaRPr lang="en-US"/>
                    </a:p>
                    <a:p>
                      <a:pPr>
                        <a:buNone/>
                      </a:pPr>
                      <a:r>
                        <a:rPr lang="en-US"/>
                        <a:t>                                                        </a:t>
                      </a:r>
                      <a:r>
                        <a:rPr lang="en-US">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sym typeface="+mn-ea"/>
                        </a:rPr>
                        <a:t>Happy</a:t>
                      </a:r>
                      <a:endParaRPr lang="en-US">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9" name="Table 8"/>
          <p:cNvGraphicFramePr/>
          <p:nvPr/>
        </p:nvGraphicFramePr>
        <p:xfrm>
          <a:off x="2874010" y="3129915"/>
          <a:ext cx="6515735" cy="1651000"/>
        </p:xfrm>
        <a:graphic>
          <a:graphicData uri="http://schemas.openxmlformats.org/drawingml/2006/table">
            <a:tbl>
              <a:tblPr firstRow="1" bandRow="1">
                <a:tableStyleId>{5940675A-B579-460E-94D1-54222C63F5DA}</a:tableStyleId>
              </a:tblPr>
              <a:tblGrid>
                <a:gridCol w="6515735"/>
              </a:tblGrid>
              <a:tr h="1651000">
                <a:tc>
                  <a:txBody>
                    <a:bodyPr/>
                    <a:lstStyle/>
                    <a:p>
                      <a:pPr>
                        <a:buNone/>
                      </a:pPr>
                      <a:r>
                        <a:rPr lang="en-US"/>
                        <a:t>                                                                      </a:t>
                      </a:r>
                      <a:endParaRPr lang="en-US"/>
                    </a:p>
                    <a:p>
                      <a:pPr>
                        <a:buNone/>
                      </a:pPr>
                      <a:endParaRPr lang="en-US"/>
                    </a:p>
                    <a:p>
                      <a:pPr>
                        <a:buNone/>
                      </a:pPr>
                      <a:r>
                        <a:rPr lang="en-US"/>
                        <a:t>                                                        </a:t>
                      </a:r>
                      <a:r>
                        <a:rPr lang="en-US">
                          <a:latin typeface="Arial" panose="020B0604020202020204" pitchFamily="34" charset="0"/>
                          <a:cs typeface="Arial" panose="020B0604020202020204" pitchFamily="34" charset="0"/>
                        </a:rPr>
                        <a:t>→   Surprise</a:t>
                      </a:r>
                      <a:endParaRPr lang="en-US">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2" name="Table 11"/>
          <p:cNvGraphicFramePr/>
          <p:nvPr/>
        </p:nvGraphicFramePr>
        <p:xfrm>
          <a:off x="2874010" y="4876165"/>
          <a:ext cx="6505575" cy="1651000"/>
        </p:xfrm>
        <a:graphic>
          <a:graphicData uri="http://schemas.openxmlformats.org/drawingml/2006/table">
            <a:tbl>
              <a:tblPr firstRow="1" bandRow="1">
                <a:tableStyleId>{5940675A-B579-460E-94D1-54222C63F5DA}</a:tableStyleId>
              </a:tblPr>
              <a:tblGrid>
                <a:gridCol w="6505575"/>
              </a:tblGrid>
              <a:tr h="1651000">
                <a:tc>
                  <a:txBody>
                    <a:bodyPr/>
                    <a:lstStyle/>
                    <a:p>
                      <a:pPr>
                        <a:buNone/>
                      </a:pPr>
                      <a:r>
                        <a:rPr lang="en-US"/>
                        <a:t>                                                                      </a:t>
                      </a:r>
                      <a:endParaRPr lang="en-US"/>
                    </a:p>
                    <a:p>
                      <a:pPr>
                        <a:buNone/>
                      </a:pPr>
                      <a:endParaRPr lang="en-US"/>
                    </a:p>
                    <a:p>
                      <a:pPr>
                        <a:buNone/>
                      </a:pPr>
                      <a:r>
                        <a:rPr lang="en-US"/>
                        <a:t>                                                        </a:t>
                      </a:r>
                      <a:r>
                        <a:rPr lang="en-US">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sym typeface="+mn-ea"/>
                        </a:rPr>
                        <a:t>Angry</a:t>
                      </a:r>
                      <a:endParaRPr lang="en-US" sz="1800">
                        <a:latin typeface="Arial" panose="020B0604020202020204" pitchFamily="34" charset="0"/>
                        <a:cs typeface="Arial" panose="020B0604020202020204" pitchFamily="34" charset="0"/>
                      </a:endParaRPr>
                    </a:p>
                    <a:p>
                      <a:pPr>
                        <a:buNone/>
                      </a:pPr>
                      <a:endParaRPr lang="en-US">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13" name="Picture 12" descr="Screenshot 2024-04-03 110023"/>
          <p:cNvPicPr>
            <a:picLocks noChangeAspect="1"/>
          </p:cNvPicPr>
          <p:nvPr/>
        </p:nvPicPr>
        <p:blipFill>
          <a:blip r:embed="rId1"/>
          <a:stretch>
            <a:fillRect/>
          </a:stretch>
        </p:blipFill>
        <p:spPr>
          <a:xfrm>
            <a:off x="3227070" y="4942205"/>
            <a:ext cx="1760220" cy="1555750"/>
          </a:xfrm>
          <a:prstGeom prst="rect">
            <a:avLst/>
          </a:prstGeom>
        </p:spPr>
      </p:pic>
      <p:pic>
        <p:nvPicPr>
          <p:cNvPr id="17" name="Content Placeholder 16" descr="Screenshot 2024-04-03 105127"/>
          <p:cNvPicPr>
            <a:picLocks noGrp="1" noChangeAspect="1"/>
          </p:cNvPicPr>
          <p:nvPr>
            <p:ph idx="1"/>
          </p:nvPr>
        </p:nvPicPr>
        <p:blipFill>
          <a:blip r:embed="rId2"/>
          <a:stretch>
            <a:fillRect/>
          </a:stretch>
        </p:blipFill>
        <p:spPr>
          <a:xfrm>
            <a:off x="3226435" y="1374140"/>
            <a:ext cx="1760220" cy="1615440"/>
          </a:xfrm>
          <a:prstGeom prst="rect">
            <a:avLst/>
          </a:prstGeom>
        </p:spPr>
      </p:pic>
      <p:pic>
        <p:nvPicPr>
          <p:cNvPr id="21" name="Content Placeholder 9" descr="Screenshot 2024-04-03 105112"/>
          <p:cNvPicPr>
            <a:picLocks noChangeAspect="1"/>
          </p:cNvPicPr>
          <p:nvPr/>
        </p:nvPicPr>
        <p:blipFill>
          <a:blip r:embed="rId3"/>
          <a:stretch>
            <a:fillRect/>
          </a:stretch>
        </p:blipFill>
        <p:spPr>
          <a:xfrm>
            <a:off x="3227705" y="3186430"/>
            <a:ext cx="1759585" cy="1604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
        <p:nvSpPr>
          <p:cNvPr id="10" name="TextBox 2"/>
          <p:cNvSpPr txBox="1"/>
          <p:nvPr/>
        </p:nvSpPr>
        <p:spPr>
          <a:xfrm>
            <a:off x="1683659" y="337858"/>
            <a:ext cx="10421257" cy="645160"/>
          </a:xfrm>
          <a:prstGeom prst="rect">
            <a:avLst/>
          </a:prstGeom>
          <a:noFill/>
        </p:spPr>
        <p:txBody>
          <a:bodyPr wrap="square" rtlCol="0">
            <a:spAutoFit/>
          </a:bodyPr>
          <a:lstStyle/>
          <a:p>
            <a:r>
              <a:rPr lang="en-US" altLang="en-IN" sz="3600" b="1" dirty="0">
                <a:latin typeface="Times New Roman" panose="02020603050405020304" pitchFamily="18" charset="0"/>
                <a:cs typeface="Times New Roman" panose="02020603050405020304" pitchFamily="18" charset="0"/>
              </a:rPr>
              <a:t>Conclusion</a:t>
            </a:r>
            <a:endParaRPr lang="en-US" altLang="en-IN"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17123" y="1686128"/>
            <a:ext cx="10661515" cy="4197559"/>
          </a:xfrm>
          <a:prstGeom prst="rect">
            <a:avLst/>
          </a:prstGeom>
          <a:noFill/>
        </p:spPr>
        <p:txBody>
          <a:bodyPr wrap="square" rtlCol="0">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This project explored the development of a hybrid CNN-LSTM model for video-based emotion recognition. We addressed the limitations of CNNs in capturing the temporal dynamics of emotions within video sequences. The proposed model leverages the strengths of both architectures:</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CNNs: Effectively extract informative spatial features (facial landmarks, wrinkles) from each video frame.</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LSTMs: Analyze the sequence of feature vectors, capturing the evolution of expressions over time.</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This combined approach leads to a more comprehensive understanding of the emotional content in videos. Our findings demonstrate that the hybrid CNN-LSTM model achieves significantly higher accuracy in recognizing emotions compared to using CNNs alone.</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Furthermore, we discussed the challenges associated with real-world webcam-based emotion recognition, including factors like lighting variations, user characteristics, and webcam limitations.</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
        <p:nvSpPr>
          <p:cNvPr id="10" name="TextBox 2"/>
          <p:cNvSpPr txBox="1"/>
          <p:nvPr/>
        </p:nvSpPr>
        <p:spPr>
          <a:xfrm>
            <a:off x="1683659" y="337858"/>
            <a:ext cx="10421257" cy="645160"/>
          </a:xfrm>
          <a:prstGeom prst="rect">
            <a:avLst/>
          </a:prstGeom>
          <a:noFill/>
        </p:spPr>
        <p:txBody>
          <a:bodyPr wrap="square" rtlCol="0">
            <a:spAutoFit/>
          </a:bodyPr>
          <a:lstStyle/>
          <a:p>
            <a:r>
              <a:rPr lang="en-US" altLang="en-IN" sz="3600" b="1" dirty="0">
                <a:latin typeface="Times New Roman" panose="02020603050405020304" pitchFamily="18" charset="0"/>
                <a:cs typeface="Times New Roman" panose="02020603050405020304" pitchFamily="18" charset="0"/>
              </a:rPr>
              <a:t>Future Scope</a:t>
            </a:r>
            <a:endParaRPr lang="en-US" altLang="en-IN"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17123" y="1686128"/>
            <a:ext cx="10661515" cy="3830955"/>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This project lays a strong foundation for future advancements in video-based emotion recognition using hybrid CNN-LSTM models. Here are some exciting possibilities to explore: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Multi-modal Integration: Extend the model beyond visual cues by incorporating additional modalities like voice analysis and body language recognition. This can provide a richer understanding of emotions and lead to even more accurate predictions.</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Personalization and Adaptation: Develop mechanisms for the model to adapt to individual users over time. This could involve learning personalized expression patterns and improving accuracy for specific individuals.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Real-time Processing: Optimize the model for real-time processing, enabling applications like real-time sentiment analysis during video conferencing or emotional response measurement in educational settings.</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2629525"/>
            <a:ext cx="8665028" cy="1446550"/>
          </a:xfrm>
          <a:prstGeom prst="rect">
            <a:avLst/>
          </a:prstGeom>
          <a:noFill/>
        </p:spPr>
        <p:txBody>
          <a:bodyPr wrap="square" rtlCol="0">
            <a:spAutoFit/>
          </a:bodyPr>
          <a:lstStyle/>
          <a:p>
            <a:pPr algn="ctr"/>
            <a:r>
              <a:rPr lang="en-US" sz="8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8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2" name="TextBox 1"/>
          <p:cNvSpPr txBox="1"/>
          <p:nvPr/>
        </p:nvSpPr>
        <p:spPr>
          <a:xfrm>
            <a:off x="689113" y="1642609"/>
            <a:ext cx="10979426" cy="47999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t>Emotion recognition is an advanced technology </a:t>
            </a:r>
            <a:r>
              <a:rPr lang="en-IN" altLang="en-US" sz="1700" dirty="0"/>
              <a:t>used</a:t>
            </a:r>
            <a:r>
              <a:rPr lang="en-US" sz="1700" dirty="0"/>
              <a:t> to interpret and classify human emotions based on facial expressions and non-verbal cues. </a:t>
            </a:r>
            <a:endParaRPr lang="en-US" sz="1700" dirty="0"/>
          </a:p>
          <a:p>
            <a:pPr marL="285750" indent="-285750">
              <a:lnSpc>
                <a:spcPct val="150000"/>
              </a:lnSpc>
              <a:buFont typeface="Arial" panose="020B0604020202020204" pitchFamily="34" charset="0"/>
              <a:buChar char="•"/>
            </a:pPr>
            <a:r>
              <a:rPr lang="en-US" sz="1700" dirty="0"/>
              <a:t>According to the history involved, spoken communication reflects 7% of the message in personal communication. Voice gives 38% and facial expression produces 55% of the message. As per research, the prominent descriptors of feelings of humans are “Emotions’’.</a:t>
            </a:r>
            <a:endParaRPr lang="en-US" sz="1700" dirty="0"/>
          </a:p>
          <a:p>
            <a:pPr marL="285750" indent="-285750">
              <a:lnSpc>
                <a:spcPct val="150000"/>
              </a:lnSpc>
              <a:buFont typeface="Arial" panose="020B0604020202020204" pitchFamily="34" charset="0"/>
              <a:buChar char="•"/>
            </a:pPr>
            <a:r>
              <a:rPr lang="en-US" sz="1700" dirty="0"/>
              <a:t>It is essential for simple and straightforward recognition of human </a:t>
            </a:r>
            <a:r>
              <a:rPr lang="en-IN" altLang="en-US" sz="1700" dirty="0"/>
              <a:t>p</a:t>
            </a:r>
            <a:r>
              <a:rPr lang="en-US" sz="1700" dirty="0"/>
              <a:t>sychology</a:t>
            </a:r>
            <a:r>
              <a:rPr lang="en-IN" altLang="en-US" sz="1700" dirty="0"/>
              <a:t> </a:t>
            </a:r>
            <a:r>
              <a:rPr lang="en-US" sz="1700" dirty="0"/>
              <a:t>at particular instant without really asking them.</a:t>
            </a:r>
            <a:endParaRPr lang="en-US" sz="1700" dirty="0"/>
          </a:p>
          <a:p>
            <a:pPr marL="285750" indent="-285750">
              <a:lnSpc>
                <a:spcPct val="150000"/>
              </a:lnSpc>
              <a:buFont typeface="Arial" panose="020B0604020202020204" pitchFamily="34" charset="0"/>
              <a:buChar char="•"/>
            </a:pPr>
            <a:r>
              <a:rPr lang="en-US" sz="1700" dirty="0"/>
              <a:t>Users need human-like interactions to better communicate with computers i.e., Human Computer Interaction (HCI)</a:t>
            </a:r>
            <a:r>
              <a:rPr lang="en-IN" altLang="en-US" sz="1700" dirty="0"/>
              <a:t> which is essential for the humanization of AI.</a:t>
            </a:r>
            <a:endParaRPr lang="en-US" sz="1700" dirty="0"/>
          </a:p>
          <a:p>
            <a:pPr marL="285750" indent="-285750">
              <a:lnSpc>
                <a:spcPct val="150000"/>
              </a:lnSpc>
              <a:buFont typeface="Arial" panose="020B0604020202020204" pitchFamily="34" charset="0"/>
              <a:buChar char="•"/>
            </a:pPr>
            <a:r>
              <a:rPr lang="en-IN" sz="1700" dirty="0"/>
              <a:t>This model can be used in various real time applications such as human computer interactions i.e., for virtual assistants, For personalised learning, to improve customer service, healthcare monitoring, s</a:t>
            </a:r>
            <a:r>
              <a:rPr lang="en-IN" sz="1700" b="0" i="0" dirty="0">
                <a:effectLst/>
              </a:rPr>
              <a:t>ecurity and surveillance</a:t>
            </a:r>
            <a:r>
              <a:rPr lang="en-IN" sz="1700" dirty="0"/>
              <a:t> etc.,</a:t>
            </a:r>
            <a:endParaRPr lang="en-IN" sz="1700" dirty="0"/>
          </a:p>
          <a:p>
            <a:pPr marL="285750" indent="-285750">
              <a:lnSpc>
                <a:spcPct val="150000"/>
              </a:lnSpc>
              <a:buFont typeface="Arial" panose="020B0604020202020204" pitchFamily="34" charset="0"/>
              <a:buChar char="•"/>
            </a:pPr>
            <a:endParaRPr lang="en-IN" sz="1700"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5" name="Text Box 4"/>
          <p:cNvSpPr txBox="1"/>
          <p:nvPr/>
        </p:nvSpPr>
        <p:spPr>
          <a:xfrm>
            <a:off x="972820" y="1656575"/>
            <a:ext cx="10614660" cy="3975960"/>
          </a:xfrm>
          <a:prstGeom prst="rect">
            <a:avLst/>
          </a:prstGeom>
          <a:noFill/>
        </p:spPr>
        <p:txBody>
          <a:bodyPr wrap="square" rtlCol="0">
            <a:spAutoFit/>
          </a:bodyPr>
          <a:lstStyle/>
          <a:p>
            <a:pPr algn="l">
              <a:lnSpc>
                <a:spcPct val="150000"/>
              </a:lnSpc>
            </a:pPr>
            <a:r>
              <a:rPr lang="en-US" sz="1700" b="1" dirty="0">
                <a:sym typeface="+mn-ea"/>
              </a:rPr>
              <a:t>An Efficient Approach to Face Emotion Recognition with Convolutional Neural Networks</a:t>
            </a:r>
            <a:r>
              <a:rPr lang="en-IN" altLang="en-US" sz="1700" b="1" dirty="0">
                <a:sym typeface="+mn-ea"/>
              </a:rPr>
              <a:t>:</a:t>
            </a:r>
            <a:endParaRPr lang="en-IN" altLang="en-US" sz="1700" b="1" dirty="0">
              <a:sym typeface="+mn-ea"/>
            </a:endParaRPr>
          </a:p>
          <a:p>
            <a:pPr algn="l">
              <a:lnSpc>
                <a:spcPct val="150000"/>
              </a:lnSpc>
            </a:pPr>
            <a:r>
              <a:rPr lang="en-IN" altLang="en-US" sz="1700" dirty="0"/>
              <a:t>This research focuses on devising a streamlined and effective method for detecting and recognizing emotions from facial expressions using Convolutional Neural Networks (CNNs).</a:t>
            </a:r>
            <a:endParaRPr lang="en-IN" altLang="en-US" sz="1700" dirty="0"/>
          </a:p>
          <a:p>
            <a:pPr algn="l">
              <a:lnSpc>
                <a:spcPct val="150000"/>
              </a:lnSpc>
            </a:pPr>
            <a:r>
              <a:rPr lang="en-US" sz="1700" u="sng" dirty="0">
                <a:sym typeface="+mn-ea"/>
                <a:hlinkClick r:id="rId1"/>
              </a:rPr>
              <a:t>https://www.mdpi.com/2079-9292/12/12/2707</a:t>
            </a:r>
            <a:endParaRPr lang="en-US" sz="1700" u="sng" dirty="0">
              <a:sym typeface="+mn-ea"/>
            </a:endParaRPr>
          </a:p>
          <a:p>
            <a:pPr algn="l">
              <a:lnSpc>
                <a:spcPct val="100000"/>
              </a:lnSpc>
            </a:pPr>
            <a:endParaRPr lang="en-US" sz="1700" b="1" dirty="0"/>
          </a:p>
          <a:p>
            <a:pPr algn="l">
              <a:lnSpc>
                <a:spcPct val="100000"/>
              </a:lnSpc>
            </a:pPr>
            <a:r>
              <a:rPr lang="en-US" sz="1700" b="1" dirty="0"/>
              <a:t>Advancing Facial Expression Recognition in Online Learning Education Using a Homogeneous Ensemble Convolutional Neural Network Approach</a:t>
            </a:r>
            <a:r>
              <a:rPr lang="en-IN" altLang="en-US" sz="1700" b="1" dirty="0"/>
              <a:t>:</a:t>
            </a:r>
            <a:endParaRPr lang="en-IN" altLang="en-US" sz="1700" b="1" dirty="0"/>
          </a:p>
          <a:p>
            <a:pPr algn="l">
              <a:lnSpc>
                <a:spcPct val="150000"/>
              </a:lnSpc>
            </a:pPr>
            <a:r>
              <a:rPr lang="en-US" altLang="en-IN" sz="1700" dirty="0"/>
              <a:t>This paper</a:t>
            </a:r>
            <a:r>
              <a:rPr lang="en-IN" altLang="en-US" sz="1700" dirty="0"/>
              <a:t> propose an ensemble learning method called homogeneous deep learning. Homogenous deep learning entails the use of similar kinds of CNNs, for which we chose between six and seven ensembles from DCNN, EfficientNetB2, InceptionRestNetV2, ResNet50, </a:t>
            </a:r>
            <a:r>
              <a:rPr lang="en-IN" altLang="en-US" sz="1700" dirty="0" err="1"/>
              <a:t>Xception</a:t>
            </a:r>
            <a:r>
              <a:rPr lang="en-IN" altLang="en-US" sz="1700" dirty="0"/>
              <a:t>, </a:t>
            </a:r>
            <a:r>
              <a:rPr lang="en-IN" altLang="en-US" sz="1700" dirty="0" err="1"/>
              <a:t>DenseNet</a:t>
            </a:r>
            <a:r>
              <a:rPr lang="en-IN" altLang="en-US" sz="1700" dirty="0"/>
              <a:t>, and VGG16, respectively</a:t>
            </a:r>
            <a:r>
              <a:rPr lang="en-US" altLang="en-IN" sz="1700" dirty="0"/>
              <a:t>.</a:t>
            </a:r>
            <a:endParaRPr lang="en-IN" altLang="en-US" sz="1700" dirty="0"/>
          </a:p>
          <a:p>
            <a:pPr algn="l">
              <a:lnSpc>
                <a:spcPct val="150000"/>
              </a:lnSpc>
            </a:pPr>
            <a:r>
              <a:rPr lang="en-US" sz="1700" u="sng" dirty="0">
                <a:sym typeface="+mn-ea"/>
                <a:hlinkClick r:id="rId2"/>
              </a:rPr>
              <a:t>https://www.mdpi.com/2076-3417/14/3/1156</a:t>
            </a:r>
            <a:endParaRPr lang="en-US" sz="1700" b="1" dirty="0">
              <a:sym typeface="+mn-ea"/>
            </a:endParaRPr>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166A39-9D77-4296-9310-549343C3A784}" type="slidenum">
              <a:rPr lang="en-US" smtClean="0"/>
            </a:fld>
            <a:endParaRPr lang="en-US" dirty="0"/>
          </a:p>
        </p:txBody>
      </p:sp>
      <p:sp>
        <p:nvSpPr>
          <p:cNvPr id="3" name="Text Box 2"/>
          <p:cNvSpPr txBox="1"/>
          <p:nvPr/>
        </p:nvSpPr>
        <p:spPr>
          <a:xfrm>
            <a:off x="1692910" y="345440"/>
            <a:ext cx="1737360" cy="675640"/>
          </a:xfrm>
          <a:prstGeom prst="rect">
            <a:avLst/>
          </a:prstGeom>
          <a:noFill/>
        </p:spPr>
        <p:txBody>
          <a:bodyPr wrap="none" rtlCol="0">
            <a:spAutoFit/>
          </a:bodyPr>
          <a:lstStyle/>
          <a:p>
            <a:r>
              <a:rPr lang="en-IN" altLang="en-US" sz="3800" b="1">
                <a:latin typeface="Times New Roman" panose="02020603050405020304" pitchFamily="18" charset="0"/>
                <a:cs typeface="Times New Roman" panose="02020603050405020304" pitchFamily="18" charset="0"/>
              </a:rPr>
              <a:t>Dataset</a:t>
            </a:r>
            <a:endParaRPr lang="en-IN" altLang="en-US" sz="3800" b="1">
              <a:latin typeface="Times New Roman" panose="02020603050405020304" pitchFamily="18" charset="0"/>
              <a:cs typeface="Times New Roman" panose="02020603050405020304" pitchFamily="18" charset="0"/>
            </a:endParaRPr>
          </a:p>
        </p:txBody>
      </p:sp>
      <p:sp>
        <p:nvSpPr>
          <p:cNvPr id="6" name="Text Box 5"/>
          <p:cNvSpPr txBox="1"/>
          <p:nvPr/>
        </p:nvSpPr>
        <p:spPr>
          <a:xfrm>
            <a:off x="608915" y="2452800"/>
            <a:ext cx="4259572" cy="2183765"/>
          </a:xfrm>
          <a:prstGeom prst="rect">
            <a:avLst/>
          </a:prstGeom>
          <a:noFill/>
        </p:spPr>
        <p:txBody>
          <a:bodyPr wrap="square" rtlCol="0">
            <a:spAutoFit/>
          </a:bodyPr>
          <a:lstStyle/>
          <a:p>
            <a:endParaRPr lang="en-US" altLang="en-IN" sz="1700" dirty="0"/>
          </a:p>
          <a:p>
            <a:r>
              <a:rPr lang="en-US" sz="1700" b="1" i="0" dirty="0">
                <a:solidFill>
                  <a:srgbClr val="202124"/>
                </a:solidFill>
                <a:effectLst/>
                <a:latin typeface="Calibri" panose="020F0502020204030204" charset="0"/>
                <a:cs typeface="Calibri" panose="020F0502020204030204" charset="0"/>
              </a:rPr>
              <a:t>Custom </a:t>
            </a:r>
            <a:r>
              <a:rPr lang="en-IN" sz="1700" b="1" i="0" dirty="0">
                <a:solidFill>
                  <a:srgbClr val="202124"/>
                </a:solidFill>
                <a:effectLst/>
                <a:latin typeface="Calibri" panose="020F0502020204030204" charset="0"/>
                <a:cs typeface="Calibri" panose="020F0502020204030204" charset="0"/>
              </a:rPr>
              <a:t>Dataset</a:t>
            </a:r>
            <a:r>
              <a:rPr lang="en-US" altLang="en-IN" sz="1700" b="1" dirty="0">
                <a:latin typeface="Calibri" panose="020F0502020204030204" charset="0"/>
                <a:cs typeface="Calibri" panose="020F0502020204030204" charset="0"/>
              </a:rPr>
              <a:t>:</a:t>
            </a:r>
            <a:endParaRPr lang="en-US" altLang="en-IN" sz="1700" b="1" dirty="0">
              <a:latin typeface="Calibri" panose="020F0502020204030204" charset="0"/>
              <a:cs typeface="Calibri" panose="020F0502020204030204" charset="0"/>
            </a:endParaRPr>
          </a:p>
          <a:p>
            <a:r>
              <a:rPr lang="en-US" altLang="en-IN" sz="1700" dirty="0"/>
              <a:t>The dataset contains grayscale images of faces displaying various facial expressions, such as happy, sad, angry, neutral, surprise and fear. </a:t>
            </a:r>
            <a:endParaRPr lang="en-US" altLang="en-IN" sz="1700" dirty="0"/>
          </a:p>
          <a:p>
            <a:r>
              <a:rPr lang="en-US" altLang="en-IN" sz="1700" dirty="0"/>
              <a:t>Each image is labeled with the corresponding emotion. Images are taken form CK+ and FER datasets avaliable in the kaggle repository.</a:t>
            </a:r>
            <a:endParaRPr lang="en-US" altLang="en-IN" sz="1700"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pic>
        <p:nvPicPr>
          <p:cNvPr id="4" name="Picture 3" descr="download"/>
          <p:cNvPicPr>
            <a:picLocks noChangeAspect="1"/>
          </p:cNvPicPr>
          <p:nvPr/>
        </p:nvPicPr>
        <p:blipFill>
          <a:blip r:embed="rId1"/>
          <a:stretch>
            <a:fillRect/>
          </a:stretch>
        </p:blipFill>
        <p:spPr>
          <a:xfrm>
            <a:off x="5052695" y="2369185"/>
            <a:ext cx="6934200" cy="2714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5" name="TextBox 4"/>
          <p:cNvSpPr txBox="1"/>
          <p:nvPr/>
        </p:nvSpPr>
        <p:spPr>
          <a:xfrm>
            <a:off x="603115" y="1686127"/>
            <a:ext cx="11076561" cy="39759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700" dirty="0"/>
              <a:t>Convolution neural networks have been employed to analyse facial expressions in the existing systems which are mainly of static based and they only can recognise emotions from static images.</a:t>
            </a:r>
            <a:endParaRPr lang="en-IN" sz="1700" dirty="0"/>
          </a:p>
          <a:p>
            <a:pPr marL="285750" indent="-285750">
              <a:lnSpc>
                <a:spcPct val="150000"/>
              </a:lnSpc>
              <a:buFont typeface="Arial" panose="020B0604020202020204" pitchFamily="34" charset="0"/>
              <a:buChar char="•"/>
            </a:pPr>
            <a:r>
              <a:rPr lang="en-IN" sz="1700" dirty="0"/>
              <a:t>Because of which, it was difficult to predict emotions with higher accuracy on real time video because of the absence of model training on temporal dependencies.</a:t>
            </a:r>
            <a:endParaRPr lang="en-IN" sz="1700" dirty="0"/>
          </a:p>
          <a:p>
            <a:pPr marL="285750" indent="-285750">
              <a:lnSpc>
                <a:spcPct val="150000"/>
              </a:lnSpc>
              <a:buFont typeface="Arial" panose="020B0604020202020204" pitchFamily="34" charset="0"/>
              <a:buChar char="•"/>
            </a:pPr>
            <a:r>
              <a:rPr lang="en-US" sz="1700" dirty="0"/>
              <a:t>The existing system uses different architectures of Convolutional Neural Network (CNN) for feature extraction and classification. </a:t>
            </a:r>
            <a:endParaRPr lang="en-US" sz="1700" dirty="0"/>
          </a:p>
          <a:p>
            <a:pPr marL="285750" indent="-285750">
              <a:lnSpc>
                <a:spcPct val="150000"/>
              </a:lnSpc>
              <a:buFont typeface="Arial" panose="020B0604020202020204" pitchFamily="34" charset="0"/>
              <a:buChar char="•"/>
            </a:pPr>
            <a:r>
              <a:rPr lang="en-US" sz="1700" dirty="0"/>
              <a:t>Feature Extraction: Utilizes convolution and pooling layers for extracting meaningful features from facial images.</a:t>
            </a:r>
            <a:endParaRPr lang="en-US" sz="1700" dirty="0"/>
          </a:p>
          <a:p>
            <a:pPr marL="285750" indent="-285750">
              <a:lnSpc>
                <a:spcPct val="150000"/>
              </a:lnSpc>
              <a:buFont typeface="Arial" panose="020B0604020202020204" pitchFamily="34" charset="0"/>
              <a:buChar char="•"/>
            </a:pPr>
            <a:r>
              <a:rPr lang="en-US" sz="1700" dirty="0"/>
              <a:t>Classification: SoftMax layer is employed for classifying facial expressions into different emotion classes.</a:t>
            </a:r>
            <a:endParaRPr lang="en-US" sz="1700" dirty="0"/>
          </a:p>
          <a:p>
            <a:pPr marL="285750" indent="-285750">
              <a:lnSpc>
                <a:spcPct val="150000"/>
              </a:lnSpc>
              <a:buFont typeface="Arial" panose="020B0604020202020204" pitchFamily="34" charset="0"/>
              <a:buChar char="•"/>
            </a:pPr>
            <a:r>
              <a:rPr lang="en-US" sz="1700" dirty="0"/>
              <a:t>The system primarily focuses on static images and mentions video data in a limited context. However, real-world scenarios often involve dynamic changes in facial expressions.</a:t>
            </a:r>
            <a:endParaRPr lang="en-IN" sz="1700"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516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Accuracy Comparision</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graphicFrame>
        <p:nvGraphicFramePr>
          <p:cNvPr id="6" name="Content Placeholder 5"/>
          <p:cNvGraphicFramePr/>
          <p:nvPr>
            <p:ph idx="1"/>
          </p:nvPr>
        </p:nvGraphicFramePr>
        <p:xfrm>
          <a:off x="1682115" y="2019935"/>
          <a:ext cx="8634095" cy="2981325"/>
        </p:xfrm>
        <a:graphic>
          <a:graphicData uri="http://schemas.openxmlformats.org/drawingml/2006/table">
            <a:tbl>
              <a:tblPr/>
              <a:tblGrid>
                <a:gridCol w="5587365"/>
                <a:gridCol w="3046730"/>
              </a:tblGrid>
              <a:tr h="320040">
                <a:tc>
                  <a:txBody>
                    <a:bodyPr/>
                    <a:p>
                      <a:pPr indent="0" algn="ctr">
                        <a:buNone/>
                      </a:pPr>
                      <a:r>
                        <a:rPr lang="en-US" sz="2100" b="1">
                          <a:latin typeface="Calibri" panose="020F0502020204030204" charset="0"/>
                          <a:cs typeface="Calibri" panose="020F0502020204030204" charset="0"/>
                        </a:rPr>
                        <a:t>Models</a:t>
                      </a:r>
                      <a:endParaRPr lang="en-US" sz="2100" b="1">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1">
                          <a:latin typeface="Calibri" panose="020F0502020204030204" charset="0"/>
                          <a:cs typeface="Calibri" panose="020F0502020204030204" charset="0"/>
                        </a:rPr>
                        <a:t>Accuracy(%)</a:t>
                      </a:r>
                      <a:endParaRPr lang="en-US" sz="2100" b="1">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p>
                      <a:pPr indent="0" algn="ctr">
                        <a:buNone/>
                      </a:pPr>
                      <a:r>
                        <a:rPr lang="en-US" sz="2100" b="0">
                          <a:latin typeface="Calibri" panose="020F0502020204030204" charset="0"/>
                          <a:cs typeface="Calibri" panose="020F0502020204030204" charset="0"/>
                        </a:rPr>
                        <a:t>5-layerCNN</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67.69</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p>
                      <a:pPr indent="0" algn="ctr">
                        <a:buNone/>
                      </a:pPr>
                      <a:r>
                        <a:rPr lang="en-US" sz="2100" b="0">
                          <a:latin typeface="Calibri" panose="020F0502020204030204" charset="0"/>
                          <a:cs typeface="Calibri" panose="020F0502020204030204" charset="0"/>
                        </a:rPr>
                        <a:t>6-layerCNN</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67.63</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750">
                <a:tc>
                  <a:txBody>
                    <a:bodyPr/>
                    <a:p>
                      <a:pPr indent="0" algn="ctr">
                        <a:buNone/>
                      </a:pPr>
                      <a:r>
                        <a:rPr lang="en-US" sz="2100" b="0">
                          <a:latin typeface="Calibri" panose="020F0502020204030204" charset="0"/>
                          <a:cs typeface="Calibri" panose="020F0502020204030204" charset="0"/>
                        </a:rPr>
                        <a:t>RESNET50</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72.72</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9085">
                <a:tc>
                  <a:txBody>
                    <a:bodyPr/>
                    <a:p>
                      <a:pPr indent="0" algn="ctr">
                        <a:buNone/>
                      </a:pPr>
                      <a:r>
                        <a:rPr lang="en-US" sz="2100" b="0">
                          <a:latin typeface="Calibri" panose="020F0502020204030204" charset="0"/>
                          <a:cs typeface="Calibri" panose="020F0502020204030204" charset="0"/>
                        </a:rPr>
                        <a:t>VGG16</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70.22</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p>
                      <a:pPr indent="0" algn="ctr">
                        <a:buNone/>
                      </a:pPr>
                      <a:r>
                        <a:rPr lang="en-US" sz="2100" b="0">
                          <a:latin typeface="Calibri" panose="020F0502020204030204" charset="0"/>
                          <a:cs typeface="Calibri" panose="020F0502020204030204" charset="0"/>
                        </a:rPr>
                        <a:t>Xception</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65.19</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p>
                      <a:pPr indent="0" algn="ctr">
                        <a:buNone/>
                      </a:pPr>
                      <a:r>
                        <a:rPr lang="en-US" sz="2100" b="0">
                          <a:latin typeface="Calibri" panose="020F0502020204030204" charset="0"/>
                          <a:cs typeface="Calibri" panose="020F0502020204030204" charset="0"/>
                        </a:rPr>
                        <a:t>DCNN</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66.75</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p>
                      <a:pPr indent="0" algn="ctr">
                        <a:buNone/>
                      </a:pPr>
                      <a:r>
                        <a:rPr lang="en-US" sz="2100" b="0">
                          <a:latin typeface="Calibri" panose="020F0502020204030204" charset="0"/>
                          <a:cs typeface="Calibri" panose="020F0502020204030204" charset="0"/>
                        </a:rPr>
                        <a:t>EfficientNetB2</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68.09</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p>
                      <a:pPr indent="0" algn="ctr">
                        <a:buNone/>
                      </a:pPr>
                      <a:r>
                        <a:rPr lang="en-US" sz="2100" b="0">
                          <a:latin typeface="Calibri" panose="020F0502020204030204" charset="0"/>
                          <a:cs typeface="Calibri" panose="020F0502020204030204" charset="0"/>
                        </a:rPr>
                        <a:t>DenseNet</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69.10</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5750">
                <a:tc>
                  <a:txBody>
                    <a:bodyPr/>
                    <a:p>
                      <a:pPr indent="0" algn="ctr">
                        <a:buNone/>
                      </a:pPr>
                      <a:r>
                        <a:rPr lang="en-US" sz="2100" b="0">
                          <a:latin typeface="Calibri" panose="020F0502020204030204" charset="0"/>
                          <a:cs typeface="Calibri" panose="020F0502020204030204" charset="0"/>
                        </a:rPr>
                        <a:t>ProposedMethod(CNN-LSTM)</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100" b="0">
                          <a:latin typeface="Calibri" panose="020F0502020204030204" charset="0"/>
                          <a:cs typeface="Calibri" panose="020F0502020204030204" charset="0"/>
                        </a:rPr>
                        <a:t>92.07</a:t>
                      </a:r>
                      <a:endParaRPr lang="en-US" sz="2100" b="0">
                        <a:latin typeface="Calibri" panose="020F0502020204030204" charset="0"/>
                        <a:ea typeface="Times New Roman" panose="02020603050405020304" pitchFamily="18" charset="0"/>
                        <a:cs typeface="Calibri" panose="020F05020202040302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5" name="TextBox 4"/>
          <p:cNvSpPr txBox="1"/>
          <p:nvPr/>
        </p:nvSpPr>
        <p:spPr>
          <a:xfrm>
            <a:off x="603115" y="1686127"/>
            <a:ext cx="11076561" cy="35835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700" dirty="0"/>
              <a:t>Feature extraction methods for video based emotion recognition can be roughly divided into two types: Static-based methods and Spatial-temporal methods.</a:t>
            </a:r>
            <a:endParaRPr lang="en-IN" sz="1700" dirty="0"/>
          </a:p>
          <a:p>
            <a:pPr marL="285750" indent="-285750" algn="just">
              <a:lnSpc>
                <a:spcPct val="150000"/>
              </a:lnSpc>
              <a:buFont typeface="Arial" panose="020B0604020202020204" pitchFamily="34" charset="0"/>
              <a:buChar char="•"/>
            </a:pPr>
            <a:r>
              <a:rPr lang="en-IN" sz="1700" dirty="0"/>
              <a:t>Static-based feature extraction methods mainly inherit those features from static image emotion recognition only whereas spatial-temporal methods aims to model the temporal or motion information in videos. The Convolution Neural Network (CNN) along with Long-Short-Term-Memory (LSTM) was used to get spatial features &amp; temporal features for video based emotion recognition in our model.</a:t>
            </a:r>
            <a:endParaRPr lang="en-IN" sz="1700" dirty="0"/>
          </a:p>
          <a:p>
            <a:pPr marL="285750" indent="-285750" algn="just">
              <a:lnSpc>
                <a:spcPct val="150000"/>
              </a:lnSpc>
              <a:buFont typeface="Arial" panose="020B0604020202020204" pitchFamily="34" charset="0"/>
              <a:buChar char="•"/>
            </a:pPr>
            <a:r>
              <a:rPr lang="en-IN" sz="1700" dirty="0"/>
              <a:t>CNN excel at spatial feature extraction to learn features from individual frames and LSTM’s excel at temporal memory to capture the dynamic changes in facial expressions overtime.</a:t>
            </a:r>
            <a:endParaRPr lang="en-IN" sz="1700" dirty="0"/>
          </a:p>
          <a:p>
            <a:pPr marL="285750" indent="-285750" algn="just">
              <a:lnSpc>
                <a:spcPct val="150000"/>
              </a:lnSpc>
              <a:buFont typeface="Arial" panose="020B0604020202020204" pitchFamily="34" charset="0"/>
              <a:buChar char="•"/>
            </a:pPr>
            <a:r>
              <a:rPr lang="en-IN" sz="1700" dirty="0"/>
              <a:t>Our proposal system combines the strengths  of both CNN and LSTM. </a:t>
            </a:r>
            <a:endParaRPr lang="en-IN" sz="1700"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sp>
        <p:nvSpPr>
          <p:cNvPr id="12" name="TextBox 11"/>
          <p:cNvSpPr txBox="1"/>
          <p:nvPr/>
        </p:nvSpPr>
        <p:spPr>
          <a:xfrm>
            <a:off x="6310009" y="1627884"/>
            <a:ext cx="5579278" cy="436837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700" dirty="0"/>
              <a:t>Upon developing out hybrid CNN-LSTM model, we now have to make our model work in dynamic nature.</a:t>
            </a:r>
            <a:endParaRPr lang="en-IN" sz="1700" dirty="0"/>
          </a:p>
          <a:p>
            <a:pPr marL="285750" indent="-285750" algn="just">
              <a:lnSpc>
                <a:spcPct val="150000"/>
              </a:lnSpc>
              <a:buFont typeface="Arial" panose="020B0604020202020204" pitchFamily="34" charset="0"/>
              <a:buChar char="•"/>
            </a:pPr>
            <a:r>
              <a:rPr lang="en-IN" sz="1700" dirty="0"/>
              <a:t>We have made use of OpenCV library and accessed users webcam feed directly.</a:t>
            </a:r>
            <a:endParaRPr lang="en-IN" sz="1700" dirty="0"/>
          </a:p>
          <a:p>
            <a:pPr marL="285750" indent="-285750" algn="just">
              <a:lnSpc>
                <a:spcPct val="150000"/>
              </a:lnSpc>
              <a:buFont typeface="Arial" panose="020B0604020202020204" pitchFamily="34" charset="0"/>
              <a:buChar char="•"/>
            </a:pPr>
            <a:r>
              <a:rPr lang="en-IN" sz="1700" dirty="0"/>
              <a:t>Now we will make use of weights of our model saved to make predictions.</a:t>
            </a:r>
            <a:endParaRPr lang="en-IN" sz="1700" dirty="0"/>
          </a:p>
          <a:p>
            <a:pPr marL="285750" indent="-285750" algn="just">
              <a:lnSpc>
                <a:spcPct val="150000"/>
              </a:lnSpc>
              <a:buFont typeface="Arial" panose="020B0604020202020204" pitchFamily="34" charset="0"/>
              <a:buChar char="•"/>
            </a:pPr>
            <a:r>
              <a:rPr lang="en-IN" sz="1700" dirty="0" err="1"/>
              <a:t>HaarCascade</a:t>
            </a:r>
            <a:r>
              <a:rPr lang="en-IN" sz="1700" dirty="0"/>
              <a:t> object detection algorithm will be applied to each frame and faces are now being identified and made predictions using our model.</a:t>
            </a:r>
            <a:endParaRPr lang="en-IN" sz="1700" dirty="0"/>
          </a:p>
          <a:p>
            <a:pPr marL="285750" indent="-285750" algn="just">
              <a:lnSpc>
                <a:spcPct val="150000"/>
              </a:lnSpc>
              <a:buFont typeface="Arial" panose="020B0604020202020204" pitchFamily="34" charset="0"/>
              <a:buChar char="•"/>
            </a:pPr>
            <a:r>
              <a:rPr lang="en-IN" sz="1700" dirty="0"/>
              <a:t>Users have the feature of quitting from the webcam by entering ‘q’.</a:t>
            </a:r>
            <a:endParaRPr lang="en-IN" sz="17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4313" y="2846802"/>
            <a:ext cx="6186791" cy="26047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166A39-9D77-4296-9310-549343C3A784}" type="slidenum">
              <a:rPr lang="en-US" smtClean="0"/>
            </a:fld>
            <a:endParaRPr lang="en-US" dirty="0"/>
          </a:p>
        </p:txBody>
      </p:sp>
      <p:sp>
        <p:nvSpPr>
          <p:cNvPr id="2" name="TextBox 1"/>
          <p:cNvSpPr txBox="1"/>
          <p:nvPr/>
        </p:nvSpPr>
        <p:spPr>
          <a:xfrm>
            <a:off x="558679" y="1476495"/>
            <a:ext cx="6613850" cy="5450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t>OpenCV :</a:t>
            </a:r>
            <a:r>
              <a:rPr lang="en-IN" dirty="0"/>
              <a:t> A python library </a:t>
            </a:r>
            <a:r>
              <a:rPr lang="en-US" b="0" i="0" dirty="0">
                <a:effectLst/>
              </a:rPr>
              <a:t>of programming functions mainly for real-time computer vision. It contains a main module called a cv2. </a:t>
            </a:r>
            <a:endParaRPr lang="en-IN" dirty="0"/>
          </a:p>
          <a:p>
            <a:pPr marL="285750" indent="-285750">
              <a:lnSpc>
                <a:spcPct val="150000"/>
              </a:lnSpc>
              <a:buFont typeface="Arial" panose="020B0604020202020204" pitchFamily="34" charset="0"/>
              <a:buChar char="•"/>
            </a:pPr>
            <a:r>
              <a:rPr lang="en-IN" dirty="0"/>
              <a:t>Webcam was accessed using the cv2 module of python and frames are accessed continuously.</a:t>
            </a:r>
            <a:endParaRPr lang="en-IN" dirty="0"/>
          </a:p>
          <a:p>
            <a:pPr marL="285750" indent="-285750">
              <a:lnSpc>
                <a:spcPct val="150000"/>
              </a:lnSpc>
              <a:buFont typeface="Arial" panose="020B0604020202020204" pitchFamily="34" charset="0"/>
              <a:buChar char="•"/>
            </a:pPr>
            <a:r>
              <a:rPr lang="en-IN" b="1" dirty="0" err="1"/>
              <a:t>Haar</a:t>
            </a:r>
            <a:r>
              <a:rPr lang="en-IN" b="1" dirty="0"/>
              <a:t>-Cascade :</a:t>
            </a:r>
            <a:r>
              <a:rPr lang="en-IN" dirty="0"/>
              <a:t> </a:t>
            </a:r>
            <a:r>
              <a:rPr lang="en-US" b="0" i="0" dirty="0">
                <a:effectLst/>
              </a:rPr>
              <a:t>Haar cascade is an algorithm that can detect objects in images, irrespective of their scale in image. It is computationally less expensive, a fast algorithm, and gives high accuracy.</a:t>
            </a:r>
            <a:endParaRPr lang="en-US" b="0" i="0" dirty="0">
              <a:effectLst/>
            </a:endParaRPr>
          </a:p>
          <a:p>
            <a:pPr marL="285750" indent="-285750">
              <a:lnSpc>
                <a:spcPct val="150000"/>
              </a:lnSpc>
              <a:buFont typeface="Arial" panose="020B0604020202020204" pitchFamily="34" charset="0"/>
              <a:buChar char="•"/>
            </a:pPr>
            <a:r>
              <a:rPr lang="en-IN" dirty="0"/>
              <a:t>Faces are detected from frames using an object of  ‘haarcascade_frontalface_default.xml’ file of </a:t>
            </a:r>
            <a:r>
              <a:rPr lang="en-IN" dirty="0" err="1"/>
              <a:t>Haar</a:t>
            </a:r>
            <a:r>
              <a:rPr lang="en-IN" dirty="0"/>
              <a:t>-Cascade classifier and was pre-processed to predict emotions.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
        <p:nvSpPr>
          <p:cNvPr id="11" name="Text Box 10"/>
          <p:cNvSpPr txBox="1"/>
          <p:nvPr/>
        </p:nvSpPr>
        <p:spPr>
          <a:xfrm>
            <a:off x="241618" y="6527165"/>
            <a:ext cx="3833495" cy="245110"/>
          </a:xfrm>
          <a:prstGeom prst="rect">
            <a:avLst/>
          </a:prstGeom>
          <a:solidFill>
            <a:schemeClr val="bg1"/>
          </a:solidFill>
        </p:spPr>
        <p:txBody>
          <a:bodyPr wrap="none" rtlCol="0">
            <a:spAutoFit/>
          </a:bodyPr>
          <a:lstStyle/>
          <a:p>
            <a:pPr marL="25400" algn="ctr">
              <a:spcBef>
                <a:spcPts val="1405"/>
              </a:spcBef>
            </a:pPr>
            <a:r>
              <a:rPr lang="en-US" sz="1000" b="1" spc="-10" dirty="0">
                <a:solidFill>
                  <a:schemeClr val="accent2">
                    <a:lumMod val="75000"/>
                  </a:schemeClr>
                </a:solidFill>
                <a:latin typeface="Times New Roman" panose="02020603050405020304" pitchFamily="18" charset="0"/>
                <a:cs typeface="Times New Roman" panose="02020603050405020304" pitchFamily="18" charset="0"/>
                <a:sym typeface="+mn-ea"/>
              </a:rPr>
              <a:t>Dynamic Emotion Recognition Using Hybrid Deep Learning Models</a:t>
            </a:r>
            <a:endParaRPr lang="en-US" sz="100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8913" y="1988855"/>
            <a:ext cx="3885714" cy="35936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10910</Words>
  <Application>WPS Presentation</Application>
  <PresentationFormat>Widescreen</PresentationFormat>
  <Paragraphs>290</Paragraphs>
  <Slides>19</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Raghavendran</dc:creator>
  <cp:lastModifiedBy>Lenovo</cp:lastModifiedBy>
  <cp:revision>481</cp:revision>
  <cp:lastPrinted>2023-08-01T17:49:00Z</cp:lastPrinted>
  <dcterms:created xsi:type="dcterms:W3CDTF">2022-06-15T14:28:00Z</dcterms:created>
  <dcterms:modified xsi:type="dcterms:W3CDTF">2024-05-16T11:10:56Z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8699F8F0EF374DF3A543882AA741B868_13</vt:lpwstr>
  </property>
  <property fmtid="{D5CDD505-2E9C-101B-9397-08002B2CF9AE}" pid="3" name="KSOProductBuildVer">
    <vt:lpwstr>1033-12.2.0.13472</vt:lpwstr>
  </property>
</Properties>
</file>