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1742" r:id="rId3"/>
    <p:sldId id="1835" r:id="rId4"/>
    <p:sldId id="1836" r:id="rId5"/>
    <p:sldId id="1837" r:id="rId6"/>
    <p:sldId id="1838" r:id="rId7"/>
    <p:sldId id="1805" r:id="rId8"/>
    <p:sldId id="1844" r:id="rId9"/>
    <p:sldId id="1834" r:id="rId10"/>
    <p:sldId id="1845" r:id="rId11"/>
    <p:sldId id="1839" r:id="rId12"/>
    <p:sldId id="1840" r:id="rId13"/>
    <p:sldId id="1728" r:id="rId14"/>
    <p:sldId id="1825" r:id="rId15"/>
    <p:sldId id="1846" r:id="rId16"/>
    <p:sldId id="1843" r:id="rId17"/>
    <p:sldId id="1841" r:id="rId18"/>
    <p:sldId id="15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rtemuan 1" id="{76D3E776-A31E-445A-AE33-5D8C27006D83}">
          <p14:sldIdLst>
            <p14:sldId id="257"/>
            <p14:sldId id="1742"/>
            <p14:sldId id="1835"/>
            <p14:sldId id="1836"/>
            <p14:sldId id="1837"/>
            <p14:sldId id="1838"/>
            <p14:sldId id="1805"/>
            <p14:sldId id="1844"/>
            <p14:sldId id="1834"/>
            <p14:sldId id="1845"/>
            <p14:sldId id="1839"/>
            <p14:sldId id="1840"/>
            <p14:sldId id="1728"/>
            <p14:sldId id="1825"/>
            <p14:sldId id="1846"/>
            <p14:sldId id="1843"/>
            <p14:sldId id="1841"/>
            <p14:sldId id="15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3673" autoAdjust="0"/>
  </p:normalViewPr>
  <p:slideViewPr>
    <p:cSldViewPr snapToGrid="0">
      <p:cViewPr varScale="1">
        <p:scale>
          <a:sx n="56" d="100"/>
          <a:sy n="56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F9631-3CCF-4487-BA19-056695135CA5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812E5A39-64FB-4B00-88D8-B0C8316E0825}">
      <dgm:prSet phldrT="[Text]"/>
      <dgm:spPr/>
      <dgm:t>
        <a:bodyPr/>
        <a:lstStyle/>
        <a:p>
          <a:r>
            <a:rPr lang="en-ID" dirty="0" err="1"/>
            <a:t>Tipe</a:t>
          </a:r>
          <a:r>
            <a:rPr lang="en-ID" dirty="0"/>
            <a:t> </a:t>
          </a:r>
          <a:r>
            <a:rPr lang="en-ID" dirty="0" err="1"/>
            <a:t>Bentukan</a:t>
          </a:r>
          <a:r>
            <a:rPr lang="en-ID" dirty="0"/>
            <a:t> dan </a:t>
          </a:r>
          <a:r>
            <a:rPr lang="en-ID" dirty="0" err="1"/>
            <a:t>Operasinya</a:t>
          </a:r>
          <a:endParaRPr lang="en-ID" dirty="0"/>
        </a:p>
      </dgm:t>
    </dgm:pt>
    <dgm:pt modelId="{656AAF17-6A29-449C-AA88-82C87191D19C}" type="parTrans" cxnId="{07D9ECF7-9459-4B00-BBF0-73204BAEB5C0}">
      <dgm:prSet/>
      <dgm:spPr/>
      <dgm:t>
        <a:bodyPr/>
        <a:lstStyle/>
        <a:p>
          <a:endParaRPr lang="en-ID"/>
        </a:p>
      </dgm:t>
    </dgm:pt>
    <dgm:pt modelId="{781B3027-833B-4CAF-BF5E-829680CC910F}" type="sibTrans" cxnId="{07D9ECF7-9459-4B00-BBF0-73204BAEB5C0}">
      <dgm:prSet/>
      <dgm:spPr/>
      <dgm:t>
        <a:bodyPr/>
        <a:lstStyle/>
        <a:p>
          <a:endParaRPr lang="en-ID"/>
        </a:p>
      </dgm:t>
    </dgm:pt>
    <dgm:pt modelId="{4687B72F-0707-4E04-ADE7-268985B86BBC}">
      <dgm:prSet/>
      <dgm:spPr/>
      <dgm:t>
        <a:bodyPr/>
        <a:lstStyle/>
        <a:p>
          <a:r>
            <a:rPr lang="en-US" dirty="0"/>
            <a:t>Array dan </a:t>
          </a:r>
          <a:r>
            <a:rPr lang="en-US" dirty="0" err="1"/>
            <a:t>Operasinya</a:t>
          </a:r>
          <a:endParaRPr lang="en-US" dirty="0"/>
        </a:p>
      </dgm:t>
    </dgm:pt>
    <dgm:pt modelId="{5FEE0595-9E71-446C-A6A4-34D896CBFC26}" type="parTrans" cxnId="{3B0618AA-DB63-45B3-BADE-1273D6C72A7A}">
      <dgm:prSet/>
      <dgm:spPr/>
      <dgm:t>
        <a:bodyPr/>
        <a:lstStyle/>
        <a:p>
          <a:endParaRPr lang="en-ID"/>
        </a:p>
      </dgm:t>
    </dgm:pt>
    <dgm:pt modelId="{E04472AF-FD0C-4855-A671-A410DF122FC0}" type="sibTrans" cxnId="{3B0618AA-DB63-45B3-BADE-1273D6C72A7A}">
      <dgm:prSet/>
      <dgm:spPr/>
      <dgm:t>
        <a:bodyPr/>
        <a:lstStyle/>
        <a:p>
          <a:endParaRPr lang="en-ID"/>
        </a:p>
      </dgm:t>
    </dgm:pt>
    <dgm:pt modelId="{B7820525-A822-4512-A587-A9BC7273AF1A}">
      <dgm:prSet/>
      <dgm:spPr/>
      <dgm:t>
        <a:bodyPr/>
        <a:lstStyle/>
        <a:p>
          <a:r>
            <a:rPr lang="en-US" dirty="0" err="1"/>
            <a:t>Kombinasi</a:t>
          </a:r>
          <a:r>
            <a:rPr lang="en-US" dirty="0"/>
            <a:t> Array dan </a:t>
          </a:r>
          <a:r>
            <a:rPr lang="en-US" dirty="0" err="1"/>
            <a:t>Tipe</a:t>
          </a:r>
          <a:r>
            <a:rPr lang="en-US" dirty="0"/>
            <a:t> </a:t>
          </a:r>
          <a:r>
            <a:rPr lang="en-US" dirty="0" err="1"/>
            <a:t>Bentukan</a:t>
          </a:r>
          <a:endParaRPr lang="en-US" dirty="0"/>
        </a:p>
      </dgm:t>
    </dgm:pt>
    <dgm:pt modelId="{C50AF01C-8D94-44CD-88B0-E0986C85F883}" type="parTrans" cxnId="{3BE85D00-282D-42A6-B55D-8C743EE416C5}">
      <dgm:prSet/>
      <dgm:spPr/>
      <dgm:t>
        <a:bodyPr/>
        <a:lstStyle/>
        <a:p>
          <a:endParaRPr lang="en-ID"/>
        </a:p>
      </dgm:t>
    </dgm:pt>
    <dgm:pt modelId="{99F566A6-FEFE-4458-86DE-C4DDCBF2477B}" type="sibTrans" cxnId="{3BE85D00-282D-42A6-B55D-8C743EE416C5}">
      <dgm:prSet/>
      <dgm:spPr/>
      <dgm:t>
        <a:bodyPr/>
        <a:lstStyle/>
        <a:p>
          <a:endParaRPr lang="en-ID"/>
        </a:p>
      </dgm:t>
    </dgm:pt>
    <dgm:pt modelId="{808F5CE5-DE18-4215-A74C-64FAFAF5CDD6}">
      <dgm:prSet/>
      <dgm:spPr/>
      <dgm:t>
        <a:bodyPr/>
        <a:lstStyle/>
        <a:p>
          <a:r>
            <a:rPr lang="en-US" dirty="0"/>
            <a:t>Latihan </a:t>
          </a:r>
          <a:r>
            <a:rPr lang="en-US" dirty="0" err="1"/>
            <a:t>Soal</a:t>
          </a:r>
          <a:endParaRPr lang="en-US" dirty="0"/>
        </a:p>
      </dgm:t>
    </dgm:pt>
    <dgm:pt modelId="{D89F38E1-78C4-4DB7-A1B3-63C07BC6998D}" type="parTrans" cxnId="{1CBFA2F8-DEB9-4709-9871-C58F9BADFF04}">
      <dgm:prSet/>
      <dgm:spPr/>
      <dgm:t>
        <a:bodyPr/>
        <a:lstStyle/>
        <a:p>
          <a:endParaRPr lang="en-ID"/>
        </a:p>
      </dgm:t>
    </dgm:pt>
    <dgm:pt modelId="{AB47BE36-2E01-406F-9DB0-C87DC4EB98C3}" type="sibTrans" cxnId="{1CBFA2F8-DEB9-4709-9871-C58F9BADFF04}">
      <dgm:prSet/>
      <dgm:spPr/>
      <dgm:t>
        <a:bodyPr/>
        <a:lstStyle/>
        <a:p>
          <a:endParaRPr lang="en-ID"/>
        </a:p>
      </dgm:t>
    </dgm:pt>
    <dgm:pt modelId="{E907C7B6-B078-4437-9672-582DBFF02C5D}" type="pres">
      <dgm:prSet presAssocID="{860F9631-3CCF-4487-BA19-056695135CA5}" presName="linear" presStyleCnt="0">
        <dgm:presLayoutVars>
          <dgm:dir/>
          <dgm:animLvl val="lvl"/>
          <dgm:resizeHandles val="exact"/>
        </dgm:presLayoutVars>
      </dgm:prSet>
      <dgm:spPr/>
    </dgm:pt>
    <dgm:pt modelId="{47CFDD08-DD28-427B-A225-72C271055434}" type="pres">
      <dgm:prSet presAssocID="{812E5A39-64FB-4B00-88D8-B0C8316E0825}" presName="parentLin" presStyleCnt="0"/>
      <dgm:spPr/>
    </dgm:pt>
    <dgm:pt modelId="{D9136626-1475-4A05-9416-13D3B8D11E85}" type="pres">
      <dgm:prSet presAssocID="{812E5A39-64FB-4B00-88D8-B0C8316E0825}" presName="parentLeftMargin" presStyleLbl="node1" presStyleIdx="0" presStyleCnt="4"/>
      <dgm:spPr/>
    </dgm:pt>
    <dgm:pt modelId="{98B685CC-63A0-4D71-AC92-8F90F0DAEFC2}" type="pres">
      <dgm:prSet presAssocID="{812E5A39-64FB-4B00-88D8-B0C8316E08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59A57C-8471-4B0A-9C3F-85B9B859411C}" type="pres">
      <dgm:prSet presAssocID="{812E5A39-64FB-4B00-88D8-B0C8316E0825}" presName="negativeSpace" presStyleCnt="0"/>
      <dgm:spPr/>
    </dgm:pt>
    <dgm:pt modelId="{41470AE0-E3A3-4D3A-836C-F4F6C6163F47}" type="pres">
      <dgm:prSet presAssocID="{812E5A39-64FB-4B00-88D8-B0C8316E0825}" presName="childText" presStyleLbl="conFgAcc1" presStyleIdx="0" presStyleCnt="4">
        <dgm:presLayoutVars>
          <dgm:bulletEnabled val="1"/>
        </dgm:presLayoutVars>
      </dgm:prSet>
      <dgm:spPr/>
    </dgm:pt>
    <dgm:pt modelId="{C49E70A0-40D6-452B-871C-1B83D2C9E75F}" type="pres">
      <dgm:prSet presAssocID="{781B3027-833B-4CAF-BF5E-829680CC910F}" presName="spaceBetweenRectangles" presStyleCnt="0"/>
      <dgm:spPr/>
    </dgm:pt>
    <dgm:pt modelId="{70BE6981-09CB-4C80-919A-448794CD0EDB}" type="pres">
      <dgm:prSet presAssocID="{4687B72F-0707-4E04-ADE7-268985B86BBC}" presName="parentLin" presStyleCnt="0"/>
      <dgm:spPr/>
    </dgm:pt>
    <dgm:pt modelId="{185BF123-AF0D-4745-A842-C49429D079DB}" type="pres">
      <dgm:prSet presAssocID="{4687B72F-0707-4E04-ADE7-268985B86BBC}" presName="parentLeftMargin" presStyleLbl="node1" presStyleIdx="0" presStyleCnt="4"/>
      <dgm:spPr/>
    </dgm:pt>
    <dgm:pt modelId="{A7835240-0F81-4919-8C80-4A48B208A679}" type="pres">
      <dgm:prSet presAssocID="{4687B72F-0707-4E04-ADE7-268985B86B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C56F61-AC77-4359-8526-69BA0302ADE2}" type="pres">
      <dgm:prSet presAssocID="{4687B72F-0707-4E04-ADE7-268985B86BBC}" presName="negativeSpace" presStyleCnt="0"/>
      <dgm:spPr/>
    </dgm:pt>
    <dgm:pt modelId="{EC4028A6-A0D1-4F3E-94FF-1CE31233CB1B}" type="pres">
      <dgm:prSet presAssocID="{4687B72F-0707-4E04-ADE7-268985B86BBC}" presName="childText" presStyleLbl="conFgAcc1" presStyleIdx="1" presStyleCnt="4">
        <dgm:presLayoutVars>
          <dgm:bulletEnabled val="1"/>
        </dgm:presLayoutVars>
      </dgm:prSet>
      <dgm:spPr/>
    </dgm:pt>
    <dgm:pt modelId="{638242E0-F4DF-4A35-A58A-88569974E1C4}" type="pres">
      <dgm:prSet presAssocID="{E04472AF-FD0C-4855-A671-A410DF122FC0}" presName="spaceBetweenRectangles" presStyleCnt="0"/>
      <dgm:spPr/>
    </dgm:pt>
    <dgm:pt modelId="{792BC75B-4B30-4AE4-B87D-5041C3233833}" type="pres">
      <dgm:prSet presAssocID="{B7820525-A822-4512-A587-A9BC7273AF1A}" presName="parentLin" presStyleCnt="0"/>
      <dgm:spPr/>
    </dgm:pt>
    <dgm:pt modelId="{E9995D35-7A98-4867-8238-51205471CAE7}" type="pres">
      <dgm:prSet presAssocID="{B7820525-A822-4512-A587-A9BC7273AF1A}" presName="parentLeftMargin" presStyleLbl="node1" presStyleIdx="1" presStyleCnt="4"/>
      <dgm:spPr/>
    </dgm:pt>
    <dgm:pt modelId="{5F6C7263-9C2C-416B-AA2F-7D8E0DC9D802}" type="pres">
      <dgm:prSet presAssocID="{B7820525-A822-4512-A587-A9BC7273AF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DEE67A6-E0A8-4DA2-9AB1-F9BB04CD363F}" type="pres">
      <dgm:prSet presAssocID="{B7820525-A822-4512-A587-A9BC7273AF1A}" presName="negativeSpace" presStyleCnt="0"/>
      <dgm:spPr/>
    </dgm:pt>
    <dgm:pt modelId="{CE0CEE24-4318-4585-8058-5D27B2544F27}" type="pres">
      <dgm:prSet presAssocID="{B7820525-A822-4512-A587-A9BC7273AF1A}" presName="childText" presStyleLbl="conFgAcc1" presStyleIdx="2" presStyleCnt="4">
        <dgm:presLayoutVars>
          <dgm:bulletEnabled val="1"/>
        </dgm:presLayoutVars>
      </dgm:prSet>
      <dgm:spPr/>
    </dgm:pt>
    <dgm:pt modelId="{408A5577-2DC1-4023-BDC8-B33708022CDF}" type="pres">
      <dgm:prSet presAssocID="{99F566A6-FEFE-4458-86DE-C4DDCBF2477B}" presName="spaceBetweenRectangles" presStyleCnt="0"/>
      <dgm:spPr/>
    </dgm:pt>
    <dgm:pt modelId="{047C2ED2-001C-4E9A-8EDE-DFDD89C778CF}" type="pres">
      <dgm:prSet presAssocID="{808F5CE5-DE18-4215-A74C-64FAFAF5CDD6}" presName="parentLin" presStyleCnt="0"/>
      <dgm:spPr/>
    </dgm:pt>
    <dgm:pt modelId="{FE21D0C5-E9B8-48F0-8F1C-F653A7DC3433}" type="pres">
      <dgm:prSet presAssocID="{808F5CE5-DE18-4215-A74C-64FAFAF5CDD6}" presName="parentLeftMargin" presStyleLbl="node1" presStyleIdx="2" presStyleCnt="4"/>
      <dgm:spPr/>
    </dgm:pt>
    <dgm:pt modelId="{E0AFBD9D-B244-45F1-80D6-D24616DCEF24}" type="pres">
      <dgm:prSet presAssocID="{808F5CE5-DE18-4215-A74C-64FAFAF5CDD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0E0A67-E327-4281-B967-6D6EC493F809}" type="pres">
      <dgm:prSet presAssocID="{808F5CE5-DE18-4215-A74C-64FAFAF5CDD6}" presName="negativeSpace" presStyleCnt="0"/>
      <dgm:spPr/>
    </dgm:pt>
    <dgm:pt modelId="{38264B14-EBEE-4FEB-8B8E-73ED56F92ECA}" type="pres">
      <dgm:prSet presAssocID="{808F5CE5-DE18-4215-A74C-64FAFAF5CDD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BE85D00-282D-42A6-B55D-8C743EE416C5}" srcId="{860F9631-3CCF-4487-BA19-056695135CA5}" destId="{B7820525-A822-4512-A587-A9BC7273AF1A}" srcOrd="2" destOrd="0" parTransId="{C50AF01C-8D94-44CD-88B0-E0986C85F883}" sibTransId="{99F566A6-FEFE-4458-86DE-C4DDCBF2477B}"/>
    <dgm:cxn modelId="{2C56010C-5EEF-453D-BA20-0A9C45D90190}" type="presOf" srcId="{808F5CE5-DE18-4215-A74C-64FAFAF5CDD6}" destId="{FE21D0C5-E9B8-48F0-8F1C-F653A7DC3433}" srcOrd="0" destOrd="0" presId="urn:microsoft.com/office/officeart/2005/8/layout/list1"/>
    <dgm:cxn modelId="{5274A858-EC37-4034-AAD3-DE7DE911C673}" type="presOf" srcId="{B7820525-A822-4512-A587-A9BC7273AF1A}" destId="{E9995D35-7A98-4867-8238-51205471CAE7}" srcOrd="0" destOrd="0" presId="urn:microsoft.com/office/officeart/2005/8/layout/list1"/>
    <dgm:cxn modelId="{B4DD1F88-47E4-4F99-ACBF-F536D9270150}" type="presOf" srcId="{4687B72F-0707-4E04-ADE7-268985B86BBC}" destId="{185BF123-AF0D-4745-A842-C49429D079DB}" srcOrd="0" destOrd="0" presId="urn:microsoft.com/office/officeart/2005/8/layout/list1"/>
    <dgm:cxn modelId="{1D842CA0-12E4-4BFC-B666-487CA6A75D41}" type="presOf" srcId="{812E5A39-64FB-4B00-88D8-B0C8316E0825}" destId="{98B685CC-63A0-4D71-AC92-8F90F0DAEFC2}" srcOrd="1" destOrd="0" presId="urn:microsoft.com/office/officeart/2005/8/layout/list1"/>
    <dgm:cxn modelId="{3B0618AA-DB63-45B3-BADE-1273D6C72A7A}" srcId="{860F9631-3CCF-4487-BA19-056695135CA5}" destId="{4687B72F-0707-4E04-ADE7-268985B86BBC}" srcOrd="1" destOrd="0" parTransId="{5FEE0595-9E71-446C-A6A4-34D896CBFC26}" sibTransId="{E04472AF-FD0C-4855-A671-A410DF122FC0}"/>
    <dgm:cxn modelId="{2686D0AF-6AB0-4C9A-AF36-FCEB712FD3A6}" type="presOf" srcId="{4687B72F-0707-4E04-ADE7-268985B86BBC}" destId="{A7835240-0F81-4919-8C80-4A48B208A679}" srcOrd="1" destOrd="0" presId="urn:microsoft.com/office/officeart/2005/8/layout/list1"/>
    <dgm:cxn modelId="{5FEA65B2-63D1-4D33-85FC-548E2EF210EA}" type="presOf" srcId="{860F9631-3CCF-4487-BA19-056695135CA5}" destId="{E907C7B6-B078-4437-9672-582DBFF02C5D}" srcOrd="0" destOrd="0" presId="urn:microsoft.com/office/officeart/2005/8/layout/list1"/>
    <dgm:cxn modelId="{572FE9C0-8307-4D89-B055-7F16C4F74C4B}" type="presOf" srcId="{812E5A39-64FB-4B00-88D8-B0C8316E0825}" destId="{D9136626-1475-4A05-9416-13D3B8D11E85}" srcOrd="0" destOrd="0" presId="urn:microsoft.com/office/officeart/2005/8/layout/list1"/>
    <dgm:cxn modelId="{A49AF8D5-42A8-4599-8106-DD813D2EED48}" type="presOf" srcId="{808F5CE5-DE18-4215-A74C-64FAFAF5CDD6}" destId="{E0AFBD9D-B244-45F1-80D6-D24616DCEF24}" srcOrd="1" destOrd="0" presId="urn:microsoft.com/office/officeart/2005/8/layout/list1"/>
    <dgm:cxn modelId="{5E6DC9EE-3DC6-4969-9801-0890877D7BCA}" type="presOf" srcId="{B7820525-A822-4512-A587-A9BC7273AF1A}" destId="{5F6C7263-9C2C-416B-AA2F-7D8E0DC9D802}" srcOrd="1" destOrd="0" presId="urn:microsoft.com/office/officeart/2005/8/layout/list1"/>
    <dgm:cxn modelId="{07D9ECF7-9459-4B00-BBF0-73204BAEB5C0}" srcId="{860F9631-3CCF-4487-BA19-056695135CA5}" destId="{812E5A39-64FB-4B00-88D8-B0C8316E0825}" srcOrd="0" destOrd="0" parTransId="{656AAF17-6A29-449C-AA88-82C87191D19C}" sibTransId="{781B3027-833B-4CAF-BF5E-829680CC910F}"/>
    <dgm:cxn modelId="{1CBFA2F8-DEB9-4709-9871-C58F9BADFF04}" srcId="{860F9631-3CCF-4487-BA19-056695135CA5}" destId="{808F5CE5-DE18-4215-A74C-64FAFAF5CDD6}" srcOrd="3" destOrd="0" parTransId="{D89F38E1-78C4-4DB7-A1B3-63C07BC6998D}" sibTransId="{AB47BE36-2E01-406F-9DB0-C87DC4EB98C3}"/>
    <dgm:cxn modelId="{38DA44D4-CBCE-483E-8097-495FF7DF6D3A}" type="presParOf" srcId="{E907C7B6-B078-4437-9672-582DBFF02C5D}" destId="{47CFDD08-DD28-427B-A225-72C271055434}" srcOrd="0" destOrd="0" presId="urn:microsoft.com/office/officeart/2005/8/layout/list1"/>
    <dgm:cxn modelId="{99BEF801-1342-4E24-B70A-FFA1922FB54F}" type="presParOf" srcId="{47CFDD08-DD28-427B-A225-72C271055434}" destId="{D9136626-1475-4A05-9416-13D3B8D11E85}" srcOrd="0" destOrd="0" presId="urn:microsoft.com/office/officeart/2005/8/layout/list1"/>
    <dgm:cxn modelId="{D1799B5C-3C3F-4C93-B04F-56E27DD01EEB}" type="presParOf" srcId="{47CFDD08-DD28-427B-A225-72C271055434}" destId="{98B685CC-63A0-4D71-AC92-8F90F0DAEFC2}" srcOrd="1" destOrd="0" presId="urn:microsoft.com/office/officeart/2005/8/layout/list1"/>
    <dgm:cxn modelId="{3F28B0C4-3276-45D8-A0A4-8A930E3C4614}" type="presParOf" srcId="{E907C7B6-B078-4437-9672-582DBFF02C5D}" destId="{C359A57C-8471-4B0A-9C3F-85B9B859411C}" srcOrd="1" destOrd="0" presId="urn:microsoft.com/office/officeart/2005/8/layout/list1"/>
    <dgm:cxn modelId="{AF354546-9C71-489E-82DF-EED940D7715E}" type="presParOf" srcId="{E907C7B6-B078-4437-9672-582DBFF02C5D}" destId="{41470AE0-E3A3-4D3A-836C-F4F6C6163F47}" srcOrd="2" destOrd="0" presId="urn:microsoft.com/office/officeart/2005/8/layout/list1"/>
    <dgm:cxn modelId="{BAD32FD6-11C9-4821-A05F-FEA3B62C3F32}" type="presParOf" srcId="{E907C7B6-B078-4437-9672-582DBFF02C5D}" destId="{C49E70A0-40D6-452B-871C-1B83D2C9E75F}" srcOrd="3" destOrd="0" presId="urn:microsoft.com/office/officeart/2005/8/layout/list1"/>
    <dgm:cxn modelId="{F2C0ACDA-FD3D-4458-923E-4554A6550EF0}" type="presParOf" srcId="{E907C7B6-B078-4437-9672-582DBFF02C5D}" destId="{70BE6981-09CB-4C80-919A-448794CD0EDB}" srcOrd="4" destOrd="0" presId="urn:microsoft.com/office/officeart/2005/8/layout/list1"/>
    <dgm:cxn modelId="{AF24454B-9759-4ABB-B4B2-449B3E954D0B}" type="presParOf" srcId="{70BE6981-09CB-4C80-919A-448794CD0EDB}" destId="{185BF123-AF0D-4745-A842-C49429D079DB}" srcOrd="0" destOrd="0" presId="urn:microsoft.com/office/officeart/2005/8/layout/list1"/>
    <dgm:cxn modelId="{7A010CBE-A3AC-4215-AC67-1B3D37F9E192}" type="presParOf" srcId="{70BE6981-09CB-4C80-919A-448794CD0EDB}" destId="{A7835240-0F81-4919-8C80-4A48B208A679}" srcOrd="1" destOrd="0" presId="urn:microsoft.com/office/officeart/2005/8/layout/list1"/>
    <dgm:cxn modelId="{D22C8EC2-B866-41FB-8BC3-C5E07FEE2346}" type="presParOf" srcId="{E907C7B6-B078-4437-9672-582DBFF02C5D}" destId="{5BC56F61-AC77-4359-8526-69BA0302ADE2}" srcOrd="5" destOrd="0" presId="urn:microsoft.com/office/officeart/2005/8/layout/list1"/>
    <dgm:cxn modelId="{6C38B902-743C-4C74-9E6B-B1BAE6B29E50}" type="presParOf" srcId="{E907C7B6-B078-4437-9672-582DBFF02C5D}" destId="{EC4028A6-A0D1-4F3E-94FF-1CE31233CB1B}" srcOrd="6" destOrd="0" presId="urn:microsoft.com/office/officeart/2005/8/layout/list1"/>
    <dgm:cxn modelId="{7946BDCE-42BD-47E8-815C-49B44E1D766F}" type="presParOf" srcId="{E907C7B6-B078-4437-9672-582DBFF02C5D}" destId="{638242E0-F4DF-4A35-A58A-88569974E1C4}" srcOrd="7" destOrd="0" presId="urn:microsoft.com/office/officeart/2005/8/layout/list1"/>
    <dgm:cxn modelId="{05887FC8-22C8-46BA-8595-7EE4D77E8F49}" type="presParOf" srcId="{E907C7B6-B078-4437-9672-582DBFF02C5D}" destId="{792BC75B-4B30-4AE4-B87D-5041C3233833}" srcOrd="8" destOrd="0" presId="urn:microsoft.com/office/officeart/2005/8/layout/list1"/>
    <dgm:cxn modelId="{31D2CA51-A627-494E-825D-CE60B2C95250}" type="presParOf" srcId="{792BC75B-4B30-4AE4-B87D-5041C3233833}" destId="{E9995D35-7A98-4867-8238-51205471CAE7}" srcOrd="0" destOrd="0" presId="urn:microsoft.com/office/officeart/2005/8/layout/list1"/>
    <dgm:cxn modelId="{502C003E-4685-446B-9DEE-561648259DB1}" type="presParOf" srcId="{792BC75B-4B30-4AE4-B87D-5041C3233833}" destId="{5F6C7263-9C2C-416B-AA2F-7D8E0DC9D802}" srcOrd="1" destOrd="0" presId="urn:microsoft.com/office/officeart/2005/8/layout/list1"/>
    <dgm:cxn modelId="{33E0FB4C-112A-496D-A791-2557572D1785}" type="presParOf" srcId="{E907C7B6-B078-4437-9672-582DBFF02C5D}" destId="{0DEE67A6-E0A8-4DA2-9AB1-F9BB04CD363F}" srcOrd="9" destOrd="0" presId="urn:microsoft.com/office/officeart/2005/8/layout/list1"/>
    <dgm:cxn modelId="{237D5CD5-2D5E-456A-B9FF-CF4E04C6DBCE}" type="presParOf" srcId="{E907C7B6-B078-4437-9672-582DBFF02C5D}" destId="{CE0CEE24-4318-4585-8058-5D27B2544F27}" srcOrd="10" destOrd="0" presId="urn:microsoft.com/office/officeart/2005/8/layout/list1"/>
    <dgm:cxn modelId="{651E3677-881C-4EEC-BBD9-C0234F896B41}" type="presParOf" srcId="{E907C7B6-B078-4437-9672-582DBFF02C5D}" destId="{408A5577-2DC1-4023-BDC8-B33708022CDF}" srcOrd="11" destOrd="0" presId="urn:microsoft.com/office/officeart/2005/8/layout/list1"/>
    <dgm:cxn modelId="{ACAA5F49-DA42-4A85-88A9-33E68BA9245D}" type="presParOf" srcId="{E907C7B6-B078-4437-9672-582DBFF02C5D}" destId="{047C2ED2-001C-4E9A-8EDE-DFDD89C778CF}" srcOrd="12" destOrd="0" presId="urn:microsoft.com/office/officeart/2005/8/layout/list1"/>
    <dgm:cxn modelId="{DA076459-A6DE-49FC-96D8-FB3D56C4924F}" type="presParOf" srcId="{047C2ED2-001C-4E9A-8EDE-DFDD89C778CF}" destId="{FE21D0C5-E9B8-48F0-8F1C-F653A7DC3433}" srcOrd="0" destOrd="0" presId="urn:microsoft.com/office/officeart/2005/8/layout/list1"/>
    <dgm:cxn modelId="{8B93C84C-66D3-4322-AC03-F9A21C5F30CE}" type="presParOf" srcId="{047C2ED2-001C-4E9A-8EDE-DFDD89C778CF}" destId="{E0AFBD9D-B244-45F1-80D6-D24616DCEF24}" srcOrd="1" destOrd="0" presId="urn:microsoft.com/office/officeart/2005/8/layout/list1"/>
    <dgm:cxn modelId="{A41D43D3-8CCD-4AE0-8550-30BE6CEED30B}" type="presParOf" srcId="{E907C7B6-B078-4437-9672-582DBFF02C5D}" destId="{C50E0A67-E327-4281-B967-6D6EC493F809}" srcOrd="13" destOrd="0" presId="urn:microsoft.com/office/officeart/2005/8/layout/list1"/>
    <dgm:cxn modelId="{4817EB76-2F1E-4602-93F3-67034CFC5E6F}" type="presParOf" srcId="{E907C7B6-B078-4437-9672-582DBFF02C5D}" destId="{38264B14-EBEE-4FEB-8B8E-73ED56F92EC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70AE0-E3A3-4D3A-836C-F4F6C6163F47}">
      <dsp:nvSpPr>
        <dsp:cNvPr id="0" name=""/>
        <dsp:cNvSpPr/>
      </dsp:nvSpPr>
      <dsp:spPr>
        <a:xfrm>
          <a:off x="0" y="437919"/>
          <a:ext cx="105156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685CC-63A0-4D71-AC92-8F90F0DAEFC2}">
      <dsp:nvSpPr>
        <dsp:cNvPr id="0" name=""/>
        <dsp:cNvSpPr/>
      </dsp:nvSpPr>
      <dsp:spPr>
        <a:xfrm>
          <a:off x="525780" y="24639"/>
          <a:ext cx="736092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 err="1"/>
            <a:t>Tipe</a:t>
          </a:r>
          <a:r>
            <a:rPr lang="en-ID" sz="2800" kern="1200" dirty="0"/>
            <a:t> </a:t>
          </a:r>
          <a:r>
            <a:rPr lang="en-ID" sz="2800" kern="1200" dirty="0" err="1"/>
            <a:t>Bentukan</a:t>
          </a:r>
          <a:r>
            <a:rPr lang="en-ID" sz="2800" kern="1200" dirty="0"/>
            <a:t> dan </a:t>
          </a:r>
          <a:r>
            <a:rPr lang="en-ID" sz="2800" kern="1200" dirty="0" err="1"/>
            <a:t>Operasinya</a:t>
          </a:r>
          <a:endParaRPr lang="en-ID" sz="2800" kern="1200" dirty="0"/>
        </a:p>
      </dsp:txBody>
      <dsp:txXfrm>
        <a:off x="566129" y="64988"/>
        <a:ext cx="7280222" cy="745862"/>
      </dsp:txXfrm>
    </dsp:sp>
    <dsp:sp modelId="{EC4028A6-A0D1-4F3E-94FF-1CE31233CB1B}">
      <dsp:nvSpPr>
        <dsp:cNvPr id="0" name=""/>
        <dsp:cNvSpPr/>
      </dsp:nvSpPr>
      <dsp:spPr>
        <a:xfrm>
          <a:off x="0" y="1708000"/>
          <a:ext cx="105156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35240-0F81-4919-8C80-4A48B208A679}">
      <dsp:nvSpPr>
        <dsp:cNvPr id="0" name=""/>
        <dsp:cNvSpPr/>
      </dsp:nvSpPr>
      <dsp:spPr>
        <a:xfrm>
          <a:off x="525780" y="1294719"/>
          <a:ext cx="736092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Array dan </a:t>
          </a:r>
          <a:r>
            <a:rPr lang="en-US" sz="2800" kern="1200" dirty="0" err="1"/>
            <a:t>Operasinya</a:t>
          </a:r>
          <a:endParaRPr lang="en-US" sz="2800" kern="1200" dirty="0"/>
        </a:p>
      </dsp:txBody>
      <dsp:txXfrm>
        <a:off x="566129" y="1335068"/>
        <a:ext cx="7280222" cy="745862"/>
      </dsp:txXfrm>
    </dsp:sp>
    <dsp:sp modelId="{CE0CEE24-4318-4585-8058-5D27B2544F27}">
      <dsp:nvSpPr>
        <dsp:cNvPr id="0" name=""/>
        <dsp:cNvSpPr/>
      </dsp:nvSpPr>
      <dsp:spPr>
        <a:xfrm>
          <a:off x="0" y="2978080"/>
          <a:ext cx="105156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C7263-9C2C-416B-AA2F-7D8E0DC9D802}">
      <dsp:nvSpPr>
        <dsp:cNvPr id="0" name=""/>
        <dsp:cNvSpPr/>
      </dsp:nvSpPr>
      <dsp:spPr>
        <a:xfrm>
          <a:off x="525780" y="2564800"/>
          <a:ext cx="736092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Kombinasi</a:t>
          </a:r>
          <a:r>
            <a:rPr lang="en-US" sz="2800" kern="1200" dirty="0"/>
            <a:t> Array dan </a:t>
          </a:r>
          <a:r>
            <a:rPr lang="en-US" sz="2800" kern="1200" dirty="0" err="1"/>
            <a:t>Tipe</a:t>
          </a:r>
          <a:r>
            <a:rPr lang="en-US" sz="2800" kern="1200" dirty="0"/>
            <a:t> </a:t>
          </a:r>
          <a:r>
            <a:rPr lang="en-US" sz="2800" kern="1200" dirty="0" err="1"/>
            <a:t>Bentukan</a:t>
          </a:r>
          <a:endParaRPr lang="en-US" sz="2800" kern="1200" dirty="0"/>
        </a:p>
      </dsp:txBody>
      <dsp:txXfrm>
        <a:off x="566129" y="2605149"/>
        <a:ext cx="7280222" cy="745862"/>
      </dsp:txXfrm>
    </dsp:sp>
    <dsp:sp modelId="{38264B14-EBEE-4FEB-8B8E-73ED56F92ECA}">
      <dsp:nvSpPr>
        <dsp:cNvPr id="0" name=""/>
        <dsp:cNvSpPr/>
      </dsp:nvSpPr>
      <dsp:spPr>
        <a:xfrm>
          <a:off x="0" y="4248160"/>
          <a:ext cx="105156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FBD9D-B244-45F1-80D6-D24616DCEF24}">
      <dsp:nvSpPr>
        <dsp:cNvPr id="0" name=""/>
        <dsp:cNvSpPr/>
      </dsp:nvSpPr>
      <dsp:spPr>
        <a:xfrm>
          <a:off x="525780" y="3834880"/>
          <a:ext cx="736092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Latihan </a:t>
          </a:r>
          <a:r>
            <a:rPr lang="en-US" sz="2800" kern="1200" dirty="0" err="1"/>
            <a:t>Soal</a:t>
          </a:r>
          <a:endParaRPr lang="en-US" sz="2800" kern="1200" dirty="0"/>
        </a:p>
      </dsp:txBody>
      <dsp:txXfrm>
        <a:off x="566129" y="3875229"/>
        <a:ext cx="728022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14FB3B-E349-4FE9-B256-ABD15CE7B1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432FB-5DD9-4990-B285-73A15A5FC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D81-5DFD-41FC-BADA-0B30AB088129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924DE-9642-4E47-AEAF-CAF8C7F454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E917C-B933-422A-9532-DFB9E9BED1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300ED-470D-431A-A420-676C1392CF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6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4A70-54DC-400C-91B4-7597225FF936}" type="datetimeFigureOut">
              <a:rPr lang="en-ID" smtClean="0"/>
              <a:t>19/04/2021</a:t>
            </a:fld>
            <a:endParaRPr lang="en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B654-1C24-4AE2-B0E3-0BED8857B5D4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848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3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450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12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211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14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7410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15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970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956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5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489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311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7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295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8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261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069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10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548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11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675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5B6-BA50-4389-A608-194B5F78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EAC73-1C41-4B26-8CE1-694AB3C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89A6-8B8A-45DB-BDE3-A65398CD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FEA6-2E93-40D1-8047-ADA104F9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78FE-A31B-486A-8F33-C09E1E3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75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5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16E209-B691-4FAF-B76E-A72A7C9CA1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75B6B-302F-4A72-BA1E-D644CB40E6B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1104181"/>
            <a:ext cx="5257800" cy="721444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0DF1AC-A569-45D0-B944-41F524BCDEE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1104181"/>
            <a:ext cx="5257800" cy="730969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Subtitle-2</a:t>
            </a:r>
          </a:p>
        </p:txBody>
      </p:sp>
    </p:spTree>
    <p:extLst>
      <p:ext uri="{BB962C8B-B14F-4D97-AF65-F5344CB8AC3E}">
        <p14:creationId xmlns:p14="http://schemas.microsoft.com/office/powerpoint/2010/main" val="157890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66265" y="1326782"/>
            <a:ext cx="3718344" cy="400844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05219" y="2560638"/>
            <a:ext cx="6320690" cy="14366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914083" eaLnBrk="1" fontAlgn="auto" hangingPunct="1">
              <a:spcBef>
                <a:spcPts val="0"/>
              </a:spcBef>
              <a:spcAft>
                <a:spcPts val="0"/>
              </a:spcAft>
              <a:defRPr sz="1200" b="1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r" defTabSz="914083" eaLnBrk="1" fontAlgn="auto" hangingPunct="1">
              <a:spcBef>
                <a:spcPts val="0"/>
              </a:spcBef>
              <a:spcAft>
                <a:spcPts val="0"/>
              </a:spcAft>
              <a:defRPr sz="1200" b="1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1B64CD-0BDD-436F-8092-EB4DF2BBCE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2134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10" y="198409"/>
            <a:ext cx="10890581" cy="8453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374" y="1207698"/>
            <a:ext cx="10890581" cy="4735902"/>
          </a:xfrm>
          <a:prstGeom prst="rect">
            <a:avLst/>
          </a:prstGeom>
        </p:spPr>
        <p:txBody>
          <a:bodyPr/>
          <a:lstStyle>
            <a:lvl1pPr marL="428625" indent="-428625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D7A550C-ADBC-433D-896B-55AAA5E1CD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8A2D9D-B75D-4A3B-B0A4-3EFA1562F6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1620D-EF38-4304-BD55-E5FE15CC4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67818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1991-80B8-4BDE-90FA-0F23215D5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525"/>
            <a:ext cx="12192000" cy="54927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Question 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B466F-06D8-4472-A593-88DCD2E7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86D90-1DB5-451C-9981-2F2FB9D8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35BD9D-7ACA-4A90-BC16-773F9C43F6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373" y="815976"/>
            <a:ext cx="10890581" cy="187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Description …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9A843C-00ED-4D53-82F2-BB11805B44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373" y="28257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Input …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Output …</a:t>
            </a:r>
          </a:p>
          <a:p>
            <a:pPr lvl="0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4FAC96A-4855-4E83-887F-3AEACFB9C4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0373" y="46291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74196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9861-B6F1-46D9-9238-B80F5736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3057-AB7C-4E34-9563-A5A3AD16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9072"/>
            <a:ext cx="10515600" cy="49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2C5-D4BD-40C1-A7C9-53DD7CDF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DB70-AFA0-4152-9BE6-54B84C6E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E275-7619-403A-9C9B-70D17DAE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84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5" r:id="rId5"/>
    <p:sldLayoutId id="2147483657" r:id="rId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Minggu</a:t>
            </a:r>
            <a:r>
              <a:rPr lang="en-US" sz="3200" dirty="0"/>
              <a:t> 08 </a:t>
            </a:r>
            <a:r>
              <a:rPr lang="en-US" sz="3200" dirty="0" err="1"/>
              <a:t>Pertemuan</a:t>
            </a:r>
            <a:r>
              <a:rPr lang="en-US" sz="3200" dirty="0"/>
              <a:t> 1</a:t>
            </a:r>
            <a:br>
              <a:rPr lang="en-US" sz="3200" dirty="0"/>
            </a:br>
            <a:r>
              <a:rPr lang="en-US" sz="4800" dirty="0" err="1"/>
              <a:t>Tipe</a:t>
            </a:r>
            <a:r>
              <a:rPr lang="en-US" sz="4800" dirty="0"/>
              <a:t> </a:t>
            </a:r>
            <a:r>
              <a:rPr lang="en-US" sz="4800" dirty="0" err="1"/>
              <a:t>Bentukan</a:t>
            </a:r>
            <a:r>
              <a:rPr lang="en-US" sz="4800" dirty="0"/>
              <a:t> dan Array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4F73C-23B1-4668-B5FC-1CEDC83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 CII1F4</a:t>
            </a:r>
          </a:p>
          <a:p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/>
              <a:t>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656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4F39-7421-4C53-BE5D-AAAAC341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02A7-5BAC-4278-9383-94D202DD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E338F-E514-4742-9537-0D25C708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10</a:t>
            </a:fld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EB3DF-3507-4ED9-868A-A21D715461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85B18-F239-463C-9BCD-EFA06ADF47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6499E9-843E-4C22-B68E-54D05773521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36CF6-9836-4D68-BD0F-2D6303E4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5" y="1029622"/>
            <a:ext cx="10989829" cy="576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4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82399C-6322-4CA5-BFEA-2211BE1E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Pengisian</a:t>
            </a:r>
            <a:r>
              <a:rPr lang="en-ID" dirty="0"/>
              <a:t> dan </a:t>
            </a:r>
            <a:r>
              <a:rPr lang="en-ID" dirty="0" err="1"/>
              <a:t>mencetak</a:t>
            </a:r>
            <a:r>
              <a:rPr lang="en-ID" dirty="0"/>
              <a:t>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06C203C-D162-4C38-A957-657F6D338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9072"/>
                <a:ext cx="11010900" cy="5392228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ID" sz="1800" dirty="0"/>
                  <a:t>Indeks </a:t>
                </a:r>
                <a:r>
                  <a:rPr lang="en-ID" sz="1800" dirty="0" err="1"/>
                  <a:t>terurut</a:t>
                </a:r>
                <a:r>
                  <a:rPr lang="en-ID" sz="1800" dirty="0"/>
                  <a:t> </a:t>
                </a:r>
                <a:r>
                  <a:rPr lang="en-ID" sz="1800" dirty="0" err="1"/>
                  <a:t>berdasarkan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enumerasinya</a:t>
                </a:r>
                <a:endParaRPr lang="en-ID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D" sz="1800" dirty="0"/>
                  <a:t>Bisa </a:t>
                </a:r>
                <a:r>
                  <a:rPr lang="en-ID" sz="1800" dirty="0" err="1"/>
                  <a:t>memanfaatkan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perulangan</a:t>
                </a:r>
                <a:r>
                  <a:rPr lang="en-ID" sz="18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D" sz="1800" dirty="0" err="1"/>
                  <a:t>Indeks</a:t>
                </a:r>
                <a:r>
                  <a:rPr lang="en-ID" sz="1800" dirty="0"/>
                  <a:t> array 0, 1, 2, …, 2020</a:t>
                </a:r>
              </a:p>
              <a:p>
                <a:pPr marL="0" indent="0">
                  <a:buNone/>
                </a:pPr>
                <a:r>
                  <a:rPr lang="en-ID" sz="1800" b="1" dirty="0" err="1"/>
                  <a:t>Contoh</a:t>
                </a:r>
                <a:r>
                  <a:rPr lang="en-ID" sz="1800" b="1" dirty="0"/>
                  <a:t>:</a:t>
                </a:r>
              </a:p>
              <a:p>
                <a:pPr marL="0" indent="0">
                  <a:buNone/>
                </a:pPr>
                <a:endParaRPr lang="en-ID" sz="1800" b="1" dirty="0"/>
              </a:p>
              <a:p>
                <a:pPr marL="0" indent="0">
                  <a:buNone/>
                </a:pPr>
                <a:endParaRPr lang="en-ID" sz="1800" b="1" dirty="0"/>
              </a:p>
              <a:p>
                <a:pPr marL="0" indent="0">
                  <a:buNone/>
                </a:pPr>
                <a:endParaRPr lang="en-ID" sz="1800" b="1" dirty="0"/>
              </a:p>
              <a:p>
                <a:pPr marL="0" indent="0">
                  <a:buNone/>
                </a:pPr>
                <a:endParaRPr lang="en-ID" sz="1800" b="1" dirty="0"/>
              </a:p>
              <a:p>
                <a:pPr marL="0" indent="0">
                  <a:buNone/>
                </a:pPr>
                <a:endParaRPr lang="en-ID" sz="1800" b="1" dirty="0"/>
              </a:p>
              <a:p>
                <a:pPr marL="0" indent="0">
                  <a:buNone/>
                </a:pPr>
                <a:endParaRPr lang="en-ID" sz="1800" b="1" dirty="0"/>
              </a:p>
              <a:p>
                <a:pPr marL="0" indent="0">
                  <a:buNone/>
                </a:pPr>
                <a:endParaRPr lang="en-ID" sz="1800" b="1" dirty="0"/>
              </a:p>
              <a:p>
                <a:pPr marL="0" indent="0">
                  <a:buNone/>
                </a:pPr>
                <a:endParaRPr lang="en-ID" sz="1800" b="1" dirty="0"/>
              </a:p>
              <a:p>
                <a:pPr marL="0" indent="0">
                  <a:buNone/>
                </a:pPr>
                <a:endParaRPr lang="en-ID" sz="1800" b="1" dirty="0"/>
              </a:p>
              <a:p>
                <a:pPr marL="0" indent="0">
                  <a:buNone/>
                </a:pPr>
                <a:endParaRPr lang="en-ID" sz="1800" b="1" dirty="0"/>
              </a:p>
              <a:p>
                <a:pPr marL="0" indent="0">
                  <a:buNone/>
                </a:pPr>
                <a:r>
                  <a:rPr lang="en-ID" sz="1800" b="1" dirty="0" err="1"/>
                  <a:t>Catatan</a:t>
                </a:r>
                <a:r>
                  <a:rPr lang="en-ID" sz="1800" b="1" dirty="0"/>
                  <a:t>:</a:t>
                </a:r>
                <a:r>
                  <a:rPr lang="en-ID" sz="1800" dirty="0"/>
                  <a:t> Nilai N </a:t>
                </a:r>
                <a:r>
                  <a:rPr lang="en-ID" sz="1800" dirty="0" err="1"/>
                  <a:t>itu</a:t>
                </a:r>
                <a:r>
                  <a:rPr lang="en-ID" sz="1800" dirty="0"/>
                  <a:t> </a:t>
                </a:r>
                <a:r>
                  <a:rPr lang="en-ID" sz="1800" dirty="0" err="1"/>
                  <a:t>menunjukkan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bahwa</a:t>
                </a:r>
                <a:r>
                  <a:rPr lang="en-ID" sz="1800" dirty="0"/>
                  <a:t> </a:t>
                </a:r>
                <a:r>
                  <a:rPr lang="en-ID" sz="1800" dirty="0" err="1"/>
                  <a:t>dari</a:t>
                </a:r>
                <a:r>
                  <a:rPr lang="en-ID" sz="1800" dirty="0"/>
                  <a:t> </a:t>
                </a:r>
                <a:r>
                  <a:rPr lang="en-ID" sz="1800" dirty="0" err="1"/>
                  <a:t>indek</a:t>
                </a:r>
                <a:r>
                  <a:rPr lang="en-ID" sz="1800" dirty="0"/>
                  <a:t> 0 </a:t>
                </a:r>
                <a:r>
                  <a:rPr lang="en-ID" sz="1800" dirty="0" err="1"/>
                  <a:t>s.d</a:t>
                </a:r>
                <a:r>
                  <a:rPr lang="en-ID" sz="1800" dirty="0"/>
                  <a:t> 2020, </a:t>
                </a:r>
                <a:br>
                  <a:rPr lang="en-ID" sz="1800" dirty="0"/>
                </a:br>
                <a:r>
                  <a:rPr lang="en-ID" sz="1800" dirty="0" err="1"/>
                  <a:t>hanya</a:t>
                </a:r>
                <a:r>
                  <a:rPr lang="en-ID" sz="1800" dirty="0"/>
                  <a:t> </a:t>
                </a:r>
                <a:r>
                  <a:rPr lang="en-ID" sz="1800" dirty="0" err="1"/>
                  <a:t>indek</a:t>
                </a:r>
                <a:r>
                  <a:rPr lang="en-ID" sz="1800" dirty="0"/>
                  <a:t> 0 </a:t>
                </a:r>
                <a:r>
                  <a:rPr lang="en-ID" sz="1800" dirty="0" err="1"/>
                  <a:t>s.d.</a:t>
                </a:r>
                <a:r>
                  <a:rPr lang="en-ID" sz="1800" dirty="0"/>
                  <a:t> N yang </a:t>
                </a:r>
                <a:r>
                  <a:rPr lang="en-ID" sz="1800" dirty="0" err="1"/>
                  <a:t>berisi</a:t>
                </a:r>
                <a:r>
                  <a:rPr lang="en-ID" sz="1800" dirty="0"/>
                  <a:t> data, di mana </a:t>
                </a:r>
                <a14:m>
                  <m:oMath xmlns:m="http://schemas.openxmlformats.org/officeDocument/2006/math">
                    <m:r>
                      <a:rPr lang="en-ID" sz="1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D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1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D" sz="18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ID" sz="1800" i="1" dirty="0" smtClean="0">
                        <a:latin typeface="Cambria Math" panose="02040503050406030204" pitchFamily="18" charset="0"/>
                      </a:rPr>
                      <m:t>𝑁𝑀𝐴𝑋</m:t>
                    </m:r>
                  </m:oMath>
                </a14:m>
                <a:endParaRPr lang="en-ID" sz="1800" b="1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06C203C-D162-4C38-A957-657F6D338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9072"/>
                <a:ext cx="11010900" cy="5392228"/>
              </a:xfrm>
              <a:blipFill>
                <a:blip r:embed="rId3"/>
                <a:stretch>
                  <a:fillRect l="-498" t="-1584" b="-18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C3848-4CEC-4FED-8ED5-12404CE8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11</a:t>
            </a:fld>
            <a:endParaRPr lang="en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6D39D3-B83E-4677-A3E7-B5E56015E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50669"/>
              </p:ext>
            </p:extLst>
          </p:nvPr>
        </p:nvGraphicFramePr>
        <p:xfrm>
          <a:off x="5757863" y="1607009"/>
          <a:ext cx="6162675" cy="1021890"/>
        </p:xfrm>
        <a:graphic>
          <a:graphicData uri="http://schemas.openxmlformats.org/drawingml/2006/table">
            <a:tbl>
              <a:tblPr firstRow="1" firstCol="1" bandRow="1"/>
              <a:tblGrid>
                <a:gridCol w="6162675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021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2021  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konstanta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tabInt</a:t>
                      </a: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B6EB7A-60AC-4A42-8117-44EE01565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14248"/>
              </p:ext>
            </p:extLst>
          </p:nvPr>
        </p:nvGraphicFramePr>
        <p:xfrm>
          <a:off x="411955" y="2827307"/>
          <a:ext cx="5586413" cy="3083442"/>
        </p:xfrm>
        <a:graphic>
          <a:graphicData uri="http://schemas.openxmlformats.org/drawingml/2006/table">
            <a:tbl>
              <a:tblPr firstRow="1" firstCol="1" bandRow="1"/>
              <a:tblGrid>
                <a:gridCol w="5586413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0834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mengisi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T:tabInt,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N: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{IS.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terdefinisi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bilangan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bulat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FS. array T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berisi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buah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bilangan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input}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k 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k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&lt;= N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(T[k])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k &lt;- k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D" sz="16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9ABEF3-68C6-41D4-9B6C-3902D0CBC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72653"/>
              </p:ext>
            </p:extLst>
          </p:nvPr>
        </p:nvGraphicFramePr>
        <p:xfrm>
          <a:off x="6488907" y="2827307"/>
          <a:ext cx="5291138" cy="3083442"/>
        </p:xfrm>
        <a:graphic>
          <a:graphicData uri="http://schemas.openxmlformats.org/drawingml/2006/table">
            <a:tbl>
              <a:tblPr firstRow="1" firstCol="1" bandRow="1"/>
              <a:tblGrid>
                <a:gridCol w="5291138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0834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cetak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T:tabInt, N: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{IS.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terdefinisi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 T yang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berisi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</a:t>
                      </a:r>
                      <a:endParaRPr lang="en-ID" sz="16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FS.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isi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 T}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k 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k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&lt;= N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(T[k])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k &lt;- k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D" sz="16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29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82399C-6322-4CA5-BFEA-2211BE1E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Kombinasi</a:t>
            </a:r>
            <a:r>
              <a:rPr lang="en-ID" dirty="0"/>
              <a:t> Array dan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Bentukan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6C203C-D162-4C38-A957-657F6D33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975" y="1198563"/>
            <a:ext cx="6105525" cy="497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Contoh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pembuatan</a:t>
            </a:r>
            <a:r>
              <a:rPr lang="en-ID" sz="1800" dirty="0"/>
              <a:t> </a:t>
            </a:r>
            <a:r>
              <a:rPr lang="en-ID" sz="1800" b="1" dirty="0">
                <a:highlight>
                  <a:srgbClr val="FFFF00"/>
                </a:highlight>
              </a:rPr>
              <a:t>table</a:t>
            </a:r>
            <a:r>
              <a:rPr lang="en-ID" sz="1800" dirty="0"/>
              <a:t> </a:t>
            </a:r>
            <a:r>
              <a:rPr lang="en-ID" sz="1800" dirty="0" err="1"/>
              <a:t>mahasiswa</a:t>
            </a:r>
            <a:endParaRPr lang="en-ID" sz="1800" dirty="0"/>
          </a:p>
          <a:p>
            <a:pPr algn="just"/>
            <a:r>
              <a:rPr lang="en-ID" sz="1800" dirty="0" err="1"/>
              <a:t>Variasi</a:t>
            </a:r>
            <a:r>
              <a:rPr lang="en-ID" sz="1800" dirty="0"/>
              <a:t> 1,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elemen</a:t>
            </a:r>
            <a:r>
              <a:rPr lang="en-ID" sz="1800" dirty="0"/>
              <a:t> array </a:t>
            </a:r>
            <a:r>
              <a:rPr lang="en-ID" sz="1800" dirty="0" err="1"/>
              <a:t>dipisah</a:t>
            </a:r>
            <a:r>
              <a:rPr lang="en-ID" sz="1800" dirty="0"/>
              <a:t>,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dampaknya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elemen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selalu</a:t>
            </a:r>
            <a:r>
              <a:rPr lang="en-ID" sz="1800" dirty="0"/>
              <a:t> </a:t>
            </a:r>
            <a:r>
              <a:rPr lang="en-ID" sz="1800" dirty="0" err="1"/>
              <a:t>disertakan</a:t>
            </a:r>
            <a:r>
              <a:rPr lang="en-ID" sz="1800" dirty="0"/>
              <a:t> Bersama </a:t>
            </a:r>
            <a:r>
              <a:rPr lang="en-ID" sz="1800" dirty="0" err="1"/>
              <a:t>arraynya</a:t>
            </a:r>
            <a:endParaRPr lang="en-ID" sz="1800" dirty="0"/>
          </a:p>
          <a:p>
            <a:pPr algn="just"/>
            <a:r>
              <a:rPr lang="en-ID" sz="1800" dirty="0" err="1"/>
              <a:t>Variasi</a:t>
            </a:r>
            <a:r>
              <a:rPr lang="en-ID" sz="1800" dirty="0"/>
              <a:t> 2,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elemen</a:t>
            </a:r>
            <a:r>
              <a:rPr lang="en-ID" sz="1800" dirty="0"/>
              <a:t> array </a:t>
            </a:r>
            <a:r>
              <a:rPr lang="en-ID" sz="1800" dirty="0" err="1"/>
              <a:t>dimasukkan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tipe</a:t>
            </a:r>
            <a:r>
              <a:rPr lang="en-ID" sz="1800" dirty="0"/>
              <a:t> </a:t>
            </a:r>
            <a:r>
              <a:rPr lang="en-ID" sz="1800" dirty="0" err="1"/>
              <a:t>bentukan</a:t>
            </a:r>
            <a:r>
              <a:rPr lang="en-ID" sz="1800" dirty="0"/>
              <a:t>.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rumit</a:t>
            </a:r>
            <a:r>
              <a:rPr lang="en-ID" sz="1800" dirty="0"/>
              <a:t>, </a:t>
            </a:r>
            <a:r>
              <a:rPr lang="en-ID" sz="1800" dirty="0" err="1"/>
              <a:t>tetapi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elemen</a:t>
            </a:r>
            <a:r>
              <a:rPr lang="en-ID" sz="1800" dirty="0"/>
              <a:t> array </a:t>
            </a:r>
            <a:r>
              <a:rPr lang="en-ID" sz="1800" dirty="0" err="1"/>
              <a:t>selalu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bersama</a:t>
            </a:r>
            <a:r>
              <a:rPr lang="en-ID" sz="1800" dirty="0"/>
              <a:t> </a:t>
            </a:r>
            <a:r>
              <a:rPr lang="en-ID" sz="1800" dirty="0" err="1"/>
              <a:t>arraynya</a:t>
            </a:r>
            <a:endParaRPr lang="en-ID" sz="1800" dirty="0"/>
          </a:p>
          <a:p>
            <a:pPr algn="just"/>
            <a:endParaRPr lang="en-ID" sz="1800" dirty="0"/>
          </a:p>
          <a:p>
            <a:pPr algn="just"/>
            <a:endParaRPr lang="en-ID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C3848-4CEC-4FED-8ED5-12404CE8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12</a:t>
            </a:fld>
            <a:endParaRPr lang="en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6D39D3-B83E-4677-A3E7-B5E56015E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40386"/>
              </p:ext>
            </p:extLst>
          </p:nvPr>
        </p:nvGraphicFramePr>
        <p:xfrm>
          <a:off x="295275" y="1198563"/>
          <a:ext cx="5353051" cy="3901440"/>
        </p:xfrm>
        <a:graphic>
          <a:graphicData uri="http://schemas.openxmlformats.org/drawingml/2006/table">
            <a:tbl>
              <a:tblPr firstRow="1" firstCol="1" bandRow="1"/>
              <a:tblGrid>
                <a:gridCol w="535305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021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2021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mahasiswa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nim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jurusan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6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variasi</a:t>
                      </a:r>
                      <a:r>
                        <a:rPr lang="en-ID" sz="16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1. </a:t>
                      </a:r>
                      <a:r>
                        <a:rPr lang="en-ID" sz="16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deklarasi</a:t>
                      </a:r>
                      <a:r>
                        <a:rPr lang="en-ID" sz="16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ID" sz="16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alias}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arrMhs</a:t>
                      </a: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mahasiswa</a:t>
                      </a:r>
                      <a:endParaRPr lang="en-ID" sz="16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nMhs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{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jumlah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mahasiswa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Mhs1 :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arrMhs</a:t>
                      </a:r>
                      <a:endParaRPr lang="en-ID" sz="16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6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variasi</a:t>
                      </a:r>
                      <a:r>
                        <a:rPr lang="en-ID" sz="16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 </a:t>
                      </a:r>
                      <a:r>
                        <a:rPr lang="en-ID" sz="16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delarasi</a:t>
                      </a:r>
                      <a:r>
                        <a:rPr lang="en-ID" sz="16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ID" sz="16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tipe</a:t>
                      </a:r>
                      <a:r>
                        <a:rPr lang="en-ID" sz="16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bentukan</a:t>
                      </a:r>
                      <a:r>
                        <a:rPr lang="en-ID" sz="16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mhsType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info 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mahasiswa</a:t>
                      </a:r>
                      <a:endParaRPr lang="en-ID" sz="16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mMhs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jumlah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mahasiswa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 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Mhs2 :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mhsType</a:t>
                      </a:r>
                      <a:endParaRPr lang="en-ID" sz="16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6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13" name="Table 30">
            <a:extLst>
              <a:ext uri="{FF2B5EF4-FFF2-40B4-BE49-F238E27FC236}">
                <a16:creationId xmlns:a16="http://schemas.microsoft.com/office/drawing/2014/main" id="{8FB3DE99-C7D0-4EC5-89AD-D828058D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50060"/>
              </p:ext>
            </p:extLst>
          </p:nvPr>
        </p:nvGraphicFramePr>
        <p:xfrm>
          <a:off x="6419850" y="3340735"/>
          <a:ext cx="4933950" cy="171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950">
                  <a:extLst>
                    <a:ext uri="{9D8B030D-6E8A-4147-A177-3AD203B41FA5}">
                      <a16:colId xmlns:a16="http://schemas.microsoft.com/office/drawing/2014/main" val="990694841"/>
                    </a:ext>
                  </a:extLst>
                </a:gridCol>
              </a:tblGrid>
              <a:tr h="343599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 err="1">
                          <a:solidFill>
                            <a:schemeClr val="tx1"/>
                          </a:solidFill>
                        </a:rPr>
                        <a:t>Keterangan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</a:rPr>
                        <a:t>Variasi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60547"/>
                  </a:ext>
                </a:extLst>
              </a:tr>
              <a:tr h="343599">
                <a:tc>
                  <a:txBody>
                    <a:bodyPr/>
                    <a:lstStyle/>
                    <a:p>
                      <a:pPr algn="l"/>
                      <a:r>
                        <a:rPr lang="en-ID" sz="16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arrMhs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adalah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tipe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of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mahasiswa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08766"/>
                  </a:ext>
                </a:extLst>
              </a:tr>
              <a:tr h="343599">
                <a:tc>
                  <a:txBody>
                    <a:bodyPr/>
                    <a:lstStyle/>
                    <a:p>
                      <a:pPr algn="l"/>
                      <a:r>
                        <a:rPr lang="en-ID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Mhs1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bertipe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arrMhs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85973"/>
                  </a:ext>
                </a:extLst>
              </a:tr>
              <a:tr h="343599">
                <a:tc>
                  <a:txBody>
                    <a:bodyPr/>
                    <a:lstStyle/>
                    <a:p>
                      <a:pPr algn="l"/>
                      <a:r>
                        <a:rPr lang="en-ID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Mhs1[0]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bertipe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mahasiswa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47578"/>
                  </a:ext>
                </a:extLst>
              </a:tr>
              <a:tr h="343599">
                <a:tc>
                  <a:txBody>
                    <a:bodyPr/>
                    <a:lstStyle/>
                    <a:p>
                      <a:pPr algn="l"/>
                      <a:r>
                        <a:rPr lang="en-ID" sz="16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Mhs1[NMAX-1].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nama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bertipe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627812"/>
                  </a:ext>
                </a:extLst>
              </a:tr>
            </a:tbl>
          </a:graphicData>
        </a:graphic>
      </p:graphicFrame>
      <p:graphicFrame>
        <p:nvGraphicFramePr>
          <p:cNvPr id="16" name="Table 30">
            <a:extLst>
              <a:ext uri="{FF2B5EF4-FFF2-40B4-BE49-F238E27FC236}">
                <a16:creationId xmlns:a16="http://schemas.microsoft.com/office/drawing/2014/main" id="{52D214EA-57EB-4854-80B7-926362F2E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55188"/>
              </p:ext>
            </p:extLst>
          </p:nvPr>
        </p:nvGraphicFramePr>
        <p:xfrm>
          <a:off x="390523" y="5238115"/>
          <a:ext cx="10210802" cy="139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1">
                  <a:extLst>
                    <a:ext uri="{9D8B030D-6E8A-4147-A177-3AD203B41FA5}">
                      <a16:colId xmlns:a16="http://schemas.microsoft.com/office/drawing/2014/main" val="990694841"/>
                    </a:ext>
                  </a:extLst>
                </a:gridCol>
                <a:gridCol w="5105401">
                  <a:extLst>
                    <a:ext uri="{9D8B030D-6E8A-4147-A177-3AD203B41FA5}">
                      <a16:colId xmlns:a16="http://schemas.microsoft.com/office/drawing/2014/main" val="4229278782"/>
                    </a:ext>
                  </a:extLst>
                </a:gridCol>
              </a:tblGrid>
              <a:tr h="347821">
                <a:tc gridSpan="2">
                  <a:txBody>
                    <a:bodyPr/>
                    <a:lstStyle/>
                    <a:p>
                      <a:pPr algn="ctr"/>
                      <a:r>
                        <a:rPr lang="en-ID" sz="1600" b="1" dirty="0" err="1">
                          <a:solidFill>
                            <a:schemeClr val="tx1"/>
                          </a:solidFill>
                        </a:rPr>
                        <a:t>Keterangan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</a:rPr>
                        <a:t>Variasi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60547"/>
                  </a:ext>
                </a:extLst>
              </a:tr>
              <a:tr h="347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mhsType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adalah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tipe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bentukan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Mhs2.info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bertipe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of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mahasiswa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939884"/>
                  </a:ext>
                </a:extLst>
              </a:tr>
              <a:tr h="347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adalah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variable,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bukan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tipe</a:t>
                      </a:r>
                      <a:r>
                        <a:rPr lang="en-ID" sz="16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Mhs2.info[0]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bertipe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mahasiswa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443521"/>
                  </a:ext>
                </a:extLst>
              </a:tr>
              <a:tr h="347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Mhs2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bertipe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mhsType</a:t>
                      </a:r>
                      <a:endParaRPr lang="en-ID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Mhs2.info[0].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nama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bertipe</a:t>
                      </a:r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52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39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4475D-0220-42F8-AFB3-DE7613F40A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51B64CD-0BDD-436F-8092-EB4DF2BBCE4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" name="Picture 9" descr="A toy figurine holding a computer&#10;&#10;Description automatically generated with low confidence">
            <a:extLst>
              <a:ext uri="{FF2B5EF4-FFF2-40B4-BE49-F238E27FC236}">
                <a16:creationId xmlns:a16="http://schemas.microsoft.com/office/drawing/2014/main" id="{C259FD54-15B0-48BE-8B69-5BA9BDED6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83" y="1073482"/>
            <a:ext cx="9525836" cy="535987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D9492-1577-4BB7-9FC1-B32256178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18156" y="1304594"/>
            <a:ext cx="4991453" cy="875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4400" b="1" dirty="0">
                <a:latin typeface="+mj-lt"/>
              </a:rPr>
              <a:t>Sesi Latihan </a:t>
            </a:r>
            <a:r>
              <a:rPr lang="en-ID" sz="4400" b="1" dirty="0">
                <a:latin typeface="+mj-lt"/>
                <a:sym typeface="Wingdings" panose="05000000000000000000" pitchFamily="2" charset="2"/>
              </a:rPr>
              <a:t></a:t>
            </a:r>
            <a:endParaRPr lang="en-ID" sz="44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1E60E-C557-4FAE-BAB7-5D464709360C}"/>
              </a:ext>
            </a:extLst>
          </p:cNvPr>
          <p:cNvSpPr txBox="1"/>
          <p:nvPr/>
        </p:nvSpPr>
        <p:spPr>
          <a:xfrm>
            <a:off x="1014882" y="6398309"/>
            <a:ext cx="8008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/>
              <a:t>Image https://id.pinterest.com/pin/498703358729526087/</a:t>
            </a:r>
          </a:p>
        </p:txBody>
      </p:sp>
    </p:spTree>
    <p:extLst>
      <p:ext uri="{BB962C8B-B14F-4D97-AF65-F5344CB8AC3E}">
        <p14:creationId xmlns:p14="http://schemas.microsoft.com/office/powerpoint/2010/main" val="3027129396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EB22F6-1B5F-4F3B-B1E1-4C4DFAAA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1 : Jarak </a:t>
            </a:r>
            <a:r>
              <a:rPr lang="en-ID" dirty="0" err="1"/>
              <a:t>Titik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FD754-6C37-4617-B324-920D3B74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Sebuah</a:t>
            </a:r>
            <a:r>
              <a:rPr lang="en-ID" sz="1800" dirty="0"/>
              <a:t> program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menghitung</a:t>
            </a:r>
            <a:r>
              <a:rPr lang="en-ID" sz="1800" dirty="0"/>
              <a:t> </a:t>
            </a:r>
            <a:r>
              <a:rPr lang="en-ID" sz="1800" dirty="0" err="1"/>
              <a:t>jarak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</a:t>
            </a:r>
            <a:r>
              <a:rPr lang="en-ID" sz="1800" dirty="0" err="1"/>
              <a:t>buah</a:t>
            </a:r>
            <a:r>
              <a:rPr lang="en-ID" sz="1800" dirty="0"/>
              <a:t> </a:t>
            </a:r>
            <a:r>
              <a:rPr lang="en-ID" sz="1800" dirty="0" err="1"/>
              <a:t>titik</a:t>
            </a:r>
            <a:endParaRPr lang="en-ID" sz="1800" dirty="0"/>
          </a:p>
          <a:p>
            <a:pPr marL="0" indent="0" algn="just">
              <a:buNone/>
            </a:pPr>
            <a:r>
              <a:rPr lang="en-ID" sz="1800" b="1" dirty="0" err="1"/>
              <a:t>Masukan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4 </a:t>
            </a:r>
            <a:r>
              <a:rPr lang="en-ID" sz="1800" dirty="0" err="1"/>
              <a:t>nilai</a:t>
            </a:r>
            <a:r>
              <a:rPr lang="en-ID" sz="1800" dirty="0"/>
              <a:t> yang </a:t>
            </a:r>
            <a:r>
              <a:rPr lang="en-ID" sz="1800" dirty="0" err="1"/>
              <a:t>menyatakan</a:t>
            </a:r>
            <a:r>
              <a:rPr lang="en-ID" sz="1800" dirty="0"/>
              <a:t> </a:t>
            </a:r>
            <a:r>
              <a:rPr lang="en-ID" sz="1800" dirty="0" err="1"/>
              <a:t>sumbu</a:t>
            </a:r>
            <a:r>
              <a:rPr lang="en-ID" sz="1800" dirty="0"/>
              <a:t> x dan y </a:t>
            </a:r>
            <a:r>
              <a:rPr lang="en-ID" sz="1800" dirty="0" err="1"/>
              <a:t>dari</a:t>
            </a:r>
            <a:r>
              <a:rPr lang="en-ID" sz="1800" dirty="0"/>
              <a:t> masing-masing </a:t>
            </a:r>
            <a:r>
              <a:rPr lang="en-ID" sz="1800" dirty="0" err="1"/>
              <a:t>titik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1800" b="1" dirty="0" err="1"/>
              <a:t>Keluaran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real yang </a:t>
            </a:r>
            <a:r>
              <a:rPr lang="en-ID" sz="1800" dirty="0" err="1"/>
              <a:t>menyatakan</a:t>
            </a:r>
            <a:r>
              <a:rPr lang="en-ID" sz="1800" dirty="0"/>
              <a:t> </a:t>
            </a:r>
            <a:r>
              <a:rPr lang="en-ID" sz="1800" dirty="0" err="1"/>
              <a:t>jarak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2 </a:t>
            </a:r>
            <a:r>
              <a:rPr lang="en-ID" sz="1800" dirty="0" err="1"/>
              <a:t>titik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endParaRPr lang="en-ID" sz="1800" dirty="0"/>
          </a:p>
          <a:p>
            <a:pPr marL="0" indent="0" algn="just">
              <a:buNone/>
            </a:pPr>
            <a:endParaRPr lang="en-ID" sz="1800" dirty="0"/>
          </a:p>
          <a:p>
            <a:pPr marL="0" indent="0" algn="just">
              <a:buNone/>
            </a:pPr>
            <a:r>
              <a:rPr lang="en-ID" sz="1800" dirty="0" err="1"/>
              <a:t>Buatlah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melengkapi</a:t>
            </a:r>
            <a:r>
              <a:rPr lang="en-ID" sz="1800" dirty="0"/>
              <a:t> dan </a:t>
            </a:r>
            <a:r>
              <a:rPr lang="en-ID" sz="1800" dirty="0" err="1"/>
              <a:t>menggunakan</a:t>
            </a:r>
            <a:r>
              <a:rPr lang="en-ID" sz="1800" dirty="0"/>
              <a:t> subprogram </a:t>
            </a:r>
            <a:r>
              <a:rPr lang="en-ID" sz="1800" dirty="0" err="1"/>
              <a:t>berikut</a:t>
            </a:r>
            <a:endParaRPr lang="en-ID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5BB3-B869-48CC-B38A-15127E9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B64CD-0BDD-436F-8092-EB4DF2BBCE4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F3FBA14-20C4-4180-B7D3-97DFC6042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2256585"/>
                  </p:ext>
                </p:extLst>
              </p:nvPr>
            </p:nvGraphicFramePr>
            <p:xfrm>
              <a:off x="962026" y="3185539"/>
              <a:ext cx="10515599" cy="255720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515599">
                      <a:extLst>
                        <a:ext uri="{9D8B030D-6E8A-4147-A177-3AD203B41FA5}">
                          <a16:colId xmlns:a16="http://schemas.microsoft.com/office/drawing/2014/main" val="1356786181"/>
                        </a:ext>
                      </a:extLst>
                    </a:gridCol>
                  </a:tblGrid>
                  <a:tr h="10218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D" sz="1600" b="1" u="sng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  <a:r>
                            <a:rPr lang="en-ID" sz="1600" b="0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jarak</a:t>
                          </a:r>
                          <a:r>
                            <a:rPr lang="en-ID" sz="1600" b="0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(P1, P2 : </a:t>
                          </a:r>
                          <a:r>
                            <a:rPr lang="en-ID" sz="1600" b="0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titik</a:t>
                          </a:r>
                          <a:r>
                            <a:rPr lang="en-ID" sz="1600" b="0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 -&gt; </a:t>
                          </a:r>
                          <a:r>
                            <a:rPr lang="en-ID" sz="1600" b="1" u="sng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real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diterima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nilai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sumbu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dari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titik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P1 dan P2,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untuk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mengembalikan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jarak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dari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P1 dan P2}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en-ID" sz="1600" b="0" u="none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D" sz="1600" b="1" u="sng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  <a:r>
                            <a:rPr lang="en-ID" sz="1600" b="0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akar</a:t>
                          </a:r>
                          <a:r>
                            <a:rPr lang="en-ID" sz="1600" b="0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(x : </a:t>
                          </a:r>
                          <a:r>
                            <a:rPr lang="en-ID" sz="1600" b="1" u="sng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real</a:t>
                          </a:r>
                          <a:r>
                            <a:rPr lang="en-ID" sz="1600" b="0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 -&gt; </a:t>
                          </a:r>
                          <a:r>
                            <a:rPr lang="en-ID" sz="1600" b="1" u="sng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real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diterima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nilai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suatu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x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untuk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mengembalikan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akar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kuadrat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dari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x, </a:t>
                          </a:r>
                          <a:r>
                            <a:rPr lang="en-ID" sz="1600" b="1" i="1" u="sng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fungsi</a:t>
                          </a:r>
                          <a:r>
                            <a:rPr lang="en-ID" sz="1600" b="1" i="1" u="sng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1" i="1" u="sng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ini</a:t>
                          </a:r>
                          <a:r>
                            <a:rPr lang="en-ID" sz="1600" b="1" i="1" u="sng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1" i="1" u="sng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terdefinisi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dan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tinggal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digunakan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i="1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saja</a:t>
                          </a:r>
                          <a:r>
                            <a:rPr lang="en-ID" sz="1600" b="0" i="1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}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en-ID" sz="1600" b="0" u="none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D" sz="1600" b="0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jarak</a:t>
                          </a:r>
                          <a:r>
                            <a:rPr lang="en-ID" sz="1600" b="0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antara</a:t>
                          </a:r>
                          <a:r>
                            <a:rPr lang="en-ID" sz="1600" b="0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D" sz="1600" b="0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titik</a:t>
                          </a:r>
                          <a:r>
                            <a:rPr lang="en-ID" sz="1600" b="0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ID" sz="1600" b="0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a,b</a:t>
                          </a:r>
                          <a:r>
                            <a:rPr lang="en-ID" sz="1600" b="0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 dan (</a:t>
                          </a:r>
                          <a:r>
                            <a:rPr lang="en-ID" sz="1600" b="0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c,d</a:t>
                          </a:r>
                          <a:r>
                            <a:rPr lang="en-ID" sz="1600" b="0" u="none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r>
                            <a:rPr lang="en-ID" sz="1600" b="0" u="none" dirty="0" err="1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adalah</a:t>
                          </a:r>
                          <a:endParaRPr lang="en-ID" sz="1600" b="0" u="none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𝑗𝑎𝑟𝑎𝑘</m:t>
                                </m:r>
                                <m:r>
                                  <a:rPr lang="en-US" sz="1800" b="0" i="1" u="none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0" i="1" u="none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800" b="0" i="1" u="none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u="none" smtClean="0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u="none" smtClean="0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800" b="0" i="1" u="none" smtClean="0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800" b="0" i="1" u="none" smtClean="0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b="0" i="1" u="none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b="0" i="1" u="none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800" b="0" i="1" u="none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u="none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b="0" i="1" u="none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1800" b="0" i="1" u="none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u="none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800" b="0" i="1" u="none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800" b="0" i="1" u="none" smtClean="0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sz="1800" b="0" i="1" u="none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0" u="none" dirty="0">
                            <a:effectLst/>
                            <a:latin typeface="Consolas" panose="020B0609020204030204" pitchFamily="49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en-ID" sz="1800" b="0" u="none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5957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F3FBA14-20C4-4180-B7D3-97DFC6042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2256585"/>
                  </p:ext>
                </p:extLst>
              </p:nvPr>
            </p:nvGraphicFramePr>
            <p:xfrm>
              <a:off x="962026" y="3185539"/>
              <a:ext cx="10515599" cy="255720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515599">
                      <a:extLst>
                        <a:ext uri="{9D8B030D-6E8A-4147-A177-3AD203B41FA5}">
                          <a16:colId xmlns:a16="http://schemas.microsoft.com/office/drawing/2014/main" val="1356786181"/>
                        </a:ext>
                      </a:extLst>
                    </a:gridCol>
                  </a:tblGrid>
                  <a:tr h="25572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" t="-2613" r="-116" b="-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5957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652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53C2-D7BC-474A-A5C6-5C5106A4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 :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329E-5023-4109-A81F-A9C91A8F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1. </a:t>
            </a:r>
            <a:r>
              <a:rPr lang="en-ID" sz="2000" dirty="0" err="1"/>
              <a:t>Buatlah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array of integer yang </a:t>
            </a:r>
            <a:r>
              <a:rPr lang="en-ID" sz="2000" dirty="0" err="1"/>
              <a:t>berkapasitas</a:t>
            </a:r>
            <a:r>
              <a:rPr lang="en-ID" sz="2000" dirty="0"/>
              <a:t> 20!</a:t>
            </a:r>
            <a:endParaRPr lang="sv-SE" dirty="0"/>
          </a:p>
          <a:p>
            <a:r>
              <a:rPr lang="sv-SE" dirty="0"/>
              <a:t>2. Buatlah algoritma untuk menyimpan bilangan dari 1 hingga ke N kedalam suatu array. Dimana N adalah 20.</a:t>
            </a:r>
          </a:p>
          <a:p>
            <a:r>
              <a:rPr lang="en-US" dirty="0"/>
              <a:t>3. 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20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dinputkan</a:t>
            </a:r>
            <a:r>
              <a:rPr lang="en-US" dirty="0"/>
              <a:t> oleh user,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me-reverse </a:t>
            </a:r>
            <a:r>
              <a:rPr lang="en-US" dirty="0" err="1"/>
              <a:t>elemen</a:t>
            </a:r>
            <a:r>
              <a:rPr lang="en-US" dirty="0"/>
              <a:t> array pada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2,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array yang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4A8F7-24C0-42F5-8653-3C01C0CE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15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543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EB22F6-1B5F-4F3B-B1E1-4C4DFAAA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2(</a:t>
            </a:r>
            <a:r>
              <a:rPr lang="en-ID" dirty="0" err="1"/>
              <a:t>cont</a:t>
            </a:r>
            <a:r>
              <a:rPr lang="en-ID" dirty="0"/>
              <a:t>) : Array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FD754-6C37-4617-B324-920D3B74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1800" dirty="0" err="1"/>
              <a:t>Buatlah</a:t>
            </a:r>
            <a:r>
              <a:rPr lang="en-ID" sz="1800" dirty="0"/>
              <a:t> procedure </a:t>
            </a:r>
            <a:r>
              <a:rPr lang="en-ID" sz="1800" dirty="0" err="1"/>
              <a:t>untuk</a:t>
            </a:r>
            <a:r>
              <a:rPr lang="en-ID" sz="1800" dirty="0"/>
              <a:t> reverse </a:t>
            </a:r>
            <a:r>
              <a:rPr lang="en-ID" sz="1800" dirty="0" err="1"/>
              <a:t>isi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array!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dirty="0" err="1"/>
              <a:t>Buatlah</a:t>
            </a:r>
            <a:r>
              <a:rPr lang="en-ID" sz="1800" dirty="0"/>
              <a:t> function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mengecek</a:t>
            </a:r>
            <a:r>
              <a:rPr lang="en-ID" sz="1800" dirty="0"/>
              <a:t> </a:t>
            </a:r>
            <a:r>
              <a:rPr lang="en-ID" sz="1800" dirty="0" err="1"/>
              <a:t>apakah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array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pola</a:t>
            </a:r>
            <a:r>
              <a:rPr lang="en-ID" sz="1800" dirty="0"/>
              <a:t> </a:t>
            </a:r>
            <a:r>
              <a:rPr lang="en-ID" sz="1800" dirty="0" err="1"/>
              <a:t>palindrom</a:t>
            </a:r>
            <a:r>
              <a:rPr lang="en-ID" sz="1800" dirty="0"/>
              <a:t>! Nilai </a:t>
            </a:r>
            <a:r>
              <a:rPr lang="en-ID" sz="1800" dirty="0" err="1"/>
              <a:t>elemen</a:t>
            </a:r>
            <a:r>
              <a:rPr lang="en-ID" sz="1800" dirty="0"/>
              <a:t> </a:t>
            </a:r>
            <a:r>
              <a:rPr lang="en-ID" sz="1800" dirty="0" err="1"/>
              <a:t>membentuk</a:t>
            </a:r>
            <a:r>
              <a:rPr lang="en-ID" sz="1800" dirty="0"/>
              <a:t> </a:t>
            </a:r>
            <a:r>
              <a:rPr lang="en-ID" sz="1800" dirty="0" err="1"/>
              <a:t>pola</a:t>
            </a:r>
            <a:r>
              <a:rPr lang="en-ID" sz="1800" dirty="0"/>
              <a:t> </a:t>
            </a:r>
            <a:r>
              <a:rPr lang="en-ID" sz="1800" dirty="0" err="1"/>
              <a:t>simetris</a:t>
            </a:r>
            <a:r>
              <a:rPr lang="en-ID" sz="1800" dirty="0"/>
              <a:t>.</a:t>
            </a:r>
          </a:p>
          <a:p>
            <a:pPr marL="457200" lvl="1" indent="0" algn="just">
              <a:buNone/>
            </a:pPr>
            <a:r>
              <a:rPr lang="en-ID" dirty="0" err="1"/>
              <a:t>Contoh</a:t>
            </a:r>
            <a:r>
              <a:rPr lang="en-ID" dirty="0"/>
              <a:t> A = [10, 20, 30, 20, 10], B = [15, 75, 75, 15] dan C = [100]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dirty="0" err="1"/>
              <a:t>Buatlah</a:t>
            </a:r>
            <a:r>
              <a:rPr lang="en-ID" sz="1800" dirty="0"/>
              <a:t> procedure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mengisi</a:t>
            </a:r>
            <a:r>
              <a:rPr lang="en-ID" sz="1800" dirty="0"/>
              <a:t> array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menghasilkan</a:t>
            </a:r>
            <a:r>
              <a:rPr lang="en-ID" sz="1800" dirty="0"/>
              <a:t> array </a:t>
            </a:r>
            <a:r>
              <a:rPr lang="en-ID" sz="1800" dirty="0" err="1"/>
              <a:t>ganjil</a:t>
            </a:r>
            <a:r>
              <a:rPr lang="en-ID" sz="1800" dirty="0"/>
              <a:t> dan array </a:t>
            </a:r>
            <a:r>
              <a:rPr lang="en-ID" sz="1800" dirty="0" err="1"/>
              <a:t>genap</a:t>
            </a:r>
            <a:r>
              <a:rPr lang="en-ID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5BB3-B869-48CC-B38A-15127E9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B64CD-0BDD-436F-8092-EB4DF2BBCE4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0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EB22F6-1B5F-4F3B-B1E1-4C4DFAAA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3 : </a:t>
            </a:r>
            <a:r>
              <a:rPr lang="en-ID" dirty="0" err="1"/>
              <a:t>Pertandingan</a:t>
            </a:r>
            <a:r>
              <a:rPr lang="en-ID" dirty="0"/>
              <a:t> Bola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FD754-6C37-4617-B324-920D3B74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Sebuah</a:t>
            </a:r>
            <a:r>
              <a:rPr lang="en-ID" sz="1800" dirty="0"/>
              <a:t> program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menyimpan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kemenangan</a:t>
            </a:r>
            <a:r>
              <a:rPr lang="en-ID" sz="1800" dirty="0"/>
              <a:t> </a:t>
            </a:r>
            <a:r>
              <a:rPr lang="en-ID" sz="1800" dirty="0" err="1"/>
              <a:t>pertandingan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tahunnya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1800" b="1" dirty="0" err="1"/>
              <a:t>Masukan</a:t>
            </a:r>
            <a:r>
              <a:rPr lang="en-ID" sz="1800" dirty="0"/>
              <a:t> </a:t>
            </a:r>
            <a:r>
              <a:rPr lang="en-ID" sz="1800" dirty="0" err="1"/>
              <a:t>terdiri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3 baris, di mana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barisnya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data </a:t>
            </a:r>
            <a:r>
              <a:rPr lang="en-ID" sz="1800" dirty="0" err="1"/>
              <a:t>kemenangan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tim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. Data </a:t>
            </a:r>
            <a:r>
              <a:rPr lang="en-ID" sz="1800" dirty="0" err="1"/>
              <a:t>kemenangan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yang </a:t>
            </a:r>
            <a:r>
              <a:rPr lang="en-ID" sz="1800" dirty="0" err="1"/>
              <a:t>dipisahkan</a:t>
            </a:r>
            <a:r>
              <a:rPr lang="en-ID" sz="1800" dirty="0"/>
              <a:t> oleh </a:t>
            </a:r>
            <a:r>
              <a:rPr lang="en-ID" sz="1800" dirty="0" err="1"/>
              <a:t>spasi</a:t>
            </a:r>
            <a:r>
              <a:rPr lang="en-ID" sz="1800" dirty="0"/>
              <a:t>, yang </a:t>
            </a:r>
            <a:r>
              <a:rPr lang="en-ID" sz="1800" dirty="0" err="1"/>
              <a:t>menyatakan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kemenangan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tim</a:t>
            </a:r>
            <a:r>
              <a:rPr lang="en-ID" sz="1800" dirty="0"/>
              <a:t> bola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tahunnya</a:t>
            </a:r>
            <a:r>
              <a:rPr lang="en-ID" sz="1800" dirty="0"/>
              <a:t>. </a:t>
            </a:r>
            <a:r>
              <a:rPr lang="en-ID" sz="1800" dirty="0" err="1"/>
              <a:t>Masukan</a:t>
            </a:r>
            <a:r>
              <a:rPr lang="en-ID" sz="1800" dirty="0"/>
              <a:t> pada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barisnya</a:t>
            </a:r>
            <a:r>
              <a:rPr lang="en-ID" sz="1800" dirty="0"/>
              <a:t> </a:t>
            </a:r>
            <a:r>
              <a:rPr lang="en-ID" sz="1800" dirty="0" err="1"/>
              <a:t>berakhir</a:t>
            </a:r>
            <a:r>
              <a:rPr lang="en-ID" sz="1800" dirty="0"/>
              <a:t> </a:t>
            </a:r>
            <a:r>
              <a:rPr lang="en-ID" sz="1800" dirty="0" err="1"/>
              <a:t>apabila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negatif</a:t>
            </a:r>
            <a:r>
              <a:rPr lang="en-ID" sz="1800" dirty="0"/>
              <a:t>. </a:t>
            </a:r>
          </a:p>
          <a:p>
            <a:pPr marL="0" indent="0" algn="just">
              <a:buNone/>
            </a:pPr>
            <a:r>
              <a:rPr lang="en-ID" sz="1800" b="1" dirty="0" err="1"/>
              <a:t>Keluaran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3 </a:t>
            </a:r>
            <a:r>
              <a:rPr lang="en-ID" sz="1800" dirty="0" err="1"/>
              <a:t>bilangan</a:t>
            </a:r>
            <a:r>
              <a:rPr lang="en-ID" sz="1800" dirty="0"/>
              <a:t> yang </a:t>
            </a:r>
            <a:r>
              <a:rPr lang="en-ID" sz="1800" dirty="0" err="1"/>
              <a:t>menyatakan</a:t>
            </a:r>
            <a:r>
              <a:rPr lang="en-ID" sz="1800" dirty="0"/>
              <a:t> rata-rata </a:t>
            </a:r>
            <a:r>
              <a:rPr lang="en-ID" sz="1800" dirty="0" err="1"/>
              <a:t>kemenangan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3 </a:t>
            </a:r>
            <a:r>
              <a:rPr lang="en-ID" sz="1800" dirty="0" err="1"/>
              <a:t>tim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tahunnya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1800" dirty="0" err="1"/>
              <a:t>Buatlah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melengkapi</a:t>
            </a:r>
            <a:r>
              <a:rPr lang="en-ID" sz="1800" dirty="0"/>
              <a:t> dan </a:t>
            </a:r>
            <a:r>
              <a:rPr lang="en-ID" sz="1800" dirty="0" err="1"/>
              <a:t>menggunakan</a:t>
            </a:r>
            <a:r>
              <a:rPr lang="en-ID" sz="1800" dirty="0"/>
              <a:t> subprogram </a:t>
            </a:r>
            <a:r>
              <a:rPr lang="en-ID" sz="1800" dirty="0" err="1"/>
              <a:t>berikut</a:t>
            </a:r>
            <a:endParaRPr lang="en-ID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5BB3-B869-48CC-B38A-15127E9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B64CD-0BDD-436F-8092-EB4DF2BBCE4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FBA14-20C4-4180-B7D3-97DFC6042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13946"/>
              </p:ext>
            </p:extLst>
          </p:nvPr>
        </p:nvGraphicFramePr>
        <p:xfrm>
          <a:off x="933450" y="3955731"/>
          <a:ext cx="10420350" cy="2537143"/>
        </p:xfrm>
        <a:graphic>
          <a:graphicData uri="http://schemas.openxmlformats.org/drawingml/2006/table">
            <a:tbl>
              <a:tblPr firstRow="1" firstCol="1" bandRow="1"/>
              <a:tblGrid>
                <a:gridCol w="1042035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53714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inputData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in/out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t:tabGol, n: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{I.S. data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kemenangan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suatu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telah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siap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piranti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masukan</a:t>
                      </a:r>
                      <a:endParaRPr lang="en-ID" sz="1600" b="0" i="1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F.S. t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berisi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 data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kemenangan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suatu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tim.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600" b="0" i="1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rataan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(t: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tabGol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: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real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diberikan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 t yang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berisi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 data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kemenangan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mengembalikan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rata-rata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kemenangan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600" b="0" i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PertandinganBola</a:t>
                      </a:r>
                      <a:endParaRPr lang="en-ID" sz="1600" b="0" i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{program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menyimpan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kemenangan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bola, dan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rata-rata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kemenangan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setiap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timnya</a:t>
                      </a:r>
                      <a:r>
                        <a:rPr lang="en-ID" sz="16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Magnifying glass on clear background">
            <a:extLst>
              <a:ext uri="{FF2B5EF4-FFF2-40B4-BE49-F238E27FC236}">
                <a16:creationId xmlns:a16="http://schemas.microsoft.com/office/drawing/2014/main" id="{979244E6-B62D-474C-8CD2-FA09B27D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7" b="37266"/>
          <a:stretch/>
        </p:blipFill>
        <p:spPr>
          <a:xfrm>
            <a:off x="1598" y="5"/>
            <a:ext cx="12188815" cy="371060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8AC9-035B-4D59-8F9A-62790FAF6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4470" y="3752850"/>
            <a:ext cx="7483464" cy="2452687"/>
          </a:xfrm>
        </p:spPr>
        <p:txBody>
          <a:bodyPr vert="horz" lIns="45720" tIns="22860" rIns="45720" bIns="22860" rtlCol="0" anchor="ctr">
            <a:normAutofit/>
          </a:bodyPr>
          <a:lstStyle/>
          <a:p>
            <a:pPr marL="200025" indent="0" defTabSz="457200">
              <a:buNone/>
            </a:pPr>
            <a:r>
              <a:rPr lang="en-US" sz="5750" b="1" dirty="0"/>
              <a:t>TERIMA KASIH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86DA-9377-481D-B644-4D6F78C941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691620D-EF38-4304-BD55-E5FE15CC4BE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0743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9D1125-FB07-4B7D-AAE2-18EDB02A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 sz="4400" b="1" dirty="0"/>
              <a:t>Outline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532E9A-D9E7-4F53-AB1E-445F0814E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622134"/>
              </p:ext>
            </p:extLst>
          </p:nvPr>
        </p:nvGraphicFramePr>
        <p:xfrm>
          <a:off x="838200" y="1198563"/>
          <a:ext cx="1051560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365D76-FF1D-4A4F-9448-1DD4ABE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049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1EB6-9582-42C2-9E40-17BE6BFA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TIPE BENTUKAN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925FB-3A96-4CFA-8D6A-3F65D6C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3</a:t>
            </a:fld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BE00F7-E9B3-41A0-BAF1-916EC28B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3649153"/>
          </a:xfrm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ID" sz="1800" dirty="0" err="1"/>
              <a:t>Tipe</a:t>
            </a:r>
            <a:r>
              <a:rPr lang="en-ID" sz="1800" dirty="0"/>
              <a:t> data </a:t>
            </a:r>
            <a:r>
              <a:rPr lang="en-ID" sz="1800" dirty="0" err="1"/>
              <a:t>dasar</a:t>
            </a:r>
            <a:r>
              <a:rPr lang="en-ID" sz="1800" dirty="0"/>
              <a:t> &gt;&gt; </a:t>
            </a:r>
            <a:r>
              <a:rPr lang="en-ID" sz="1800" dirty="0" err="1">
                <a:highlight>
                  <a:srgbClr val="FFFF00"/>
                </a:highlight>
              </a:rPr>
              <a:t>telah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terdefinisi</a:t>
            </a:r>
            <a:r>
              <a:rPr lang="en-ID" sz="1800" dirty="0"/>
              <a:t> (</a:t>
            </a:r>
            <a:r>
              <a:rPr lang="en-ID" sz="1800" dirty="0" err="1"/>
              <a:t>Contoh</a:t>
            </a:r>
            <a:r>
              <a:rPr lang="en-ID" sz="1800" dirty="0"/>
              <a:t>: </a:t>
            </a:r>
            <a:r>
              <a:rPr lang="en-US" sz="1800" dirty="0"/>
              <a:t>integer, real, string, </a:t>
            </a:r>
            <a:r>
              <a:rPr lang="en-US" sz="1800" dirty="0" err="1"/>
              <a:t>boolean</a:t>
            </a:r>
            <a:r>
              <a:rPr lang="en-US" sz="1800" dirty="0"/>
              <a:t> dan char</a:t>
            </a:r>
            <a:r>
              <a:rPr lang="en-ID" sz="1800" dirty="0"/>
              <a:t>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D" sz="1800" b="1" dirty="0" err="1">
                <a:highlight>
                  <a:srgbClr val="FFFF00"/>
                </a:highlight>
              </a:rPr>
              <a:t>Tipe</a:t>
            </a:r>
            <a:r>
              <a:rPr lang="en-ID" sz="1800" b="1" dirty="0">
                <a:highlight>
                  <a:srgbClr val="FFFF00"/>
                </a:highlight>
              </a:rPr>
              <a:t> </a:t>
            </a:r>
            <a:r>
              <a:rPr lang="en-ID" sz="1800" b="1" dirty="0" err="1">
                <a:highlight>
                  <a:srgbClr val="FFFF00"/>
                </a:highlight>
              </a:rPr>
              <a:t>Bentukan</a:t>
            </a:r>
            <a:r>
              <a:rPr lang="en-ID" sz="1800" dirty="0"/>
              <a:t> &gt;&gt;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b="1" dirty="0"/>
              <a:t>TYPE</a:t>
            </a:r>
            <a:r>
              <a:rPr lang="en-ID" sz="1800" dirty="0"/>
              <a:t> yang </a:t>
            </a:r>
            <a:r>
              <a:rPr lang="en-ID" sz="1800" b="1" dirty="0" err="1">
                <a:highlight>
                  <a:srgbClr val="FFFF00"/>
                </a:highlight>
              </a:rPr>
              <a:t>dibuat</a:t>
            </a:r>
            <a:r>
              <a:rPr lang="en-ID" sz="1800" b="1" dirty="0"/>
              <a:t> </a:t>
            </a:r>
            <a:r>
              <a:rPr lang="en-ID" sz="1800" dirty="0"/>
              <a:t>(oleh </a:t>
            </a:r>
            <a:r>
              <a:rPr lang="en-ID" sz="1800" dirty="0" err="1"/>
              <a:t>pemrogram</a:t>
            </a:r>
            <a:r>
              <a:rPr lang="en-ID" sz="1800" dirty="0"/>
              <a:t>)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komponen</a:t>
            </a:r>
            <a:r>
              <a:rPr lang="en-ID" sz="1800" dirty="0"/>
              <a:t>/field </a:t>
            </a:r>
            <a:r>
              <a:rPr lang="en-ID" sz="1800" dirty="0" err="1"/>
              <a:t>bertype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 yang </a:t>
            </a:r>
            <a:r>
              <a:rPr lang="en-ID" sz="1800" b="0" i="0" dirty="0" err="1"/>
              <a:t>mempunyai</a:t>
            </a:r>
            <a:r>
              <a:rPr lang="en-ID" sz="1800" b="0" i="0" dirty="0"/>
              <a:t> </a:t>
            </a:r>
            <a:r>
              <a:rPr lang="en-ID" sz="1800" b="0" i="0" dirty="0" err="1"/>
              <a:t>makna</a:t>
            </a:r>
            <a:r>
              <a:rPr lang="en-ID" sz="1800" b="0" i="0" dirty="0"/>
              <a:t> semantic.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D" sz="1800" dirty="0" err="1"/>
              <a:t>Contoh</a:t>
            </a:r>
            <a:r>
              <a:rPr lang="en-ID" sz="1800" dirty="0"/>
              <a:t> </a:t>
            </a:r>
            <a:r>
              <a:rPr lang="en-ID" sz="1800" dirty="0" err="1"/>
              <a:t>tipe</a:t>
            </a:r>
            <a:r>
              <a:rPr lang="en-ID" sz="1800" dirty="0"/>
              <a:t> </a:t>
            </a:r>
            <a:r>
              <a:rPr lang="en-ID" sz="1800" dirty="0" err="1"/>
              <a:t>bentukan</a:t>
            </a:r>
            <a:r>
              <a:rPr lang="en-ID" sz="1800" dirty="0"/>
              <a:t> :</a:t>
            </a:r>
          </a:p>
          <a:p>
            <a:pPr lvl="1" algn="just"/>
            <a:r>
              <a:rPr lang="en-ID" dirty="0" err="1"/>
              <a:t>Tipe</a:t>
            </a:r>
            <a:r>
              <a:rPr lang="en-ID" dirty="0"/>
              <a:t> Waktu (jam, </a:t>
            </a:r>
            <a:r>
              <a:rPr lang="en-ID" dirty="0" err="1"/>
              <a:t>menit</a:t>
            </a:r>
            <a:r>
              <a:rPr lang="en-ID" dirty="0"/>
              <a:t>, dan </a:t>
            </a:r>
            <a:r>
              <a:rPr lang="en-ID" dirty="0" err="1"/>
              <a:t>detik</a:t>
            </a:r>
            <a:r>
              <a:rPr lang="en-ID" dirty="0"/>
              <a:t>)</a:t>
            </a:r>
          </a:p>
          <a:p>
            <a:pPr lvl="1" algn="just"/>
            <a:r>
              <a:rPr lang="en-ID" dirty="0" err="1"/>
              <a:t>Tipe</a:t>
            </a:r>
            <a:r>
              <a:rPr lang="en-ID" dirty="0"/>
              <a:t> Orang (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gendre</a:t>
            </a:r>
            <a:r>
              <a:rPr lang="en-ID" dirty="0"/>
              <a:t>, </a:t>
            </a:r>
            <a:r>
              <a:rPr lang="en-ID" dirty="0" err="1"/>
              <a:t>alamat</a:t>
            </a:r>
            <a:r>
              <a:rPr lang="en-ID" dirty="0"/>
              <a:t>, agama dan biodata </a:t>
            </a:r>
            <a:r>
              <a:rPr lang="en-ID" dirty="0" err="1"/>
              <a:t>lainnya</a:t>
            </a:r>
            <a:r>
              <a:rPr lang="en-ID" dirty="0"/>
              <a:t>)</a:t>
            </a:r>
          </a:p>
          <a:p>
            <a:pPr marL="457200" lvl="1" indent="0" algn="just">
              <a:buNone/>
            </a:pPr>
            <a:endParaRPr lang="en-ID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ID" sz="1800" b="1" dirty="0" err="1"/>
              <a:t>Deklarasi</a:t>
            </a:r>
            <a:r>
              <a:rPr lang="en-ID" sz="1800" b="1" dirty="0"/>
              <a:t> </a:t>
            </a:r>
            <a:r>
              <a:rPr lang="en-ID" sz="1800" b="1" dirty="0" err="1"/>
              <a:t>dari</a:t>
            </a:r>
            <a:r>
              <a:rPr lang="en-ID" sz="1800" b="1" dirty="0"/>
              <a:t> </a:t>
            </a:r>
            <a:r>
              <a:rPr lang="en-ID" sz="1800" b="1" dirty="0" err="1"/>
              <a:t>Tipe</a:t>
            </a:r>
            <a:r>
              <a:rPr lang="en-ID" sz="1800" b="1" dirty="0"/>
              <a:t> </a:t>
            </a:r>
            <a:r>
              <a:rPr lang="en-ID" sz="1800" b="1" dirty="0" err="1"/>
              <a:t>Bentukan</a:t>
            </a:r>
            <a:endParaRPr lang="en-ID" sz="1800" b="1" dirty="0"/>
          </a:p>
          <a:p>
            <a:pPr marL="457200" lvl="1" indent="0" algn="just">
              <a:buNone/>
            </a:pPr>
            <a:r>
              <a:rPr lang="en-ID" dirty="0"/>
              <a:t>Karena yang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maka</a:t>
            </a:r>
            <a:r>
              <a:rPr lang="en-ID" dirty="0"/>
              <a:t>,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>
                <a:highlight>
                  <a:srgbClr val="FFFF00"/>
                </a:highlight>
              </a:rPr>
              <a:t>variable </a:t>
            </a:r>
            <a:r>
              <a:rPr lang="en-ID" dirty="0" err="1">
                <a:highlight>
                  <a:srgbClr val="FFFF00"/>
                </a:highlight>
              </a:rPr>
              <a:t>dengan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tipe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bentukan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/>
              <a:t>tersebut</a:t>
            </a:r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06770F-B55F-4646-A044-14D441AF0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30493"/>
              </p:ext>
            </p:extLst>
          </p:nvPr>
        </p:nvGraphicFramePr>
        <p:xfrm>
          <a:off x="1417320" y="4506246"/>
          <a:ext cx="3957320" cy="2066004"/>
        </p:xfrm>
        <a:graphic>
          <a:graphicData uri="http://schemas.openxmlformats.org/drawingml/2006/table">
            <a:tbl>
              <a:tblPr firstRow="1" firstCol="1" bandRow="1"/>
              <a:tblGrid>
                <a:gridCol w="395732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066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</a:t>
                      </a:r>
                      <a:r>
                        <a:rPr lang="en-ID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type_name</a:t>
                      </a: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&lt;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&lt;field_1&gt; : &lt;data type&gt;,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&lt;field_2&gt; : &lt;data type&gt;,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...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ID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variable_name</a:t>
                      </a: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: &lt;</a:t>
                      </a:r>
                      <a:r>
                        <a:rPr lang="en-ID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type_name</a:t>
                      </a:r>
                      <a:r>
                        <a:rPr lang="en-ID" sz="16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BDFFAB-AD22-4B75-AC56-75720F055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02228"/>
              </p:ext>
            </p:extLst>
          </p:nvPr>
        </p:nvGraphicFramePr>
        <p:xfrm>
          <a:off x="6817360" y="4478592"/>
          <a:ext cx="3957320" cy="2093658"/>
        </p:xfrm>
        <a:graphic>
          <a:graphicData uri="http://schemas.openxmlformats.org/drawingml/2006/table">
            <a:tbl>
              <a:tblPr firstRow="1" firstCol="1" bandRow="1"/>
              <a:tblGrid>
                <a:gridCol w="395732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0936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Contoh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date&lt;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day: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month  :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year  :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tgl</a:t>
                      </a:r>
                      <a:r>
                        <a:rPr lang="en-ID" sz="20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7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EE2051B-F520-497F-AC7E-0EA48FE0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/>
              <a:t>Assignment dan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38FCC8F-E25F-40F0-ADEB-6C30CB83C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224" y="1423034"/>
            <a:ext cx="4219576" cy="18301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field yang </a:t>
            </a:r>
            <a:r>
              <a:rPr lang="en-ID" dirty="0" err="1"/>
              <a:t>didefinisikan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fieldnya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Pahami</a:t>
            </a:r>
            <a:r>
              <a:rPr lang="en-ID" dirty="0"/>
              <a:t> </a:t>
            </a:r>
            <a:r>
              <a:rPr lang="en-ID" dirty="0" err="1"/>
              <a:t>hirarki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6467E5E-A11F-46A1-9E57-475AB9010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97148"/>
              </p:ext>
            </p:extLst>
          </p:nvPr>
        </p:nvGraphicFramePr>
        <p:xfrm>
          <a:off x="628650" y="1430568"/>
          <a:ext cx="6162675" cy="4514390"/>
        </p:xfrm>
        <a:graphic>
          <a:graphicData uri="http://schemas.openxmlformats.org/drawingml/2006/table">
            <a:tbl>
              <a:tblPr firstRow="1" firstCol="1" bandRow="1"/>
              <a:tblGrid>
                <a:gridCol w="6162675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514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  <a:endParaRPr lang="en-ID" sz="20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date&lt;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day   :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month :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year  :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tgl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date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  <a:endParaRPr lang="en-ID" sz="20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D" sz="20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tgl.day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tgl.month</a:t>
                      </a:r>
                      <a:r>
                        <a:rPr lang="en-ID" sz="20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&lt;- “</a:t>
                      </a:r>
                      <a:r>
                        <a:rPr lang="en-ID" sz="20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Agustus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tgl.year</a:t>
                      </a:r>
                      <a:r>
                        <a:rPr lang="en-ID" sz="20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&lt;- 1900 + 45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(“Indonesia </a:t>
                      </a:r>
                      <a:r>
                        <a:rPr lang="en-ID" sz="20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merdeka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20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tanggal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”, </a:t>
                      </a:r>
                      <a:b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tgl.day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,”</a:t>
                      </a:r>
                      <a:r>
                        <a:rPr lang="en-ID" sz="20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”, </a:t>
                      </a:r>
                      <a:r>
                        <a:rPr lang="en-ID" sz="20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tgl.month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“dan </a:t>
                      </a:r>
                      <a:r>
                        <a:rPr lang="en-ID" sz="20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tahun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”,</a:t>
                      </a:r>
                      <a:r>
                        <a:rPr lang="en-ID" sz="20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tgl.year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D" sz="20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endprogram</a:t>
                      </a:r>
                      <a:endParaRPr lang="en-ID" sz="20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B6E48C22-9779-444E-816D-6AF16BFA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21849"/>
              </p:ext>
            </p:extLst>
          </p:nvPr>
        </p:nvGraphicFramePr>
        <p:xfrm>
          <a:off x="7000875" y="3253193"/>
          <a:ext cx="49339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950">
                  <a:extLst>
                    <a:ext uri="{9D8B030D-6E8A-4147-A177-3AD203B41FA5}">
                      <a16:colId xmlns:a16="http://schemas.microsoft.com/office/drawing/2014/main" val="990694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 err="1">
                          <a:solidFill>
                            <a:schemeClr val="tx1"/>
                          </a:solidFill>
                        </a:rPr>
                        <a:t>Keterangan</a:t>
                      </a:r>
                      <a:endParaRPr lang="en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6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adalah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tipe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data, </a:t>
                      </a:r>
                      <a:r>
                        <a:rPr lang="en-ID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bukan</a:t>
                      </a:r>
                      <a:r>
                        <a:rPr lang="en-ID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0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tgl</a:t>
                      </a:r>
                      <a:r>
                        <a:rPr lang="en-ID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bertipe</a:t>
                      </a:r>
                      <a:r>
                        <a:rPr lang="en-ID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8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tgl.day</a:t>
                      </a:r>
                      <a:r>
                        <a:rPr lang="en-ID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bertipe</a:t>
                      </a:r>
                      <a:r>
                        <a:rPr lang="en-ID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4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tgl.month</a:t>
                      </a:r>
                      <a:r>
                        <a:rPr lang="en-ID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bertipe</a:t>
                      </a:r>
                      <a:r>
                        <a:rPr lang="en-ID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62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tgl.year</a:t>
                      </a:r>
                      <a:r>
                        <a:rPr lang="en-ID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bertipe</a:t>
                      </a:r>
                      <a:r>
                        <a:rPr lang="en-ID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93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95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E3C1-A053-455B-AF55-F5B73A27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048E-07DC-418F-BAA5-CB651538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17536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Sebuah</a:t>
            </a:r>
            <a:r>
              <a:rPr lang="en-ID" dirty="0"/>
              <a:t> program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balok</a:t>
            </a:r>
            <a:r>
              <a:rPr lang="en-ID" dirty="0"/>
              <a:t> </a:t>
            </a:r>
            <a:r>
              <a:rPr lang="en-ID" dirty="0" err="1"/>
              <a:t>beserta</a:t>
            </a:r>
            <a:r>
              <a:rPr lang="en-ID" dirty="0"/>
              <a:t> volume dan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selimutnya</a:t>
            </a:r>
            <a:r>
              <a:rPr lang="en-ID" dirty="0"/>
              <a:t> dan </a:t>
            </a:r>
            <a:r>
              <a:rPr lang="en-ID" dirty="0" err="1"/>
              <a:t>menampilkannya</a:t>
            </a:r>
            <a:r>
              <a:rPr lang="en-ID" dirty="0"/>
              <a:t>.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bentukan</a:t>
            </a:r>
            <a:r>
              <a:rPr lang="en-ID" dirty="0"/>
              <a:t> </a:t>
            </a:r>
            <a:r>
              <a:rPr lang="en-ID" dirty="0" err="1"/>
              <a:t>balok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data-data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b="1" dirty="0" err="1"/>
              <a:t>Jawaban</a:t>
            </a:r>
            <a:r>
              <a:rPr lang="en-ID" dirty="0"/>
              <a:t>: data </a:t>
            </a:r>
            <a:r>
              <a:rPr lang="en-ID" dirty="0" err="1"/>
              <a:t>balok</a:t>
            </a:r>
            <a:r>
              <a:rPr lang="en-ID" dirty="0"/>
              <a:t> &gt;&gt; volume,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selimut</a:t>
            </a:r>
            <a:r>
              <a:rPr lang="en-ID" dirty="0"/>
              <a:t> + </a:t>
            </a:r>
            <a:r>
              <a:rPr lang="en-ID" dirty="0" err="1">
                <a:solidFill>
                  <a:srgbClr val="0070C0"/>
                </a:solidFill>
              </a:rPr>
              <a:t>panjang</a:t>
            </a:r>
            <a:r>
              <a:rPr lang="en-ID" dirty="0">
                <a:solidFill>
                  <a:srgbClr val="0070C0"/>
                </a:solidFill>
              </a:rPr>
              <a:t>, </a:t>
            </a:r>
            <a:r>
              <a:rPr lang="en-ID" dirty="0" err="1">
                <a:solidFill>
                  <a:srgbClr val="0070C0"/>
                </a:solidFill>
              </a:rPr>
              <a:t>lebar</a:t>
            </a:r>
            <a:r>
              <a:rPr lang="en-ID" dirty="0">
                <a:solidFill>
                  <a:srgbClr val="0070C0"/>
                </a:solidFill>
              </a:rPr>
              <a:t>, </a:t>
            </a:r>
            <a:r>
              <a:rPr lang="en-ID" dirty="0" err="1">
                <a:solidFill>
                  <a:srgbClr val="0070C0"/>
                </a:solidFill>
              </a:rPr>
              <a:t>tinggi</a:t>
            </a:r>
            <a:endParaRPr lang="en-ID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67E49-88EA-49E8-8120-27A87BD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5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7031F-AFB6-4483-BAEA-F2721F028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57544"/>
              </p:ext>
            </p:extLst>
          </p:nvPr>
        </p:nvGraphicFramePr>
        <p:xfrm>
          <a:off x="981073" y="3076574"/>
          <a:ext cx="10115551" cy="3433763"/>
        </p:xfrm>
        <a:graphic>
          <a:graphicData uri="http://schemas.openxmlformats.org/drawingml/2006/table">
            <a:tbl>
              <a:tblPr firstRow="1" firstCol="1" bandRow="1"/>
              <a:tblGrid>
                <a:gridCol w="1011555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433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contohSoal</a:t>
                      </a:r>
                      <a:endParaRPr lang="en-ID" sz="18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  <a:endParaRPr lang="en-ID" sz="1800" b="1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balok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ID" sz="18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p,l,t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: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ID" sz="18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luas,volume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cube : </a:t>
                      </a:r>
                      <a:r>
                        <a:rPr lang="en-ID" sz="18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balok</a:t>
                      </a:r>
                      <a:r>
                        <a:rPr lang="en-ID" sz="18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  <a:endParaRPr lang="en-ID" sz="18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cube.p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cube.t)</a:t>
                      </a:r>
                      <a:b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cube.volume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&lt;-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cube.p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cube.t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cube.luas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&lt;- 2 * (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cube.p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cube.p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cube.t +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cube.t)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cube.p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cube.t,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cube.luas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cube.volume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D" sz="18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endprogram</a:t>
                      </a:r>
                      <a:endParaRPr lang="en-ID" sz="18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7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B8EA-54A6-4D87-BF1F-60472312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GoLang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4E5A8-1681-4772-955F-52AD9C05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6</a:t>
            </a:fld>
            <a:endParaRPr lang="en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536746-D1F0-435C-959A-41B530BCB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73128"/>
              </p:ext>
            </p:extLst>
          </p:nvPr>
        </p:nvGraphicFramePr>
        <p:xfrm>
          <a:off x="838200" y="2028825"/>
          <a:ext cx="10515600" cy="4114800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02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package main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 "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fmt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8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balok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struct{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p,l,t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luas,volume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8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main(){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var cube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balok</a:t>
                      </a:r>
                      <a:endParaRPr lang="en-ID" sz="18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fmt.Scanln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(&amp;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cube.p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&amp;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&amp;cube.t)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cube.volume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cube.p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cube.t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cube.luas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2 * (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cube.p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cube.p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cube.t +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cube.t)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fmt.Print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cube.p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cube.t,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cube.luas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cube.volume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B55C4A-87BB-4293-A245-FA850A797187}"/>
              </a:ext>
            </a:extLst>
          </p:cNvPr>
          <p:cNvSpPr txBox="1">
            <a:spLocks/>
          </p:cNvSpPr>
          <p:nvPr/>
        </p:nvSpPr>
        <p:spPr>
          <a:xfrm>
            <a:off x="838200" y="1199073"/>
            <a:ext cx="10515600" cy="82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Go</a:t>
            </a:r>
          </a:p>
          <a:p>
            <a:pPr algn="just"/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bentukan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subprogram</a:t>
            </a:r>
          </a:p>
        </p:txBody>
      </p:sp>
    </p:spTree>
    <p:extLst>
      <p:ext uri="{BB962C8B-B14F-4D97-AF65-F5344CB8AC3E}">
        <p14:creationId xmlns:p14="http://schemas.microsoft.com/office/powerpoint/2010/main" val="149508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0DDE-43CC-4EE5-8FE7-3F9D2805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1"/>
            <a:ext cx="3352799" cy="1976284"/>
          </a:xfrm>
        </p:spPr>
        <p:txBody>
          <a:bodyPr>
            <a:normAutofit/>
          </a:bodyPr>
          <a:lstStyle/>
          <a:p>
            <a:r>
              <a:rPr lang="en-ID" sz="4000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BDDA-7D91-4DDC-AED7-35A27194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775"/>
            <a:ext cx="10515600" cy="37861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1900" dirty="0" err="1"/>
              <a:t>Digunakan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menyimpan</a:t>
            </a:r>
            <a:r>
              <a:rPr lang="en-ID" sz="1900" dirty="0"/>
              <a:t> </a:t>
            </a:r>
            <a:r>
              <a:rPr lang="en-ID" sz="1900" dirty="0" err="1">
                <a:highlight>
                  <a:srgbClr val="FFFF00"/>
                </a:highlight>
              </a:rPr>
              <a:t>kumpulan</a:t>
            </a:r>
            <a:r>
              <a:rPr lang="en-ID" sz="1900" dirty="0">
                <a:highlight>
                  <a:srgbClr val="FFFF00"/>
                </a:highlight>
              </a:rPr>
              <a:t> data. </a:t>
            </a:r>
            <a:endParaRPr lang="en-ID" sz="1900" dirty="0"/>
          </a:p>
          <a:p>
            <a:pPr marL="342900" indent="-342900" algn="just">
              <a:buFont typeface="+mj-lt"/>
              <a:buAutoNum type="arabicPeriod"/>
            </a:pPr>
            <a:r>
              <a:rPr lang="en-ID" sz="1600" dirty="0"/>
              <a:t>Array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menyimpan</a:t>
            </a:r>
            <a:r>
              <a:rPr lang="en-ID" sz="1600" dirty="0"/>
              <a:t> data/</a:t>
            </a:r>
            <a:r>
              <a:rPr lang="en-ID" sz="1600" dirty="0" err="1"/>
              <a:t>elemen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>
                <a:highlight>
                  <a:srgbClr val="FFFF00"/>
                </a:highlight>
              </a:rPr>
              <a:t>tipe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homogen</a:t>
            </a:r>
            <a:r>
              <a:rPr lang="en-ID" sz="1600" dirty="0">
                <a:highlight>
                  <a:srgbClr val="FFFF00"/>
                </a:highlight>
              </a:rPr>
              <a:t>/</a:t>
            </a:r>
            <a:r>
              <a:rPr lang="en-ID" sz="1600" dirty="0" err="1">
                <a:highlight>
                  <a:srgbClr val="FFFF00"/>
                </a:highlight>
              </a:rPr>
              <a:t>sejenis</a:t>
            </a:r>
            <a:r>
              <a:rPr lang="en-ID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600" dirty="0"/>
              <a:t>Element </a:t>
            </a:r>
            <a:r>
              <a:rPr lang="en-ID" sz="1600" dirty="0" err="1">
                <a:highlight>
                  <a:srgbClr val="FFFF00"/>
                </a:highlight>
              </a:rPr>
              <a:t>terurut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berdasarkan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indeks</a:t>
            </a:r>
            <a:endParaRPr lang="en-ID" sz="1600" dirty="0">
              <a:highlight>
                <a:srgbClr val="FFFF00"/>
              </a:highlight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1600" dirty="0" err="1">
                <a:highlight>
                  <a:srgbClr val="FFFF00"/>
                </a:highlight>
              </a:rPr>
              <a:t>Banyaknya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elemen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adalah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tetap</a:t>
            </a:r>
            <a:r>
              <a:rPr lang="en-ID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600" dirty="0"/>
              <a:t>Index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nomor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mengakses</a:t>
            </a:r>
            <a:r>
              <a:rPr lang="en-ID" sz="1600" dirty="0"/>
              <a:t> </a:t>
            </a:r>
            <a:r>
              <a:rPr lang="en-ID" sz="1600" dirty="0" err="1"/>
              <a:t>elemen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array.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600" dirty="0" err="1">
                <a:highlight>
                  <a:srgbClr val="FFFF00"/>
                </a:highlight>
              </a:rPr>
              <a:t>Tipe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indeks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adalah</a:t>
            </a:r>
            <a:r>
              <a:rPr lang="en-ID" sz="1600" dirty="0">
                <a:highlight>
                  <a:srgbClr val="FFFF00"/>
                </a:highlight>
              </a:rPr>
              <a:t> integer </a:t>
            </a:r>
            <a:r>
              <a:rPr lang="en-ID" sz="1600" dirty="0" err="1">
                <a:highlight>
                  <a:srgbClr val="FFFF00"/>
                </a:highlight>
              </a:rPr>
              <a:t>atau</a:t>
            </a:r>
            <a:r>
              <a:rPr lang="en-ID" sz="1600" dirty="0">
                <a:highlight>
                  <a:srgbClr val="FFFF00"/>
                </a:highlight>
              </a:rPr>
              <a:t> character abjad</a:t>
            </a:r>
            <a:r>
              <a:rPr lang="en-ID" sz="1600" dirty="0"/>
              <a:t>.</a:t>
            </a:r>
          </a:p>
          <a:p>
            <a:pPr marL="0" indent="0" algn="just">
              <a:buNone/>
            </a:pPr>
            <a:r>
              <a:rPr lang="en-ID" sz="1900" dirty="0" err="1"/>
              <a:t>Contoh</a:t>
            </a:r>
            <a:r>
              <a:rPr lang="en-ID" sz="1900" dirty="0"/>
              <a:t>: 					(Gambar </a:t>
            </a:r>
            <a:r>
              <a:rPr lang="en-ID" sz="1900" dirty="0" err="1"/>
              <a:t>hanyalah</a:t>
            </a:r>
            <a:r>
              <a:rPr lang="en-ID" sz="1900" dirty="0"/>
              <a:t> </a:t>
            </a:r>
            <a:r>
              <a:rPr lang="en-ID" sz="1900" dirty="0" err="1"/>
              <a:t>illustrasi</a:t>
            </a:r>
            <a:r>
              <a:rPr lang="en-ID" sz="1900" dirty="0"/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D" sz="1600" dirty="0"/>
              <a:t>T1 dan T2 </a:t>
            </a:r>
            <a:r>
              <a:rPr lang="en-ID" sz="1600" dirty="0" err="1"/>
              <a:t>adalah</a:t>
            </a:r>
            <a:r>
              <a:rPr lang="en-ID" sz="1600" dirty="0"/>
              <a:t> Array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D" sz="1600" dirty="0" err="1"/>
              <a:t>Jumlah</a:t>
            </a:r>
            <a:r>
              <a:rPr lang="en-ID" sz="1600" dirty="0"/>
              <a:t>  </a:t>
            </a:r>
            <a:r>
              <a:rPr lang="en-ID" sz="1600" dirty="0" err="1"/>
              <a:t>elemen</a:t>
            </a:r>
            <a:r>
              <a:rPr lang="en-ID" sz="1600" dirty="0"/>
              <a:t> T1 = 5, </a:t>
            </a:r>
            <a:r>
              <a:rPr lang="en-ID" sz="1600" dirty="0" err="1"/>
              <a:t>Indeks</a:t>
            </a:r>
            <a:r>
              <a:rPr lang="en-ID" sz="1600" dirty="0"/>
              <a:t> = 1, 2, 3, 4, 5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D" sz="1600" dirty="0" err="1"/>
              <a:t>Jumlah</a:t>
            </a:r>
            <a:r>
              <a:rPr lang="en-ID" sz="1600" dirty="0"/>
              <a:t>  </a:t>
            </a:r>
            <a:r>
              <a:rPr lang="en-ID" sz="1600" dirty="0" err="1"/>
              <a:t>elemen</a:t>
            </a:r>
            <a:r>
              <a:rPr lang="en-ID" sz="1600" dirty="0"/>
              <a:t> T2 = 3, </a:t>
            </a:r>
            <a:r>
              <a:rPr lang="en-ID" sz="1600" dirty="0" err="1"/>
              <a:t>Indeks</a:t>
            </a:r>
            <a:r>
              <a:rPr lang="en-ID" sz="1600" dirty="0"/>
              <a:t> = 0, 1, 2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D" sz="1600" dirty="0" err="1"/>
              <a:t>Tipe</a:t>
            </a:r>
            <a:r>
              <a:rPr lang="en-ID" sz="1600" dirty="0"/>
              <a:t> T1  : Array of Integer, dan </a:t>
            </a:r>
            <a:r>
              <a:rPr lang="en-ID" sz="1600" dirty="0" err="1"/>
              <a:t>Tipe</a:t>
            </a:r>
            <a:r>
              <a:rPr lang="en-ID" sz="1600" dirty="0"/>
              <a:t> T2 : Array of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2FCD7-FD00-4DC2-AE47-7C839547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7</a:t>
            </a:fld>
            <a:endParaRPr lang="en-ID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0F718D-0CED-4548-9390-BD9DDCC3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44" y="3920402"/>
            <a:ext cx="5768231" cy="21132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4EC325-A35F-4F74-8369-1D811F979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319" y="136525"/>
            <a:ext cx="5337294" cy="21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AF52A57-85CF-48E9-B5DD-3D6F8756F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980A0-239C-4ED6-BFF7-293F6086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195826-FEC6-4B1A-8BA9-B5ACF089CF5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6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C5EF-309F-433F-98EE-D357324C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Deklarasi</a:t>
            </a:r>
            <a:r>
              <a:rPr lang="en-ID" dirty="0"/>
              <a:t> dan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DBAF0-61E1-4E82-AF45-AED323B3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9</a:t>
            </a:fld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40B925-0134-4B41-B1FE-45037D0535D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0" y="1104181"/>
            <a:ext cx="10515600" cy="865273"/>
          </a:xfrm>
        </p:spPr>
        <p:txBody>
          <a:bodyPr>
            <a:normAutofit/>
          </a:bodyPr>
          <a:lstStyle/>
          <a:p>
            <a:pPr algn="just"/>
            <a:r>
              <a:rPr lang="en-ID" sz="2000" dirty="0" err="1"/>
              <a:t>Deklarasi</a:t>
            </a:r>
            <a:r>
              <a:rPr lang="en-ID" sz="2000" dirty="0"/>
              <a:t> array  </a:t>
            </a:r>
            <a:r>
              <a:rPr lang="en-ID" sz="2000" b="0" dirty="0">
                <a:highlight>
                  <a:srgbClr val="FFFF00"/>
                </a:highlight>
                <a:latin typeface="Consolas" panose="020B0609020204030204" pitchFamily="49" charset="0"/>
              </a:rPr>
              <a:t>&lt;variable name&gt; : </a:t>
            </a:r>
            <a:r>
              <a:rPr lang="en-ID" sz="2000" u="sng" dirty="0">
                <a:highlight>
                  <a:srgbClr val="FFFF00"/>
                </a:highlight>
                <a:latin typeface="Consolas" panose="020B0609020204030204" pitchFamily="49" charset="0"/>
              </a:rPr>
              <a:t>array</a:t>
            </a:r>
            <a:r>
              <a:rPr lang="en-ID" sz="2000" b="0" dirty="0">
                <a:highlight>
                  <a:srgbClr val="FFFF00"/>
                </a:highlight>
                <a:latin typeface="Consolas" panose="020B0609020204030204" pitchFamily="49" charset="0"/>
              </a:rPr>
              <a:t> [</a:t>
            </a:r>
            <a:r>
              <a:rPr lang="en-ID" sz="2000" b="0" dirty="0" err="1">
                <a:highlight>
                  <a:srgbClr val="FFFF00"/>
                </a:highlight>
                <a:latin typeface="Consolas" panose="020B0609020204030204" pitchFamily="49" charset="0"/>
              </a:rPr>
              <a:t>start..end</a:t>
            </a:r>
            <a:r>
              <a:rPr lang="en-ID" sz="2000" b="0" dirty="0"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ID" sz="2000" u="sng" dirty="0">
                <a:highlight>
                  <a:srgbClr val="FFFF00"/>
                </a:highlight>
                <a:latin typeface="Consolas" panose="020B0609020204030204" pitchFamily="49" charset="0"/>
              </a:rPr>
              <a:t>of</a:t>
            </a:r>
            <a:r>
              <a:rPr lang="en-ID" sz="2000" b="0" dirty="0">
                <a:highlight>
                  <a:srgbClr val="FFFF00"/>
                </a:highlight>
                <a:latin typeface="Consolas" panose="020B0609020204030204" pitchFamily="49" charset="0"/>
              </a:rPr>
              <a:t> &lt;data type&gt;</a:t>
            </a:r>
          </a:p>
          <a:p>
            <a:pPr algn="just"/>
            <a:r>
              <a:rPr lang="en-ID" sz="2000" b="0" dirty="0"/>
              <a:t>di mana </a:t>
            </a:r>
            <a:r>
              <a:rPr lang="en-ID" sz="2000" b="0" dirty="0" err="1"/>
              <a:t>indeks</a:t>
            </a:r>
            <a:r>
              <a:rPr lang="en-ID" sz="2000" b="0" dirty="0"/>
              <a:t> array </a:t>
            </a:r>
            <a:r>
              <a:rPr lang="en-ID" sz="2000" b="0" dirty="0" err="1"/>
              <a:t>adalah</a:t>
            </a:r>
            <a:r>
              <a:rPr lang="en-ID" sz="2000" b="0" dirty="0"/>
              <a:t> </a:t>
            </a:r>
            <a:r>
              <a:rPr lang="en-ID" sz="2000" b="0" dirty="0">
                <a:highlight>
                  <a:srgbClr val="FFFF00"/>
                </a:highlight>
                <a:latin typeface="Consolas" panose="020B0609020204030204" pitchFamily="49" charset="0"/>
              </a:rPr>
              <a:t>start</a:t>
            </a:r>
            <a:r>
              <a:rPr lang="en-ID" sz="2000" b="0" dirty="0">
                <a:latin typeface="Consolas" panose="020B0609020204030204" pitchFamily="49" charset="0"/>
              </a:rPr>
              <a:t> </a:t>
            </a:r>
            <a:r>
              <a:rPr lang="en-ID" sz="2000" b="0" dirty="0" err="1"/>
              <a:t>hingga</a:t>
            </a:r>
            <a:r>
              <a:rPr lang="en-ID" sz="2000" b="0" dirty="0">
                <a:latin typeface="Consolas" panose="020B0609020204030204" pitchFamily="49" charset="0"/>
              </a:rPr>
              <a:t> </a:t>
            </a:r>
            <a:r>
              <a:rPr lang="en-ID" sz="2000" b="0" dirty="0">
                <a:highlight>
                  <a:srgbClr val="FFFF00"/>
                </a:highlight>
                <a:latin typeface="Consolas" panose="020B0609020204030204" pitchFamily="49" charset="0"/>
              </a:rPr>
              <a:t>end</a:t>
            </a:r>
            <a:r>
              <a:rPr lang="en-ID" sz="2000" b="0" dirty="0"/>
              <a:t>. </a:t>
            </a:r>
            <a:r>
              <a:rPr lang="en-ID" sz="2000" b="0" dirty="0" err="1"/>
              <a:t>contohnya</a:t>
            </a:r>
            <a:r>
              <a:rPr lang="en-ID" sz="2000" b="0" dirty="0"/>
              <a:t>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73ABD1-C6B0-4BE3-9FB4-D33A688C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90248"/>
              </p:ext>
            </p:extLst>
          </p:nvPr>
        </p:nvGraphicFramePr>
        <p:xfrm>
          <a:off x="561975" y="1874202"/>
          <a:ext cx="11430000" cy="4752021"/>
        </p:xfrm>
        <a:graphic>
          <a:graphicData uri="http://schemas.openxmlformats.org/drawingml/2006/table">
            <a:tbl>
              <a:tblPr firstRow="1" firstCol="1" bandRow="1"/>
              <a:tblGrid>
                <a:gridCol w="1143000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752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  <a:endParaRPr lang="en-ID" sz="18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T1 :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[1..5]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cara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1.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deklarasi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langsung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variabel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800" b="0" i="1" u="none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arrString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[0..2]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cara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2.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deklarasi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alias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type}</a:t>
                      </a:r>
                      <a:endParaRPr lang="en-ID" sz="18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T2 : </a:t>
                      </a:r>
                      <a:r>
                        <a:rPr lang="en-ID" sz="18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arrString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D" sz="18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8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arrString</a:t>
                      </a:r>
                      <a:r>
                        <a:rPr lang="en-ID" sz="18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ID" sz="18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tipe</a:t>
                      </a:r>
                      <a:r>
                        <a:rPr lang="en-ID" sz="18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800" b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  <a:endParaRPr lang="en-ID" sz="18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(T1)               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{SALAH,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harus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spesifik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T1 yang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di-assign}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(T1[1])            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{BENAR,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spesifik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valid}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T2[0] &lt;- “Raden”        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{BENAR, T2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 of string, T2[0]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string}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T1[4] &lt;- 2              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{BENAR, T1[4]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integer}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D" sz="18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(T2[10])           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{SALAH,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valid}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T2[T1[4]] &lt;- “Sultan”   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{BENAR, T1[4]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integer dan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bernilai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2,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valid}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T1[3] &lt;- T1[1] + T1[4]    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{BENAR,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operasi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integer}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print(T2)               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{SALAH,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harus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spesifik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T2 yang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dicetak</a:t>
                      </a:r>
                      <a:r>
                        <a:rPr lang="en-ID" sz="1800" b="0" i="1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print(T1[1], T2[2])     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{BENAR,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spesifik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8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ID" sz="18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valid}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Endprogram</a:t>
                      </a:r>
                      <a:endParaRPr lang="en-ID" sz="18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012541"/>
      </p:ext>
    </p:extLst>
  </p:cSld>
  <p:clrMapOvr>
    <a:masterClrMapping/>
  </p:clrMapOvr>
</p:sld>
</file>

<file path=ppt/theme/theme1.xml><?xml version="1.0" encoding="utf-8"?>
<a:theme xmlns:a="http://schemas.openxmlformats.org/drawingml/2006/main" name="PEY Tel-U CELOE 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1879</Words>
  <Application>Microsoft Office PowerPoint</Application>
  <PresentationFormat>Widescreen</PresentationFormat>
  <Paragraphs>261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Comfortaa</vt:lpstr>
      <vt:lpstr>Consolas</vt:lpstr>
      <vt:lpstr>Roboto Mono</vt:lpstr>
      <vt:lpstr>Wingdings</vt:lpstr>
      <vt:lpstr>PEY Tel-U CELOE Custom</vt:lpstr>
      <vt:lpstr>Minggu 08 Pertemuan 1 Tipe Bentukan dan Array</vt:lpstr>
      <vt:lpstr>Outline</vt:lpstr>
      <vt:lpstr>TIPE BENTUKAN</vt:lpstr>
      <vt:lpstr>Assignment dan Operasi Tipe Data</vt:lpstr>
      <vt:lpstr>Contoh Soal</vt:lpstr>
      <vt:lpstr>Implementasi dalam GoLang</vt:lpstr>
      <vt:lpstr>ARRAY</vt:lpstr>
      <vt:lpstr>PowerPoint Presentation</vt:lpstr>
      <vt:lpstr>Deklarasi dan Akses dari Array</vt:lpstr>
      <vt:lpstr>PowerPoint Presentation</vt:lpstr>
      <vt:lpstr>Pengisian dan mencetak Array</vt:lpstr>
      <vt:lpstr>Kombinasi Array dan Tipe Bentukan</vt:lpstr>
      <vt:lpstr>PowerPoint Presentation</vt:lpstr>
      <vt:lpstr>Soal 1 : Jarak Titik</vt:lpstr>
      <vt:lpstr>Soal 2 : Array</vt:lpstr>
      <vt:lpstr>Soal 2(cont) : Array</vt:lpstr>
      <vt:lpstr>Soal 3 : Pertandingan Bola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Minggu 08 Pertemuan 1 Tipe Bentukan dan Array</dc:title>
  <dc:creator>HASMAWATI</dc:creator>
  <cp:lastModifiedBy>HASMAWATI</cp:lastModifiedBy>
  <cp:revision>21</cp:revision>
  <dcterms:created xsi:type="dcterms:W3CDTF">2021-04-19T06:49:17Z</dcterms:created>
  <dcterms:modified xsi:type="dcterms:W3CDTF">2021-04-20T05:15:33Z</dcterms:modified>
</cp:coreProperties>
</file>