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844" r:id="rId2"/>
    <p:sldId id="1845" r:id="rId3"/>
    <p:sldId id="1846" r:id="rId4"/>
    <p:sldId id="1847" r:id="rId5"/>
    <p:sldId id="1848" r:id="rId6"/>
    <p:sldId id="1849" r:id="rId7"/>
    <p:sldId id="1842" r:id="rId8"/>
    <p:sldId id="1850" r:id="rId9"/>
    <p:sldId id="1853" r:id="rId10"/>
    <p:sldId id="1854" r:id="rId11"/>
    <p:sldId id="1855" r:id="rId12"/>
    <p:sldId id="1858" r:id="rId13"/>
    <p:sldId id="1856" r:id="rId14"/>
    <p:sldId id="18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ertemuan 2" id="{B393841D-9DD2-46FC-B926-653EB1763DDB}">
          <p14:sldIdLst>
            <p14:sldId id="1844"/>
            <p14:sldId id="1845"/>
            <p14:sldId id="1846"/>
            <p14:sldId id="1847"/>
            <p14:sldId id="1848"/>
            <p14:sldId id="1849"/>
            <p14:sldId id="1842"/>
            <p14:sldId id="1850"/>
            <p14:sldId id="1853"/>
            <p14:sldId id="1854"/>
            <p14:sldId id="1855"/>
            <p14:sldId id="1858"/>
            <p14:sldId id="1856"/>
            <p14:sldId id="18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3488" autoAdjust="0"/>
  </p:normalViewPr>
  <p:slideViewPr>
    <p:cSldViewPr snapToGrid="0">
      <p:cViewPr varScale="1">
        <p:scale>
          <a:sx n="56" d="100"/>
          <a:sy n="56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F9631-3CCF-4487-BA19-056695135CA5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812E5A39-64FB-4B00-88D8-B0C8316E0825}">
      <dgm:prSet phldrT="[Text]" custT="1"/>
      <dgm:spPr/>
      <dgm:t>
        <a:bodyPr/>
        <a:lstStyle/>
        <a:p>
          <a:r>
            <a:rPr lang="en-ID" sz="2400" dirty="0" err="1"/>
            <a:t>Pencarian</a:t>
          </a:r>
          <a:r>
            <a:rPr lang="en-ID" sz="2400" dirty="0"/>
            <a:t> Nilai </a:t>
          </a:r>
          <a:r>
            <a:rPr lang="en-ID" sz="2400" dirty="0" err="1"/>
            <a:t>Ekstrim</a:t>
          </a:r>
          <a:endParaRPr lang="en-ID" sz="2400" dirty="0"/>
        </a:p>
      </dgm:t>
    </dgm:pt>
    <dgm:pt modelId="{656AAF17-6A29-449C-AA88-82C87191D19C}" type="parTrans" cxnId="{07D9ECF7-9459-4B00-BBF0-73204BAEB5C0}">
      <dgm:prSet/>
      <dgm:spPr/>
      <dgm:t>
        <a:bodyPr/>
        <a:lstStyle/>
        <a:p>
          <a:endParaRPr lang="en-ID"/>
        </a:p>
      </dgm:t>
    </dgm:pt>
    <dgm:pt modelId="{781B3027-833B-4CAF-BF5E-829680CC910F}" type="sibTrans" cxnId="{07D9ECF7-9459-4B00-BBF0-73204BAEB5C0}">
      <dgm:prSet/>
      <dgm:spPr/>
      <dgm:t>
        <a:bodyPr/>
        <a:lstStyle/>
        <a:p>
          <a:endParaRPr lang="en-ID"/>
        </a:p>
      </dgm:t>
    </dgm:pt>
    <dgm:pt modelId="{4687B72F-0707-4E04-ADE7-268985B86BBC}">
      <dgm:prSet custT="1"/>
      <dgm:spPr/>
      <dgm:t>
        <a:bodyPr/>
        <a:lstStyle/>
        <a:p>
          <a:r>
            <a:rPr lang="en-US" sz="2400" dirty="0" err="1"/>
            <a:t>Pencarian</a:t>
          </a:r>
          <a:r>
            <a:rPr lang="en-US" sz="2400" dirty="0"/>
            <a:t> pada </a:t>
          </a:r>
          <a:r>
            <a:rPr lang="en-US" sz="2400" dirty="0" err="1"/>
            <a:t>sekumpulan</a:t>
          </a:r>
          <a:r>
            <a:rPr lang="en-US" sz="2400" dirty="0"/>
            <a:t> data yang </a:t>
          </a:r>
          <a:r>
            <a:rPr lang="en-US" sz="2400" dirty="0" err="1"/>
            <a:t>tersusun</a:t>
          </a:r>
          <a:r>
            <a:rPr lang="en-US" sz="2400" dirty="0"/>
            <a:t> </a:t>
          </a:r>
          <a:r>
            <a:rPr lang="en-US" sz="2400" dirty="0" err="1"/>
            <a:t>Acak</a:t>
          </a:r>
          <a:endParaRPr lang="en-US" sz="2400" dirty="0"/>
        </a:p>
      </dgm:t>
    </dgm:pt>
    <dgm:pt modelId="{5FEE0595-9E71-446C-A6A4-34D896CBFC26}" type="parTrans" cxnId="{3B0618AA-DB63-45B3-BADE-1273D6C72A7A}">
      <dgm:prSet/>
      <dgm:spPr/>
      <dgm:t>
        <a:bodyPr/>
        <a:lstStyle/>
        <a:p>
          <a:endParaRPr lang="en-ID"/>
        </a:p>
      </dgm:t>
    </dgm:pt>
    <dgm:pt modelId="{E04472AF-FD0C-4855-A671-A410DF122FC0}" type="sibTrans" cxnId="{3B0618AA-DB63-45B3-BADE-1273D6C72A7A}">
      <dgm:prSet/>
      <dgm:spPr/>
      <dgm:t>
        <a:bodyPr/>
        <a:lstStyle/>
        <a:p>
          <a:endParaRPr lang="en-ID"/>
        </a:p>
      </dgm:t>
    </dgm:pt>
    <dgm:pt modelId="{B7820525-A822-4512-A587-A9BC7273AF1A}">
      <dgm:prSet custT="1"/>
      <dgm:spPr/>
      <dgm:t>
        <a:bodyPr/>
        <a:lstStyle/>
        <a:p>
          <a:r>
            <a:rPr lang="en-US" sz="2400" dirty="0"/>
            <a:t>Latihan </a:t>
          </a:r>
          <a:r>
            <a:rPr lang="en-US" sz="2400" dirty="0" err="1"/>
            <a:t>Soal</a:t>
          </a:r>
          <a:endParaRPr lang="en-US" sz="2400" dirty="0"/>
        </a:p>
      </dgm:t>
    </dgm:pt>
    <dgm:pt modelId="{C50AF01C-8D94-44CD-88B0-E0986C85F883}" type="parTrans" cxnId="{3BE85D00-282D-42A6-B55D-8C743EE416C5}">
      <dgm:prSet/>
      <dgm:spPr/>
      <dgm:t>
        <a:bodyPr/>
        <a:lstStyle/>
        <a:p>
          <a:endParaRPr lang="en-ID"/>
        </a:p>
      </dgm:t>
    </dgm:pt>
    <dgm:pt modelId="{99F566A6-FEFE-4458-86DE-C4DDCBF2477B}" type="sibTrans" cxnId="{3BE85D00-282D-42A6-B55D-8C743EE416C5}">
      <dgm:prSet/>
      <dgm:spPr/>
      <dgm:t>
        <a:bodyPr/>
        <a:lstStyle/>
        <a:p>
          <a:endParaRPr lang="en-ID"/>
        </a:p>
      </dgm:t>
    </dgm:pt>
    <dgm:pt modelId="{E907C7B6-B078-4437-9672-582DBFF02C5D}" type="pres">
      <dgm:prSet presAssocID="{860F9631-3CCF-4487-BA19-056695135CA5}" presName="linear" presStyleCnt="0">
        <dgm:presLayoutVars>
          <dgm:dir/>
          <dgm:animLvl val="lvl"/>
          <dgm:resizeHandles val="exact"/>
        </dgm:presLayoutVars>
      </dgm:prSet>
      <dgm:spPr/>
    </dgm:pt>
    <dgm:pt modelId="{47CFDD08-DD28-427B-A225-72C271055434}" type="pres">
      <dgm:prSet presAssocID="{812E5A39-64FB-4B00-88D8-B0C8316E0825}" presName="parentLin" presStyleCnt="0"/>
      <dgm:spPr/>
    </dgm:pt>
    <dgm:pt modelId="{D9136626-1475-4A05-9416-13D3B8D11E85}" type="pres">
      <dgm:prSet presAssocID="{812E5A39-64FB-4B00-88D8-B0C8316E0825}" presName="parentLeftMargin" presStyleLbl="node1" presStyleIdx="0" presStyleCnt="3"/>
      <dgm:spPr/>
    </dgm:pt>
    <dgm:pt modelId="{98B685CC-63A0-4D71-AC92-8F90F0DAEFC2}" type="pres">
      <dgm:prSet presAssocID="{812E5A39-64FB-4B00-88D8-B0C8316E08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359A57C-8471-4B0A-9C3F-85B9B859411C}" type="pres">
      <dgm:prSet presAssocID="{812E5A39-64FB-4B00-88D8-B0C8316E0825}" presName="negativeSpace" presStyleCnt="0"/>
      <dgm:spPr/>
    </dgm:pt>
    <dgm:pt modelId="{41470AE0-E3A3-4D3A-836C-F4F6C6163F47}" type="pres">
      <dgm:prSet presAssocID="{812E5A39-64FB-4B00-88D8-B0C8316E0825}" presName="childText" presStyleLbl="conFgAcc1" presStyleIdx="0" presStyleCnt="3">
        <dgm:presLayoutVars>
          <dgm:bulletEnabled val="1"/>
        </dgm:presLayoutVars>
      </dgm:prSet>
      <dgm:spPr/>
    </dgm:pt>
    <dgm:pt modelId="{C49E70A0-40D6-452B-871C-1B83D2C9E75F}" type="pres">
      <dgm:prSet presAssocID="{781B3027-833B-4CAF-BF5E-829680CC910F}" presName="spaceBetweenRectangles" presStyleCnt="0"/>
      <dgm:spPr/>
    </dgm:pt>
    <dgm:pt modelId="{70BE6981-09CB-4C80-919A-448794CD0EDB}" type="pres">
      <dgm:prSet presAssocID="{4687B72F-0707-4E04-ADE7-268985B86BBC}" presName="parentLin" presStyleCnt="0"/>
      <dgm:spPr/>
    </dgm:pt>
    <dgm:pt modelId="{185BF123-AF0D-4745-A842-C49429D079DB}" type="pres">
      <dgm:prSet presAssocID="{4687B72F-0707-4E04-ADE7-268985B86BBC}" presName="parentLeftMargin" presStyleLbl="node1" presStyleIdx="0" presStyleCnt="3"/>
      <dgm:spPr/>
    </dgm:pt>
    <dgm:pt modelId="{A7835240-0F81-4919-8C80-4A48B208A679}" type="pres">
      <dgm:prSet presAssocID="{4687B72F-0707-4E04-ADE7-268985B86B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C56F61-AC77-4359-8526-69BA0302ADE2}" type="pres">
      <dgm:prSet presAssocID="{4687B72F-0707-4E04-ADE7-268985B86BBC}" presName="negativeSpace" presStyleCnt="0"/>
      <dgm:spPr/>
    </dgm:pt>
    <dgm:pt modelId="{EC4028A6-A0D1-4F3E-94FF-1CE31233CB1B}" type="pres">
      <dgm:prSet presAssocID="{4687B72F-0707-4E04-ADE7-268985B86BBC}" presName="childText" presStyleLbl="conFgAcc1" presStyleIdx="1" presStyleCnt="3">
        <dgm:presLayoutVars>
          <dgm:bulletEnabled val="1"/>
        </dgm:presLayoutVars>
      </dgm:prSet>
      <dgm:spPr/>
    </dgm:pt>
    <dgm:pt modelId="{638242E0-F4DF-4A35-A58A-88569974E1C4}" type="pres">
      <dgm:prSet presAssocID="{E04472AF-FD0C-4855-A671-A410DF122FC0}" presName="spaceBetweenRectangles" presStyleCnt="0"/>
      <dgm:spPr/>
    </dgm:pt>
    <dgm:pt modelId="{792BC75B-4B30-4AE4-B87D-5041C3233833}" type="pres">
      <dgm:prSet presAssocID="{B7820525-A822-4512-A587-A9BC7273AF1A}" presName="parentLin" presStyleCnt="0"/>
      <dgm:spPr/>
    </dgm:pt>
    <dgm:pt modelId="{E9995D35-7A98-4867-8238-51205471CAE7}" type="pres">
      <dgm:prSet presAssocID="{B7820525-A822-4512-A587-A9BC7273AF1A}" presName="parentLeftMargin" presStyleLbl="node1" presStyleIdx="1" presStyleCnt="3"/>
      <dgm:spPr/>
    </dgm:pt>
    <dgm:pt modelId="{5F6C7263-9C2C-416B-AA2F-7D8E0DC9D802}" type="pres">
      <dgm:prSet presAssocID="{B7820525-A822-4512-A587-A9BC7273AF1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EE67A6-E0A8-4DA2-9AB1-F9BB04CD363F}" type="pres">
      <dgm:prSet presAssocID="{B7820525-A822-4512-A587-A9BC7273AF1A}" presName="negativeSpace" presStyleCnt="0"/>
      <dgm:spPr/>
    </dgm:pt>
    <dgm:pt modelId="{CE0CEE24-4318-4585-8058-5D27B2544F27}" type="pres">
      <dgm:prSet presAssocID="{B7820525-A822-4512-A587-A9BC7273AF1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BE85D00-282D-42A6-B55D-8C743EE416C5}" srcId="{860F9631-3CCF-4487-BA19-056695135CA5}" destId="{B7820525-A822-4512-A587-A9BC7273AF1A}" srcOrd="2" destOrd="0" parTransId="{C50AF01C-8D94-44CD-88B0-E0986C85F883}" sibTransId="{99F566A6-FEFE-4458-86DE-C4DDCBF2477B}"/>
    <dgm:cxn modelId="{5274A858-EC37-4034-AAD3-DE7DE911C673}" type="presOf" srcId="{B7820525-A822-4512-A587-A9BC7273AF1A}" destId="{E9995D35-7A98-4867-8238-51205471CAE7}" srcOrd="0" destOrd="0" presId="urn:microsoft.com/office/officeart/2005/8/layout/list1"/>
    <dgm:cxn modelId="{B4DD1F88-47E4-4F99-ACBF-F536D9270150}" type="presOf" srcId="{4687B72F-0707-4E04-ADE7-268985B86BBC}" destId="{185BF123-AF0D-4745-A842-C49429D079DB}" srcOrd="0" destOrd="0" presId="urn:microsoft.com/office/officeart/2005/8/layout/list1"/>
    <dgm:cxn modelId="{1D842CA0-12E4-4BFC-B666-487CA6A75D41}" type="presOf" srcId="{812E5A39-64FB-4B00-88D8-B0C8316E0825}" destId="{98B685CC-63A0-4D71-AC92-8F90F0DAEFC2}" srcOrd="1" destOrd="0" presId="urn:microsoft.com/office/officeart/2005/8/layout/list1"/>
    <dgm:cxn modelId="{3B0618AA-DB63-45B3-BADE-1273D6C72A7A}" srcId="{860F9631-3CCF-4487-BA19-056695135CA5}" destId="{4687B72F-0707-4E04-ADE7-268985B86BBC}" srcOrd="1" destOrd="0" parTransId="{5FEE0595-9E71-446C-A6A4-34D896CBFC26}" sibTransId="{E04472AF-FD0C-4855-A671-A410DF122FC0}"/>
    <dgm:cxn modelId="{2686D0AF-6AB0-4C9A-AF36-FCEB712FD3A6}" type="presOf" srcId="{4687B72F-0707-4E04-ADE7-268985B86BBC}" destId="{A7835240-0F81-4919-8C80-4A48B208A679}" srcOrd="1" destOrd="0" presId="urn:microsoft.com/office/officeart/2005/8/layout/list1"/>
    <dgm:cxn modelId="{5FEA65B2-63D1-4D33-85FC-548E2EF210EA}" type="presOf" srcId="{860F9631-3CCF-4487-BA19-056695135CA5}" destId="{E907C7B6-B078-4437-9672-582DBFF02C5D}" srcOrd="0" destOrd="0" presId="urn:microsoft.com/office/officeart/2005/8/layout/list1"/>
    <dgm:cxn modelId="{572FE9C0-8307-4D89-B055-7F16C4F74C4B}" type="presOf" srcId="{812E5A39-64FB-4B00-88D8-B0C8316E0825}" destId="{D9136626-1475-4A05-9416-13D3B8D11E85}" srcOrd="0" destOrd="0" presId="urn:microsoft.com/office/officeart/2005/8/layout/list1"/>
    <dgm:cxn modelId="{5E6DC9EE-3DC6-4969-9801-0890877D7BCA}" type="presOf" srcId="{B7820525-A822-4512-A587-A9BC7273AF1A}" destId="{5F6C7263-9C2C-416B-AA2F-7D8E0DC9D802}" srcOrd="1" destOrd="0" presId="urn:microsoft.com/office/officeart/2005/8/layout/list1"/>
    <dgm:cxn modelId="{07D9ECF7-9459-4B00-BBF0-73204BAEB5C0}" srcId="{860F9631-3CCF-4487-BA19-056695135CA5}" destId="{812E5A39-64FB-4B00-88D8-B0C8316E0825}" srcOrd="0" destOrd="0" parTransId="{656AAF17-6A29-449C-AA88-82C87191D19C}" sibTransId="{781B3027-833B-4CAF-BF5E-829680CC910F}"/>
    <dgm:cxn modelId="{38DA44D4-CBCE-483E-8097-495FF7DF6D3A}" type="presParOf" srcId="{E907C7B6-B078-4437-9672-582DBFF02C5D}" destId="{47CFDD08-DD28-427B-A225-72C271055434}" srcOrd="0" destOrd="0" presId="urn:microsoft.com/office/officeart/2005/8/layout/list1"/>
    <dgm:cxn modelId="{99BEF801-1342-4E24-B70A-FFA1922FB54F}" type="presParOf" srcId="{47CFDD08-DD28-427B-A225-72C271055434}" destId="{D9136626-1475-4A05-9416-13D3B8D11E85}" srcOrd="0" destOrd="0" presId="urn:microsoft.com/office/officeart/2005/8/layout/list1"/>
    <dgm:cxn modelId="{D1799B5C-3C3F-4C93-B04F-56E27DD01EEB}" type="presParOf" srcId="{47CFDD08-DD28-427B-A225-72C271055434}" destId="{98B685CC-63A0-4D71-AC92-8F90F0DAEFC2}" srcOrd="1" destOrd="0" presId="urn:microsoft.com/office/officeart/2005/8/layout/list1"/>
    <dgm:cxn modelId="{3F28B0C4-3276-45D8-A0A4-8A930E3C4614}" type="presParOf" srcId="{E907C7B6-B078-4437-9672-582DBFF02C5D}" destId="{C359A57C-8471-4B0A-9C3F-85B9B859411C}" srcOrd="1" destOrd="0" presId="urn:microsoft.com/office/officeart/2005/8/layout/list1"/>
    <dgm:cxn modelId="{AF354546-9C71-489E-82DF-EED940D7715E}" type="presParOf" srcId="{E907C7B6-B078-4437-9672-582DBFF02C5D}" destId="{41470AE0-E3A3-4D3A-836C-F4F6C6163F47}" srcOrd="2" destOrd="0" presId="urn:microsoft.com/office/officeart/2005/8/layout/list1"/>
    <dgm:cxn modelId="{BAD32FD6-11C9-4821-A05F-FEA3B62C3F32}" type="presParOf" srcId="{E907C7B6-B078-4437-9672-582DBFF02C5D}" destId="{C49E70A0-40D6-452B-871C-1B83D2C9E75F}" srcOrd="3" destOrd="0" presId="urn:microsoft.com/office/officeart/2005/8/layout/list1"/>
    <dgm:cxn modelId="{F2C0ACDA-FD3D-4458-923E-4554A6550EF0}" type="presParOf" srcId="{E907C7B6-B078-4437-9672-582DBFF02C5D}" destId="{70BE6981-09CB-4C80-919A-448794CD0EDB}" srcOrd="4" destOrd="0" presId="urn:microsoft.com/office/officeart/2005/8/layout/list1"/>
    <dgm:cxn modelId="{AF24454B-9759-4ABB-B4B2-449B3E954D0B}" type="presParOf" srcId="{70BE6981-09CB-4C80-919A-448794CD0EDB}" destId="{185BF123-AF0D-4745-A842-C49429D079DB}" srcOrd="0" destOrd="0" presId="urn:microsoft.com/office/officeart/2005/8/layout/list1"/>
    <dgm:cxn modelId="{7A010CBE-A3AC-4215-AC67-1B3D37F9E192}" type="presParOf" srcId="{70BE6981-09CB-4C80-919A-448794CD0EDB}" destId="{A7835240-0F81-4919-8C80-4A48B208A679}" srcOrd="1" destOrd="0" presId="urn:microsoft.com/office/officeart/2005/8/layout/list1"/>
    <dgm:cxn modelId="{D22C8EC2-B866-41FB-8BC3-C5E07FEE2346}" type="presParOf" srcId="{E907C7B6-B078-4437-9672-582DBFF02C5D}" destId="{5BC56F61-AC77-4359-8526-69BA0302ADE2}" srcOrd="5" destOrd="0" presId="urn:microsoft.com/office/officeart/2005/8/layout/list1"/>
    <dgm:cxn modelId="{6C38B902-743C-4C74-9E6B-B1BAE6B29E50}" type="presParOf" srcId="{E907C7B6-B078-4437-9672-582DBFF02C5D}" destId="{EC4028A6-A0D1-4F3E-94FF-1CE31233CB1B}" srcOrd="6" destOrd="0" presId="urn:microsoft.com/office/officeart/2005/8/layout/list1"/>
    <dgm:cxn modelId="{7946BDCE-42BD-47E8-815C-49B44E1D766F}" type="presParOf" srcId="{E907C7B6-B078-4437-9672-582DBFF02C5D}" destId="{638242E0-F4DF-4A35-A58A-88569974E1C4}" srcOrd="7" destOrd="0" presId="urn:microsoft.com/office/officeart/2005/8/layout/list1"/>
    <dgm:cxn modelId="{05887FC8-22C8-46BA-8595-7EE4D77E8F49}" type="presParOf" srcId="{E907C7B6-B078-4437-9672-582DBFF02C5D}" destId="{792BC75B-4B30-4AE4-B87D-5041C3233833}" srcOrd="8" destOrd="0" presId="urn:microsoft.com/office/officeart/2005/8/layout/list1"/>
    <dgm:cxn modelId="{31D2CA51-A627-494E-825D-CE60B2C95250}" type="presParOf" srcId="{792BC75B-4B30-4AE4-B87D-5041C3233833}" destId="{E9995D35-7A98-4867-8238-51205471CAE7}" srcOrd="0" destOrd="0" presId="urn:microsoft.com/office/officeart/2005/8/layout/list1"/>
    <dgm:cxn modelId="{502C003E-4685-446B-9DEE-561648259DB1}" type="presParOf" srcId="{792BC75B-4B30-4AE4-B87D-5041C3233833}" destId="{5F6C7263-9C2C-416B-AA2F-7D8E0DC9D802}" srcOrd="1" destOrd="0" presId="urn:microsoft.com/office/officeart/2005/8/layout/list1"/>
    <dgm:cxn modelId="{33E0FB4C-112A-496D-A791-2557572D1785}" type="presParOf" srcId="{E907C7B6-B078-4437-9672-582DBFF02C5D}" destId="{0DEE67A6-E0A8-4DA2-9AB1-F9BB04CD363F}" srcOrd="9" destOrd="0" presId="urn:microsoft.com/office/officeart/2005/8/layout/list1"/>
    <dgm:cxn modelId="{237D5CD5-2D5E-456A-B9FF-CF4E04C6DBCE}" type="presParOf" srcId="{E907C7B6-B078-4437-9672-582DBFF02C5D}" destId="{CE0CEE24-4318-4585-8058-5D27B2544F2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FF4DA0-6ED2-401A-835E-FC16804AAD8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D9EA6CA7-CB8B-46C0-806E-ACBDAA26B65D}">
      <dgm:prSet phldrT="[Text]"/>
      <dgm:spPr/>
      <dgm:t>
        <a:bodyPr/>
        <a:lstStyle/>
        <a:p>
          <a:r>
            <a:rPr lang="fi-FI">
              <a:latin typeface="+mj-lt"/>
            </a:rPr>
            <a:t>Maximum</a:t>
          </a:r>
          <a:endParaRPr lang="en-ID" dirty="0"/>
        </a:p>
      </dgm:t>
    </dgm:pt>
    <dgm:pt modelId="{E7DAB6EB-DDA5-45C9-A96B-0D3886000647}" type="parTrans" cxnId="{B49C88C9-0F38-46C2-9838-9C386A09CF15}">
      <dgm:prSet/>
      <dgm:spPr/>
      <dgm:t>
        <a:bodyPr/>
        <a:lstStyle/>
        <a:p>
          <a:endParaRPr lang="en-ID"/>
        </a:p>
      </dgm:t>
    </dgm:pt>
    <dgm:pt modelId="{FDD8FE87-C051-4CCA-9709-05D79B9BA402}" type="sibTrans" cxnId="{B49C88C9-0F38-46C2-9838-9C386A09CF15}">
      <dgm:prSet/>
      <dgm:spPr/>
      <dgm:t>
        <a:bodyPr/>
        <a:lstStyle/>
        <a:p>
          <a:endParaRPr lang="en-ID"/>
        </a:p>
      </dgm:t>
    </dgm:pt>
    <dgm:pt modelId="{DA7D7102-A3D0-482D-8A0F-A6A92F16824F}">
      <dgm:prSet/>
      <dgm:spPr/>
      <dgm:t>
        <a:bodyPr/>
        <a:lstStyle/>
        <a:p>
          <a:r>
            <a:rPr lang="fi-FI" dirty="0"/>
            <a:t>Minimum</a:t>
          </a:r>
        </a:p>
      </dgm:t>
    </dgm:pt>
    <dgm:pt modelId="{A967D35C-1D66-4C12-A816-F95E191A2826}" type="parTrans" cxnId="{0676F7DD-1C0A-4056-B69C-1180621B875B}">
      <dgm:prSet/>
      <dgm:spPr/>
      <dgm:t>
        <a:bodyPr/>
        <a:lstStyle/>
        <a:p>
          <a:endParaRPr lang="en-ID"/>
        </a:p>
      </dgm:t>
    </dgm:pt>
    <dgm:pt modelId="{71A5641B-655C-4C39-9DC5-3005E5381C0A}" type="sibTrans" cxnId="{0676F7DD-1C0A-4056-B69C-1180621B875B}">
      <dgm:prSet/>
      <dgm:spPr/>
      <dgm:t>
        <a:bodyPr/>
        <a:lstStyle/>
        <a:p>
          <a:endParaRPr lang="en-ID"/>
        </a:p>
      </dgm:t>
    </dgm:pt>
    <dgm:pt modelId="{C5D18447-CAFB-4A30-AC8E-74C81288F506}">
      <dgm:prSet phldrT="[Text]"/>
      <dgm:spPr/>
      <dgm:t>
        <a:bodyPr/>
        <a:lstStyle/>
        <a:p>
          <a:r>
            <a:rPr lang="fi-FI" dirty="0">
              <a:latin typeface="+mj-lt"/>
            </a:rPr>
            <a:t>Pencarian nilai maksimum akan menghasilkan 48 sebagai nilai terbesar pada array atau 8, yaitu indeks tabel yang menyimpan nilai terbesar.</a:t>
          </a:r>
          <a:endParaRPr lang="en-ID" dirty="0"/>
        </a:p>
      </dgm:t>
    </dgm:pt>
    <dgm:pt modelId="{B7AE9B94-8D08-47B2-8D27-3844693D84BE}" type="parTrans" cxnId="{38FAAF30-75AF-4507-9215-80D27D4BC551}">
      <dgm:prSet/>
      <dgm:spPr/>
      <dgm:t>
        <a:bodyPr/>
        <a:lstStyle/>
        <a:p>
          <a:endParaRPr lang="en-ID"/>
        </a:p>
      </dgm:t>
    </dgm:pt>
    <dgm:pt modelId="{A5D63319-E907-4C82-A5EE-D1DE2025CD56}" type="sibTrans" cxnId="{38FAAF30-75AF-4507-9215-80D27D4BC551}">
      <dgm:prSet/>
      <dgm:spPr/>
      <dgm:t>
        <a:bodyPr/>
        <a:lstStyle/>
        <a:p>
          <a:endParaRPr lang="en-ID"/>
        </a:p>
      </dgm:t>
    </dgm:pt>
    <dgm:pt modelId="{EA9D2A43-57D7-439C-AB13-3D62B108286F}">
      <dgm:prSet/>
      <dgm:spPr/>
      <dgm:t>
        <a:bodyPr/>
        <a:lstStyle/>
        <a:p>
          <a:r>
            <a:rPr lang="fi-FI" dirty="0"/>
            <a:t>Pencarian nilai minimum akan menghasilkan 4 sebagai nilai terkecil pada array atau 3, yaitu indeks tabel yang menyimpan nilai terkecil.</a:t>
          </a:r>
        </a:p>
      </dgm:t>
    </dgm:pt>
    <dgm:pt modelId="{2B95D78A-2EDA-4FFA-819D-E3E4B8A719AC}" type="parTrans" cxnId="{416EC9BC-A0E2-4D71-B4F8-986F03DA338E}">
      <dgm:prSet/>
      <dgm:spPr/>
      <dgm:t>
        <a:bodyPr/>
        <a:lstStyle/>
        <a:p>
          <a:endParaRPr lang="en-ID"/>
        </a:p>
      </dgm:t>
    </dgm:pt>
    <dgm:pt modelId="{8AA7A373-0952-418D-8311-885AFA6B29B6}" type="sibTrans" cxnId="{416EC9BC-A0E2-4D71-B4F8-986F03DA338E}">
      <dgm:prSet/>
      <dgm:spPr/>
      <dgm:t>
        <a:bodyPr/>
        <a:lstStyle/>
        <a:p>
          <a:endParaRPr lang="en-ID"/>
        </a:p>
      </dgm:t>
    </dgm:pt>
    <dgm:pt modelId="{376F3EF9-72C4-4EAD-AA83-3C4D024D650E}" type="pres">
      <dgm:prSet presAssocID="{78FF4DA0-6ED2-401A-835E-FC16804AAD88}" presName="linear" presStyleCnt="0">
        <dgm:presLayoutVars>
          <dgm:dir/>
          <dgm:animLvl val="lvl"/>
          <dgm:resizeHandles val="exact"/>
        </dgm:presLayoutVars>
      </dgm:prSet>
      <dgm:spPr/>
    </dgm:pt>
    <dgm:pt modelId="{2E92E521-342F-422F-8C95-C2227DD60C5C}" type="pres">
      <dgm:prSet presAssocID="{D9EA6CA7-CB8B-46C0-806E-ACBDAA26B65D}" presName="parentLin" presStyleCnt="0"/>
      <dgm:spPr/>
    </dgm:pt>
    <dgm:pt modelId="{B4AB6201-48D5-4523-BA56-F66189524B67}" type="pres">
      <dgm:prSet presAssocID="{D9EA6CA7-CB8B-46C0-806E-ACBDAA26B65D}" presName="parentLeftMargin" presStyleLbl="node1" presStyleIdx="0" presStyleCnt="2"/>
      <dgm:spPr/>
    </dgm:pt>
    <dgm:pt modelId="{D565B046-D12D-4EEB-BB56-9A342D4EA698}" type="pres">
      <dgm:prSet presAssocID="{D9EA6CA7-CB8B-46C0-806E-ACBDAA26B6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4C48192-CF7D-4C0B-9DAD-F2E8548047CE}" type="pres">
      <dgm:prSet presAssocID="{D9EA6CA7-CB8B-46C0-806E-ACBDAA26B65D}" presName="negativeSpace" presStyleCnt="0"/>
      <dgm:spPr/>
    </dgm:pt>
    <dgm:pt modelId="{0B40288F-9B65-4FA5-BAD4-0764CC436BFA}" type="pres">
      <dgm:prSet presAssocID="{D9EA6CA7-CB8B-46C0-806E-ACBDAA26B65D}" presName="childText" presStyleLbl="conFgAcc1" presStyleIdx="0" presStyleCnt="2">
        <dgm:presLayoutVars>
          <dgm:bulletEnabled val="1"/>
        </dgm:presLayoutVars>
      </dgm:prSet>
      <dgm:spPr/>
    </dgm:pt>
    <dgm:pt modelId="{9E29C15B-4B50-460C-A92F-5C92B44A2CC4}" type="pres">
      <dgm:prSet presAssocID="{FDD8FE87-C051-4CCA-9709-05D79B9BA402}" presName="spaceBetweenRectangles" presStyleCnt="0"/>
      <dgm:spPr/>
    </dgm:pt>
    <dgm:pt modelId="{7420CF26-9663-4F75-85CA-01B0B5482FBB}" type="pres">
      <dgm:prSet presAssocID="{DA7D7102-A3D0-482D-8A0F-A6A92F16824F}" presName="parentLin" presStyleCnt="0"/>
      <dgm:spPr/>
    </dgm:pt>
    <dgm:pt modelId="{C8A74F4C-68E9-4E89-899A-B46C8973D77A}" type="pres">
      <dgm:prSet presAssocID="{DA7D7102-A3D0-482D-8A0F-A6A92F16824F}" presName="parentLeftMargin" presStyleLbl="node1" presStyleIdx="0" presStyleCnt="2"/>
      <dgm:spPr/>
    </dgm:pt>
    <dgm:pt modelId="{B65B8410-E83B-41F8-98D3-D3289761DE23}" type="pres">
      <dgm:prSet presAssocID="{DA7D7102-A3D0-482D-8A0F-A6A92F1682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B334EB6-A138-48B8-AE50-E789B8EAD3C5}" type="pres">
      <dgm:prSet presAssocID="{DA7D7102-A3D0-482D-8A0F-A6A92F16824F}" presName="negativeSpace" presStyleCnt="0"/>
      <dgm:spPr/>
    </dgm:pt>
    <dgm:pt modelId="{6BE9F3EC-BBB2-4CFE-88B8-4BFB1107D9F0}" type="pres">
      <dgm:prSet presAssocID="{DA7D7102-A3D0-482D-8A0F-A6A92F16824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FAAF30-75AF-4507-9215-80D27D4BC551}" srcId="{D9EA6CA7-CB8B-46C0-806E-ACBDAA26B65D}" destId="{C5D18447-CAFB-4A30-AC8E-74C81288F506}" srcOrd="0" destOrd="0" parTransId="{B7AE9B94-8D08-47B2-8D27-3844693D84BE}" sibTransId="{A5D63319-E907-4C82-A5EE-D1DE2025CD56}"/>
    <dgm:cxn modelId="{5A20AD66-E784-4CE8-9E75-B75F57B590D5}" type="presOf" srcId="{C5D18447-CAFB-4A30-AC8E-74C81288F506}" destId="{0B40288F-9B65-4FA5-BAD4-0764CC436BFA}" srcOrd="0" destOrd="0" presId="urn:microsoft.com/office/officeart/2005/8/layout/list1"/>
    <dgm:cxn modelId="{31A1724D-0A84-404D-B5F5-303740B27ED3}" type="presOf" srcId="{DA7D7102-A3D0-482D-8A0F-A6A92F16824F}" destId="{B65B8410-E83B-41F8-98D3-D3289761DE23}" srcOrd="1" destOrd="0" presId="urn:microsoft.com/office/officeart/2005/8/layout/list1"/>
    <dgm:cxn modelId="{BBEA166F-8EE4-420D-827B-45A3FD39F502}" type="presOf" srcId="{78FF4DA0-6ED2-401A-835E-FC16804AAD88}" destId="{376F3EF9-72C4-4EAD-AA83-3C4D024D650E}" srcOrd="0" destOrd="0" presId="urn:microsoft.com/office/officeart/2005/8/layout/list1"/>
    <dgm:cxn modelId="{E491698C-AD9F-42C1-964C-AC3C72779C06}" type="presOf" srcId="{DA7D7102-A3D0-482D-8A0F-A6A92F16824F}" destId="{C8A74F4C-68E9-4E89-899A-B46C8973D77A}" srcOrd="0" destOrd="0" presId="urn:microsoft.com/office/officeart/2005/8/layout/list1"/>
    <dgm:cxn modelId="{309B4A95-20D1-41E1-A91D-9365C3DF198F}" type="presOf" srcId="{D9EA6CA7-CB8B-46C0-806E-ACBDAA26B65D}" destId="{D565B046-D12D-4EEB-BB56-9A342D4EA698}" srcOrd="1" destOrd="0" presId="urn:microsoft.com/office/officeart/2005/8/layout/list1"/>
    <dgm:cxn modelId="{416EC9BC-A0E2-4D71-B4F8-986F03DA338E}" srcId="{DA7D7102-A3D0-482D-8A0F-A6A92F16824F}" destId="{EA9D2A43-57D7-439C-AB13-3D62B108286F}" srcOrd="0" destOrd="0" parTransId="{2B95D78A-2EDA-4FFA-819D-E3E4B8A719AC}" sibTransId="{8AA7A373-0952-418D-8311-885AFA6B29B6}"/>
    <dgm:cxn modelId="{B49C88C9-0F38-46C2-9838-9C386A09CF15}" srcId="{78FF4DA0-6ED2-401A-835E-FC16804AAD88}" destId="{D9EA6CA7-CB8B-46C0-806E-ACBDAA26B65D}" srcOrd="0" destOrd="0" parTransId="{E7DAB6EB-DDA5-45C9-A96B-0D3886000647}" sibTransId="{FDD8FE87-C051-4CCA-9709-05D79B9BA402}"/>
    <dgm:cxn modelId="{0676F7DD-1C0A-4056-B69C-1180621B875B}" srcId="{78FF4DA0-6ED2-401A-835E-FC16804AAD88}" destId="{DA7D7102-A3D0-482D-8A0F-A6A92F16824F}" srcOrd="1" destOrd="0" parTransId="{A967D35C-1D66-4C12-A816-F95E191A2826}" sibTransId="{71A5641B-655C-4C39-9DC5-3005E5381C0A}"/>
    <dgm:cxn modelId="{B3F680DE-D231-4A41-812D-40121A164D0C}" type="presOf" srcId="{D9EA6CA7-CB8B-46C0-806E-ACBDAA26B65D}" destId="{B4AB6201-48D5-4523-BA56-F66189524B67}" srcOrd="0" destOrd="0" presId="urn:microsoft.com/office/officeart/2005/8/layout/list1"/>
    <dgm:cxn modelId="{373E89EC-9546-48F2-8076-5C5962412B55}" type="presOf" srcId="{EA9D2A43-57D7-439C-AB13-3D62B108286F}" destId="{6BE9F3EC-BBB2-4CFE-88B8-4BFB1107D9F0}" srcOrd="0" destOrd="0" presId="urn:microsoft.com/office/officeart/2005/8/layout/list1"/>
    <dgm:cxn modelId="{2722F88C-E1D2-4ACA-9CDB-1063D8A62C3D}" type="presParOf" srcId="{376F3EF9-72C4-4EAD-AA83-3C4D024D650E}" destId="{2E92E521-342F-422F-8C95-C2227DD60C5C}" srcOrd="0" destOrd="0" presId="urn:microsoft.com/office/officeart/2005/8/layout/list1"/>
    <dgm:cxn modelId="{6925DD6B-2FAE-4195-9BCB-7ACEC0ACC1B6}" type="presParOf" srcId="{2E92E521-342F-422F-8C95-C2227DD60C5C}" destId="{B4AB6201-48D5-4523-BA56-F66189524B67}" srcOrd="0" destOrd="0" presId="urn:microsoft.com/office/officeart/2005/8/layout/list1"/>
    <dgm:cxn modelId="{7D6517C1-C6BA-4FFB-BC20-2A92D902772C}" type="presParOf" srcId="{2E92E521-342F-422F-8C95-C2227DD60C5C}" destId="{D565B046-D12D-4EEB-BB56-9A342D4EA698}" srcOrd="1" destOrd="0" presId="urn:microsoft.com/office/officeart/2005/8/layout/list1"/>
    <dgm:cxn modelId="{7EEF4DEA-B13B-4E5B-A48F-EE4325089A8D}" type="presParOf" srcId="{376F3EF9-72C4-4EAD-AA83-3C4D024D650E}" destId="{14C48192-CF7D-4C0B-9DAD-F2E8548047CE}" srcOrd="1" destOrd="0" presId="urn:microsoft.com/office/officeart/2005/8/layout/list1"/>
    <dgm:cxn modelId="{EAEDA989-8F7A-4663-9586-6E07DE6BA395}" type="presParOf" srcId="{376F3EF9-72C4-4EAD-AA83-3C4D024D650E}" destId="{0B40288F-9B65-4FA5-BAD4-0764CC436BFA}" srcOrd="2" destOrd="0" presId="urn:microsoft.com/office/officeart/2005/8/layout/list1"/>
    <dgm:cxn modelId="{04CC8C01-D71F-4DD9-86C4-DF645CFE0FEC}" type="presParOf" srcId="{376F3EF9-72C4-4EAD-AA83-3C4D024D650E}" destId="{9E29C15B-4B50-460C-A92F-5C92B44A2CC4}" srcOrd="3" destOrd="0" presId="urn:microsoft.com/office/officeart/2005/8/layout/list1"/>
    <dgm:cxn modelId="{002A0C57-AE30-46D0-979A-0A88D8D10E2E}" type="presParOf" srcId="{376F3EF9-72C4-4EAD-AA83-3C4D024D650E}" destId="{7420CF26-9663-4F75-85CA-01B0B5482FBB}" srcOrd="4" destOrd="0" presId="urn:microsoft.com/office/officeart/2005/8/layout/list1"/>
    <dgm:cxn modelId="{B6066459-76D4-45B3-B07E-5FE2550FB3F2}" type="presParOf" srcId="{7420CF26-9663-4F75-85CA-01B0B5482FBB}" destId="{C8A74F4C-68E9-4E89-899A-B46C8973D77A}" srcOrd="0" destOrd="0" presId="urn:microsoft.com/office/officeart/2005/8/layout/list1"/>
    <dgm:cxn modelId="{6929473C-3DD7-41DE-9DCE-8C7703858D2F}" type="presParOf" srcId="{7420CF26-9663-4F75-85CA-01B0B5482FBB}" destId="{B65B8410-E83B-41F8-98D3-D3289761DE23}" srcOrd="1" destOrd="0" presId="urn:microsoft.com/office/officeart/2005/8/layout/list1"/>
    <dgm:cxn modelId="{37E62C05-55DE-4762-B49F-A611D6839DD1}" type="presParOf" srcId="{376F3EF9-72C4-4EAD-AA83-3C4D024D650E}" destId="{1B334EB6-A138-48B8-AE50-E789B8EAD3C5}" srcOrd="5" destOrd="0" presId="urn:microsoft.com/office/officeart/2005/8/layout/list1"/>
    <dgm:cxn modelId="{406CA231-00A1-4B2B-831E-7500E913D766}" type="presParOf" srcId="{376F3EF9-72C4-4EAD-AA83-3C4D024D650E}" destId="{6BE9F3EC-BBB2-4CFE-88B8-4BFB1107D9F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92F4BD-E1F1-4231-844E-FD990EE8F04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CB1341A4-176E-4D7C-BF7B-3D73269ED83F}">
      <dgm:prSet custT="1"/>
      <dgm:spPr/>
      <dgm:t>
        <a:bodyPr/>
        <a:lstStyle/>
        <a:p>
          <a:r>
            <a:rPr lang="fi-FI" sz="1800" dirty="0"/>
            <a:t>Siapkan sebuah nilai ekstrim pertama sebagai acuan</a:t>
          </a:r>
        </a:p>
      </dgm:t>
    </dgm:pt>
    <dgm:pt modelId="{88461DAA-CF93-4AF6-BE49-C58205A991FD}" type="parTrans" cxnId="{DF4A2BA5-A4DD-49F4-8BCC-5A5B58530A43}">
      <dgm:prSet/>
      <dgm:spPr/>
      <dgm:t>
        <a:bodyPr/>
        <a:lstStyle/>
        <a:p>
          <a:endParaRPr lang="en-ID" sz="1600"/>
        </a:p>
      </dgm:t>
    </dgm:pt>
    <dgm:pt modelId="{4E9F457C-6A8C-4E52-8E98-5EFB57FCA522}" type="sibTrans" cxnId="{DF4A2BA5-A4DD-49F4-8BCC-5A5B58530A43}">
      <dgm:prSet/>
      <dgm:spPr/>
      <dgm:t>
        <a:bodyPr/>
        <a:lstStyle/>
        <a:p>
          <a:endParaRPr lang="en-ID" sz="1600"/>
        </a:p>
      </dgm:t>
    </dgm:pt>
    <dgm:pt modelId="{858BF9C6-5517-42F3-887A-4F2CD66A7357}">
      <dgm:prSet custT="1"/>
      <dgm:spPr/>
      <dgm:t>
        <a:bodyPr/>
        <a:lstStyle/>
        <a:p>
          <a:r>
            <a:rPr lang="fi-FI" sz="1800" dirty="0"/>
            <a:t>Bandingkan nilai ekstrim tersebut dengan data kedua s.d. data terakhir</a:t>
          </a:r>
        </a:p>
      </dgm:t>
    </dgm:pt>
    <dgm:pt modelId="{F59F7B73-E91D-4631-9B85-1C231691D8D9}" type="parTrans" cxnId="{108ED607-24A9-485F-B273-83362885D3B2}">
      <dgm:prSet/>
      <dgm:spPr/>
      <dgm:t>
        <a:bodyPr/>
        <a:lstStyle/>
        <a:p>
          <a:endParaRPr lang="en-ID" sz="1600"/>
        </a:p>
      </dgm:t>
    </dgm:pt>
    <dgm:pt modelId="{C3FC1CE9-E6E4-45A4-9EB8-6B397F2A9F9A}" type="sibTrans" cxnId="{108ED607-24A9-485F-B273-83362885D3B2}">
      <dgm:prSet/>
      <dgm:spPr/>
      <dgm:t>
        <a:bodyPr/>
        <a:lstStyle/>
        <a:p>
          <a:endParaRPr lang="en-ID" sz="1600"/>
        </a:p>
      </dgm:t>
    </dgm:pt>
    <dgm:pt modelId="{95E2615B-E0C1-4CD2-8F42-690435D2F78F}">
      <dgm:prSet custT="1"/>
      <dgm:spPr/>
      <dgm:t>
        <a:bodyPr/>
        <a:lstStyle/>
        <a:p>
          <a:r>
            <a:rPr lang="fi-FI" sz="1800" dirty="0"/>
            <a:t>Apabila nilai ekstrim tidak valid, maka update dengan yang valid</a:t>
          </a:r>
        </a:p>
      </dgm:t>
    </dgm:pt>
    <dgm:pt modelId="{83FA885F-2474-4182-9F0D-E8EE896138AA}" type="parTrans" cxnId="{15A9C2D7-6739-4913-918D-E1FB3E9B1B32}">
      <dgm:prSet/>
      <dgm:spPr/>
      <dgm:t>
        <a:bodyPr/>
        <a:lstStyle/>
        <a:p>
          <a:endParaRPr lang="en-ID" sz="1600"/>
        </a:p>
      </dgm:t>
    </dgm:pt>
    <dgm:pt modelId="{A4D2E383-AF21-4E94-B933-37A1B7AEC29C}" type="sibTrans" cxnId="{15A9C2D7-6739-4913-918D-E1FB3E9B1B32}">
      <dgm:prSet/>
      <dgm:spPr/>
      <dgm:t>
        <a:bodyPr/>
        <a:lstStyle/>
        <a:p>
          <a:endParaRPr lang="en-ID" sz="1600"/>
        </a:p>
      </dgm:t>
    </dgm:pt>
    <dgm:pt modelId="{5E3B7C59-3498-40F1-BF8E-D257195DB7DF}">
      <dgm:prSet custT="1"/>
      <dgm:spPr/>
      <dgm:t>
        <a:bodyPr/>
        <a:lstStyle/>
        <a:p>
          <a:r>
            <a:rPr lang="fi-FI" sz="1800" dirty="0"/>
            <a:t>Gunakan data pertama</a:t>
          </a:r>
        </a:p>
      </dgm:t>
    </dgm:pt>
    <dgm:pt modelId="{9518F448-2305-495A-A33C-CE6F71002A8E}" type="parTrans" cxnId="{8AFEE802-F51F-438A-9152-81D2D3F9A1D2}">
      <dgm:prSet/>
      <dgm:spPr/>
      <dgm:t>
        <a:bodyPr/>
        <a:lstStyle/>
        <a:p>
          <a:endParaRPr lang="en-ID" sz="1050"/>
        </a:p>
      </dgm:t>
    </dgm:pt>
    <dgm:pt modelId="{C0FD07BA-45C6-4817-A65B-32B9D3B79322}" type="sibTrans" cxnId="{8AFEE802-F51F-438A-9152-81D2D3F9A1D2}">
      <dgm:prSet/>
      <dgm:spPr/>
      <dgm:t>
        <a:bodyPr/>
        <a:lstStyle/>
        <a:p>
          <a:endParaRPr lang="en-ID" sz="1050"/>
        </a:p>
      </dgm:t>
    </dgm:pt>
    <dgm:pt modelId="{44FD3572-6A1E-4675-B623-E4E3C43C302A}" type="pres">
      <dgm:prSet presAssocID="{E692F4BD-E1F1-4231-844E-FD990EE8F047}" presName="linear" presStyleCnt="0">
        <dgm:presLayoutVars>
          <dgm:dir/>
          <dgm:animLvl val="lvl"/>
          <dgm:resizeHandles val="exact"/>
        </dgm:presLayoutVars>
      </dgm:prSet>
      <dgm:spPr/>
    </dgm:pt>
    <dgm:pt modelId="{654ADB0B-3376-475E-8DC4-A5C36385C925}" type="pres">
      <dgm:prSet presAssocID="{CB1341A4-176E-4D7C-BF7B-3D73269ED83F}" presName="parentLin" presStyleCnt="0"/>
      <dgm:spPr/>
    </dgm:pt>
    <dgm:pt modelId="{DF487FBE-217E-48D0-AFFC-69890152DE1B}" type="pres">
      <dgm:prSet presAssocID="{CB1341A4-176E-4D7C-BF7B-3D73269ED83F}" presName="parentLeftMargin" presStyleLbl="node1" presStyleIdx="0" presStyleCnt="2"/>
      <dgm:spPr/>
    </dgm:pt>
    <dgm:pt modelId="{03231FFB-53E8-4657-ACF5-907422168927}" type="pres">
      <dgm:prSet presAssocID="{CB1341A4-176E-4D7C-BF7B-3D73269ED83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2BC929-BAC3-4DBA-8D1A-6B69602F2B63}" type="pres">
      <dgm:prSet presAssocID="{CB1341A4-176E-4D7C-BF7B-3D73269ED83F}" presName="negativeSpace" presStyleCnt="0"/>
      <dgm:spPr/>
    </dgm:pt>
    <dgm:pt modelId="{F7D73638-D1CF-4C28-B811-288E1F715C8D}" type="pres">
      <dgm:prSet presAssocID="{CB1341A4-176E-4D7C-BF7B-3D73269ED83F}" presName="childText" presStyleLbl="conFgAcc1" presStyleIdx="0" presStyleCnt="2">
        <dgm:presLayoutVars>
          <dgm:bulletEnabled val="1"/>
        </dgm:presLayoutVars>
      </dgm:prSet>
      <dgm:spPr/>
    </dgm:pt>
    <dgm:pt modelId="{C94023BE-D60D-47F1-A6FB-D3B25F3D15EF}" type="pres">
      <dgm:prSet presAssocID="{4E9F457C-6A8C-4E52-8E98-5EFB57FCA522}" presName="spaceBetweenRectangles" presStyleCnt="0"/>
      <dgm:spPr/>
    </dgm:pt>
    <dgm:pt modelId="{5598B503-18F9-4C52-A0C0-4704484961FF}" type="pres">
      <dgm:prSet presAssocID="{858BF9C6-5517-42F3-887A-4F2CD66A7357}" presName="parentLin" presStyleCnt="0"/>
      <dgm:spPr/>
    </dgm:pt>
    <dgm:pt modelId="{918E362B-030C-418D-93B1-57AD261F3476}" type="pres">
      <dgm:prSet presAssocID="{858BF9C6-5517-42F3-887A-4F2CD66A7357}" presName="parentLeftMargin" presStyleLbl="node1" presStyleIdx="0" presStyleCnt="2"/>
      <dgm:spPr/>
    </dgm:pt>
    <dgm:pt modelId="{D60C256F-FA65-4E61-851F-4446553EA43B}" type="pres">
      <dgm:prSet presAssocID="{858BF9C6-5517-42F3-887A-4F2CD66A735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9651E9C-A705-43A8-A6D2-5B951B78BB00}" type="pres">
      <dgm:prSet presAssocID="{858BF9C6-5517-42F3-887A-4F2CD66A7357}" presName="negativeSpace" presStyleCnt="0"/>
      <dgm:spPr/>
    </dgm:pt>
    <dgm:pt modelId="{02635648-B62B-4308-9B25-8A7A45E3B175}" type="pres">
      <dgm:prSet presAssocID="{858BF9C6-5517-42F3-887A-4F2CD66A735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FEE802-F51F-438A-9152-81D2D3F9A1D2}" srcId="{CB1341A4-176E-4D7C-BF7B-3D73269ED83F}" destId="{5E3B7C59-3498-40F1-BF8E-D257195DB7DF}" srcOrd="0" destOrd="0" parTransId="{9518F448-2305-495A-A33C-CE6F71002A8E}" sibTransId="{C0FD07BA-45C6-4817-A65B-32B9D3B79322}"/>
    <dgm:cxn modelId="{108ED607-24A9-485F-B273-83362885D3B2}" srcId="{E692F4BD-E1F1-4231-844E-FD990EE8F047}" destId="{858BF9C6-5517-42F3-887A-4F2CD66A7357}" srcOrd="1" destOrd="0" parTransId="{F59F7B73-E91D-4631-9B85-1C231691D8D9}" sibTransId="{C3FC1CE9-E6E4-45A4-9EB8-6B397F2A9F9A}"/>
    <dgm:cxn modelId="{E4C8AA17-5EA5-4FE4-834D-6E6F279D92FA}" type="presOf" srcId="{858BF9C6-5517-42F3-887A-4F2CD66A7357}" destId="{918E362B-030C-418D-93B1-57AD261F3476}" srcOrd="0" destOrd="0" presId="urn:microsoft.com/office/officeart/2005/8/layout/list1"/>
    <dgm:cxn modelId="{E3617F44-A38E-4E54-956A-69A3CA396C7D}" type="presOf" srcId="{95E2615B-E0C1-4CD2-8F42-690435D2F78F}" destId="{02635648-B62B-4308-9B25-8A7A45E3B175}" srcOrd="0" destOrd="0" presId="urn:microsoft.com/office/officeart/2005/8/layout/list1"/>
    <dgm:cxn modelId="{AFD90C66-800B-4252-B142-0584D5C9D50A}" type="presOf" srcId="{5E3B7C59-3498-40F1-BF8E-D257195DB7DF}" destId="{F7D73638-D1CF-4C28-B811-288E1F715C8D}" srcOrd="0" destOrd="0" presId="urn:microsoft.com/office/officeart/2005/8/layout/list1"/>
    <dgm:cxn modelId="{6B355084-494E-4D60-A958-E97DD548E2EA}" type="presOf" srcId="{CB1341A4-176E-4D7C-BF7B-3D73269ED83F}" destId="{DF487FBE-217E-48D0-AFFC-69890152DE1B}" srcOrd="0" destOrd="0" presId="urn:microsoft.com/office/officeart/2005/8/layout/list1"/>
    <dgm:cxn modelId="{423CE99F-9D6F-4B29-8F78-0244FE452715}" type="presOf" srcId="{E692F4BD-E1F1-4231-844E-FD990EE8F047}" destId="{44FD3572-6A1E-4675-B623-E4E3C43C302A}" srcOrd="0" destOrd="0" presId="urn:microsoft.com/office/officeart/2005/8/layout/list1"/>
    <dgm:cxn modelId="{DF4A2BA5-A4DD-49F4-8BCC-5A5B58530A43}" srcId="{E692F4BD-E1F1-4231-844E-FD990EE8F047}" destId="{CB1341A4-176E-4D7C-BF7B-3D73269ED83F}" srcOrd="0" destOrd="0" parTransId="{88461DAA-CF93-4AF6-BE49-C58205A991FD}" sibTransId="{4E9F457C-6A8C-4E52-8E98-5EFB57FCA522}"/>
    <dgm:cxn modelId="{E137E7B7-D3AB-4C45-A60A-3224D0CC8008}" type="presOf" srcId="{858BF9C6-5517-42F3-887A-4F2CD66A7357}" destId="{D60C256F-FA65-4E61-851F-4446553EA43B}" srcOrd="1" destOrd="0" presId="urn:microsoft.com/office/officeart/2005/8/layout/list1"/>
    <dgm:cxn modelId="{15A9C2D7-6739-4913-918D-E1FB3E9B1B32}" srcId="{858BF9C6-5517-42F3-887A-4F2CD66A7357}" destId="{95E2615B-E0C1-4CD2-8F42-690435D2F78F}" srcOrd="0" destOrd="0" parTransId="{83FA885F-2474-4182-9F0D-E8EE896138AA}" sibTransId="{A4D2E383-AF21-4E94-B933-37A1B7AEC29C}"/>
    <dgm:cxn modelId="{F6A1C0EB-0029-48A6-82BB-B734F5BE29E7}" type="presOf" srcId="{CB1341A4-176E-4D7C-BF7B-3D73269ED83F}" destId="{03231FFB-53E8-4657-ACF5-907422168927}" srcOrd="1" destOrd="0" presId="urn:microsoft.com/office/officeart/2005/8/layout/list1"/>
    <dgm:cxn modelId="{35102934-48C2-4BBB-9C0A-0D6138013FA7}" type="presParOf" srcId="{44FD3572-6A1E-4675-B623-E4E3C43C302A}" destId="{654ADB0B-3376-475E-8DC4-A5C36385C925}" srcOrd="0" destOrd="0" presId="urn:microsoft.com/office/officeart/2005/8/layout/list1"/>
    <dgm:cxn modelId="{842FE796-8156-42EC-85A8-97D8C184C9F3}" type="presParOf" srcId="{654ADB0B-3376-475E-8DC4-A5C36385C925}" destId="{DF487FBE-217E-48D0-AFFC-69890152DE1B}" srcOrd="0" destOrd="0" presId="urn:microsoft.com/office/officeart/2005/8/layout/list1"/>
    <dgm:cxn modelId="{44E9B8A7-508E-4343-B58D-A1C9EA0E8980}" type="presParOf" srcId="{654ADB0B-3376-475E-8DC4-A5C36385C925}" destId="{03231FFB-53E8-4657-ACF5-907422168927}" srcOrd="1" destOrd="0" presId="urn:microsoft.com/office/officeart/2005/8/layout/list1"/>
    <dgm:cxn modelId="{F02FB9CA-B07E-4708-9068-5752A48FD65D}" type="presParOf" srcId="{44FD3572-6A1E-4675-B623-E4E3C43C302A}" destId="{B22BC929-BAC3-4DBA-8D1A-6B69602F2B63}" srcOrd="1" destOrd="0" presId="urn:microsoft.com/office/officeart/2005/8/layout/list1"/>
    <dgm:cxn modelId="{306A4A7A-6957-4F1B-8B4B-5085F466D226}" type="presParOf" srcId="{44FD3572-6A1E-4675-B623-E4E3C43C302A}" destId="{F7D73638-D1CF-4C28-B811-288E1F715C8D}" srcOrd="2" destOrd="0" presId="urn:microsoft.com/office/officeart/2005/8/layout/list1"/>
    <dgm:cxn modelId="{0FF983C4-6F09-4550-A257-2D0C8BAB4E73}" type="presParOf" srcId="{44FD3572-6A1E-4675-B623-E4E3C43C302A}" destId="{C94023BE-D60D-47F1-A6FB-D3B25F3D15EF}" srcOrd="3" destOrd="0" presId="urn:microsoft.com/office/officeart/2005/8/layout/list1"/>
    <dgm:cxn modelId="{49EC2699-A80A-4736-81A1-46F0A475282B}" type="presParOf" srcId="{44FD3572-6A1E-4675-B623-E4E3C43C302A}" destId="{5598B503-18F9-4C52-A0C0-4704484961FF}" srcOrd="4" destOrd="0" presId="urn:microsoft.com/office/officeart/2005/8/layout/list1"/>
    <dgm:cxn modelId="{3F6A2FBA-26AC-423B-AD4E-C279C47EF196}" type="presParOf" srcId="{5598B503-18F9-4C52-A0C0-4704484961FF}" destId="{918E362B-030C-418D-93B1-57AD261F3476}" srcOrd="0" destOrd="0" presId="urn:microsoft.com/office/officeart/2005/8/layout/list1"/>
    <dgm:cxn modelId="{EA02CFDB-C889-4691-BAE3-AAF8CFD27EBB}" type="presParOf" srcId="{5598B503-18F9-4C52-A0C0-4704484961FF}" destId="{D60C256F-FA65-4E61-851F-4446553EA43B}" srcOrd="1" destOrd="0" presId="urn:microsoft.com/office/officeart/2005/8/layout/list1"/>
    <dgm:cxn modelId="{82A1DD99-C215-4D46-B15E-BAF36A79D01B}" type="presParOf" srcId="{44FD3572-6A1E-4675-B623-E4E3C43C302A}" destId="{09651E9C-A705-43A8-A6D2-5B951B78BB00}" srcOrd="5" destOrd="0" presId="urn:microsoft.com/office/officeart/2005/8/layout/list1"/>
    <dgm:cxn modelId="{85C932E7-D261-40B0-A8D8-8151446D74A7}" type="presParOf" srcId="{44FD3572-6A1E-4675-B623-E4E3C43C302A}" destId="{02635648-B62B-4308-9B25-8A7A45E3B17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70AE0-E3A3-4D3A-836C-F4F6C6163F47}">
      <dsp:nvSpPr>
        <dsp:cNvPr id="0" name=""/>
        <dsp:cNvSpPr/>
      </dsp:nvSpPr>
      <dsp:spPr>
        <a:xfrm>
          <a:off x="0" y="428655"/>
          <a:ext cx="10515600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685CC-63A0-4D71-AC92-8F90F0DAEFC2}">
      <dsp:nvSpPr>
        <dsp:cNvPr id="0" name=""/>
        <dsp:cNvSpPr/>
      </dsp:nvSpPr>
      <dsp:spPr>
        <a:xfrm>
          <a:off x="525780" y="614"/>
          <a:ext cx="7360920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kern="1200" dirty="0" err="1"/>
            <a:t>Pencarian</a:t>
          </a:r>
          <a:r>
            <a:rPr lang="en-ID" sz="2400" kern="1200" dirty="0"/>
            <a:t> Nilai </a:t>
          </a:r>
          <a:r>
            <a:rPr lang="en-ID" sz="2400" kern="1200" dirty="0" err="1"/>
            <a:t>Ekstrim</a:t>
          </a:r>
          <a:endParaRPr lang="en-ID" sz="2400" kern="1200" dirty="0"/>
        </a:p>
      </dsp:txBody>
      <dsp:txXfrm>
        <a:off x="567570" y="42404"/>
        <a:ext cx="7277340" cy="772500"/>
      </dsp:txXfrm>
    </dsp:sp>
    <dsp:sp modelId="{EC4028A6-A0D1-4F3E-94FF-1CE31233CB1B}">
      <dsp:nvSpPr>
        <dsp:cNvPr id="0" name=""/>
        <dsp:cNvSpPr/>
      </dsp:nvSpPr>
      <dsp:spPr>
        <a:xfrm>
          <a:off x="0" y="1744095"/>
          <a:ext cx="10515600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35240-0F81-4919-8C80-4A48B208A679}">
      <dsp:nvSpPr>
        <dsp:cNvPr id="0" name=""/>
        <dsp:cNvSpPr/>
      </dsp:nvSpPr>
      <dsp:spPr>
        <a:xfrm>
          <a:off x="525780" y="1316055"/>
          <a:ext cx="7360920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Pencarian</a:t>
          </a:r>
          <a:r>
            <a:rPr lang="en-US" sz="2400" kern="1200" dirty="0"/>
            <a:t> pada </a:t>
          </a:r>
          <a:r>
            <a:rPr lang="en-US" sz="2400" kern="1200" dirty="0" err="1"/>
            <a:t>sekumpulan</a:t>
          </a:r>
          <a:r>
            <a:rPr lang="en-US" sz="2400" kern="1200" dirty="0"/>
            <a:t> data yang </a:t>
          </a:r>
          <a:r>
            <a:rPr lang="en-US" sz="2400" kern="1200" dirty="0" err="1"/>
            <a:t>tersusun</a:t>
          </a:r>
          <a:r>
            <a:rPr lang="en-US" sz="2400" kern="1200" dirty="0"/>
            <a:t> </a:t>
          </a:r>
          <a:r>
            <a:rPr lang="en-US" sz="2400" kern="1200" dirty="0" err="1"/>
            <a:t>Acak</a:t>
          </a:r>
          <a:endParaRPr lang="en-US" sz="2400" kern="1200" dirty="0"/>
        </a:p>
      </dsp:txBody>
      <dsp:txXfrm>
        <a:off x="567570" y="1357845"/>
        <a:ext cx="7277340" cy="772500"/>
      </dsp:txXfrm>
    </dsp:sp>
    <dsp:sp modelId="{CE0CEE24-4318-4585-8058-5D27B2544F27}">
      <dsp:nvSpPr>
        <dsp:cNvPr id="0" name=""/>
        <dsp:cNvSpPr/>
      </dsp:nvSpPr>
      <dsp:spPr>
        <a:xfrm>
          <a:off x="0" y="3059535"/>
          <a:ext cx="10515600" cy="7308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C7263-9C2C-416B-AA2F-7D8E0DC9D802}">
      <dsp:nvSpPr>
        <dsp:cNvPr id="0" name=""/>
        <dsp:cNvSpPr/>
      </dsp:nvSpPr>
      <dsp:spPr>
        <a:xfrm>
          <a:off x="525780" y="2631495"/>
          <a:ext cx="7360920" cy="8560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Latihan </a:t>
          </a:r>
          <a:r>
            <a:rPr lang="en-US" sz="2400" kern="1200" dirty="0" err="1"/>
            <a:t>Soal</a:t>
          </a:r>
          <a:endParaRPr lang="en-US" sz="2400" kern="1200" dirty="0"/>
        </a:p>
      </dsp:txBody>
      <dsp:txXfrm>
        <a:off x="567570" y="2673285"/>
        <a:ext cx="72773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0288F-9B65-4FA5-BAD4-0764CC436BFA}">
      <dsp:nvSpPr>
        <dsp:cNvPr id="0" name=""/>
        <dsp:cNvSpPr/>
      </dsp:nvSpPr>
      <dsp:spPr>
        <a:xfrm>
          <a:off x="0" y="321691"/>
          <a:ext cx="9373498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88" tIns="395732" rIns="72748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900" kern="1200" dirty="0">
              <a:latin typeface="+mj-lt"/>
            </a:rPr>
            <a:t>Pencarian nilai maksimum akan menghasilkan 48 sebagai nilai terbesar pada array atau 8, yaitu indeks tabel yang menyimpan nilai terbesar.</a:t>
          </a:r>
          <a:endParaRPr lang="en-ID" sz="1900" kern="1200" dirty="0"/>
        </a:p>
      </dsp:txBody>
      <dsp:txXfrm>
        <a:off x="0" y="321691"/>
        <a:ext cx="9373498" cy="1077300"/>
      </dsp:txXfrm>
    </dsp:sp>
    <dsp:sp modelId="{D565B046-D12D-4EEB-BB56-9A342D4EA698}">
      <dsp:nvSpPr>
        <dsp:cNvPr id="0" name=""/>
        <dsp:cNvSpPr/>
      </dsp:nvSpPr>
      <dsp:spPr>
        <a:xfrm>
          <a:off x="468674" y="41251"/>
          <a:ext cx="6561449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07" tIns="0" rIns="24800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>
              <a:latin typeface="+mj-lt"/>
            </a:rPr>
            <a:t>Maximum</a:t>
          </a:r>
          <a:endParaRPr lang="en-ID" sz="1900" kern="1200" dirty="0"/>
        </a:p>
      </dsp:txBody>
      <dsp:txXfrm>
        <a:off x="496054" y="68631"/>
        <a:ext cx="6506689" cy="506120"/>
      </dsp:txXfrm>
    </dsp:sp>
    <dsp:sp modelId="{6BE9F3EC-BBB2-4CFE-88B8-4BFB1107D9F0}">
      <dsp:nvSpPr>
        <dsp:cNvPr id="0" name=""/>
        <dsp:cNvSpPr/>
      </dsp:nvSpPr>
      <dsp:spPr>
        <a:xfrm>
          <a:off x="0" y="1782031"/>
          <a:ext cx="9373498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488" tIns="395732" rIns="72748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900" kern="1200" dirty="0"/>
            <a:t>Pencarian nilai minimum akan menghasilkan 4 sebagai nilai terkecil pada array atau 3, yaitu indeks tabel yang menyimpan nilai terkecil.</a:t>
          </a:r>
        </a:p>
      </dsp:txBody>
      <dsp:txXfrm>
        <a:off x="0" y="1782031"/>
        <a:ext cx="9373498" cy="1077300"/>
      </dsp:txXfrm>
    </dsp:sp>
    <dsp:sp modelId="{B65B8410-E83B-41F8-98D3-D3289761DE23}">
      <dsp:nvSpPr>
        <dsp:cNvPr id="0" name=""/>
        <dsp:cNvSpPr/>
      </dsp:nvSpPr>
      <dsp:spPr>
        <a:xfrm>
          <a:off x="468674" y="1501591"/>
          <a:ext cx="6561449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007" tIns="0" rIns="24800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900" kern="1200" dirty="0"/>
            <a:t>Minimum</a:t>
          </a:r>
        </a:p>
      </dsp:txBody>
      <dsp:txXfrm>
        <a:off x="496054" y="1528971"/>
        <a:ext cx="6506689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73638-D1CF-4C28-B811-288E1F715C8D}">
      <dsp:nvSpPr>
        <dsp:cNvPr id="0" name=""/>
        <dsp:cNvSpPr/>
      </dsp:nvSpPr>
      <dsp:spPr>
        <a:xfrm>
          <a:off x="0" y="366410"/>
          <a:ext cx="9346784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414" tIns="479044" rIns="7254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/>
            <a:t>Gunakan data pertama</a:t>
          </a:r>
        </a:p>
      </dsp:txBody>
      <dsp:txXfrm>
        <a:off x="0" y="366410"/>
        <a:ext cx="9346784" cy="869400"/>
      </dsp:txXfrm>
    </dsp:sp>
    <dsp:sp modelId="{03231FFB-53E8-4657-ACF5-907422168927}">
      <dsp:nvSpPr>
        <dsp:cNvPr id="0" name=""/>
        <dsp:cNvSpPr/>
      </dsp:nvSpPr>
      <dsp:spPr>
        <a:xfrm>
          <a:off x="467339" y="26930"/>
          <a:ext cx="6542748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300" tIns="0" rIns="247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800" kern="1200" dirty="0"/>
            <a:t>Siapkan sebuah nilai ekstrim pertama sebagai acuan</a:t>
          </a:r>
        </a:p>
      </dsp:txBody>
      <dsp:txXfrm>
        <a:off x="500483" y="60074"/>
        <a:ext cx="6476460" cy="612672"/>
      </dsp:txXfrm>
    </dsp:sp>
    <dsp:sp modelId="{02635648-B62B-4308-9B25-8A7A45E3B175}">
      <dsp:nvSpPr>
        <dsp:cNvPr id="0" name=""/>
        <dsp:cNvSpPr/>
      </dsp:nvSpPr>
      <dsp:spPr>
        <a:xfrm>
          <a:off x="0" y="1699491"/>
          <a:ext cx="9346784" cy="86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5414" tIns="479044" rIns="7254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i-FI" sz="1800" kern="1200" dirty="0"/>
            <a:t>Apabila nilai ekstrim tidak valid, maka update dengan yang valid</a:t>
          </a:r>
        </a:p>
      </dsp:txBody>
      <dsp:txXfrm>
        <a:off x="0" y="1699491"/>
        <a:ext cx="9346784" cy="869400"/>
      </dsp:txXfrm>
    </dsp:sp>
    <dsp:sp modelId="{D60C256F-FA65-4E61-851F-4446553EA43B}">
      <dsp:nvSpPr>
        <dsp:cNvPr id="0" name=""/>
        <dsp:cNvSpPr/>
      </dsp:nvSpPr>
      <dsp:spPr>
        <a:xfrm>
          <a:off x="467339" y="1360011"/>
          <a:ext cx="6542748" cy="678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300" tIns="0" rIns="24730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800" kern="1200" dirty="0"/>
            <a:t>Bandingkan nilai ekstrim tersebut dengan data kedua s.d. data terakhir</a:t>
          </a:r>
        </a:p>
      </dsp:txBody>
      <dsp:txXfrm>
        <a:off x="500483" y="1393155"/>
        <a:ext cx="6476460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14FB3B-E349-4FE9-B256-ABD15CE7B1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432FB-5DD9-4990-B285-73A15A5FC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D81-5DFD-41FC-BADA-0B30AB088129}" type="datetimeFigureOut">
              <a:rPr lang="en-ID" smtClean="0"/>
              <a:t>22/04/2021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924DE-9642-4E47-AEAF-CAF8C7F454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E917C-B933-422A-9532-DFB9E9BED1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300ED-470D-431A-A420-676C1392CF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6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4A70-54DC-400C-91B4-7597225FF936}" type="datetimeFigureOut">
              <a:rPr lang="en-ID" smtClean="0"/>
              <a:t>22/04/2021</a:t>
            </a:fld>
            <a:endParaRPr lang="en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B654-1C24-4AE2-B0E3-0BED8857B5D4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848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243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BR" sz="1800" b="0" i="0" u="none" strike="noStrike" baseline="0" dirty="0">
              <a:latin typeface="Avenir-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2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2772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3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79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218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5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6117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4845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8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1499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10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853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11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44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5B6-BA50-4389-A608-194B5F78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EAC73-1C41-4B26-8CE1-694AB3C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89A6-8B8A-45DB-BDE3-A65398CD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FEA6-2E93-40D1-8047-ADA104F9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78FE-A31B-486A-8F33-C09E1E3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75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5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16E209-B691-4FAF-B76E-A72A7C9CA1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75B6B-302F-4A72-BA1E-D644CB40E6B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1104181"/>
            <a:ext cx="5257800" cy="721444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0DF1AC-A569-45D0-B944-41F524BCDEE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1104181"/>
            <a:ext cx="5257800" cy="730969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Subtitle-2</a:t>
            </a:r>
          </a:p>
        </p:txBody>
      </p:sp>
    </p:spTree>
    <p:extLst>
      <p:ext uri="{BB962C8B-B14F-4D97-AF65-F5344CB8AC3E}">
        <p14:creationId xmlns:p14="http://schemas.microsoft.com/office/powerpoint/2010/main" val="157890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10" y="198409"/>
            <a:ext cx="10890581" cy="8453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374" y="1207698"/>
            <a:ext cx="10890581" cy="4735902"/>
          </a:xfrm>
          <a:prstGeom prst="rect">
            <a:avLst/>
          </a:prstGeom>
        </p:spPr>
        <p:txBody>
          <a:bodyPr/>
          <a:lstStyle>
            <a:lvl1pPr marL="428625" indent="-428625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D7A550C-ADBC-433D-896B-55AAA5E1CD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8A2D9D-B75D-4A3B-B0A4-3EFA1562F6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1620D-EF38-4304-BD55-E5FE15CC4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6781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1991-80B8-4BDE-90FA-0F23215D5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525"/>
            <a:ext cx="12192000" cy="54927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Question 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B466F-06D8-4472-A593-88DCD2E7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86D90-1DB5-451C-9981-2F2FB9D8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35BD9D-7ACA-4A90-BC16-773F9C43F6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373" y="815976"/>
            <a:ext cx="10890581" cy="187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Description …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9A843C-00ED-4D53-82F2-BB11805B44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373" y="28257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Input …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Output …</a:t>
            </a:r>
          </a:p>
          <a:p>
            <a:pPr lvl="0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4FAC96A-4855-4E83-887F-3AEACFB9C4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0373" y="46291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74196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9861-B6F1-46D9-9238-B80F5736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3057-AB7C-4E34-9563-A5A3AD16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9072"/>
            <a:ext cx="10515600" cy="49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2C5-D4BD-40C1-A7C9-53DD7CDF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DB70-AFA0-4152-9BE6-54B84C6E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E275-7619-403A-9C9B-70D17DAE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84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5" r:id="rId4"/>
    <p:sldLayoutId id="2147483657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Minggu</a:t>
            </a:r>
            <a:r>
              <a:rPr lang="en-US" sz="3200" dirty="0"/>
              <a:t> 08 </a:t>
            </a:r>
            <a:r>
              <a:rPr lang="en-US" sz="3200" dirty="0" err="1"/>
              <a:t>Pertemuan</a:t>
            </a:r>
            <a:r>
              <a:rPr lang="en-US" sz="3200" dirty="0"/>
              <a:t> 2</a:t>
            </a:r>
            <a:br>
              <a:rPr lang="en-US" sz="3200" dirty="0"/>
            </a:br>
            <a:r>
              <a:rPr lang="en-US" sz="4800" dirty="0" err="1"/>
              <a:t>Pencarian</a:t>
            </a:r>
            <a:r>
              <a:rPr lang="en-US" sz="4800" dirty="0"/>
              <a:t> pada Array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4F73C-23B1-4668-B5FC-1CEDC83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 CII1F4</a:t>
            </a:r>
          </a:p>
          <a:p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/>
              <a:t>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782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624E-9D0C-45C3-8103-95BB1F80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8806-801A-4009-8629-D52ED971A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/>
              <a:t>Ide </a:t>
            </a:r>
            <a:r>
              <a:rPr lang="en-ID" sz="1800" dirty="0" err="1"/>
              <a:t>dari</a:t>
            </a:r>
            <a:r>
              <a:rPr lang="en-ID" sz="1800" dirty="0"/>
              <a:t> proses </a:t>
            </a:r>
            <a:r>
              <a:rPr lang="en-ID" sz="1800" dirty="0" err="1"/>
              <a:t>pencarian</a:t>
            </a:r>
            <a:endParaRPr lang="en-ID" sz="1800" dirty="0"/>
          </a:p>
          <a:p>
            <a:r>
              <a:rPr lang="en-ID" sz="1600" dirty="0"/>
              <a:t>Cek </a:t>
            </a:r>
            <a:r>
              <a:rPr lang="en-ID" sz="1600" dirty="0" err="1"/>
              <a:t>setiap</a:t>
            </a:r>
            <a:r>
              <a:rPr lang="en-ID" sz="1600" dirty="0"/>
              <a:t> data </a:t>
            </a:r>
            <a:r>
              <a:rPr lang="en-ID" sz="1600" dirty="0" err="1"/>
              <a:t>apakah</a:t>
            </a:r>
            <a:r>
              <a:rPr lang="en-ID" sz="1600" dirty="0"/>
              <a:t>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data yang </a:t>
            </a:r>
            <a:r>
              <a:rPr lang="en-ID" sz="1600" dirty="0" err="1"/>
              <a:t>dicari</a:t>
            </a:r>
            <a:r>
              <a:rPr lang="en-ID" sz="1600" dirty="0"/>
              <a:t>.</a:t>
            </a:r>
          </a:p>
          <a:p>
            <a:r>
              <a:rPr lang="en-ID" sz="1600" dirty="0" err="1"/>
              <a:t>Apabila</a:t>
            </a:r>
            <a:r>
              <a:rPr lang="en-ID" sz="1600" dirty="0"/>
              <a:t> </a:t>
            </a:r>
            <a:r>
              <a:rPr lang="en-ID" sz="1600" dirty="0" err="1"/>
              <a:t>sama</a:t>
            </a:r>
            <a:r>
              <a:rPr lang="en-ID" sz="1600" dirty="0"/>
              <a:t> (data yang </a:t>
            </a:r>
            <a:r>
              <a:rPr lang="en-ID" sz="1600" dirty="0" err="1"/>
              <a:t>dicari</a:t>
            </a:r>
            <a:r>
              <a:rPr lang="en-ID" sz="1600" dirty="0"/>
              <a:t> </a:t>
            </a:r>
            <a:r>
              <a:rPr lang="en-ID" sz="1600" dirty="0" err="1"/>
              <a:t>ketemu</a:t>
            </a:r>
            <a:r>
              <a:rPr lang="en-ID" sz="1600" dirty="0"/>
              <a:t>)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pencarian</a:t>
            </a:r>
            <a:r>
              <a:rPr lang="en-ID" sz="1600" dirty="0"/>
              <a:t> </a:t>
            </a:r>
            <a:r>
              <a:rPr lang="en-ID" sz="1600" dirty="0" err="1"/>
              <a:t>dihentikan</a:t>
            </a:r>
            <a:endParaRPr lang="en-ID" sz="1600" dirty="0"/>
          </a:p>
          <a:p>
            <a:r>
              <a:rPr lang="en-ID" sz="1600" dirty="0" err="1"/>
              <a:t>Apabila</a:t>
            </a:r>
            <a:r>
              <a:rPr lang="en-ID" sz="1600" dirty="0"/>
              <a:t> </a:t>
            </a:r>
            <a:r>
              <a:rPr lang="en-ID" sz="1600" dirty="0" err="1"/>
              <a:t>sampai</a:t>
            </a:r>
            <a:r>
              <a:rPr lang="en-ID" sz="1600" dirty="0"/>
              <a:t> data </a:t>
            </a:r>
            <a:r>
              <a:rPr lang="en-ID" sz="1600" dirty="0" err="1"/>
              <a:t>terakhir</a:t>
            </a:r>
            <a:r>
              <a:rPr lang="en-ID" sz="1600" dirty="0"/>
              <a:t> data yang </a:t>
            </a:r>
            <a:r>
              <a:rPr lang="en-ID" sz="1600" dirty="0" err="1"/>
              <a:t>dicari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ditemukan</a:t>
            </a:r>
            <a:r>
              <a:rPr lang="en-ID" sz="1600" dirty="0"/>
              <a:t> </a:t>
            </a:r>
            <a:r>
              <a:rPr lang="en-ID" sz="1600" dirty="0" err="1"/>
              <a:t>maka</a:t>
            </a:r>
            <a:r>
              <a:rPr lang="en-ID" sz="1600" dirty="0"/>
              <a:t> data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ketemu</a:t>
            </a: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F2FC4-6290-4404-873F-B67F9E9A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10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C9694-055F-4EFB-8550-0F0AE921F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660288"/>
              </p:ext>
            </p:extLst>
          </p:nvPr>
        </p:nvGraphicFramePr>
        <p:xfrm>
          <a:off x="923925" y="2781300"/>
          <a:ext cx="9963150" cy="3825875"/>
        </p:xfrm>
        <a:graphic>
          <a:graphicData uri="http://schemas.openxmlformats.org/drawingml/2006/table">
            <a:tbl>
              <a:tblPr firstRow="1" firstCol="1" bandRow="1"/>
              <a:tblGrid>
                <a:gridCol w="996315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8258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SeqSearch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(T: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tabInt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N: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X: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D" sz="16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boolean</a:t>
                      </a:r>
                      <a:endParaRPr lang="en-ID" sz="16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Diterima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array T yang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berisi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bilangan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bulat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dan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sebuah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bilangan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bulat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X,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mengembalikan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TRUE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apabila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X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ditemukan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pada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elemen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array T}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ID" sz="1600" b="1" i="0" u="sng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ID" sz="1600" b="1" i="0" u="sng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k :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&lt;- </a:t>
                      </a:r>
                      <a:r>
                        <a:rPr lang="en-ID" sz="1600" b="1" i="0" u="sng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false,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karena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pencarian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belum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D" sz="1600" b="1" i="1" u="sng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k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1" i="0" u="sng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&lt; N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selama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belum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belum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terakhir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&lt;- T[k] == X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{update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apabila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ditemukan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k &lt;- k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 true,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== N (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 false) 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74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624E-9D0C-45C3-8103-95BB1F80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8806-801A-4009-8629-D52ED971A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 dirty="0" err="1"/>
              <a:t>Dalam</a:t>
            </a:r>
            <a:r>
              <a:rPr lang="en-ID" sz="1800" dirty="0"/>
              <a:t> </a:t>
            </a:r>
            <a:r>
              <a:rPr lang="en-ID" sz="1800" dirty="0" err="1"/>
              <a:t>pencarian</a:t>
            </a:r>
            <a:r>
              <a:rPr lang="en-ID" sz="1800" dirty="0"/>
              <a:t>: </a:t>
            </a:r>
            <a:r>
              <a:rPr lang="en-ID" sz="1800" dirty="0">
                <a:highlight>
                  <a:srgbClr val="FFFF00"/>
                </a:highlight>
              </a:rPr>
              <a:t>Lokasi/</a:t>
            </a:r>
            <a:r>
              <a:rPr lang="en-ID" sz="1800" dirty="0" err="1">
                <a:highlight>
                  <a:srgbClr val="FFFF00"/>
                </a:highlight>
              </a:rPr>
              <a:t>Indeks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hasil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pecarian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lebih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informatif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dibandingkan</a:t>
            </a:r>
            <a:r>
              <a:rPr lang="en-ID" sz="1800" dirty="0">
                <a:highlight>
                  <a:srgbClr val="FFFF00"/>
                </a:highlight>
              </a:rPr>
              <a:t> status </a:t>
            </a:r>
            <a:r>
              <a:rPr lang="en-ID" sz="1800" dirty="0" err="1">
                <a:highlight>
                  <a:srgbClr val="FFFF00"/>
                </a:highlight>
              </a:rPr>
              <a:t>ketemu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atau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tidak</a:t>
            </a:r>
            <a:endParaRPr lang="en-ID" sz="18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F2FC4-6290-4404-873F-B67F9E9A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11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1C9694-055F-4EFB-8550-0F0AE921F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459454"/>
              </p:ext>
            </p:extLst>
          </p:nvPr>
        </p:nvGraphicFramePr>
        <p:xfrm>
          <a:off x="923924" y="1990726"/>
          <a:ext cx="10182225" cy="4295774"/>
        </p:xfrm>
        <a:graphic>
          <a:graphicData uri="http://schemas.openxmlformats.org/drawingml/2006/table">
            <a:tbl>
              <a:tblPr firstRow="1" firstCol="1" bandRow="1"/>
              <a:tblGrid>
                <a:gridCol w="10182225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957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SeqSearch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(T: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tabInt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N: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X: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Diterima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array T yang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berisi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bilangan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bulat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dan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sebuah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bilangan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bulat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X,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mengembalikan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indek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dari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X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apabila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ditemukan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pada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elemen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array T, dan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-1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apabila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tidak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ditemukan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k : integer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&lt;- -1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-1,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artinya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belum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ditemukan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D" sz="1600" b="1" i="1" u="sng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k &lt;- 0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 -1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&lt; N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selama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belum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belum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terakhir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T[k] == X </a:t>
                      </a:r>
                      <a:r>
                        <a:rPr lang="en-ID" sz="1600" b="1" i="0" u="sng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apabila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ditemukan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-k}</a:t>
                      </a:r>
                      <a:endParaRPr lang="en-ID" sz="1600" b="0" i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&lt;- k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simpan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apabila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ditemukan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k &lt;- k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!= -1 (X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ditemukan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atau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== N (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 false)}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7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6B21-462A-4625-BF0F-B8A5055D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3864D-D780-4D90-8FB2-68DD5824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125"/>
            <a:ext cx="5981700" cy="4033838"/>
          </a:xfrm>
        </p:spPr>
        <p:txBody>
          <a:bodyPr>
            <a:normAutofit/>
          </a:bodyPr>
          <a:lstStyle/>
          <a:p>
            <a:r>
              <a:rPr lang="en-ID" sz="1600" dirty="0" err="1"/>
              <a:t>Misalnya</a:t>
            </a:r>
            <a:r>
              <a:rPr lang="en-ID" sz="1600" dirty="0"/>
              <a:t> </a:t>
            </a:r>
            <a:r>
              <a:rPr lang="en-ID" sz="1600" dirty="0" err="1"/>
              <a:t>diberikan</a:t>
            </a:r>
            <a:r>
              <a:rPr lang="en-ID" sz="1600" dirty="0"/>
              <a:t> data X </a:t>
            </a:r>
            <a:r>
              <a:rPr lang="en-ID" sz="1600" dirty="0" err="1"/>
              <a:t>berikut</a:t>
            </a:r>
            <a:r>
              <a:rPr lang="en-ID" sz="1600" dirty="0"/>
              <a:t>, X </a:t>
            </a:r>
            <a:r>
              <a:rPr lang="en-ID" sz="1600" dirty="0" err="1"/>
              <a:t>adalah</a:t>
            </a:r>
            <a:r>
              <a:rPr lang="en-ID" sz="1600" dirty="0"/>
              <a:t> 24</a:t>
            </a:r>
          </a:p>
          <a:p>
            <a:pPr marL="457200" lvl="1" indent="0">
              <a:buNone/>
            </a:pPr>
            <a:r>
              <a:rPr lang="en-ID" sz="1600" dirty="0"/>
              <a:t>Ketika k == 6, </a:t>
            </a:r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ketemu</a:t>
            </a:r>
            <a:r>
              <a:rPr lang="en-ID" sz="1600" dirty="0"/>
              <a:t> == 6</a:t>
            </a:r>
          </a:p>
          <a:p>
            <a:pPr marL="457200" lvl="1" indent="0">
              <a:buNone/>
            </a:pPr>
            <a:r>
              <a:rPr lang="en-ID" sz="1600" dirty="0"/>
              <a:t>dan while di baris 3, </a:t>
            </a:r>
            <a:r>
              <a:rPr lang="en-ID" sz="1600" dirty="0" err="1"/>
              <a:t>menjadi</a:t>
            </a:r>
            <a:r>
              <a:rPr lang="en-ID" sz="1600" dirty="0"/>
              <a:t> false, </a:t>
            </a:r>
          </a:p>
          <a:p>
            <a:pPr marL="457200" lvl="1" indent="0">
              <a:buNone/>
            </a:pP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ketemu</a:t>
            </a:r>
            <a:r>
              <a:rPr lang="en-ID" sz="1600" dirty="0"/>
              <a:t> == -1 </a:t>
            </a:r>
            <a:r>
              <a:rPr lang="en-ID" sz="1600" dirty="0" err="1"/>
              <a:t>adalah</a:t>
            </a:r>
            <a:r>
              <a:rPr lang="en-ID" sz="1600" dirty="0"/>
              <a:t> false</a:t>
            </a:r>
          </a:p>
          <a:p>
            <a:pPr marL="457200" lvl="1" indent="0">
              <a:buNone/>
            </a:pPr>
            <a:r>
              <a:rPr lang="en-ID" sz="1600" dirty="0" err="1"/>
              <a:t>Artinya</a:t>
            </a:r>
            <a:r>
              <a:rPr lang="en-ID" sz="1600" dirty="0"/>
              <a:t> data </a:t>
            </a:r>
            <a:r>
              <a:rPr lang="en-ID" sz="1600" dirty="0" err="1"/>
              <a:t>ditemukan</a:t>
            </a:r>
            <a:r>
              <a:rPr lang="en-ID" sz="1600" dirty="0"/>
              <a:t> pada </a:t>
            </a:r>
            <a:r>
              <a:rPr lang="en-ID" sz="1600" dirty="0" err="1"/>
              <a:t>indeks</a:t>
            </a:r>
            <a:r>
              <a:rPr lang="en-ID" sz="1600" dirty="0"/>
              <a:t> ke-6</a:t>
            </a:r>
          </a:p>
          <a:p>
            <a:pPr marL="457200" lvl="1" indent="0">
              <a:buNone/>
            </a:pPr>
            <a:endParaRPr lang="en-ID" sz="1600" dirty="0"/>
          </a:p>
          <a:p>
            <a:r>
              <a:rPr lang="en-ID" sz="1600" dirty="0" err="1"/>
              <a:t>Misalnya</a:t>
            </a:r>
            <a:r>
              <a:rPr lang="en-ID" sz="1600" dirty="0"/>
              <a:t> </a:t>
            </a:r>
            <a:r>
              <a:rPr lang="en-ID" sz="1600" dirty="0" err="1"/>
              <a:t>diberikan</a:t>
            </a:r>
            <a:r>
              <a:rPr lang="en-ID" sz="1600" dirty="0"/>
              <a:t> data X </a:t>
            </a:r>
            <a:r>
              <a:rPr lang="en-ID" sz="1600" dirty="0" err="1"/>
              <a:t>berikut</a:t>
            </a:r>
            <a:r>
              <a:rPr lang="en-ID" sz="1600" dirty="0"/>
              <a:t>, X </a:t>
            </a:r>
            <a:r>
              <a:rPr lang="en-ID" sz="1600" dirty="0" err="1"/>
              <a:t>adalah</a:t>
            </a:r>
            <a:r>
              <a:rPr lang="en-ID" sz="1600" dirty="0"/>
              <a:t> 42</a:t>
            </a:r>
          </a:p>
          <a:p>
            <a:pPr marL="457200" lvl="1" indent="0">
              <a:buNone/>
            </a:pPr>
            <a:r>
              <a:rPr lang="en-ID" sz="1600" dirty="0" err="1"/>
              <a:t>Sampai</a:t>
            </a:r>
            <a:r>
              <a:rPr lang="en-ID" sz="1600" dirty="0"/>
              <a:t> k == 15,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ketemu</a:t>
            </a:r>
            <a:r>
              <a:rPr lang="en-ID" sz="1600" dirty="0"/>
              <a:t> == -1</a:t>
            </a:r>
          </a:p>
          <a:p>
            <a:pPr marL="457200" lvl="1" indent="0">
              <a:buNone/>
            </a:pPr>
            <a:r>
              <a:rPr lang="en-ID" sz="1600" dirty="0"/>
              <a:t>dan while di baris 3, </a:t>
            </a:r>
            <a:r>
              <a:rPr lang="en-ID" sz="1600" dirty="0" err="1"/>
              <a:t>menjadi</a:t>
            </a:r>
            <a:r>
              <a:rPr lang="en-ID" sz="1600" dirty="0"/>
              <a:t> false, </a:t>
            </a:r>
          </a:p>
          <a:p>
            <a:pPr marL="457200" lvl="1" indent="0">
              <a:buNone/>
            </a:pPr>
            <a:r>
              <a:rPr lang="en-ID" sz="1600" dirty="0" err="1"/>
              <a:t>karena</a:t>
            </a:r>
            <a:r>
              <a:rPr lang="en-ID" sz="1600" dirty="0"/>
              <a:t> k &lt;= 14 </a:t>
            </a:r>
            <a:r>
              <a:rPr lang="en-ID" sz="1600" dirty="0" err="1"/>
              <a:t>adalah</a:t>
            </a:r>
            <a:r>
              <a:rPr lang="en-ID" sz="1600" dirty="0"/>
              <a:t> false.</a:t>
            </a:r>
          </a:p>
          <a:p>
            <a:pPr marL="457200" lvl="1" indent="0">
              <a:buNone/>
            </a:pPr>
            <a:r>
              <a:rPr lang="en-ID" sz="1600" dirty="0" err="1"/>
              <a:t>Artinya</a:t>
            </a:r>
            <a:r>
              <a:rPr lang="en-ID" sz="1600" dirty="0"/>
              <a:t> data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ditemukan</a:t>
            </a:r>
            <a:r>
              <a:rPr lang="en-ID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1817-EB7B-48DF-ACBF-86E9343F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12</a:t>
            </a:fld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F63D7-AA35-458B-97A4-8DAB0B875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012467"/>
            <a:ext cx="10048875" cy="95127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14E087-09D0-4388-90BC-BDACAD39C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17254"/>
              </p:ext>
            </p:extLst>
          </p:nvPr>
        </p:nvGraphicFramePr>
        <p:xfrm>
          <a:off x="6670766" y="2214563"/>
          <a:ext cx="5168809" cy="2679700"/>
        </p:xfrm>
        <a:graphic>
          <a:graphicData uri="http://schemas.openxmlformats.org/drawingml/2006/table">
            <a:tbl>
              <a:tblPr firstRow="1" firstCol="1" bandRow="1"/>
              <a:tblGrid>
                <a:gridCol w="5168809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679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   </a:t>
                      </a:r>
                      <a:r>
                        <a:rPr lang="en-ID" sz="18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&lt;- -1</a:t>
                      </a:r>
                      <a:endParaRPr lang="en-ID" sz="1800" b="1" i="1" u="sng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   k &lt;- 1       </a:t>
                      </a:r>
                      <a:r>
                        <a:rPr lang="en-ID" sz="18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8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ID" sz="18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 </a:t>
                      </a:r>
                      <a:r>
                        <a:rPr lang="en-ID" sz="18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8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   </a:t>
                      </a:r>
                      <a:r>
                        <a:rPr lang="en-ID" sz="18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 -1 </a:t>
                      </a:r>
                      <a:r>
                        <a:rPr lang="en-ID" sz="18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&lt;= N </a:t>
                      </a:r>
                      <a:r>
                        <a:rPr lang="en-ID" sz="18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  <a:endParaRPr lang="en-ID" sz="1800" b="0" i="1" u="none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       </a:t>
                      </a:r>
                      <a:r>
                        <a:rPr lang="en-ID" sz="18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T[k] == X </a:t>
                      </a:r>
                      <a:r>
                        <a:rPr lang="en-ID" sz="18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  <a:endParaRPr lang="en-ID" sz="1800" b="0" i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AutoNum type="arabicPlain" startAt="5"/>
                      </a:pP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en-ID" sz="18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&lt;- k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AutoNum type="arabicPlain" startAt="5"/>
                      </a:pPr>
                      <a:r>
                        <a:rPr lang="en-ID" sz="1800" b="0" i="0" u="none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ID" sz="1800" b="1" i="0" u="sng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AutoNum type="arabicPlain" startAt="5"/>
                      </a:pP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k &lt;- k + 1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AutoNum type="arabicPlain" startAt="5"/>
                      </a:pP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D" sz="18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AutoNum type="arabicPlain" startAt="5"/>
                      </a:pPr>
                      <a:r>
                        <a:rPr lang="en-ID" sz="18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ID" sz="18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8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ketemu</a:t>
                      </a:r>
                      <a:endParaRPr lang="en-ID" sz="1800" b="0" i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6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02D4-9933-42F0-A609-CC617126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2: Bunga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7337-D914-4D91-96EB-C8F3F6BF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Diasumsikan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array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100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N data </a:t>
            </a:r>
            <a:r>
              <a:rPr lang="en-ID" dirty="0" err="1"/>
              <a:t>bunga</a:t>
            </a:r>
            <a:r>
              <a:rPr lang="en-ID" dirty="0"/>
              <a:t>. </a:t>
            </a:r>
            <a:r>
              <a:rPr lang="en-ID" dirty="0" err="1"/>
              <a:t>Buatlah</a:t>
            </a:r>
            <a:r>
              <a:rPr lang="en-ID" dirty="0"/>
              <a:t> subprogram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ID" dirty="0"/>
              <a:t>procedure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rename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bunga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ID" dirty="0"/>
              <a:t>procedure delete data </a:t>
            </a:r>
            <a:r>
              <a:rPr lang="en-ID" dirty="0" err="1"/>
              <a:t>bunga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(</a:t>
            </a:r>
            <a:r>
              <a:rPr lang="en-ID" dirty="0" err="1"/>
              <a:t>Geser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kosong</a:t>
            </a:r>
            <a:r>
              <a:rPr lang="en-ID" dirty="0"/>
              <a:t> </a:t>
            </a:r>
            <a:r>
              <a:rPr lang="en-ID" dirty="0" err="1"/>
              <a:t>setelah</a:t>
            </a:r>
            <a:r>
              <a:rPr lang="en-ID" dirty="0"/>
              <a:t> proses delete </a:t>
            </a:r>
            <a:r>
              <a:rPr lang="en-ID" dirty="0" err="1"/>
              <a:t>tersebut</a:t>
            </a:r>
            <a:r>
              <a:rPr lang="en-ID" dirty="0"/>
              <a:t>)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Catatan</a:t>
            </a:r>
            <a:r>
              <a:rPr lang="en-ID" dirty="0"/>
              <a:t>:</a:t>
            </a:r>
          </a:p>
          <a:p>
            <a:r>
              <a:rPr lang="en-ID" dirty="0" err="1"/>
              <a:t>Tambahkan</a:t>
            </a:r>
            <a:r>
              <a:rPr lang="en-ID" dirty="0"/>
              <a:t> function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mempermudah</a:t>
            </a:r>
            <a:r>
              <a:rPr lang="en-ID" dirty="0"/>
              <a:t> proses rename dan delete.</a:t>
            </a:r>
          </a:p>
          <a:p>
            <a:r>
              <a:rPr lang="en-ID" dirty="0" err="1"/>
              <a:t>Tampilan</a:t>
            </a:r>
            <a:r>
              <a:rPr lang="en-ID" dirty="0"/>
              <a:t> “Bunga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”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bunga</a:t>
            </a:r>
            <a:r>
              <a:rPr lang="en-ID" dirty="0"/>
              <a:t> yang </a:t>
            </a:r>
            <a:r>
              <a:rPr lang="en-ID" dirty="0" err="1"/>
              <a:t>dicari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84CFF-0029-456E-ACE0-A8B628B4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13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102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Magnifying glass on clear background">
            <a:extLst>
              <a:ext uri="{FF2B5EF4-FFF2-40B4-BE49-F238E27FC236}">
                <a16:creationId xmlns:a16="http://schemas.microsoft.com/office/drawing/2014/main" id="{979244E6-B62D-474C-8CD2-FA09B27D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7" b="37266"/>
          <a:stretch/>
        </p:blipFill>
        <p:spPr>
          <a:xfrm>
            <a:off x="1598" y="5"/>
            <a:ext cx="12188815" cy="371060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8AC9-035B-4D59-8F9A-62790FAF6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4470" y="3752850"/>
            <a:ext cx="7483464" cy="2452687"/>
          </a:xfrm>
        </p:spPr>
        <p:txBody>
          <a:bodyPr vert="horz" lIns="45720" tIns="22860" rIns="45720" bIns="22860" rtlCol="0" anchor="ctr">
            <a:normAutofit/>
          </a:bodyPr>
          <a:lstStyle/>
          <a:p>
            <a:pPr marL="200025" indent="0" defTabSz="457200">
              <a:buNone/>
            </a:pPr>
            <a:r>
              <a:rPr lang="en-US" sz="5750" b="1" dirty="0"/>
              <a:t>TERIMA KASIH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86DA-9377-481D-B644-4D6F78C941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691620D-EF38-4304-BD55-E5FE15CC4BE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79607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9D1125-FB07-4B7D-AAE2-18EDB02A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D" sz="4400" b="1" dirty="0"/>
              <a:t>Outline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532E9A-D9E7-4F53-AB1E-445F0814E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910387"/>
              </p:ext>
            </p:extLst>
          </p:nvPr>
        </p:nvGraphicFramePr>
        <p:xfrm>
          <a:off x="838200" y="1638301"/>
          <a:ext cx="10515600" cy="3790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365D76-FF1D-4A4F-9448-1DD4ABEF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8132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5FAD-B2DC-4212-B949-4D958611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/>
              <a:t>NILAI EKSTRIM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56DE72C-C3DF-41FA-BBBE-4107E020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977891"/>
          </a:xfrm>
        </p:spPr>
        <p:txBody>
          <a:bodyPr/>
          <a:lstStyle/>
          <a:p>
            <a:pPr marL="342900" lvl="0" indent="-342900" algn="just">
              <a:buFont typeface="+mj-lt"/>
              <a:buAutoNum type="alphaLcPeriod"/>
            </a:pPr>
            <a:r>
              <a:rPr lang="en-ID" sz="1800" dirty="0" err="1"/>
              <a:t>Algoritma</a:t>
            </a:r>
            <a:r>
              <a:rPr lang="en-ID" sz="1800" dirty="0"/>
              <a:t> </a:t>
            </a:r>
            <a:r>
              <a:rPr lang="en-ID" sz="1800" dirty="0" err="1"/>
              <a:t>pencarian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ekstrim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>
                <a:highlight>
                  <a:srgbClr val="FFFF00"/>
                </a:highlight>
              </a:rPr>
              <a:t>menemukan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nilai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maksimum</a:t>
            </a:r>
            <a:r>
              <a:rPr lang="en-ID" sz="1800" dirty="0">
                <a:highlight>
                  <a:srgbClr val="FFFF00"/>
                </a:highlight>
              </a:rPr>
              <a:t> (</a:t>
            </a:r>
            <a:r>
              <a:rPr lang="en-ID" sz="1800" dirty="0" err="1">
                <a:highlight>
                  <a:srgbClr val="FFFF00"/>
                </a:highlight>
              </a:rPr>
              <a:t>tertinggi</a:t>
            </a:r>
            <a:r>
              <a:rPr lang="en-ID" sz="1800" dirty="0">
                <a:highlight>
                  <a:srgbClr val="FFFF00"/>
                </a:highlight>
              </a:rPr>
              <a:t>) </a:t>
            </a:r>
            <a:r>
              <a:rPr lang="en-ID" sz="1800" dirty="0" err="1">
                <a:highlight>
                  <a:srgbClr val="FFFF00"/>
                </a:highlight>
              </a:rPr>
              <a:t>atau</a:t>
            </a:r>
            <a:r>
              <a:rPr lang="en-ID" sz="1800" dirty="0">
                <a:highlight>
                  <a:srgbClr val="FFFF00"/>
                </a:highlight>
              </a:rPr>
              <a:t> minimum (</a:t>
            </a:r>
            <a:r>
              <a:rPr lang="en-ID" sz="1800" dirty="0" err="1">
                <a:highlight>
                  <a:srgbClr val="FFFF00"/>
                </a:highlight>
              </a:rPr>
              <a:t>terendah</a:t>
            </a:r>
            <a:r>
              <a:rPr lang="en-ID" sz="1800" dirty="0">
                <a:highlight>
                  <a:srgbClr val="FFFF00"/>
                </a:highlight>
              </a:rPr>
              <a:t>) </a:t>
            </a:r>
            <a:r>
              <a:rPr lang="en-ID" sz="1800" dirty="0"/>
              <a:t>pada </a:t>
            </a:r>
            <a:r>
              <a:rPr lang="en-ID" sz="1800" dirty="0" err="1"/>
              <a:t>kumpulan</a:t>
            </a:r>
            <a:r>
              <a:rPr lang="en-ID" sz="1800" dirty="0"/>
              <a:t> data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en-ID" sz="1800" dirty="0" err="1"/>
              <a:t>Contoh</a:t>
            </a:r>
            <a:r>
              <a:rPr lang="en-ID" sz="1800" dirty="0"/>
              <a:t> </a:t>
            </a:r>
            <a:r>
              <a:rPr lang="en-ID" sz="1800" dirty="0" err="1"/>
              <a:t>kasus</a:t>
            </a:r>
            <a:r>
              <a:rPr lang="en-ID" sz="1800" dirty="0"/>
              <a:t>: mencari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ujian</a:t>
            </a:r>
            <a:r>
              <a:rPr lang="en-ID" sz="1800" dirty="0"/>
              <a:t> </a:t>
            </a:r>
            <a:r>
              <a:rPr lang="en-ID" sz="1800" dirty="0" err="1"/>
              <a:t>tertinggi</a:t>
            </a:r>
            <a:r>
              <a:rPr lang="en-ID" sz="1800" dirty="0"/>
              <a:t>/</a:t>
            </a:r>
            <a:r>
              <a:rPr lang="en-ID" sz="1800" dirty="0" err="1"/>
              <a:t>terendah</a:t>
            </a:r>
            <a:r>
              <a:rPr lang="en-ID" sz="1800" dirty="0"/>
              <a:t>, mencari </a:t>
            </a:r>
            <a:r>
              <a:rPr lang="en-ID" sz="1800" dirty="0" err="1"/>
              <a:t>penduduk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usia</a:t>
            </a:r>
            <a:r>
              <a:rPr lang="en-ID" sz="1800" dirty="0"/>
              <a:t> </a:t>
            </a:r>
            <a:r>
              <a:rPr lang="en-ID" sz="1800" dirty="0" err="1"/>
              <a:t>tertua</a:t>
            </a:r>
            <a:r>
              <a:rPr lang="en-ID" sz="1800" dirty="0"/>
              <a:t>/</a:t>
            </a:r>
            <a:r>
              <a:rPr lang="en-ID" sz="1800" dirty="0" err="1"/>
              <a:t>termuda</a:t>
            </a:r>
            <a:r>
              <a:rPr lang="en-ID" sz="1800" dirty="0"/>
              <a:t>, mencari data </a:t>
            </a:r>
            <a:r>
              <a:rPr lang="en-ID" sz="1800" dirty="0" err="1"/>
              <a:t>kejadian</a:t>
            </a:r>
            <a:r>
              <a:rPr lang="en-ID" sz="1800" dirty="0"/>
              <a:t> </a:t>
            </a:r>
            <a:r>
              <a:rPr lang="en-ID" sz="1800" dirty="0" err="1"/>
              <a:t>gempa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magnitudo</a:t>
            </a:r>
            <a:r>
              <a:rPr lang="en-ID" sz="1800" dirty="0"/>
              <a:t> </a:t>
            </a:r>
            <a:r>
              <a:rPr lang="en-ID" sz="1800" dirty="0" err="1"/>
              <a:t>terbesar</a:t>
            </a:r>
            <a:r>
              <a:rPr lang="en-ID" sz="1800" dirty="0"/>
              <a:t>/</a:t>
            </a:r>
            <a:r>
              <a:rPr lang="en-ID" sz="1800" dirty="0" err="1"/>
              <a:t>terkecil</a:t>
            </a:r>
            <a:endParaRPr lang="en-ID" sz="1800" dirty="0"/>
          </a:p>
          <a:p>
            <a:pPr marL="342900" lvl="0" indent="-342900" algn="just">
              <a:buFont typeface="+mj-lt"/>
              <a:buAutoNum type="alphaLcPeriod"/>
            </a:pPr>
            <a:r>
              <a:rPr lang="fi-FI" sz="1800" dirty="0">
                <a:solidFill>
                  <a:schemeClr val="tx1">
                    <a:lumMod val="75000"/>
                  </a:schemeClr>
                </a:solidFill>
              </a:rPr>
              <a:t>Misalkan terdapat tabel yang berisi bilangan bulat seperti di bawah ini:</a:t>
            </a:r>
            <a:endParaRPr lang="en-ID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CA3CF-6F90-4BB9-9E85-204F89E5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3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DD062-D308-4DCD-B0E3-6E8A171CA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48" y="3037108"/>
            <a:ext cx="8279604" cy="783784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1B23D0B-4008-4BD9-ACA8-18AD3A9E5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316489"/>
              </p:ext>
            </p:extLst>
          </p:nvPr>
        </p:nvGraphicFramePr>
        <p:xfrm>
          <a:off x="1332601" y="3820892"/>
          <a:ext cx="9373499" cy="2900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516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18E7-0FAC-4FB8-87A8-8DCD3DD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Pencarian</a:t>
            </a:r>
            <a:r>
              <a:rPr lang="en-ID" dirty="0"/>
              <a:t> Nilai </a:t>
            </a:r>
            <a:r>
              <a:rPr lang="en-ID" dirty="0" err="1"/>
              <a:t>Ekstrim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C7BE-90E3-4DA9-93AF-9DD526C3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977891"/>
          </a:xfrm>
        </p:spPr>
        <p:txBody>
          <a:bodyPr/>
          <a:lstStyle/>
          <a:p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didekrasikan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array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Ide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ekstrim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281FA-5043-4452-BF5E-69CF00DF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4</a:t>
            </a:fld>
            <a:endParaRPr lang="en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84AC249-FEA7-4324-9160-8F0D62E2B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905712"/>
              </p:ext>
            </p:extLst>
          </p:nvPr>
        </p:nvGraphicFramePr>
        <p:xfrm>
          <a:off x="1422608" y="3670835"/>
          <a:ext cx="9346784" cy="2595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CEE3B6-A48F-4713-8E5B-4D6201003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9327"/>
              </p:ext>
            </p:extLst>
          </p:nvPr>
        </p:nvGraphicFramePr>
        <p:xfrm>
          <a:off x="1631614" y="1687996"/>
          <a:ext cx="9346784" cy="1267373"/>
        </p:xfrm>
        <a:graphic>
          <a:graphicData uri="http://schemas.openxmlformats.org/drawingml/2006/table">
            <a:tbl>
              <a:tblPr firstRow="1" firstCol="1" bandRow="1"/>
              <a:tblGrid>
                <a:gridCol w="9346784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673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1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  <a:endParaRPr lang="en-ID" sz="2000" b="1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20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2021  </a:t>
                      </a:r>
                      <a:r>
                        <a:rPr lang="en-ID" sz="20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2000" b="0" i="1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konstanta</a:t>
                      </a:r>
                      <a:r>
                        <a:rPr lang="en-ID" sz="2000" b="0" i="1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20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tabInt</a:t>
                      </a:r>
                      <a:r>
                        <a:rPr lang="en-ID" sz="20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ID" sz="20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200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20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 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98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18E7-0FAC-4FB8-87A8-8DCD3DD7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Nilai </a:t>
            </a:r>
            <a:r>
              <a:rPr lang="en-ID" dirty="0">
                <a:highlight>
                  <a:srgbClr val="FFFF00"/>
                </a:highlight>
              </a:rPr>
              <a:t>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C7BE-90E3-4DA9-93AF-9DD526C32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563"/>
            <a:ext cx="8619307" cy="4978400"/>
          </a:xfrm>
        </p:spPr>
        <p:txBody>
          <a:bodyPr/>
          <a:lstStyle/>
          <a:p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281FA-5043-4452-BF5E-69CF00DF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5</a:t>
            </a:fld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CEE3B6-A48F-4713-8E5B-4D6201003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21563"/>
              </p:ext>
            </p:extLst>
          </p:nvPr>
        </p:nvGraphicFramePr>
        <p:xfrm>
          <a:off x="1152643" y="1719665"/>
          <a:ext cx="8304866" cy="4219581"/>
        </p:xfrm>
        <a:graphic>
          <a:graphicData uri="http://schemas.openxmlformats.org/drawingml/2006/table">
            <a:tbl>
              <a:tblPr firstRow="1" firstCol="1" bandRow="1"/>
              <a:tblGrid>
                <a:gridCol w="830486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19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minimum(T: </a:t>
                      </a:r>
                      <a:r>
                        <a:rPr lang="en-ID" sz="1600" b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tabInt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N: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D" sz="1600" b="1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Diterima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array T yang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berisi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bilangan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bulat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untuk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mengembalikan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nilai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minimum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dari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array T}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min :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{variable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ekstrim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k :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min &lt;- T[0]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{data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di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ke-0}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k &lt;- 1  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perbandingan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ke-2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hingga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N-1}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&lt; N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min &gt; T[k]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apabila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ekstrim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valid}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min &lt;- T[k] 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{update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ekstrim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valid}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k &lt;- k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min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setelah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semua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dicek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ekstrim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valid}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F440FBD-E4FC-4C8D-8517-880A9C730EBF}"/>
              </a:ext>
            </a:extLst>
          </p:cNvPr>
          <p:cNvSpPr txBox="1">
            <a:spLocks/>
          </p:cNvSpPr>
          <p:nvPr/>
        </p:nvSpPr>
        <p:spPr>
          <a:xfrm>
            <a:off x="767441" y="6164714"/>
            <a:ext cx="6060078" cy="44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</a:rPr>
              <a:t>nilai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</a:rPr>
              <a:t>maksimum</a:t>
            </a:r>
            <a:r>
              <a:rPr lang="en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9322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9DB6-739C-4A28-9FC0-30574B0C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Pencarian</a:t>
            </a:r>
            <a:r>
              <a:rPr lang="en-ID" dirty="0"/>
              <a:t> Nilai </a:t>
            </a:r>
            <a:r>
              <a:rPr lang="en-ID" dirty="0" err="1"/>
              <a:t>Ekstrim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4BE0-C9CF-4850-B47E-24CD12E2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z="2000" dirty="0"/>
              <a:t>Nilai yang dicari tidak terlalu bermanfaat dibandingkan dengan lokasi dari nilai tersebut berada, yaitu </a:t>
            </a:r>
            <a:r>
              <a:rPr lang="fi-FI" sz="2000" b="1" dirty="0"/>
              <a:t>Indeks</a:t>
            </a:r>
          </a:p>
          <a:p>
            <a:pPr lvl="0"/>
            <a:r>
              <a:rPr lang="fi-FI" sz="2000" b="1" dirty="0"/>
              <a:t>Dengan indeks, kita tahu lokasi nilai di dalam array beserta besarannya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B1D31-8DD7-4AE0-BAB2-E518D3D5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6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28FBBF-CFDF-47EC-8436-6235490B1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619420"/>
              </p:ext>
            </p:extLst>
          </p:nvPr>
        </p:nvGraphicFramePr>
        <p:xfrm>
          <a:off x="1352939" y="2407642"/>
          <a:ext cx="9785323" cy="4219581"/>
        </p:xfrm>
        <a:graphic>
          <a:graphicData uri="http://schemas.openxmlformats.org/drawingml/2006/table">
            <a:tbl>
              <a:tblPr firstRow="1" firstCol="1" bandRow="1"/>
              <a:tblGrid>
                <a:gridCol w="9785323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19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ID" sz="1600" b="0" i="1" u="none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idx_min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ID" sz="1600" b="1" i="0" u="sng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{variable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ekstrim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k :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idx_min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&lt;- </a:t>
                      </a:r>
                      <a:r>
                        <a:rPr lang="en-ID" sz="1600" b="1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lokasi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pertama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k &lt;- 1      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perbandingan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dilakukan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ke-2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hingga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N-1}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 &lt; N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T[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idx_min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 T[k]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apabila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ekstrim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tidak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valid}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idx_min</a:t>
                      </a:r>
                      <a:r>
                        <a:rPr lang="en-ID" sz="1600" b="0" i="0" u="none" dirty="0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&lt;- k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{update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ekstrim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dengan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valid}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k &lt;- k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0" u="sng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idx_min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setelah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semua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dicek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maka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indeks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1" u="none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ekstrim</a:t>
                      </a:r>
                      <a:r>
                        <a:rPr lang="en-ID" sz="1600" b="0" i="1" u="none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valid}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i="0" u="sng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endfunction</a:t>
                      </a:r>
                      <a:endParaRPr lang="en-ID" sz="1600" b="1" i="0" u="sng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22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EB22F6-1B5F-4F3B-B1E1-4C4DFAAA5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1: </a:t>
            </a:r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FD754-6C37-4617-B324-920D3B74F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Sebuah</a:t>
            </a:r>
            <a:r>
              <a:rPr lang="en-ID" sz="1800" dirty="0"/>
              <a:t> program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melaporkan</a:t>
            </a:r>
            <a:r>
              <a:rPr lang="en-ID" sz="1800" dirty="0"/>
              <a:t> data </a:t>
            </a:r>
            <a:r>
              <a:rPr lang="en-ID" sz="1800" dirty="0" err="1"/>
              <a:t>wisudawan</a:t>
            </a:r>
            <a:r>
              <a:rPr lang="en-ID" sz="1800" dirty="0"/>
              <a:t> di Universitas Telkom. Data yang </a:t>
            </a:r>
            <a:r>
              <a:rPr lang="en-ID" sz="1800" dirty="0" err="1"/>
              <a:t>disimpan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, </a:t>
            </a:r>
            <a:r>
              <a:rPr lang="en-ID" sz="1800" dirty="0" err="1"/>
              <a:t>nim</a:t>
            </a:r>
            <a:r>
              <a:rPr lang="en-ID" sz="1800" dirty="0"/>
              <a:t>, </a:t>
            </a:r>
            <a:r>
              <a:rPr lang="en-ID" sz="1800" dirty="0" err="1"/>
              <a:t>eprt</a:t>
            </a:r>
            <a:r>
              <a:rPr lang="en-ID" sz="1800" dirty="0"/>
              <a:t>, semester, dan </a:t>
            </a:r>
            <a:r>
              <a:rPr lang="en-ID" sz="1800" dirty="0" err="1"/>
              <a:t>ipk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1800" b="1" dirty="0" err="1"/>
              <a:t>Masukan</a:t>
            </a:r>
            <a:r>
              <a:rPr lang="en-ID" sz="1800" dirty="0"/>
              <a:t> </a:t>
            </a:r>
            <a:r>
              <a:rPr lang="en-ID" sz="1800" dirty="0" err="1"/>
              <a:t>terdiri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beberapa</a:t>
            </a:r>
            <a:r>
              <a:rPr lang="en-ID" sz="1800" dirty="0"/>
              <a:t> baris, yang masing-masing </a:t>
            </a:r>
            <a:r>
              <a:rPr lang="en-ID" sz="1800" dirty="0" err="1"/>
              <a:t>barisnya</a:t>
            </a:r>
            <a:r>
              <a:rPr lang="en-ID" sz="1800" dirty="0"/>
              <a:t> </a:t>
            </a:r>
            <a:r>
              <a:rPr lang="en-ID" sz="1800" dirty="0" err="1"/>
              <a:t>menyatakan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, </a:t>
            </a:r>
            <a:r>
              <a:rPr lang="en-ID" sz="1800" dirty="0" err="1"/>
              <a:t>nim</a:t>
            </a:r>
            <a:r>
              <a:rPr lang="en-ID" sz="1800" dirty="0"/>
              <a:t>, </a:t>
            </a:r>
            <a:r>
              <a:rPr lang="en-ID" sz="1800" dirty="0" err="1"/>
              <a:t>eprt</a:t>
            </a:r>
            <a:r>
              <a:rPr lang="en-ID" sz="1800" dirty="0"/>
              <a:t>, </a:t>
            </a:r>
            <a:r>
              <a:rPr lang="en-ID" sz="1800" dirty="0" err="1"/>
              <a:t>jumlah</a:t>
            </a:r>
            <a:r>
              <a:rPr lang="en-ID" sz="1800" dirty="0"/>
              <a:t> semester dan </a:t>
            </a:r>
            <a:r>
              <a:rPr lang="en-ID" sz="1800" dirty="0" err="1"/>
              <a:t>ipk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seorang</a:t>
            </a:r>
            <a:r>
              <a:rPr lang="en-ID" sz="1800" dirty="0"/>
              <a:t> </a:t>
            </a:r>
            <a:r>
              <a:rPr lang="en-ID" sz="1800" dirty="0" err="1"/>
              <a:t>wisudawan</a:t>
            </a:r>
            <a:r>
              <a:rPr lang="en-ID" sz="1800" dirty="0"/>
              <a:t>. </a:t>
            </a:r>
            <a:r>
              <a:rPr lang="en-ID" sz="1800" dirty="0" err="1"/>
              <a:t>Masukan</a:t>
            </a:r>
            <a:r>
              <a:rPr lang="en-ID" sz="1800" dirty="0"/>
              <a:t> </a:t>
            </a:r>
            <a:r>
              <a:rPr lang="en-ID" sz="1800" dirty="0" err="1"/>
              <a:t>berakhir</a:t>
            </a:r>
            <a:r>
              <a:rPr lang="en-ID" sz="1800" dirty="0"/>
              <a:t> </a:t>
            </a:r>
            <a:r>
              <a:rPr lang="en-ID" sz="1800" dirty="0" err="1"/>
              <a:t>apabila</a:t>
            </a:r>
            <a:r>
              <a:rPr lang="en-ID" sz="1800" dirty="0"/>
              <a:t> </a:t>
            </a:r>
            <a:r>
              <a:rPr lang="en-ID" sz="1800" dirty="0" err="1"/>
              <a:t>nim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“none”.</a:t>
            </a:r>
          </a:p>
          <a:p>
            <a:pPr marL="0" indent="0" algn="just">
              <a:buNone/>
            </a:pPr>
            <a:r>
              <a:rPr lang="en-ID" sz="1800" b="1" dirty="0" err="1"/>
              <a:t>Keluaran</a:t>
            </a:r>
            <a:r>
              <a:rPr lang="en-ID" sz="1800" dirty="0"/>
              <a:t> </a:t>
            </a:r>
            <a:r>
              <a:rPr lang="en-ID" sz="1800" dirty="0" err="1"/>
              <a:t>berupa</a:t>
            </a:r>
            <a:r>
              <a:rPr lang="en-ID" sz="1800" dirty="0"/>
              <a:t> 3 </a:t>
            </a:r>
            <a:r>
              <a:rPr lang="en-ID" sz="1800" dirty="0" err="1"/>
              <a:t>bilangan</a:t>
            </a:r>
            <a:r>
              <a:rPr lang="en-ID" sz="1800" dirty="0"/>
              <a:t> yang </a:t>
            </a:r>
            <a:r>
              <a:rPr lang="en-ID" sz="1800" dirty="0" err="1"/>
              <a:t>menyatakan</a:t>
            </a:r>
            <a:r>
              <a:rPr lang="en-ID" sz="1800" dirty="0"/>
              <a:t> </a:t>
            </a:r>
            <a:r>
              <a:rPr lang="en-ID" sz="1800" dirty="0" err="1"/>
              <a:t>eprt</a:t>
            </a:r>
            <a:r>
              <a:rPr lang="en-ID" sz="1800" dirty="0"/>
              <a:t> </a:t>
            </a:r>
            <a:r>
              <a:rPr lang="en-ID" sz="1800" dirty="0" err="1"/>
              <a:t>tertinggi</a:t>
            </a:r>
            <a:r>
              <a:rPr lang="en-ID" sz="1800" dirty="0"/>
              <a:t>, </a:t>
            </a:r>
            <a:r>
              <a:rPr lang="en-ID" sz="1800" dirty="0" err="1"/>
              <a:t>ipk</a:t>
            </a:r>
            <a:r>
              <a:rPr lang="en-ID" sz="1800" dirty="0"/>
              <a:t> </a:t>
            </a:r>
            <a:r>
              <a:rPr lang="en-ID" sz="1800" dirty="0" err="1"/>
              <a:t>terendah</a:t>
            </a:r>
            <a:r>
              <a:rPr lang="en-ID" sz="1800" dirty="0"/>
              <a:t>, dan rata-rata semester </a:t>
            </a:r>
            <a:r>
              <a:rPr lang="en-ID" sz="1800" dirty="0" err="1"/>
              <a:t>lulusan</a:t>
            </a:r>
            <a:r>
              <a:rPr lang="en-ID" sz="1800" dirty="0"/>
              <a:t>.</a:t>
            </a:r>
          </a:p>
          <a:p>
            <a:pPr marL="0" indent="0" algn="just">
              <a:buNone/>
            </a:pPr>
            <a:r>
              <a:rPr lang="en-ID" sz="1800" dirty="0" err="1"/>
              <a:t>Buatlah</a:t>
            </a:r>
            <a:r>
              <a:rPr lang="en-ID" sz="1800" dirty="0"/>
              <a:t> program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menggunakan</a:t>
            </a:r>
            <a:r>
              <a:rPr lang="en-ID" sz="1800" dirty="0"/>
              <a:t> subprogram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5BB3-B869-48CC-B38A-15127E9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B64CD-0BDD-436F-8092-EB4DF2BBCE4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3FBA14-20C4-4180-B7D3-97DFC6042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86622"/>
              </p:ext>
            </p:extLst>
          </p:nvPr>
        </p:nvGraphicFramePr>
        <p:xfrm>
          <a:off x="933450" y="3955732"/>
          <a:ext cx="10420350" cy="2111694"/>
        </p:xfrm>
        <a:graphic>
          <a:graphicData uri="http://schemas.openxmlformats.org/drawingml/2006/table">
            <a:tbl>
              <a:tblPr firstRow="1" firstCol="1" bandRow="1"/>
              <a:tblGrid>
                <a:gridCol w="10420350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11169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 procedure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pengisian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array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wisudawan</a:t>
                      </a:r>
                      <a:endParaRPr lang="en-ID" sz="1600" b="0" i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 function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untuk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mencari: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a.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eprt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tertinggi</a:t>
                      </a:r>
                      <a:endParaRPr lang="en-ID" sz="1600" b="0" i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b.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ipk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terendah</a:t>
                      </a:r>
                      <a:endParaRPr lang="en-ID" sz="1600" b="0" i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c. rata-rata semester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lulusan</a:t>
                      </a:r>
                      <a:endParaRPr lang="en-ID" sz="1600" b="0" i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 Program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utamanya</a:t>
                      </a:r>
                      <a:endParaRPr lang="en-ID" sz="1600" b="0" i="0" u="none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Asumsikan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kapasitas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dari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arraynya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0" i="0" u="none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adalah</a:t>
                      </a:r>
                      <a:r>
                        <a:rPr lang="en-ID" sz="1600" b="0" i="0" u="none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1000.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2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5FAD-B2DC-4212-B949-4D958611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927099"/>
          </a:xfrm>
        </p:spPr>
        <p:txBody>
          <a:bodyPr>
            <a:normAutofit fontScale="90000"/>
          </a:bodyPr>
          <a:lstStyle/>
          <a:p>
            <a:r>
              <a:rPr lang="en-ID" dirty="0"/>
              <a:t>PENCARIAN PADA KUMPULAN </a:t>
            </a:r>
            <a:br>
              <a:rPr lang="en-ID" dirty="0"/>
            </a:br>
            <a:r>
              <a:rPr lang="en-ID" dirty="0"/>
              <a:t>DATA ACAK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56DE72C-C3DF-41FA-BBBE-4107E020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49"/>
            <a:ext cx="10515600" cy="4519613"/>
          </a:xfrm>
        </p:spPr>
        <p:txBody>
          <a:bodyPr/>
          <a:lstStyle/>
          <a:p>
            <a:pPr marL="342900" lvl="0" indent="-342900" algn="just">
              <a:buFont typeface="+mj-lt"/>
              <a:buAutoNum type="alphaLcPeriod"/>
            </a:pPr>
            <a:r>
              <a:rPr lang="en-ID" sz="1800" dirty="0" err="1"/>
              <a:t>Algoritma</a:t>
            </a:r>
            <a:r>
              <a:rPr lang="en-ID" sz="1800" dirty="0"/>
              <a:t> </a:t>
            </a:r>
            <a:r>
              <a:rPr lang="en-ID" sz="1800" dirty="0" err="1"/>
              <a:t>pencarian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digunakan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>
                <a:highlight>
                  <a:srgbClr val="FFFF00"/>
                </a:highlight>
              </a:rPr>
              <a:t>menemukan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nilai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tertentu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/>
              <a:t>pada </a:t>
            </a:r>
            <a:r>
              <a:rPr lang="en-ID" sz="1800" dirty="0" err="1"/>
              <a:t>kumpulan</a:t>
            </a:r>
            <a:r>
              <a:rPr lang="en-ID" sz="1800" dirty="0"/>
              <a:t> data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en-ID" sz="1800" dirty="0" err="1"/>
              <a:t>Contoh</a:t>
            </a:r>
            <a:r>
              <a:rPr lang="en-ID" sz="1800" dirty="0"/>
              <a:t> </a:t>
            </a:r>
            <a:r>
              <a:rPr lang="en-ID" sz="1800" dirty="0" err="1"/>
              <a:t>kasus</a:t>
            </a:r>
            <a:r>
              <a:rPr lang="en-ID" sz="1800" dirty="0"/>
              <a:t>: </a:t>
            </a:r>
            <a:r>
              <a:rPr lang="en-US" sz="1600" dirty="0" err="1">
                <a:latin typeface="+mj-lt"/>
              </a:rPr>
              <a:t>Kondisi</a:t>
            </a:r>
            <a:r>
              <a:rPr lang="en-US" sz="1600" dirty="0">
                <a:latin typeface="+mj-lt"/>
              </a:rPr>
              <a:t> yang </a:t>
            </a:r>
            <a:r>
              <a:rPr lang="en-US" sz="1600" dirty="0" err="1">
                <a:latin typeface="+mj-lt"/>
              </a:rPr>
              <a:t>dicari</a:t>
            </a:r>
            <a:r>
              <a:rPr lang="fi-FI" sz="1600" dirty="0">
                <a:latin typeface="+mj-lt"/>
              </a:rPr>
              <a:t> misalnya sebuah angka tertentu, seorang mahasiswa dengan NIM tertentu, seorang mahasiswa perempuan dengan nilai Algoritma A, dan sebagainya.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fi-FI" sz="1600" dirty="0">
                <a:latin typeface="+mj-lt"/>
              </a:rPr>
              <a:t>Khas dari algoritma pencarian adalah </a:t>
            </a:r>
            <a:r>
              <a:rPr lang="fi-FI" sz="1600" dirty="0">
                <a:highlight>
                  <a:srgbClr val="FFFF00"/>
                </a:highlight>
                <a:latin typeface="+mj-lt"/>
              </a:rPr>
              <a:t>algoritma akan berhenti ketika kondisi yang dicari sudah ditemukan</a:t>
            </a:r>
            <a:r>
              <a:rPr lang="fi-FI" sz="1600" dirty="0">
                <a:latin typeface="+mj-lt"/>
              </a:rPr>
              <a:t>.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fi-FI" sz="1800" dirty="0">
                <a:solidFill>
                  <a:schemeClr val="tx1">
                    <a:lumMod val="75000"/>
                  </a:schemeClr>
                </a:solidFill>
              </a:rPr>
              <a:t>Misalkan terdapat tabel yang berisi bilangan bulat seperti di bawah ini: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i-FI" b="1" dirty="0">
                <a:solidFill>
                  <a:schemeClr val="tx1">
                    <a:lumMod val="75000"/>
                  </a:schemeClr>
                </a:solidFill>
              </a:rPr>
              <a:t>Algoritma akan berhenti ketika kondisi yang dicari sudah ditemukan</a:t>
            </a:r>
            <a:r>
              <a:rPr lang="fi-FI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i-FI" dirty="0">
                <a:solidFill>
                  <a:schemeClr val="tx1">
                    <a:lumMod val="75000"/>
                  </a:schemeClr>
                </a:solidFill>
              </a:rPr>
              <a:t>Contoh nilai yang </a:t>
            </a:r>
            <a:r>
              <a:rPr lang="fi-FI" dirty="0">
                <a:solidFill>
                  <a:schemeClr val="tx1">
                    <a:lumMod val="75000"/>
                  </a:schemeClr>
                </a:solidFill>
                <a:highlight>
                  <a:srgbClr val="FFFF00"/>
                </a:highlight>
              </a:rPr>
              <a:t>dicari adalah </a:t>
            </a:r>
            <a:r>
              <a:rPr lang="fi-FI" b="1" dirty="0">
                <a:solidFill>
                  <a:schemeClr val="tx1">
                    <a:lumMod val="75000"/>
                  </a:schemeClr>
                </a:solidFill>
                <a:highlight>
                  <a:srgbClr val="FFFF00"/>
                </a:highlight>
              </a:rPr>
              <a:t>4</a:t>
            </a:r>
            <a:r>
              <a:rPr lang="fi-FI" dirty="0">
                <a:solidFill>
                  <a:schemeClr val="tx1">
                    <a:lumMod val="75000"/>
                  </a:schemeClr>
                </a:solidFill>
              </a:rPr>
              <a:t>,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i-FI" b="1" dirty="0">
                <a:solidFill>
                  <a:schemeClr val="tx1">
                    <a:lumMod val="75000"/>
                  </a:schemeClr>
                </a:solidFill>
              </a:rPr>
              <a:t>Algoritma akan berhenti </a:t>
            </a:r>
            <a:r>
              <a:rPr lang="fi-FI" b="1" dirty="0">
                <a:solidFill>
                  <a:schemeClr val="tx1">
                    <a:lumMod val="75000"/>
                  </a:schemeClr>
                </a:solidFill>
                <a:highlight>
                  <a:srgbClr val="FFFF00"/>
                </a:highlight>
              </a:rPr>
              <a:t>pada indeks ke-3</a:t>
            </a:r>
            <a:r>
              <a:rPr lang="fi-FI" dirty="0">
                <a:solidFill>
                  <a:schemeClr val="tx1">
                    <a:lumMod val="75000"/>
                  </a:schemeClr>
                </a:solidFill>
              </a:rPr>
              <a:t>, dimana nilai 4 pertama kali ditemukan.</a:t>
            </a:r>
          </a:p>
          <a:p>
            <a:pPr marL="342900" lvl="0" indent="-342900" algn="just">
              <a:buFont typeface="+mj-lt"/>
              <a:buAutoNum type="alphaLcPeriod"/>
            </a:pP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CA3CF-6F90-4BB9-9E85-204F89E5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8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DD062-D308-4DCD-B0E3-6E8A171CA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52" y="5364603"/>
            <a:ext cx="10476448" cy="9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42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5FAD-B2DC-4212-B949-4D958611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927099"/>
          </a:xfrm>
        </p:spPr>
        <p:txBody>
          <a:bodyPr>
            <a:normAutofit fontScale="90000"/>
          </a:bodyPr>
          <a:lstStyle/>
          <a:p>
            <a:r>
              <a:rPr lang="en-ID" dirty="0"/>
              <a:t>PENCARIAN PADA KUMPULAN </a:t>
            </a:r>
            <a:br>
              <a:rPr lang="en-ID" dirty="0"/>
            </a:br>
            <a:r>
              <a:rPr lang="en-ID" dirty="0"/>
              <a:t>DATA ACAK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56DE72C-C3DF-41FA-BBBE-4107E0208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49"/>
            <a:ext cx="10515600" cy="4519613"/>
          </a:xfrm>
        </p:spPr>
        <p:txBody>
          <a:bodyPr/>
          <a:lstStyle/>
          <a:p>
            <a:pPr marL="342900" lvl="0" indent="-342900" algn="just">
              <a:buFont typeface="+mj-lt"/>
              <a:buAutoNum type="alphaLcPeriod"/>
            </a:pPr>
            <a:r>
              <a:rPr lang="fi-FI" sz="1800" dirty="0">
                <a:solidFill>
                  <a:schemeClr val="tx1">
                    <a:lumMod val="75000"/>
                  </a:schemeClr>
                </a:solidFill>
              </a:rPr>
              <a:t>Pada kasus dimana </a:t>
            </a:r>
            <a:r>
              <a:rPr lang="fi-FI" sz="1800" dirty="0">
                <a:solidFill>
                  <a:schemeClr val="tx1">
                    <a:lumMod val="75000"/>
                  </a:schemeClr>
                </a:solidFill>
                <a:highlight>
                  <a:srgbClr val="FFFF00"/>
                </a:highlight>
              </a:rPr>
              <a:t>nilai yang dicari tidak ada, maka pencarian akan dilakukan sampai elemen terakhir, kemudian berhenti.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fi-FI" sz="1800" dirty="0">
                <a:solidFill>
                  <a:schemeClr val="tx1">
                    <a:lumMod val="75000"/>
                  </a:schemeClr>
                </a:solidFill>
              </a:rPr>
              <a:t>Contoh bilangan yang dicari adalah </a:t>
            </a:r>
            <a:r>
              <a:rPr lang="fi-FI" sz="1800" dirty="0">
                <a:solidFill>
                  <a:schemeClr val="tx1">
                    <a:lumMod val="75000"/>
                  </a:schemeClr>
                </a:solidFill>
                <a:highlight>
                  <a:srgbClr val="FFFF00"/>
                </a:highlight>
              </a:rPr>
              <a:t>27</a:t>
            </a:r>
          </a:p>
          <a:p>
            <a:pPr marL="342900" lvl="0" indent="-342900" algn="just">
              <a:buFont typeface="+mj-lt"/>
              <a:buAutoNum type="alphaLcPeriod"/>
            </a:pPr>
            <a:r>
              <a:rPr lang="fi-FI" sz="1800" dirty="0">
                <a:solidFill>
                  <a:schemeClr val="tx1">
                    <a:lumMod val="75000"/>
                  </a:schemeClr>
                </a:solidFill>
              </a:rPr>
              <a:t>maka </a:t>
            </a:r>
            <a:r>
              <a:rPr lang="fi-FI" sz="1800" dirty="0">
                <a:solidFill>
                  <a:schemeClr val="tx1">
                    <a:lumMod val="75000"/>
                  </a:schemeClr>
                </a:solidFill>
                <a:highlight>
                  <a:srgbClr val="FFFF00"/>
                </a:highlight>
              </a:rPr>
              <a:t>pencarian akan berhenti setelah elemen terakhir di-cek</a:t>
            </a:r>
            <a:r>
              <a:rPr lang="fi-FI" sz="1800" dirty="0">
                <a:solidFill>
                  <a:schemeClr val="tx1">
                    <a:lumMod val="75000"/>
                  </a:schemeClr>
                </a:solidFill>
              </a:rPr>
              <a:t>.</a:t>
            </a:r>
          </a:p>
          <a:p>
            <a:pPr marL="342900" lvl="0" indent="-342900" algn="just">
              <a:buFont typeface="+mj-lt"/>
              <a:buAutoNum type="alphaLcPeriod"/>
            </a:pPr>
            <a:endParaRPr lang="fi-FI" sz="1800" dirty="0">
              <a:solidFill>
                <a:schemeClr val="tx1">
                  <a:lumMod val="75000"/>
                </a:schemeClr>
              </a:solidFill>
            </a:endParaRPr>
          </a:p>
          <a:p>
            <a:pPr marL="342900" lvl="0" indent="-342900" algn="just">
              <a:buFont typeface="+mj-lt"/>
              <a:buAutoNum type="alphaLcPeriod"/>
            </a:pPr>
            <a:endParaRPr lang="fi-FI" sz="1800" dirty="0">
              <a:solidFill>
                <a:schemeClr val="tx1">
                  <a:lumMod val="75000"/>
                </a:schemeClr>
              </a:solidFill>
            </a:endParaRPr>
          </a:p>
          <a:p>
            <a:pPr marL="342900" lvl="0" indent="-342900" algn="just">
              <a:buFont typeface="+mj-lt"/>
              <a:buAutoNum type="alphaLcPeriod"/>
            </a:pPr>
            <a:endParaRPr lang="fi-FI" sz="1800" dirty="0">
              <a:solidFill>
                <a:schemeClr val="tx1">
                  <a:lumMod val="75000"/>
                </a:schemeClr>
              </a:solidFill>
            </a:endParaRPr>
          </a:p>
          <a:p>
            <a:pPr marL="342900" lvl="0" indent="-342900" algn="just">
              <a:buFont typeface="+mj-lt"/>
              <a:buAutoNum type="alphaLcPeriod"/>
            </a:pPr>
            <a:endParaRPr lang="fi-FI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ID" dirty="0"/>
              <a:t>Karena </a:t>
            </a:r>
            <a:r>
              <a:rPr lang="en-ID" dirty="0">
                <a:highlight>
                  <a:srgbClr val="FFFF00"/>
                </a:highlight>
              </a:rPr>
              <a:t>proses </a:t>
            </a:r>
            <a:r>
              <a:rPr lang="en-ID" dirty="0" err="1">
                <a:highlight>
                  <a:srgbClr val="FFFF00"/>
                </a:highlight>
              </a:rPr>
              <a:t>pencarian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dilakukan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secara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>
                <a:highlight>
                  <a:srgbClr val="FFFF00"/>
                </a:highlight>
              </a:rPr>
              <a:t>sekuensial</a:t>
            </a:r>
            <a:r>
              <a:rPr lang="en-ID" dirty="0">
                <a:highlight>
                  <a:srgbClr val="FFFF00"/>
                </a:highlight>
              </a:rPr>
              <a:t>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kedua</a:t>
            </a:r>
            <a:r>
              <a:rPr lang="en-ID" dirty="0"/>
              <a:t>,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data </a:t>
            </a:r>
            <a:r>
              <a:rPr lang="en-ID" dirty="0" err="1"/>
              <a:t>terakhir</a:t>
            </a:r>
            <a:r>
              <a:rPr lang="en-ID" dirty="0"/>
              <a:t>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sz="3200" dirty="0">
                <a:solidFill>
                  <a:srgbClr val="0070C0"/>
                </a:solidFill>
              </a:rPr>
              <a:t>Sequential Search</a:t>
            </a:r>
            <a:endParaRPr lang="en-ID" dirty="0">
              <a:solidFill>
                <a:srgbClr val="0070C0"/>
              </a:solidFill>
            </a:endParaRPr>
          </a:p>
          <a:p>
            <a:pPr marL="342900" lvl="0" indent="-342900" algn="just">
              <a:buFont typeface="+mj-lt"/>
              <a:buAutoNum type="alphaLcPeriod"/>
            </a:pPr>
            <a:endParaRPr lang="en-ID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CA3CF-6F90-4BB9-9E85-204F89E5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9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DD062-D308-4DCD-B0E3-6E8A171C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27" y="3211953"/>
            <a:ext cx="10476448" cy="9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8972"/>
      </p:ext>
    </p:extLst>
  </p:cSld>
  <p:clrMapOvr>
    <a:masterClrMapping/>
  </p:clrMapOvr>
</p:sld>
</file>

<file path=ppt/theme/theme1.xml><?xml version="1.0" encoding="utf-8"?>
<a:theme xmlns:a="http://schemas.openxmlformats.org/drawingml/2006/main" name="PEY Tel-U CELOE 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13478</TotalTime>
  <Words>1386</Words>
  <Application>Microsoft Office PowerPoint</Application>
  <PresentationFormat>Widescreen</PresentationFormat>
  <Paragraphs>185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Avenir-Roman</vt:lpstr>
      <vt:lpstr>Calibri</vt:lpstr>
      <vt:lpstr>Comfortaa</vt:lpstr>
      <vt:lpstr>Consolas</vt:lpstr>
      <vt:lpstr>Roboto Mono</vt:lpstr>
      <vt:lpstr>Wingdings</vt:lpstr>
      <vt:lpstr>PEY Tel-U CELOE Custom</vt:lpstr>
      <vt:lpstr>Minggu 08 Pertemuan 2 Pencarian pada Array</vt:lpstr>
      <vt:lpstr>Outline</vt:lpstr>
      <vt:lpstr>NILAI EKSTRIM</vt:lpstr>
      <vt:lpstr>Pencarian Nilai Ekstrim</vt:lpstr>
      <vt:lpstr>Algoritma Pencarian Nilai Minimum</vt:lpstr>
      <vt:lpstr>Pencarian Nilai Ekstrim</vt:lpstr>
      <vt:lpstr>Soal 1: Mahasiswa</vt:lpstr>
      <vt:lpstr>PENCARIAN PADA KUMPULAN  DATA ACAK</vt:lpstr>
      <vt:lpstr>PENCARIAN PADA KUMPULAN  DATA ACAK</vt:lpstr>
      <vt:lpstr>Sequential Search</vt:lpstr>
      <vt:lpstr>Sequential Search</vt:lpstr>
      <vt:lpstr>Contoh</vt:lpstr>
      <vt:lpstr>Soal 2: Bunga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PRASTI EKO YUNANTO</dc:creator>
  <cp:lastModifiedBy>HASMAWATI</cp:lastModifiedBy>
  <cp:revision>362</cp:revision>
  <dcterms:created xsi:type="dcterms:W3CDTF">2021-02-14T16:16:10Z</dcterms:created>
  <dcterms:modified xsi:type="dcterms:W3CDTF">2021-04-22T02:08:03Z</dcterms:modified>
</cp:coreProperties>
</file>