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844" r:id="rId2"/>
    <p:sldId id="1845" r:id="rId3"/>
    <p:sldId id="1867" r:id="rId4"/>
    <p:sldId id="1842" r:id="rId5"/>
    <p:sldId id="1860" r:id="rId6"/>
    <p:sldId id="1861" r:id="rId7"/>
    <p:sldId id="1862" r:id="rId8"/>
    <p:sldId id="1863" r:id="rId9"/>
    <p:sldId id="1856" r:id="rId10"/>
    <p:sldId id="1864" r:id="rId11"/>
    <p:sldId id="1865" r:id="rId12"/>
    <p:sldId id="1866" r:id="rId13"/>
    <p:sldId id="1887" r:id="rId14"/>
    <p:sldId id="1869" r:id="rId15"/>
    <p:sldId id="1878" r:id="rId16"/>
    <p:sldId id="1879" r:id="rId17"/>
    <p:sldId id="1880" r:id="rId18"/>
    <p:sldId id="1881" r:id="rId19"/>
    <p:sldId id="1882" r:id="rId20"/>
    <p:sldId id="1883" r:id="rId21"/>
    <p:sldId id="1886" r:id="rId22"/>
    <p:sldId id="1884" r:id="rId23"/>
    <p:sldId id="1868" r:id="rId24"/>
    <p:sldId id="1871" r:id="rId25"/>
    <p:sldId id="1875" r:id="rId26"/>
    <p:sldId id="1873" r:id="rId27"/>
    <p:sldId id="1874" r:id="rId28"/>
    <p:sldId id="1872" r:id="rId29"/>
    <p:sldId id="1876" r:id="rId30"/>
    <p:sldId id="1877" r:id="rId31"/>
    <p:sldId id="18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357" autoAdjust="0"/>
  </p:normalViewPr>
  <p:slideViewPr>
    <p:cSldViewPr snapToGrid="0">
      <p:cViewPr varScale="1">
        <p:scale>
          <a:sx n="68" d="100"/>
          <a:sy n="68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F9631-3CCF-4487-BA19-056695135CA5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D"/>
        </a:p>
      </dgm:t>
    </dgm:pt>
    <dgm:pt modelId="{812E5A39-64FB-4B00-88D8-B0C8316E0825}">
      <dgm:prSet phldrT="[Text]" custT="1"/>
      <dgm:spPr/>
      <dgm:t>
        <a:bodyPr/>
        <a:lstStyle/>
        <a:p>
          <a:r>
            <a:rPr lang="en-ID" sz="2000" dirty="0" err="1"/>
            <a:t>Pembahasan</a:t>
          </a:r>
          <a:r>
            <a:rPr lang="en-ID" sz="2000" dirty="0"/>
            <a:t> Latihan </a:t>
          </a:r>
          <a:r>
            <a:rPr lang="en-ID" sz="2000" dirty="0" err="1"/>
            <a:t>Soal</a:t>
          </a:r>
          <a:r>
            <a:rPr lang="en-ID" sz="2000" dirty="0"/>
            <a:t> </a:t>
          </a:r>
          <a:r>
            <a:rPr lang="en-ID" sz="2000" dirty="0" err="1"/>
            <a:t>Minggu</a:t>
          </a:r>
          <a:r>
            <a:rPr lang="en-ID" sz="2000" dirty="0"/>
            <a:t> 8 (</a:t>
          </a:r>
          <a:r>
            <a:rPr lang="en-ID" sz="2000" dirty="0" err="1"/>
            <a:t>Tambahan</a:t>
          </a:r>
          <a:r>
            <a:rPr lang="en-ID" sz="2000" dirty="0"/>
            <a:t>)</a:t>
          </a:r>
        </a:p>
      </dgm:t>
    </dgm:pt>
    <dgm:pt modelId="{656AAF17-6A29-449C-AA88-82C87191D19C}" type="parTrans" cxnId="{07D9ECF7-9459-4B00-BBF0-73204BAEB5C0}">
      <dgm:prSet/>
      <dgm:spPr/>
      <dgm:t>
        <a:bodyPr/>
        <a:lstStyle/>
        <a:p>
          <a:endParaRPr lang="en-ID" sz="2000"/>
        </a:p>
      </dgm:t>
    </dgm:pt>
    <dgm:pt modelId="{781B3027-833B-4CAF-BF5E-829680CC910F}" type="sibTrans" cxnId="{07D9ECF7-9459-4B00-BBF0-73204BAEB5C0}">
      <dgm:prSet/>
      <dgm:spPr/>
      <dgm:t>
        <a:bodyPr/>
        <a:lstStyle/>
        <a:p>
          <a:endParaRPr lang="en-ID" sz="2000"/>
        </a:p>
      </dgm:t>
    </dgm:pt>
    <dgm:pt modelId="{A0EE9E12-D7AA-46A4-8363-93602D771C6F}">
      <dgm:prSet phldrT="[Text]" custT="1"/>
      <dgm:spPr/>
      <dgm:t>
        <a:bodyPr/>
        <a:lstStyle/>
        <a:p>
          <a:r>
            <a:rPr lang="en-ID" sz="2000" dirty="0" err="1"/>
            <a:t>Studi</a:t>
          </a:r>
          <a:r>
            <a:rPr lang="en-ID" sz="2000" dirty="0"/>
            <a:t> </a:t>
          </a:r>
          <a:r>
            <a:rPr lang="en-ID" sz="2000" dirty="0" err="1"/>
            <a:t>Kasus</a:t>
          </a:r>
          <a:r>
            <a:rPr lang="en-ID" sz="2000" dirty="0"/>
            <a:t> </a:t>
          </a:r>
          <a:r>
            <a:rPr lang="en-ID" sz="2000" dirty="0" err="1"/>
            <a:t>Pencarian</a:t>
          </a:r>
          <a:r>
            <a:rPr lang="en-ID" sz="2000" dirty="0"/>
            <a:t> pada Array (</a:t>
          </a:r>
          <a:r>
            <a:rPr lang="en-ID" sz="2000" dirty="0" err="1"/>
            <a:t>Lanjutan</a:t>
          </a:r>
          <a:r>
            <a:rPr lang="en-ID" sz="2000" dirty="0"/>
            <a:t>)</a:t>
          </a:r>
        </a:p>
      </dgm:t>
    </dgm:pt>
    <dgm:pt modelId="{6AAB5BC9-6963-45D9-910B-2D04EF5F754C}" type="parTrans" cxnId="{8BE33787-7CD9-40C7-9A14-3FB535D6AFE7}">
      <dgm:prSet/>
      <dgm:spPr/>
      <dgm:t>
        <a:bodyPr/>
        <a:lstStyle/>
        <a:p>
          <a:endParaRPr lang="en-ID" sz="2000"/>
        </a:p>
      </dgm:t>
    </dgm:pt>
    <dgm:pt modelId="{766F7613-09E5-4E36-B10C-9A66CAF7CDBE}" type="sibTrans" cxnId="{8BE33787-7CD9-40C7-9A14-3FB535D6AFE7}">
      <dgm:prSet/>
      <dgm:spPr/>
      <dgm:t>
        <a:bodyPr/>
        <a:lstStyle/>
        <a:p>
          <a:endParaRPr lang="en-ID" sz="2000"/>
        </a:p>
      </dgm:t>
    </dgm:pt>
    <dgm:pt modelId="{E2069747-AFFB-4061-9AD4-C0C4716867E2}">
      <dgm:prSet phldrT="[Text]" custT="1"/>
      <dgm:spPr/>
      <dgm:t>
        <a:bodyPr/>
        <a:lstStyle/>
        <a:p>
          <a:r>
            <a:rPr lang="en-US" sz="2000" dirty="0" err="1"/>
            <a:t>Pencarian</a:t>
          </a:r>
          <a:r>
            <a:rPr lang="en-US" sz="2000" dirty="0"/>
            <a:t> Pada Array </a:t>
          </a:r>
          <a:r>
            <a:rPr lang="en-US" sz="2000" dirty="0" err="1"/>
            <a:t>Terurut</a:t>
          </a:r>
          <a:r>
            <a:rPr lang="en-US" sz="2000" dirty="0"/>
            <a:t> (Binary Search)</a:t>
          </a:r>
          <a:endParaRPr lang="en-ID" sz="2000" dirty="0"/>
        </a:p>
      </dgm:t>
    </dgm:pt>
    <dgm:pt modelId="{4B80347A-8870-4532-A187-481D908C7A38}" type="parTrans" cxnId="{67687421-4DE9-4FDB-9038-09B7065AB3C4}">
      <dgm:prSet/>
      <dgm:spPr/>
      <dgm:t>
        <a:bodyPr/>
        <a:lstStyle/>
        <a:p>
          <a:endParaRPr lang="en-ID"/>
        </a:p>
      </dgm:t>
    </dgm:pt>
    <dgm:pt modelId="{6908CA6A-630C-4D71-9DD5-EF0503EADB1E}" type="sibTrans" cxnId="{67687421-4DE9-4FDB-9038-09B7065AB3C4}">
      <dgm:prSet/>
      <dgm:spPr/>
      <dgm:t>
        <a:bodyPr/>
        <a:lstStyle/>
        <a:p>
          <a:endParaRPr lang="en-ID"/>
        </a:p>
      </dgm:t>
    </dgm:pt>
    <dgm:pt modelId="{38181B5A-CDF7-4B20-94AB-CC49C8CA2A02}">
      <dgm:prSet phldrT="[Text]"/>
      <dgm:spPr/>
      <dgm:t>
        <a:bodyPr/>
        <a:lstStyle/>
        <a:p>
          <a:r>
            <a:rPr lang="en-ID" dirty="0" err="1"/>
            <a:t>Studi</a:t>
          </a:r>
          <a:r>
            <a:rPr lang="en-ID" dirty="0"/>
            <a:t> </a:t>
          </a:r>
          <a:r>
            <a:rPr lang="en-ID" dirty="0" err="1"/>
            <a:t>Kasus</a:t>
          </a:r>
          <a:r>
            <a:rPr lang="en-ID" dirty="0"/>
            <a:t> Binary Search</a:t>
          </a:r>
        </a:p>
      </dgm:t>
    </dgm:pt>
    <dgm:pt modelId="{1A17E46B-3091-4C73-A742-39F605BC04CE}" type="parTrans" cxnId="{1D3A6341-0D17-4D94-8022-489860A98E33}">
      <dgm:prSet/>
      <dgm:spPr/>
      <dgm:t>
        <a:bodyPr/>
        <a:lstStyle/>
        <a:p>
          <a:endParaRPr lang="en-ID"/>
        </a:p>
      </dgm:t>
    </dgm:pt>
    <dgm:pt modelId="{7845273E-038A-47F0-9EF6-9630E930075E}" type="sibTrans" cxnId="{1D3A6341-0D17-4D94-8022-489860A98E33}">
      <dgm:prSet/>
      <dgm:spPr/>
      <dgm:t>
        <a:bodyPr/>
        <a:lstStyle/>
        <a:p>
          <a:endParaRPr lang="en-ID"/>
        </a:p>
      </dgm:t>
    </dgm:pt>
    <dgm:pt modelId="{E907C7B6-B078-4437-9672-582DBFF02C5D}" type="pres">
      <dgm:prSet presAssocID="{860F9631-3CCF-4487-BA19-056695135CA5}" presName="linear" presStyleCnt="0">
        <dgm:presLayoutVars>
          <dgm:dir/>
          <dgm:animLvl val="lvl"/>
          <dgm:resizeHandles val="exact"/>
        </dgm:presLayoutVars>
      </dgm:prSet>
      <dgm:spPr/>
    </dgm:pt>
    <dgm:pt modelId="{47CFDD08-DD28-427B-A225-72C271055434}" type="pres">
      <dgm:prSet presAssocID="{812E5A39-64FB-4B00-88D8-B0C8316E0825}" presName="parentLin" presStyleCnt="0"/>
      <dgm:spPr/>
    </dgm:pt>
    <dgm:pt modelId="{D9136626-1475-4A05-9416-13D3B8D11E85}" type="pres">
      <dgm:prSet presAssocID="{812E5A39-64FB-4B00-88D8-B0C8316E0825}" presName="parentLeftMargin" presStyleLbl="node1" presStyleIdx="0" presStyleCnt="4"/>
      <dgm:spPr/>
    </dgm:pt>
    <dgm:pt modelId="{98B685CC-63A0-4D71-AC92-8F90F0DAEFC2}" type="pres">
      <dgm:prSet presAssocID="{812E5A39-64FB-4B00-88D8-B0C8316E08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59A57C-8471-4B0A-9C3F-85B9B859411C}" type="pres">
      <dgm:prSet presAssocID="{812E5A39-64FB-4B00-88D8-B0C8316E0825}" presName="negativeSpace" presStyleCnt="0"/>
      <dgm:spPr/>
    </dgm:pt>
    <dgm:pt modelId="{41470AE0-E3A3-4D3A-836C-F4F6C6163F47}" type="pres">
      <dgm:prSet presAssocID="{812E5A39-64FB-4B00-88D8-B0C8316E0825}" presName="childText" presStyleLbl="conFgAcc1" presStyleIdx="0" presStyleCnt="4">
        <dgm:presLayoutVars>
          <dgm:bulletEnabled val="1"/>
        </dgm:presLayoutVars>
      </dgm:prSet>
      <dgm:spPr/>
    </dgm:pt>
    <dgm:pt modelId="{C49E70A0-40D6-452B-871C-1B83D2C9E75F}" type="pres">
      <dgm:prSet presAssocID="{781B3027-833B-4CAF-BF5E-829680CC910F}" presName="spaceBetweenRectangles" presStyleCnt="0"/>
      <dgm:spPr/>
    </dgm:pt>
    <dgm:pt modelId="{2AEAEFC9-C1B8-4D52-89B6-C4FFC5E7859F}" type="pres">
      <dgm:prSet presAssocID="{E2069747-AFFB-4061-9AD4-C0C4716867E2}" presName="parentLin" presStyleCnt="0"/>
      <dgm:spPr/>
    </dgm:pt>
    <dgm:pt modelId="{E33A1CDC-8BDF-407C-8269-F0B330B9E8D4}" type="pres">
      <dgm:prSet presAssocID="{E2069747-AFFB-4061-9AD4-C0C4716867E2}" presName="parentLeftMargin" presStyleLbl="node1" presStyleIdx="0" presStyleCnt="4"/>
      <dgm:spPr/>
    </dgm:pt>
    <dgm:pt modelId="{FFB7CDA9-31AE-46BC-BB96-71E3FAE296A0}" type="pres">
      <dgm:prSet presAssocID="{E2069747-AFFB-4061-9AD4-C0C4716867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EF382F-0563-43D2-A1F5-795A4BD815C1}" type="pres">
      <dgm:prSet presAssocID="{E2069747-AFFB-4061-9AD4-C0C4716867E2}" presName="negativeSpace" presStyleCnt="0"/>
      <dgm:spPr/>
    </dgm:pt>
    <dgm:pt modelId="{830B2CC1-1DE7-4CD1-8F87-0DB6687A4DD2}" type="pres">
      <dgm:prSet presAssocID="{E2069747-AFFB-4061-9AD4-C0C4716867E2}" presName="childText" presStyleLbl="conFgAcc1" presStyleIdx="1" presStyleCnt="4">
        <dgm:presLayoutVars>
          <dgm:bulletEnabled val="1"/>
        </dgm:presLayoutVars>
      </dgm:prSet>
      <dgm:spPr/>
    </dgm:pt>
    <dgm:pt modelId="{5A0953DE-2910-4BFE-9007-5166F4D0A3AE}" type="pres">
      <dgm:prSet presAssocID="{6908CA6A-630C-4D71-9DD5-EF0503EADB1E}" presName="spaceBetweenRectangles" presStyleCnt="0"/>
      <dgm:spPr/>
    </dgm:pt>
    <dgm:pt modelId="{C97A37FD-8E09-494E-973D-58E42B865ED9}" type="pres">
      <dgm:prSet presAssocID="{38181B5A-CDF7-4B20-94AB-CC49C8CA2A02}" presName="parentLin" presStyleCnt="0"/>
      <dgm:spPr/>
    </dgm:pt>
    <dgm:pt modelId="{BAE6FA5C-43A7-4DB5-9122-A755D84ED469}" type="pres">
      <dgm:prSet presAssocID="{38181B5A-CDF7-4B20-94AB-CC49C8CA2A02}" presName="parentLeftMargin" presStyleLbl="node1" presStyleIdx="1" presStyleCnt="4"/>
      <dgm:spPr/>
    </dgm:pt>
    <dgm:pt modelId="{76A053BE-8E69-4740-913D-0EEB98B5A7F2}" type="pres">
      <dgm:prSet presAssocID="{38181B5A-CDF7-4B20-94AB-CC49C8CA2A0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492CD0-DF4C-4B01-B910-F42156532CB5}" type="pres">
      <dgm:prSet presAssocID="{38181B5A-CDF7-4B20-94AB-CC49C8CA2A02}" presName="negativeSpace" presStyleCnt="0"/>
      <dgm:spPr/>
    </dgm:pt>
    <dgm:pt modelId="{51D06421-0F99-465F-9592-5D9340EAAB84}" type="pres">
      <dgm:prSet presAssocID="{38181B5A-CDF7-4B20-94AB-CC49C8CA2A02}" presName="childText" presStyleLbl="conFgAcc1" presStyleIdx="2" presStyleCnt="4">
        <dgm:presLayoutVars>
          <dgm:bulletEnabled val="1"/>
        </dgm:presLayoutVars>
      </dgm:prSet>
      <dgm:spPr/>
    </dgm:pt>
    <dgm:pt modelId="{D789D1AF-1D4F-4D7F-BC11-4920D9FAD002}" type="pres">
      <dgm:prSet presAssocID="{7845273E-038A-47F0-9EF6-9630E930075E}" presName="spaceBetweenRectangles" presStyleCnt="0"/>
      <dgm:spPr/>
    </dgm:pt>
    <dgm:pt modelId="{6CAE4F36-5929-46B9-8731-D32CBAB73A06}" type="pres">
      <dgm:prSet presAssocID="{A0EE9E12-D7AA-46A4-8363-93602D771C6F}" presName="parentLin" presStyleCnt="0"/>
      <dgm:spPr/>
    </dgm:pt>
    <dgm:pt modelId="{3B953A03-B1CD-4FD8-B332-EE406C842A49}" type="pres">
      <dgm:prSet presAssocID="{A0EE9E12-D7AA-46A4-8363-93602D771C6F}" presName="parentLeftMargin" presStyleLbl="node1" presStyleIdx="2" presStyleCnt="4"/>
      <dgm:spPr/>
    </dgm:pt>
    <dgm:pt modelId="{B5B2EBDB-3808-4E6C-8CA6-6FF628065697}" type="pres">
      <dgm:prSet presAssocID="{A0EE9E12-D7AA-46A4-8363-93602D771C6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B1DBFF-A737-4021-B649-A144BEF5B792}" type="pres">
      <dgm:prSet presAssocID="{A0EE9E12-D7AA-46A4-8363-93602D771C6F}" presName="negativeSpace" presStyleCnt="0"/>
      <dgm:spPr/>
    </dgm:pt>
    <dgm:pt modelId="{D909A4ED-3318-4993-99F1-2AACCFBCFCB4}" type="pres">
      <dgm:prSet presAssocID="{A0EE9E12-D7AA-46A4-8363-93602D771C6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48B010C-46CC-4664-BC7B-BA88CC8F58F9}" type="presOf" srcId="{E2069747-AFFB-4061-9AD4-C0C4716867E2}" destId="{FFB7CDA9-31AE-46BC-BB96-71E3FAE296A0}" srcOrd="1" destOrd="0" presId="urn:microsoft.com/office/officeart/2005/8/layout/list1"/>
    <dgm:cxn modelId="{67687421-4DE9-4FDB-9038-09B7065AB3C4}" srcId="{860F9631-3CCF-4487-BA19-056695135CA5}" destId="{E2069747-AFFB-4061-9AD4-C0C4716867E2}" srcOrd="1" destOrd="0" parTransId="{4B80347A-8870-4532-A187-481D908C7A38}" sibTransId="{6908CA6A-630C-4D71-9DD5-EF0503EADB1E}"/>
    <dgm:cxn modelId="{F2BA933F-5CF2-4E89-8CF7-368E3D4BDCB6}" type="presOf" srcId="{A0EE9E12-D7AA-46A4-8363-93602D771C6F}" destId="{3B953A03-B1CD-4FD8-B332-EE406C842A49}" srcOrd="0" destOrd="0" presId="urn:microsoft.com/office/officeart/2005/8/layout/list1"/>
    <dgm:cxn modelId="{EDE4ED60-21E2-4D9E-807B-D38693990EDC}" type="presOf" srcId="{38181B5A-CDF7-4B20-94AB-CC49C8CA2A02}" destId="{76A053BE-8E69-4740-913D-0EEB98B5A7F2}" srcOrd="1" destOrd="0" presId="urn:microsoft.com/office/officeart/2005/8/layout/list1"/>
    <dgm:cxn modelId="{1D3A6341-0D17-4D94-8022-489860A98E33}" srcId="{860F9631-3CCF-4487-BA19-056695135CA5}" destId="{38181B5A-CDF7-4B20-94AB-CC49C8CA2A02}" srcOrd="2" destOrd="0" parTransId="{1A17E46B-3091-4C73-A742-39F605BC04CE}" sibTransId="{7845273E-038A-47F0-9EF6-9630E930075E}"/>
    <dgm:cxn modelId="{4E90CF46-069F-4991-8207-12182474BE5B}" type="presOf" srcId="{38181B5A-CDF7-4B20-94AB-CC49C8CA2A02}" destId="{BAE6FA5C-43A7-4DB5-9122-A755D84ED469}" srcOrd="0" destOrd="0" presId="urn:microsoft.com/office/officeart/2005/8/layout/list1"/>
    <dgm:cxn modelId="{50DCB64C-4F2F-495C-BC77-2208B0F3F000}" type="presOf" srcId="{A0EE9E12-D7AA-46A4-8363-93602D771C6F}" destId="{B5B2EBDB-3808-4E6C-8CA6-6FF628065697}" srcOrd="1" destOrd="0" presId="urn:microsoft.com/office/officeart/2005/8/layout/list1"/>
    <dgm:cxn modelId="{8BE33787-7CD9-40C7-9A14-3FB535D6AFE7}" srcId="{860F9631-3CCF-4487-BA19-056695135CA5}" destId="{A0EE9E12-D7AA-46A4-8363-93602D771C6F}" srcOrd="3" destOrd="0" parTransId="{6AAB5BC9-6963-45D9-910B-2D04EF5F754C}" sibTransId="{766F7613-09E5-4E36-B10C-9A66CAF7CDBE}"/>
    <dgm:cxn modelId="{1D842CA0-12E4-4BFC-B666-487CA6A75D41}" type="presOf" srcId="{812E5A39-64FB-4B00-88D8-B0C8316E0825}" destId="{98B685CC-63A0-4D71-AC92-8F90F0DAEFC2}" srcOrd="1" destOrd="0" presId="urn:microsoft.com/office/officeart/2005/8/layout/list1"/>
    <dgm:cxn modelId="{4A85B2B0-0C52-4EC8-8595-562350F67051}" type="presOf" srcId="{E2069747-AFFB-4061-9AD4-C0C4716867E2}" destId="{E33A1CDC-8BDF-407C-8269-F0B330B9E8D4}" srcOrd="0" destOrd="0" presId="urn:microsoft.com/office/officeart/2005/8/layout/list1"/>
    <dgm:cxn modelId="{5FEA65B2-63D1-4D33-85FC-548E2EF210EA}" type="presOf" srcId="{860F9631-3CCF-4487-BA19-056695135CA5}" destId="{E907C7B6-B078-4437-9672-582DBFF02C5D}" srcOrd="0" destOrd="0" presId="urn:microsoft.com/office/officeart/2005/8/layout/list1"/>
    <dgm:cxn modelId="{572FE9C0-8307-4D89-B055-7F16C4F74C4B}" type="presOf" srcId="{812E5A39-64FB-4B00-88D8-B0C8316E0825}" destId="{D9136626-1475-4A05-9416-13D3B8D11E85}" srcOrd="0" destOrd="0" presId="urn:microsoft.com/office/officeart/2005/8/layout/list1"/>
    <dgm:cxn modelId="{07D9ECF7-9459-4B00-BBF0-73204BAEB5C0}" srcId="{860F9631-3CCF-4487-BA19-056695135CA5}" destId="{812E5A39-64FB-4B00-88D8-B0C8316E0825}" srcOrd="0" destOrd="0" parTransId="{656AAF17-6A29-449C-AA88-82C87191D19C}" sibTransId="{781B3027-833B-4CAF-BF5E-829680CC910F}"/>
    <dgm:cxn modelId="{38DA44D4-CBCE-483E-8097-495FF7DF6D3A}" type="presParOf" srcId="{E907C7B6-B078-4437-9672-582DBFF02C5D}" destId="{47CFDD08-DD28-427B-A225-72C271055434}" srcOrd="0" destOrd="0" presId="urn:microsoft.com/office/officeart/2005/8/layout/list1"/>
    <dgm:cxn modelId="{99BEF801-1342-4E24-B70A-FFA1922FB54F}" type="presParOf" srcId="{47CFDD08-DD28-427B-A225-72C271055434}" destId="{D9136626-1475-4A05-9416-13D3B8D11E85}" srcOrd="0" destOrd="0" presId="urn:microsoft.com/office/officeart/2005/8/layout/list1"/>
    <dgm:cxn modelId="{D1799B5C-3C3F-4C93-B04F-56E27DD01EEB}" type="presParOf" srcId="{47CFDD08-DD28-427B-A225-72C271055434}" destId="{98B685CC-63A0-4D71-AC92-8F90F0DAEFC2}" srcOrd="1" destOrd="0" presId="urn:microsoft.com/office/officeart/2005/8/layout/list1"/>
    <dgm:cxn modelId="{3F28B0C4-3276-45D8-A0A4-8A930E3C4614}" type="presParOf" srcId="{E907C7B6-B078-4437-9672-582DBFF02C5D}" destId="{C359A57C-8471-4B0A-9C3F-85B9B859411C}" srcOrd="1" destOrd="0" presId="urn:microsoft.com/office/officeart/2005/8/layout/list1"/>
    <dgm:cxn modelId="{AF354546-9C71-489E-82DF-EED940D7715E}" type="presParOf" srcId="{E907C7B6-B078-4437-9672-582DBFF02C5D}" destId="{41470AE0-E3A3-4D3A-836C-F4F6C6163F47}" srcOrd="2" destOrd="0" presId="urn:microsoft.com/office/officeart/2005/8/layout/list1"/>
    <dgm:cxn modelId="{BAD32FD6-11C9-4821-A05F-FEA3B62C3F32}" type="presParOf" srcId="{E907C7B6-B078-4437-9672-582DBFF02C5D}" destId="{C49E70A0-40D6-452B-871C-1B83D2C9E75F}" srcOrd="3" destOrd="0" presId="urn:microsoft.com/office/officeart/2005/8/layout/list1"/>
    <dgm:cxn modelId="{514A5DEA-AB7F-4F98-B247-016706C07D75}" type="presParOf" srcId="{E907C7B6-B078-4437-9672-582DBFF02C5D}" destId="{2AEAEFC9-C1B8-4D52-89B6-C4FFC5E7859F}" srcOrd="4" destOrd="0" presId="urn:microsoft.com/office/officeart/2005/8/layout/list1"/>
    <dgm:cxn modelId="{7BA71878-05C1-45D2-89C4-E3559E5E7942}" type="presParOf" srcId="{2AEAEFC9-C1B8-4D52-89B6-C4FFC5E7859F}" destId="{E33A1CDC-8BDF-407C-8269-F0B330B9E8D4}" srcOrd="0" destOrd="0" presId="urn:microsoft.com/office/officeart/2005/8/layout/list1"/>
    <dgm:cxn modelId="{DAA40A01-8C89-4683-94E6-AD3FCA4A0403}" type="presParOf" srcId="{2AEAEFC9-C1B8-4D52-89B6-C4FFC5E7859F}" destId="{FFB7CDA9-31AE-46BC-BB96-71E3FAE296A0}" srcOrd="1" destOrd="0" presId="urn:microsoft.com/office/officeart/2005/8/layout/list1"/>
    <dgm:cxn modelId="{F595C44C-5D19-432A-9DEF-D81370B27094}" type="presParOf" srcId="{E907C7B6-B078-4437-9672-582DBFF02C5D}" destId="{3DEF382F-0563-43D2-A1F5-795A4BD815C1}" srcOrd="5" destOrd="0" presId="urn:microsoft.com/office/officeart/2005/8/layout/list1"/>
    <dgm:cxn modelId="{A62F42E3-713A-4887-91AD-10E2E35B1462}" type="presParOf" srcId="{E907C7B6-B078-4437-9672-582DBFF02C5D}" destId="{830B2CC1-1DE7-4CD1-8F87-0DB6687A4DD2}" srcOrd="6" destOrd="0" presId="urn:microsoft.com/office/officeart/2005/8/layout/list1"/>
    <dgm:cxn modelId="{8B72F19A-5F66-4605-A980-DC1E36317B9B}" type="presParOf" srcId="{E907C7B6-B078-4437-9672-582DBFF02C5D}" destId="{5A0953DE-2910-4BFE-9007-5166F4D0A3AE}" srcOrd="7" destOrd="0" presId="urn:microsoft.com/office/officeart/2005/8/layout/list1"/>
    <dgm:cxn modelId="{8420227B-8BCE-4E88-81B9-47FF581549CC}" type="presParOf" srcId="{E907C7B6-B078-4437-9672-582DBFF02C5D}" destId="{C97A37FD-8E09-494E-973D-58E42B865ED9}" srcOrd="8" destOrd="0" presId="urn:microsoft.com/office/officeart/2005/8/layout/list1"/>
    <dgm:cxn modelId="{D1088B7E-C9F3-4425-B82C-17CBA0D86689}" type="presParOf" srcId="{C97A37FD-8E09-494E-973D-58E42B865ED9}" destId="{BAE6FA5C-43A7-4DB5-9122-A755D84ED469}" srcOrd="0" destOrd="0" presId="urn:microsoft.com/office/officeart/2005/8/layout/list1"/>
    <dgm:cxn modelId="{66A12CF6-442C-4EA9-9841-F621FCC30E5E}" type="presParOf" srcId="{C97A37FD-8E09-494E-973D-58E42B865ED9}" destId="{76A053BE-8E69-4740-913D-0EEB98B5A7F2}" srcOrd="1" destOrd="0" presId="urn:microsoft.com/office/officeart/2005/8/layout/list1"/>
    <dgm:cxn modelId="{4C5FBE00-052F-4CEC-8CD0-24734BFDFA2B}" type="presParOf" srcId="{E907C7B6-B078-4437-9672-582DBFF02C5D}" destId="{60492CD0-DF4C-4B01-B910-F42156532CB5}" srcOrd="9" destOrd="0" presId="urn:microsoft.com/office/officeart/2005/8/layout/list1"/>
    <dgm:cxn modelId="{F45A864C-9142-4433-B75A-27034975710F}" type="presParOf" srcId="{E907C7B6-B078-4437-9672-582DBFF02C5D}" destId="{51D06421-0F99-465F-9592-5D9340EAAB84}" srcOrd="10" destOrd="0" presId="urn:microsoft.com/office/officeart/2005/8/layout/list1"/>
    <dgm:cxn modelId="{AC0DE7F8-1D99-47A5-97FB-FBC4A343929E}" type="presParOf" srcId="{E907C7B6-B078-4437-9672-582DBFF02C5D}" destId="{D789D1AF-1D4F-4D7F-BC11-4920D9FAD002}" srcOrd="11" destOrd="0" presId="urn:microsoft.com/office/officeart/2005/8/layout/list1"/>
    <dgm:cxn modelId="{7908AB67-AACB-4318-A004-A9E4680D62C4}" type="presParOf" srcId="{E907C7B6-B078-4437-9672-582DBFF02C5D}" destId="{6CAE4F36-5929-46B9-8731-D32CBAB73A06}" srcOrd="12" destOrd="0" presId="urn:microsoft.com/office/officeart/2005/8/layout/list1"/>
    <dgm:cxn modelId="{E146F09A-C2B0-4ACC-8CA4-622B23B2259D}" type="presParOf" srcId="{6CAE4F36-5929-46B9-8731-D32CBAB73A06}" destId="{3B953A03-B1CD-4FD8-B332-EE406C842A49}" srcOrd="0" destOrd="0" presId="urn:microsoft.com/office/officeart/2005/8/layout/list1"/>
    <dgm:cxn modelId="{107D99CF-D345-4067-AC48-60EF25EA0AAB}" type="presParOf" srcId="{6CAE4F36-5929-46B9-8731-D32CBAB73A06}" destId="{B5B2EBDB-3808-4E6C-8CA6-6FF628065697}" srcOrd="1" destOrd="0" presId="urn:microsoft.com/office/officeart/2005/8/layout/list1"/>
    <dgm:cxn modelId="{0B45F021-C109-4CDE-AB43-838A812067E2}" type="presParOf" srcId="{E907C7B6-B078-4437-9672-582DBFF02C5D}" destId="{D5B1DBFF-A737-4021-B649-A144BEF5B792}" srcOrd="13" destOrd="0" presId="urn:microsoft.com/office/officeart/2005/8/layout/list1"/>
    <dgm:cxn modelId="{EEA05CEE-1C39-407D-9ED0-C947E27625CB}" type="presParOf" srcId="{E907C7B6-B078-4437-9672-582DBFF02C5D}" destId="{D909A4ED-3318-4993-99F1-2AACCFBCFCB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70AE0-E3A3-4D3A-836C-F4F6C6163F47}">
      <dsp:nvSpPr>
        <dsp:cNvPr id="0" name=""/>
        <dsp:cNvSpPr/>
      </dsp:nvSpPr>
      <dsp:spPr>
        <a:xfrm>
          <a:off x="0" y="357014"/>
          <a:ext cx="105156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685CC-63A0-4D71-AC92-8F90F0DAEFC2}">
      <dsp:nvSpPr>
        <dsp:cNvPr id="0" name=""/>
        <dsp:cNvSpPr/>
      </dsp:nvSpPr>
      <dsp:spPr>
        <a:xfrm>
          <a:off x="525780" y="47054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 err="1"/>
            <a:t>Pembahasan</a:t>
          </a:r>
          <a:r>
            <a:rPr lang="en-ID" sz="2000" kern="1200" dirty="0"/>
            <a:t> Latihan </a:t>
          </a:r>
          <a:r>
            <a:rPr lang="en-ID" sz="2000" kern="1200" dirty="0" err="1"/>
            <a:t>Soal</a:t>
          </a:r>
          <a:r>
            <a:rPr lang="en-ID" sz="2000" kern="1200" dirty="0"/>
            <a:t> </a:t>
          </a:r>
          <a:r>
            <a:rPr lang="en-ID" sz="2000" kern="1200" dirty="0" err="1"/>
            <a:t>Minggu</a:t>
          </a:r>
          <a:r>
            <a:rPr lang="en-ID" sz="2000" kern="1200" dirty="0"/>
            <a:t> 8 (</a:t>
          </a:r>
          <a:r>
            <a:rPr lang="en-ID" sz="2000" kern="1200" dirty="0" err="1"/>
            <a:t>Tambahan</a:t>
          </a:r>
          <a:r>
            <a:rPr lang="en-ID" sz="2000" kern="1200" dirty="0"/>
            <a:t>)</a:t>
          </a:r>
        </a:p>
      </dsp:txBody>
      <dsp:txXfrm>
        <a:off x="556042" y="77316"/>
        <a:ext cx="7300396" cy="559396"/>
      </dsp:txXfrm>
    </dsp:sp>
    <dsp:sp modelId="{830B2CC1-1DE7-4CD1-8F87-0DB6687A4DD2}">
      <dsp:nvSpPr>
        <dsp:cNvPr id="0" name=""/>
        <dsp:cNvSpPr/>
      </dsp:nvSpPr>
      <dsp:spPr>
        <a:xfrm>
          <a:off x="0" y="1309574"/>
          <a:ext cx="105156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7CDA9-31AE-46BC-BB96-71E3FAE296A0}">
      <dsp:nvSpPr>
        <dsp:cNvPr id="0" name=""/>
        <dsp:cNvSpPr/>
      </dsp:nvSpPr>
      <dsp:spPr>
        <a:xfrm>
          <a:off x="525780" y="999614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Pencarian</a:t>
          </a:r>
          <a:r>
            <a:rPr lang="en-US" sz="2000" kern="1200" dirty="0"/>
            <a:t> Pada Array </a:t>
          </a:r>
          <a:r>
            <a:rPr lang="en-US" sz="2000" kern="1200" dirty="0" err="1"/>
            <a:t>Terurut</a:t>
          </a:r>
          <a:r>
            <a:rPr lang="en-US" sz="2000" kern="1200" dirty="0"/>
            <a:t> (Binary Search)</a:t>
          </a:r>
          <a:endParaRPr lang="en-ID" sz="2000" kern="1200" dirty="0"/>
        </a:p>
      </dsp:txBody>
      <dsp:txXfrm>
        <a:off x="556042" y="1029876"/>
        <a:ext cx="7300396" cy="559396"/>
      </dsp:txXfrm>
    </dsp:sp>
    <dsp:sp modelId="{51D06421-0F99-465F-9592-5D9340EAAB84}">
      <dsp:nvSpPr>
        <dsp:cNvPr id="0" name=""/>
        <dsp:cNvSpPr/>
      </dsp:nvSpPr>
      <dsp:spPr>
        <a:xfrm>
          <a:off x="0" y="2262135"/>
          <a:ext cx="105156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053BE-8E69-4740-913D-0EEB98B5A7F2}">
      <dsp:nvSpPr>
        <dsp:cNvPr id="0" name=""/>
        <dsp:cNvSpPr/>
      </dsp:nvSpPr>
      <dsp:spPr>
        <a:xfrm>
          <a:off x="525780" y="1952174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kern="1200" dirty="0" err="1"/>
            <a:t>Studi</a:t>
          </a:r>
          <a:r>
            <a:rPr lang="en-ID" sz="2100" kern="1200" dirty="0"/>
            <a:t> </a:t>
          </a:r>
          <a:r>
            <a:rPr lang="en-ID" sz="2100" kern="1200" dirty="0" err="1"/>
            <a:t>Kasus</a:t>
          </a:r>
          <a:r>
            <a:rPr lang="en-ID" sz="2100" kern="1200" dirty="0"/>
            <a:t> Binary Search</a:t>
          </a:r>
        </a:p>
      </dsp:txBody>
      <dsp:txXfrm>
        <a:off x="556042" y="1982436"/>
        <a:ext cx="7300396" cy="559396"/>
      </dsp:txXfrm>
    </dsp:sp>
    <dsp:sp modelId="{D909A4ED-3318-4993-99F1-2AACCFBCFCB4}">
      <dsp:nvSpPr>
        <dsp:cNvPr id="0" name=""/>
        <dsp:cNvSpPr/>
      </dsp:nvSpPr>
      <dsp:spPr>
        <a:xfrm>
          <a:off x="0" y="3214695"/>
          <a:ext cx="105156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2EBDB-3808-4E6C-8CA6-6FF628065697}">
      <dsp:nvSpPr>
        <dsp:cNvPr id="0" name=""/>
        <dsp:cNvSpPr/>
      </dsp:nvSpPr>
      <dsp:spPr>
        <a:xfrm>
          <a:off x="525780" y="2904735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 err="1"/>
            <a:t>Studi</a:t>
          </a:r>
          <a:r>
            <a:rPr lang="en-ID" sz="2000" kern="1200" dirty="0"/>
            <a:t> </a:t>
          </a:r>
          <a:r>
            <a:rPr lang="en-ID" sz="2000" kern="1200" dirty="0" err="1"/>
            <a:t>Kasus</a:t>
          </a:r>
          <a:r>
            <a:rPr lang="en-ID" sz="2000" kern="1200" dirty="0"/>
            <a:t> </a:t>
          </a:r>
          <a:r>
            <a:rPr lang="en-ID" sz="2000" kern="1200" dirty="0" err="1"/>
            <a:t>Pencarian</a:t>
          </a:r>
          <a:r>
            <a:rPr lang="en-ID" sz="2000" kern="1200" dirty="0"/>
            <a:t> pada Array (</a:t>
          </a:r>
          <a:r>
            <a:rPr lang="en-ID" sz="2000" kern="1200" dirty="0" err="1"/>
            <a:t>Lanjutan</a:t>
          </a:r>
          <a:r>
            <a:rPr lang="en-ID" sz="2000" kern="1200" dirty="0"/>
            <a:t>)</a:t>
          </a:r>
        </a:p>
      </dsp:txBody>
      <dsp:txXfrm>
        <a:off x="556042" y="2934997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14FB3B-E349-4FE9-B256-ABD15CE7B1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432FB-5DD9-4990-B285-73A15A5FC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D81-5DFD-41FC-BADA-0B30AB088129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924DE-9642-4E47-AEAF-CAF8C7F454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E917C-B933-422A-9532-DFB9E9BED1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300ED-470D-431A-A420-676C1392CF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569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05:57:10.5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B4A70-54DC-400C-91B4-7597225FF936}" type="datetimeFigureOut">
              <a:rPr lang="en-ID" smtClean="0"/>
              <a:t>27/04/2021</a:t>
            </a:fld>
            <a:endParaRPr lang="en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AB654-1C24-4AE2-B0E3-0BED8857B5D4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848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95B6-BA50-4389-A608-194B5F78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EAC73-1C41-4B26-8CE1-694AB3C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89A6-8B8A-45DB-BDE3-A65398CD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FEA6-2E93-40D1-8047-ADA104F9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78FE-A31B-486A-8F33-C09E1E3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75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5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16E209-B691-4FAF-B76E-A72A7C9CA1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75B6B-302F-4A72-BA1E-D644CB40E6B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1104181"/>
            <a:ext cx="5257800" cy="721444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0DF1AC-A569-45D0-B944-41F524BCDEE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1104181"/>
            <a:ext cx="5257800" cy="730969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Subtitle-2</a:t>
            </a:r>
          </a:p>
        </p:txBody>
      </p:sp>
    </p:spTree>
    <p:extLst>
      <p:ext uri="{BB962C8B-B14F-4D97-AF65-F5344CB8AC3E}">
        <p14:creationId xmlns:p14="http://schemas.microsoft.com/office/powerpoint/2010/main" val="157890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10" y="198409"/>
            <a:ext cx="10890581" cy="8453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0374" y="1207698"/>
            <a:ext cx="10890581" cy="4735902"/>
          </a:xfrm>
          <a:prstGeom prst="rect">
            <a:avLst/>
          </a:prstGeom>
        </p:spPr>
        <p:txBody>
          <a:bodyPr/>
          <a:lstStyle>
            <a:lvl1pPr marL="428625" indent="-428625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D7A550C-ADBC-433D-896B-55AAA5E1CD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68A2D9D-B75D-4A3B-B0A4-3EFA1562F6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1620D-EF38-4304-BD55-E5FE15CC4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6781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1991-80B8-4BDE-90FA-0F23215D5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525"/>
            <a:ext cx="12192000" cy="54927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Question Title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B466F-06D8-4472-A593-88DCD2E7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86D90-1DB5-451C-9981-2F2FB9D8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35BD9D-7ACA-4A90-BC16-773F9C43F6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373" y="815976"/>
            <a:ext cx="10890581" cy="187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Description …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9A843C-00ED-4D53-82F2-BB11805B44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373" y="28257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Input …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Output …</a:t>
            </a:r>
          </a:p>
          <a:p>
            <a:pPr lvl="0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4FAC96A-4855-4E83-887F-3AEACFB9C4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0373" y="46291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374196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9861-B6F1-46D9-9238-B80F5736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3057-AB7C-4E34-9563-A5A3AD16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9072"/>
            <a:ext cx="10515600" cy="49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52C5-D4BD-40C1-A7C9-53DD7CDF8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DB70-AFA0-4152-9BE6-54B84C6E7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E275-7619-403A-9C9B-70D17DAE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84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5" r:id="rId4"/>
    <p:sldLayoutId id="2147483657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Minggu</a:t>
            </a:r>
            <a:r>
              <a:rPr lang="en-US" sz="3200" dirty="0"/>
              <a:t> 09</a:t>
            </a:r>
            <a:br>
              <a:rPr lang="en-US" sz="3200" dirty="0"/>
            </a:br>
            <a:r>
              <a:rPr lang="en-US" sz="4800" dirty="0" err="1"/>
              <a:t>Pencarian</a:t>
            </a:r>
            <a:r>
              <a:rPr lang="en-US" sz="4800" dirty="0"/>
              <a:t> pada Array 2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4F73C-23B1-4668-B5FC-1CEDC83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 CII1F4</a:t>
            </a:r>
          </a:p>
          <a:p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/>
              <a:t>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782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C799-969B-4FBD-9342-A5C4BB06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Solusi </a:t>
            </a:r>
            <a:r>
              <a:rPr lang="en-ID" dirty="0" err="1"/>
              <a:t>Soal</a:t>
            </a:r>
            <a:r>
              <a:rPr lang="en-ID" dirty="0"/>
              <a:t> 2 [a]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96E0-BD20-424E-95F9-C429DD44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600" dirty="0"/>
              <a:t>Subprogram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pencarian</a:t>
            </a:r>
            <a:r>
              <a:rPr lang="en-ID" sz="1600" dirty="0"/>
              <a:t> </a:t>
            </a:r>
            <a:r>
              <a:rPr lang="en-ID" sz="1600" dirty="0" err="1"/>
              <a:t>bunga</a:t>
            </a:r>
            <a:r>
              <a:rPr lang="en-ID" sz="1600" dirty="0"/>
              <a:t>, </a:t>
            </a:r>
            <a:r>
              <a:rPr lang="en-ID" sz="1600" dirty="0" err="1"/>
              <a:t>nilai</a:t>
            </a:r>
            <a:r>
              <a:rPr lang="en-ID" sz="1600" dirty="0"/>
              <a:t> yang </a:t>
            </a:r>
            <a:r>
              <a:rPr lang="en-ID" sz="1600" dirty="0" err="1"/>
              <a:t>dikembalikan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indeks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pencarian</a:t>
            </a:r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48958-C44C-483F-9D30-8CE2B848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10</a:t>
            </a:fld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B758E1-4386-4820-8005-319CEF540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94388"/>
              </p:ext>
            </p:extLst>
          </p:nvPr>
        </p:nvGraphicFramePr>
        <p:xfrm>
          <a:off x="435428" y="1635670"/>
          <a:ext cx="9039497" cy="3901440"/>
        </p:xfrm>
        <a:graphic>
          <a:graphicData uri="http://schemas.openxmlformats.org/drawingml/2006/table">
            <a:tbl>
              <a:tblPr firstRow="1" firstCol="1" bandRow="1"/>
              <a:tblGrid>
                <a:gridCol w="9039497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692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cari(t:tabBunga, n: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bunga: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-&gt;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{diberikan array t yang berisi n data dan sebuah nama bunga, untuk mengembalikan indeks bunga di dalam t apabila ketemu, atau -1 apabila sebaliknya}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i, found :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found &lt;- -1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 &lt;- 0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&lt; n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found == -1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t[i] == bunga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found &lt;- i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i &lt;- i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found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93FDE4-3377-47FE-9ECE-0F3CD85D5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80879"/>
              </p:ext>
            </p:extLst>
          </p:nvPr>
        </p:nvGraphicFramePr>
        <p:xfrm>
          <a:off x="4750527" y="2698750"/>
          <a:ext cx="7180216" cy="3901440"/>
        </p:xfrm>
        <a:graphic>
          <a:graphicData uri="http://schemas.openxmlformats.org/drawingml/2006/table">
            <a:tbl>
              <a:tblPr firstRow="1" firstCol="1" bandRow="1"/>
              <a:tblGrid>
                <a:gridCol w="718021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692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cari2(t:tabBunga, n: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bunga: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-&gt;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{Variasi lain algoritma Sequential Search}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 :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 &lt;- 0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&lt; n </a:t>
                      </a:r>
                      <a:r>
                        <a:rPr lang="en-US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t[i] != bunga </a:t>
                      </a:r>
                      <a:r>
                        <a:rPr lang="en-US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&lt;- i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{data ketemu jika i &lt; n, dan tidak ketemu jika i == n}</a:t>
                      </a:r>
                      <a:endParaRPr lang="en-US" sz="1600" b="1" u="sng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&lt; n </a:t>
                      </a:r>
                      <a:r>
                        <a:rPr lang="en-US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{kenapa bukan t[i] == bunga???}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8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C799-969B-4FBD-9342-A5C4BB06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Solusi </a:t>
            </a:r>
            <a:r>
              <a:rPr lang="en-ID" dirty="0" err="1"/>
              <a:t>Soal</a:t>
            </a:r>
            <a:r>
              <a:rPr lang="en-ID" dirty="0"/>
              <a:t> 2 [b]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48958-C44C-483F-9D30-8CE2B848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11</a:t>
            </a:fld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B758E1-4386-4820-8005-319CEF540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94324"/>
              </p:ext>
            </p:extLst>
          </p:nvPr>
        </p:nvGraphicFramePr>
        <p:xfrm>
          <a:off x="2242456" y="1383841"/>
          <a:ext cx="7707088" cy="3657600"/>
        </p:xfrm>
        <a:graphic>
          <a:graphicData uri="http://schemas.openxmlformats.org/drawingml/2006/table">
            <a:tbl>
              <a:tblPr firstRow="1" firstCol="1" bandRow="1"/>
              <a:tblGrid>
                <a:gridCol w="7707088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502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rename(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t:tabBunga,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X: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{IS. terdefinisi suatu array t yang berisi n nama bunga, dan suatu string X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FS. merename bunga dengan nama X apabila ditemukan, atau menampilkan "Bunga tidak ditemukan"}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found :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found &lt;- cari(t,n,X)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found == -1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("Bunga tidak ditemukan")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(t[found])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68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C799-969B-4FBD-9342-A5C4BB06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Solusi </a:t>
            </a:r>
            <a:r>
              <a:rPr lang="en-ID" dirty="0" err="1"/>
              <a:t>Soal</a:t>
            </a:r>
            <a:r>
              <a:rPr lang="en-ID" dirty="0"/>
              <a:t> 2 [c]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48958-C44C-483F-9D30-8CE2B848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12</a:t>
            </a:fld>
            <a:endParaRPr lang="en-I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286EB9-DA78-44C0-96E6-5FBF01FA2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26435"/>
              </p:ext>
            </p:extLst>
          </p:nvPr>
        </p:nvGraphicFramePr>
        <p:xfrm>
          <a:off x="689610" y="1112520"/>
          <a:ext cx="10812780" cy="4632960"/>
        </p:xfrm>
        <a:graphic>
          <a:graphicData uri="http://schemas.openxmlformats.org/drawingml/2006/table">
            <a:tbl>
              <a:tblPr firstRow="1" firstCol="1" bandRow="1"/>
              <a:tblGrid>
                <a:gridCol w="10812780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delete(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t:tabBunga, n: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{IS. terdefinisi suatu array t yang berisi n nama bunga, dan suatu string X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FS. menghapus bunga dengan nama X apabila ditemukan, atau menampilkan "Bunga tidak ditemukan"}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found, i :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found &lt;- cari(t,n,X)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found == -1 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("Bunga tidak ditemukan")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{timpa data yang mau dihapus dengan data setelahnya, data ke-i dengan data ke i+1}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i &lt;- found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&lt;= n-2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{indeks data terakhir adalah n-1 akan menimpan data ke n-2}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t[i] &lt;- t[i+1]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i &lt;- i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n &lt;- n – 1       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{jumlah data berkurang 1, karena proses hapus}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ECC605-4CC8-49A7-B927-14A3616BA955}"/>
              </a:ext>
            </a:extLst>
          </p:cNvPr>
          <p:cNvSpPr txBox="1"/>
          <p:nvPr/>
        </p:nvSpPr>
        <p:spPr>
          <a:xfrm>
            <a:off x="838200" y="6031210"/>
            <a:ext cx="9803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noProof="1">
                <a:ea typeface="Calibri" panose="020F0502020204030204" pitchFamily="34" charset="0"/>
                <a:cs typeface="Times New Roman" panose="02020603050405020304" pitchFamily="18" charset="0"/>
              </a:rPr>
              <a:t>Bagaimana apabila </a:t>
            </a:r>
            <a:r>
              <a:rPr lang="en-US" sz="2400" noProof="1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X adalah data terakhir </a:t>
            </a:r>
            <a:r>
              <a:rPr lang="en-US" sz="2400" noProof="1">
                <a:ea typeface="Calibri" panose="020F0502020204030204" pitchFamily="34" charset="0"/>
                <a:cs typeface="Times New Roman" panose="02020603050405020304" pitchFamily="18" charset="0"/>
              </a:rPr>
              <a:t>(indeks ke n-1) ?</a:t>
            </a:r>
            <a:endParaRPr lang="en-US" sz="2400" b="0" u="none" noProof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95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C799-969B-4FBD-9342-A5C4BB06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Solusi </a:t>
            </a:r>
            <a:r>
              <a:rPr lang="en-ID" dirty="0" err="1"/>
              <a:t>Soal</a:t>
            </a:r>
            <a:r>
              <a:rPr lang="en-ID" dirty="0"/>
              <a:t> 2 [c]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48958-C44C-483F-9D30-8CE2B848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13</a:t>
            </a:fld>
            <a:endParaRPr lang="en-I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286EB9-DA78-44C0-96E6-5FBF01FA2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50208"/>
              </p:ext>
            </p:extLst>
          </p:nvPr>
        </p:nvGraphicFramePr>
        <p:xfrm>
          <a:off x="689610" y="1112520"/>
          <a:ext cx="10812780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10812780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delete(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t:tabBunga, n: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{IS. terdefinisi suatu array t yang berisi n nama bunga, dan suatu string X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FS. menghapus bunga dengan nama X apabila ditemukan, atau menampilkan "Bunga tidak ditemukan"}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found, i :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found &lt;- cari(t,n,X)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found == -1 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("Bunga tidak ditemukan")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{timpa data yang mau dihapus dengan data setelahnya, data ke-i dengan data ke i+1}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= found+1 </a:t>
                      </a:r>
                      <a:r>
                        <a:rPr lang="en-US" sz="1600" b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n-1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{geser indeks dari indeks ketemu+1 sampai N}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t[i-1] &lt;- t[i]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i &lt;- i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n &lt;- n – 1       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{jumlah data berkurang 1, karena proses hapus}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ECC605-4CC8-49A7-B927-14A3616BA955}"/>
              </a:ext>
            </a:extLst>
          </p:cNvPr>
          <p:cNvSpPr txBox="1"/>
          <p:nvPr/>
        </p:nvSpPr>
        <p:spPr>
          <a:xfrm>
            <a:off x="838200" y="6031210"/>
            <a:ext cx="9803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noProof="1">
                <a:ea typeface="Calibri" panose="020F0502020204030204" pitchFamily="34" charset="0"/>
                <a:cs typeface="Times New Roman" panose="02020603050405020304" pitchFamily="18" charset="0"/>
              </a:rPr>
              <a:t>Bagaimana apabila </a:t>
            </a:r>
            <a:r>
              <a:rPr lang="en-US" sz="2400" noProof="1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X adalah data terakhir </a:t>
            </a:r>
            <a:r>
              <a:rPr lang="en-US" sz="2400" noProof="1">
                <a:ea typeface="Calibri" panose="020F0502020204030204" pitchFamily="34" charset="0"/>
                <a:cs typeface="Times New Roman" panose="02020603050405020304" pitchFamily="18" charset="0"/>
              </a:rPr>
              <a:t>(indeks ke n-1) ?</a:t>
            </a:r>
            <a:endParaRPr lang="en-US" sz="2400" b="0" u="none" noProof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3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EC883A-7BD0-4985-8A8B-53AD27796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err="1"/>
              <a:t>Pencarian</a:t>
            </a:r>
            <a:r>
              <a:rPr lang="en-US" sz="3600" dirty="0"/>
              <a:t> Pada Array </a:t>
            </a:r>
            <a:r>
              <a:rPr lang="en-US" sz="3600" dirty="0" err="1"/>
              <a:t>Terurut</a:t>
            </a:r>
            <a:endParaRPr lang="en-ID" sz="3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CCBC82-C8EA-4BB1-8FCD-64E91C072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(Binary Search)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0EEA0-6AE3-41F1-A58A-1FF4F45A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14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4652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6F0B-1E25-433B-9181-A106C34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Pengantar</a:t>
            </a:r>
            <a:r>
              <a:rPr lang="en-ID" dirty="0"/>
              <a:t>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ADEB-BB63-44A4-89F5-0D79E2D2D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2400"/>
              </a:spcBef>
              <a:defRPr/>
            </a:pP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Algoritma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dipelajari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sebelumnya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dilakukan pada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tabel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acak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.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Walaupun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bisa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diaplikasikan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ke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tabel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terurut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, tapi tidak optimal.</a:t>
            </a:r>
          </a:p>
          <a:p>
            <a:pPr algn="just" eaLnBrk="1" hangingPunct="1">
              <a:lnSpc>
                <a:spcPct val="125000"/>
              </a:lnSpc>
              <a:spcBef>
                <a:spcPts val="2400"/>
              </a:spcBef>
              <a:defRPr/>
            </a:pP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Perhatikan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tabel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terurut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di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bawah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ini.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Misalkan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akan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dicari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X=26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dengan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algoritma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Sequential Search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proses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pencarian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akan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dilakukan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sampai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elemen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terakhir.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Seharusnya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pencarian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berakhir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di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indeks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ke-6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karena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sudah bisa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diketahui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bahwa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nilai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26 tidak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ada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pada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tabel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E4A06-94CA-4189-9F2E-20983D82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15</a:t>
            </a:fld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F76BF-6955-4E61-8370-B0011866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4503175"/>
            <a:ext cx="10267951" cy="9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065D-22A4-4D54-9BC0-185BA431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Binary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8BE2-4ECE-4A1A-9AFC-F014F2DF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eaLnBrk="1" hangingPunct="1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Perhatikan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ilustrasi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di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bawah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ini untuk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menemukan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angka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71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.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Hanya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perlu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tiga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iterasi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untuk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menemukan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angka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71.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56BA1-0FB9-4464-9B41-178D4597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16</a:t>
            </a:fld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3EB08-A66A-4B00-AB64-BB99D463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39" y="2164513"/>
            <a:ext cx="9401121" cy="43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0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065D-22A4-4D54-9BC0-185BA431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Binary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8BE2-4ECE-4A1A-9AFC-F014F2DF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eaLnBrk="1" hangingPunct="1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Perhatikan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ilustrasi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di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bawah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ini untuk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menemukan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angka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56BA1-0FB9-4464-9B41-178D4597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17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45A3C-7C96-4C8E-AC37-8953C20B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99" y="1599531"/>
            <a:ext cx="8098956" cy="49916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11654F-392A-4748-B55C-505849BA2894}"/>
              </a:ext>
            </a:extLst>
          </p:cNvPr>
          <p:cNvSpPr txBox="1">
            <a:spLocks/>
          </p:cNvSpPr>
          <p:nvPr/>
        </p:nvSpPr>
        <p:spPr bwMode="auto">
          <a:xfrm>
            <a:off x="9462821" y="2013961"/>
            <a:ext cx="1694013" cy="125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  <a:noAutofit/>
          </a:bodyPr>
          <a:lstStyle>
            <a:lvl1pPr algn="r" defTabSz="1827214" rtl="0" eaLnBrk="0" fontAlgn="base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Font typeface="Arial" panose="020B0604020202020204" pitchFamily="34" charset="0"/>
              <a:defRPr lang="en-US" sz="8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914400" algn="l" defTabSz="1827214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lang="en-US" sz="4000" kern="1200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828800" algn="l" defTabSz="1827214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lang="en-US" sz="3600" kern="1200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743200" algn="l" defTabSz="1827214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lang="en-US" sz="3200" kern="1200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657600" algn="l" defTabSz="1827214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lang="en-US" sz="3200" kern="1200" dirty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5028194" indent="-45711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2" indent="-45711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1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1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ts val="2400"/>
              </a:spcBef>
              <a:defRPr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Tidak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ada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angka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25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pada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tabel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algn="l" eaLnBrk="1" hangingPunct="1">
              <a:lnSpc>
                <a:spcPct val="125000"/>
              </a:lnSpc>
              <a:spcBef>
                <a:spcPts val="2400"/>
              </a:spcBef>
              <a:defRPr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algn="l" eaLnBrk="1" hangingPunct="1">
              <a:lnSpc>
                <a:spcPct val="140000"/>
              </a:lnSpc>
              <a:spcBef>
                <a:spcPts val="1800"/>
              </a:spcBef>
              <a:defRPr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ACBB6-9FC8-4BA2-A0F4-C9D36A9F3095}"/>
              </a:ext>
            </a:extLst>
          </p:cNvPr>
          <p:cNvSpPr txBox="1"/>
          <p:nvPr/>
        </p:nvSpPr>
        <p:spPr>
          <a:xfrm>
            <a:off x="733697" y="1879341"/>
            <a:ext cx="58773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#1</a:t>
            </a:r>
          </a:p>
          <a:p>
            <a:endParaRPr lang="en-US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endParaRPr lang="en-US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endParaRPr lang="en-US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r>
              <a:rPr lang="en-ID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#2</a:t>
            </a:r>
          </a:p>
          <a:p>
            <a:endParaRPr lang="en-ID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endParaRPr lang="en-ID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endParaRPr lang="en-ID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r>
              <a:rPr lang="en-ID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#3</a:t>
            </a:r>
          </a:p>
          <a:p>
            <a:endParaRPr lang="en-ID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endParaRPr lang="en-ID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endParaRPr lang="en-ID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r>
              <a:rPr lang="en-ID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#4</a:t>
            </a:r>
          </a:p>
          <a:p>
            <a:endParaRPr lang="en-ID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endParaRPr lang="en-ID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endParaRPr lang="en-ID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r>
              <a:rPr lang="en-ID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#5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4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1BC2-C540-4815-8A34-55139775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Binary Search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7F54B-445C-4C58-A727-83619FA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18</a:t>
            </a:fld>
            <a:endParaRPr lang="en-ID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DA17B04-36B8-45F5-9DD5-0E25A7B4FE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51363" y="1235710"/>
          <a:ext cx="8889274" cy="5120640"/>
        </p:xfrm>
        <a:graphic>
          <a:graphicData uri="http://schemas.openxmlformats.org/drawingml/2006/table">
            <a:tbl>
              <a:tblPr firstRow="1" firstCol="1" bandRow="1"/>
              <a:tblGrid>
                <a:gridCol w="8889274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812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tabInt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[1..1000]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{indeks dari 1}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b="0" i="0" u="none" noProof="1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binSearch1(tab:tabInt, n, x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-&gt;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{mengembalikan TRUE apabila x ada di dalam array tab yang berisi n bilangan, tab terurut membesar atau ASCENDING}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left, right, mid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left &lt;- 1     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{0 apabila indeks dari 0}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right &lt;- N    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{N-1 apabila indeks dari 0}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mid &lt;- (left + right)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left &lt;= right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tab[mid] != x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&lt; tab[mid]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right &lt;- mid - 1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left &lt;- mid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mid &lt;- (left + right)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tab[mid] == x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16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1BC2-C540-4815-8A34-55139775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Algoritma Binary Search 2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7F54B-445C-4C58-A727-83619FA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19</a:t>
            </a:fld>
            <a:endParaRPr lang="en-ID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DA17B04-36B8-45F5-9DD5-0E25A7B4FE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372" y="1174432"/>
          <a:ext cx="8995955" cy="5364480"/>
        </p:xfrm>
        <a:graphic>
          <a:graphicData uri="http://schemas.openxmlformats.org/drawingml/2006/table">
            <a:tbl>
              <a:tblPr firstRow="1" firstCol="1" bandRow="1"/>
              <a:tblGrid>
                <a:gridCol w="8995955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812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binSearch2(tab:tabInt, n, x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-&gt;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{mengembalikan indeks pencarian apabila x ada di dalam array tab yang berisi n bilangan atau -1 apabila tidak ditemukan, tab terurut membesar atau ASCENDING}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left, right, mid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found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left &lt;- 1     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{0 apabila indeks dari 0}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right &lt;- N    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{N-1 apabila indeks dari 0}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found &lt;- -1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left &lt;= right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found == -1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mid &lt;- (left + right)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&lt; tab[mid]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right &lt;- mid - 1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&gt; tab[mid]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left &lt;- mid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found &lt;- mid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found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D3F18894-057F-42F3-A7B8-EDC92D22758D}"/>
              </a:ext>
            </a:extLst>
          </p:cNvPr>
          <p:cNvGraphicFramePr>
            <a:graphicFrameLocks/>
          </p:cNvGraphicFramePr>
          <p:nvPr/>
        </p:nvGraphicFramePr>
        <p:xfrm>
          <a:off x="5564778" y="4389438"/>
          <a:ext cx="5364479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5364479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606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Bagaimana jika tab terurut DESCENDING?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35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9D1125-FB07-4B7D-AAE2-18EDB02A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D" sz="4400" b="1" dirty="0"/>
              <a:t>Outline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532E9A-D9E7-4F53-AB1E-445F0814E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101021"/>
              </p:ext>
            </p:extLst>
          </p:nvPr>
        </p:nvGraphicFramePr>
        <p:xfrm>
          <a:off x="838200" y="1638301"/>
          <a:ext cx="10515600" cy="379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365D76-FF1D-4A4F-9448-1DD4ABE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8132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D43AB031-F170-4F08-A256-EBF37ED3A8E5}"/>
              </a:ext>
            </a:extLst>
          </p:cNvPr>
          <p:cNvGraphicFramePr>
            <a:graphicFrameLocks/>
          </p:cNvGraphicFramePr>
          <p:nvPr/>
        </p:nvGraphicFramePr>
        <p:xfrm>
          <a:off x="374470" y="1174432"/>
          <a:ext cx="9178834" cy="5364480"/>
        </p:xfrm>
        <a:graphic>
          <a:graphicData uri="http://schemas.openxmlformats.org/drawingml/2006/table">
            <a:tbl>
              <a:tblPr firstRow="1" firstCol="1" bandRow="1"/>
              <a:tblGrid>
                <a:gridCol w="9178834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864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cariMhs(A:tabMHS, N: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NIM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-&gt;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{mengembalikan indeks pencarian mahasiswa pada array A dengan NIM tertentu. -1 apabila tidak ditemukan. Array A terurut secara DESCENDING berdasarkan NIM}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left, right, mid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found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left &lt;- 0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right &lt;- N-1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found &lt;- -1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left &lt;= right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found == -1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mid &lt;- (left + right)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NIM &gt; A[mid].nim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right &lt;- mid - 1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NIM &lt; A[mid].nim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left &lt;- mid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found &lt;- mid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found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653F69-92B1-465C-9ABA-8DB3A5FF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1: Array </a:t>
            </a:r>
            <a:r>
              <a:rPr lang="en-ID" dirty="0" err="1"/>
              <a:t>Mahasiswa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B8F13-0731-4332-AFCB-9D41D02F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20</a:t>
            </a:fld>
            <a:endParaRPr lang="en-ID" dirty="0"/>
          </a:p>
        </p:txBody>
      </p:sp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3E7529CF-804D-458F-BAFD-288B4CB0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32541"/>
              </p:ext>
            </p:extLst>
          </p:nvPr>
        </p:nvGraphicFramePr>
        <p:xfrm>
          <a:off x="6096000" y="3257006"/>
          <a:ext cx="5028110" cy="2116183"/>
        </p:xfrm>
        <a:graphic>
          <a:graphicData uri="http://schemas.openxmlformats.org/drawingml/2006/table">
            <a:tbl>
              <a:tblPr firstRow="1" firstCol="1" bandRow="1"/>
              <a:tblGrid>
                <a:gridCol w="5028110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1161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1000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Mahasiswa &lt;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nama: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nim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eprt,ipk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tabMHS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Mahasiswa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{indeks dari 0}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9B13B32-02E6-4EC4-A2A1-0AD94BF14DEB}"/>
              </a:ext>
            </a:extLst>
          </p:cNvPr>
          <p:cNvGraphicFramePr>
            <a:graphicFrameLocks/>
          </p:cNvGraphicFramePr>
          <p:nvPr/>
        </p:nvGraphicFramePr>
        <p:xfrm>
          <a:off x="6096000" y="2124301"/>
          <a:ext cx="5334000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5334000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terurut berdasarkan NIM dan pencarian berdasarkan NIM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24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D43AB031-F170-4F08-A256-EBF37ED3A8E5}"/>
              </a:ext>
            </a:extLst>
          </p:cNvPr>
          <p:cNvGraphicFramePr>
            <a:graphicFrameLocks/>
          </p:cNvGraphicFramePr>
          <p:nvPr/>
        </p:nvGraphicFramePr>
        <p:xfrm>
          <a:off x="374470" y="1174432"/>
          <a:ext cx="9178834" cy="4042002"/>
        </p:xfrm>
        <a:graphic>
          <a:graphicData uri="http://schemas.openxmlformats.org/drawingml/2006/table">
            <a:tbl>
              <a:tblPr firstRow="1" firstCol="1" bandRow="1"/>
              <a:tblGrid>
                <a:gridCol w="9178834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042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cariMhs(A:tabMHS, N: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IPK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-&gt;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{mengembalikan indeks pencarian mahasiswa pada array A dengan IPK tertentu. -1 apabila tidak ditemukan. Array A terurut secara DESCENDING berdasarkan NIM}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k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k &lt;- 0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&lt; N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A[k].ipk != IPK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k &lt;- k + 1</a:t>
                      </a:r>
                      <a:endParaRPr lang="en-US" sz="1600" b="1" i="0" u="sng" noProof="1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&lt; N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653F69-92B1-465C-9ABA-8DB3A5FF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2: Array </a:t>
            </a:r>
            <a:r>
              <a:rPr lang="en-ID" dirty="0" err="1"/>
              <a:t>Mahasiswa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B8F13-0731-4332-AFCB-9D41D02F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21</a:t>
            </a:fld>
            <a:endParaRPr lang="en-ID" dirty="0"/>
          </a:p>
        </p:txBody>
      </p:sp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DB6098F8-C7D3-4B7C-980E-86F87689B05E}"/>
              </a:ext>
            </a:extLst>
          </p:cNvPr>
          <p:cNvGraphicFramePr>
            <a:graphicFrameLocks/>
          </p:cNvGraphicFramePr>
          <p:nvPr/>
        </p:nvGraphicFramePr>
        <p:xfrm>
          <a:off x="5599611" y="2393632"/>
          <a:ext cx="5956663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5956663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Jika A terurut berdasarkan NIM dan pencarian berdasarkan IPK.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b="0" i="0" u="none" noProof="1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Maka gunakan Sequential Search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51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83FE-A5D7-47FE-9537-DCD6AA87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1010-53F2-4BF1-B19E-15A84DC2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ID" dirty="0">
                <a:latin typeface="Consolas" panose="020B0609020204030204" pitchFamily="49" charset="0"/>
              </a:rPr>
              <a:t>Sequential Search </a:t>
            </a:r>
            <a:r>
              <a:rPr lang="en-ID" dirty="0" err="1">
                <a:latin typeface="Consolas" panose="020B0609020204030204" pitchFamily="49" charset="0"/>
              </a:rPr>
              <a:t>tidak</a:t>
            </a:r>
            <a:r>
              <a:rPr lang="en-ID" dirty="0">
                <a:latin typeface="Consolas" panose="020B0609020204030204" pitchFamily="49" charset="0"/>
              </a:rPr>
              <a:t> optimal </a:t>
            </a:r>
            <a:r>
              <a:rPr lang="en-ID" dirty="0" err="1">
                <a:latin typeface="Consolas" panose="020B0609020204030204" pitchFamily="49" charset="0"/>
              </a:rPr>
              <a:t>digunakan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untuk</a:t>
            </a:r>
            <a:r>
              <a:rPr lang="en-ID" dirty="0">
                <a:latin typeface="Consolas" panose="020B0609020204030204" pitchFamily="49" charset="0"/>
              </a:rPr>
              <a:t> data yang </a:t>
            </a:r>
            <a:r>
              <a:rPr lang="en-ID" dirty="0" err="1">
                <a:latin typeface="Consolas" panose="020B0609020204030204" pitchFamily="49" charset="0"/>
              </a:rPr>
              <a:t>terurut</a:t>
            </a:r>
            <a:r>
              <a:rPr lang="en-ID" dirty="0">
                <a:latin typeface="Consolas" panose="020B0609020204030204" pitchFamily="49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>
                <a:latin typeface="Consolas" panose="020B0609020204030204" pitchFamily="49" charset="0"/>
              </a:rPr>
              <a:t>Algoritma</a:t>
            </a:r>
            <a:r>
              <a:rPr lang="en-ID" dirty="0">
                <a:latin typeface="Consolas" panose="020B0609020204030204" pitchFamily="49" charset="0"/>
              </a:rPr>
              <a:t> Binary Search </a:t>
            </a:r>
            <a:r>
              <a:rPr lang="en-ID" dirty="0" err="1">
                <a:latin typeface="Consolas" panose="020B0609020204030204" pitchFamily="49" charset="0"/>
              </a:rPr>
              <a:t>untuk</a:t>
            </a:r>
            <a:r>
              <a:rPr lang="en-ID" dirty="0">
                <a:latin typeface="Consolas" panose="020B0609020204030204" pitchFamily="49" charset="0"/>
              </a:rPr>
              <a:t> data </a:t>
            </a:r>
            <a:r>
              <a:rPr lang="en-ID" dirty="0" err="1">
                <a:latin typeface="Consolas" panose="020B0609020204030204" pitchFamily="49" charset="0"/>
              </a:rPr>
              <a:t>terurut</a:t>
            </a:r>
            <a:r>
              <a:rPr lang="en-ID" dirty="0">
                <a:latin typeface="Consolas" panose="020B0609020204030204" pitchFamily="49" charset="0"/>
              </a:rPr>
              <a:t> ascending dan descending </a:t>
            </a:r>
            <a:r>
              <a:rPr lang="en-ID" dirty="0" err="1">
                <a:latin typeface="Consolas" panose="020B0609020204030204" pitchFamily="49" charset="0"/>
              </a:rPr>
              <a:t>berbeda</a:t>
            </a:r>
            <a:r>
              <a:rPr lang="en-ID" dirty="0">
                <a:latin typeface="Consolas" panose="020B0609020204030204" pitchFamily="49" charset="0"/>
              </a:rPr>
              <a:t> (</a:t>
            </a:r>
            <a:r>
              <a:rPr lang="en-ID" dirty="0" err="1">
                <a:latin typeface="Consolas" panose="020B0609020204030204" pitchFamily="49" charset="0"/>
              </a:rPr>
              <a:t>dalam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hal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bergesernya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indeks</a:t>
            </a:r>
            <a:r>
              <a:rPr lang="en-ID" dirty="0">
                <a:latin typeface="Consolas" panose="020B0609020204030204" pitchFamily="49" charset="0"/>
              </a:rPr>
              <a:t> left dan right)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>
                <a:latin typeface="Consolas" panose="020B0609020204030204" pitchFamily="49" charset="0"/>
              </a:rPr>
              <a:t>Untuk</a:t>
            </a:r>
            <a:r>
              <a:rPr lang="en-ID" dirty="0">
                <a:latin typeface="Consolas" panose="020B0609020204030204" pitchFamily="49" charset="0"/>
              </a:rPr>
              <a:t> array of </a:t>
            </a:r>
            <a:r>
              <a:rPr lang="en-ID" dirty="0" err="1">
                <a:latin typeface="Consolas" panose="020B0609020204030204" pitchFamily="49" charset="0"/>
              </a:rPr>
              <a:t>tipe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bentukan</a:t>
            </a:r>
            <a:r>
              <a:rPr lang="en-ID" dirty="0">
                <a:latin typeface="Consolas" panose="020B0609020204030204" pitchFamily="49" charset="0"/>
              </a:rPr>
              <a:t>, </a:t>
            </a:r>
            <a:r>
              <a:rPr lang="en-ID" dirty="0" err="1">
                <a:latin typeface="Consolas" panose="020B0609020204030204" pitchFamily="49" charset="0"/>
              </a:rPr>
              <a:t>maka</a:t>
            </a:r>
            <a:r>
              <a:rPr lang="en-ID" dirty="0">
                <a:latin typeface="Consolas" panose="020B0609020204030204" pitchFamily="49" charset="0"/>
              </a:rPr>
              <a:t> data yang </a:t>
            </a:r>
            <a:r>
              <a:rPr lang="en-ID" dirty="0" err="1">
                <a:latin typeface="Consolas" panose="020B0609020204030204" pitchFamily="49" charset="0"/>
              </a:rPr>
              <a:t>menjadi</a:t>
            </a:r>
            <a:r>
              <a:rPr lang="en-ID" dirty="0">
                <a:latin typeface="Consolas" panose="020B0609020204030204" pitchFamily="49" charset="0"/>
              </a:rPr>
              <a:t> kata </a:t>
            </a:r>
            <a:r>
              <a:rPr lang="en-ID" dirty="0" err="1">
                <a:latin typeface="Consolas" panose="020B0609020204030204" pitchFamily="49" charset="0"/>
              </a:rPr>
              <a:t>kunci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pencarian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harus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sama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dengan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acuan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pengurutan</a:t>
            </a:r>
            <a:r>
              <a:rPr lang="en-ID" dirty="0">
                <a:latin typeface="Consolas" panose="020B0609020204030204" pitchFamily="49" charset="0"/>
              </a:rPr>
              <a:t> array.</a:t>
            </a:r>
          </a:p>
          <a:p>
            <a:pPr marL="457200" lvl="1" indent="0" algn="just">
              <a:buNone/>
            </a:pPr>
            <a:r>
              <a:rPr lang="en-ID" b="1" dirty="0" err="1">
                <a:latin typeface="Consolas" panose="020B0609020204030204" pitchFamily="49" charset="0"/>
              </a:rPr>
              <a:t>Contoh</a:t>
            </a:r>
            <a:r>
              <a:rPr lang="en-ID" b="1" dirty="0">
                <a:latin typeface="Consolas" panose="020B0609020204030204" pitchFamily="49" charset="0"/>
              </a:rPr>
              <a:t>:</a:t>
            </a:r>
          </a:p>
          <a:p>
            <a:pPr lvl="1" algn="just"/>
            <a:r>
              <a:rPr lang="en-ID" dirty="0" err="1">
                <a:latin typeface="Consolas" panose="020B0609020204030204" pitchFamily="49" charset="0"/>
              </a:rPr>
              <a:t>Apabila</a:t>
            </a:r>
            <a:r>
              <a:rPr lang="en-ID" dirty="0">
                <a:latin typeface="Consolas" panose="020B0609020204030204" pitchFamily="49" charset="0"/>
              </a:rPr>
              <a:t> array </a:t>
            </a:r>
            <a:r>
              <a:rPr lang="en-ID" dirty="0" err="1">
                <a:latin typeface="Consolas" panose="020B0609020204030204" pitchFamily="49" charset="0"/>
              </a:rPr>
              <a:t>mahasiswa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terurut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berdasarkan</a:t>
            </a:r>
            <a:r>
              <a:rPr lang="en-ID" dirty="0">
                <a:latin typeface="Consolas" panose="020B0609020204030204" pitchFamily="49" charset="0"/>
              </a:rPr>
              <a:t> IPK, </a:t>
            </a:r>
            <a:r>
              <a:rPr lang="en-ID" dirty="0" err="1">
                <a:latin typeface="Consolas" panose="020B0609020204030204" pitchFamily="49" charset="0"/>
              </a:rPr>
              <a:t>maka</a:t>
            </a:r>
            <a:r>
              <a:rPr lang="en-ID" dirty="0">
                <a:latin typeface="Consolas" panose="020B0609020204030204" pitchFamily="49" charset="0"/>
              </a:rPr>
              <a:t> kata </a:t>
            </a:r>
            <a:r>
              <a:rPr lang="en-ID" dirty="0" err="1">
                <a:latin typeface="Consolas" panose="020B0609020204030204" pitchFamily="49" charset="0"/>
              </a:rPr>
              <a:t>kunci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untuk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pencarian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dengan</a:t>
            </a:r>
            <a:r>
              <a:rPr lang="en-ID" dirty="0">
                <a:latin typeface="Consolas" panose="020B0609020204030204" pitchFamily="49" charset="0"/>
              </a:rPr>
              <a:t> binary search </a:t>
            </a:r>
            <a:r>
              <a:rPr lang="en-ID" dirty="0" err="1">
                <a:latin typeface="Consolas" panose="020B0609020204030204" pitchFamily="49" charset="0"/>
              </a:rPr>
              <a:t>adalah</a:t>
            </a:r>
            <a:r>
              <a:rPr lang="en-ID" dirty="0">
                <a:latin typeface="Consolas" panose="020B0609020204030204" pitchFamily="49" charset="0"/>
              </a:rPr>
              <a:t> IPK juga.</a:t>
            </a:r>
          </a:p>
          <a:p>
            <a:pPr lvl="1" algn="just"/>
            <a:r>
              <a:rPr lang="en-ID" dirty="0" err="1">
                <a:latin typeface="Consolas" panose="020B0609020204030204" pitchFamily="49" charset="0"/>
              </a:rPr>
              <a:t>Apabila</a:t>
            </a:r>
            <a:r>
              <a:rPr lang="en-ID" dirty="0">
                <a:latin typeface="Consolas" panose="020B0609020204030204" pitchFamily="49" charset="0"/>
              </a:rPr>
              <a:t> array </a:t>
            </a:r>
            <a:r>
              <a:rPr lang="en-ID" dirty="0" err="1">
                <a:latin typeface="Consolas" panose="020B0609020204030204" pitchFamily="49" charset="0"/>
              </a:rPr>
              <a:t>mahasiswa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terurut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berdasarkan</a:t>
            </a:r>
            <a:r>
              <a:rPr lang="en-ID" dirty="0">
                <a:latin typeface="Consolas" panose="020B0609020204030204" pitchFamily="49" charset="0"/>
              </a:rPr>
              <a:t> NIM, </a:t>
            </a:r>
            <a:r>
              <a:rPr lang="en-ID" dirty="0" err="1">
                <a:latin typeface="Consolas" panose="020B0609020204030204" pitchFamily="49" charset="0"/>
              </a:rPr>
              <a:t>maka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pencarian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berdasarkan</a:t>
            </a:r>
            <a:r>
              <a:rPr lang="en-ID" dirty="0">
                <a:latin typeface="Consolas" panose="020B0609020204030204" pitchFamily="49" charset="0"/>
              </a:rPr>
              <a:t> IPK </a:t>
            </a:r>
            <a:r>
              <a:rPr lang="en-ID" dirty="0" err="1">
                <a:latin typeface="Consolas" panose="020B0609020204030204" pitchFamily="49" charset="0"/>
              </a:rPr>
              <a:t>hanya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bisa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dilakukan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menggunakan</a:t>
            </a:r>
            <a:r>
              <a:rPr lang="en-ID" dirty="0">
                <a:latin typeface="Consolas" panose="020B0609020204030204" pitchFamily="49" charset="0"/>
              </a:rPr>
              <a:t> sequential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F7B56-7B6F-444F-A324-4EAA06AA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22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682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EC883A-7BD0-4985-8A8B-53AD27796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3600" dirty="0" err="1"/>
              <a:t>Studi</a:t>
            </a:r>
            <a:r>
              <a:rPr lang="en-ID" sz="3600" dirty="0"/>
              <a:t> </a:t>
            </a:r>
            <a:r>
              <a:rPr lang="en-ID" sz="3600" dirty="0" err="1"/>
              <a:t>Kasus</a:t>
            </a:r>
            <a:r>
              <a:rPr lang="en-ID" sz="3600" dirty="0"/>
              <a:t> </a:t>
            </a:r>
            <a:r>
              <a:rPr lang="en-ID" sz="3600" dirty="0" err="1"/>
              <a:t>Pencarian</a:t>
            </a:r>
            <a:r>
              <a:rPr lang="en-ID" sz="3600" dirty="0"/>
              <a:t> pada Array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CCBC82-C8EA-4BB1-8FCD-64E91C072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sz="2400" dirty="0"/>
              <a:t>(</a:t>
            </a:r>
            <a:r>
              <a:rPr lang="en-ID" sz="2400" dirty="0" err="1"/>
              <a:t>Lanjutan</a:t>
            </a:r>
            <a:r>
              <a:rPr lang="en-ID" sz="2400" dirty="0"/>
              <a:t>)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0EEA0-6AE3-41F1-A58A-1FF4F45A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23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6756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5F4A-2798-47B0-9AB5-665DE989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: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12F8-411F-4FAA-B21B-10B42D90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sz="1800" dirty="0" err="1"/>
              <a:t>Sebuah</a:t>
            </a:r>
            <a:r>
              <a:rPr lang="en-ID" sz="1800" dirty="0"/>
              <a:t> array (</a:t>
            </a:r>
            <a:r>
              <a:rPr lang="en-ID" sz="1800" dirty="0" err="1"/>
              <a:t>kapasitas</a:t>
            </a:r>
            <a:r>
              <a:rPr lang="en-ID" sz="1800" dirty="0"/>
              <a:t> 1080)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menampung</a:t>
            </a:r>
            <a:r>
              <a:rPr lang="en-ID" sz="1800" dirty="0"/>
              <a:t> </a:t>
            </a:r>
            <a:r>
              <a:rPr lang="en-ID" sz="1800" dirty="0" err="1"/>
              <a:t>sekumpulan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 </a:t>
            </a:r>
            <a:r>
              <a:rPr lang="en-ID" sz="1800" dirty="0" err="1"/>
              <a:t>bulat</a:t>
            </a:r>
            <a:r>
              <a:rPr lang="en-ID" sz="1800" dirty="0"/>
              <a:t>. Dimana </a:t>
            </a:r>
            <a:r>
              <a:rPr lang="en-ID" sz="1800" dirty="0" err="1"/>
              <a:t>bilangan-bilangan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bernilai</a:t>
            </a:r>
            <a:r>
              <a:rPr lang="en-ID" sz="1800" dirty="0"/>
              <a:t> 0 </a:t>
            </a:r>
            <a:r>
              <a:rPr lang="en-ID" sz="1800" dirty="0" err="1"/>
              <a:t>s.d.</a:t>
            </a:r>
            <a:r>
              <a:rPr lang="en-ID" sz="1800" dirty="0"/>
              <a:t> 10.</a:t>
            </a:r>
          </a:p>
          <a:p>
            <a:pPr marL="0" indent="0" algn="just">
              <a:buNone/>
            </a:pPr>
            <a:r>
              <a:rPr lang="en-ID" sz="1800" dirty="0" err="1"/>
              <a:t>Buatlah</a:t>
            </a:r>
            <a:r>
              <a:rPr lang="en-ID" sz="1800" dirty="0"/>
              <a:t> subprogram yang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mencari</a:t>
            </a:r>
            <a:r>
              <a:rPr lang="en-ID" sz="1800" dirty="0"/>
              <a:t> modus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kumpulan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! Modus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 yang paling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muncul</a:t>
            </a:r>
            <a:r>
              <a:rPr lang="en-ID" sz="1800" dirty="0"/>
              <a:t>, </a:t>
            </a:r>
            <a:r>
              <a:rPr lang="en-ID" sz="1800" dirty="0" err="1"/>
              <a:t>Asumsi</a:t>
            </a:r>
            <a:r>
              <a:rPr lang="en-ID" sz="1800" dirty="0"/>
              <a:t>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terdapat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kemunculan</a:t>
            </a:r>
            <a:r>
              <a:rPr lang="en-ID" sz="1800" dirty="0"/>
              <a:t> </a:t>
            </a:r>
            <a:r>
              <a:rPr lang="en-ID" sz="1800" dirty="0" err="1"/>
              <a:t>terbanyak</a:t>
            </a:r>
            <a:r>
              <a:rPr lang="en-ID" sz="1800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55699-5B53-452A-8C7A-0B79CA3C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24</a:t>
            </a:fld>
            <a:endParaRPr lang="en-ID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79B724-C5E6-4CA0-8BFD-1F03E3763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51344"/>
              </p:ext>
            </p:extLst>
          </p:nvPr>
        </p:nvGraphicFramePr>
        <p:xfrm>
          <a:off x="838200" y="2820035"/>
          <a:ext cx="10683240" cy="3657600"/>
        </p:xfrm>
        <a:graphic>
          <a:graphicData uri="http://schemas.openxmlformats.org/drawingml/2006/table">
            <a:tbl>
              <a:tblPr firstRow="1" firstCol="1" bandRow="1"/>
              <a:tblGrid>
                <a:gridCol w="10683240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429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{Deklarasi konstanta dan type ---------------------------------------------- }</a:t>
                      </a:r>
                      <a:endParaRPr lang="en-US" sz="1600" b="1" u="sng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1080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tabInt :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b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{Daftar Subprogram --------------------------------------------------------- 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frekuensi(t:tabInt, n: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x: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-&gt;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{mengembalikan banyaknya kemunculan x pada array t yang berisi n bilangan}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b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membuatTabel(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t1:tabInt, n: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t2:tabInt, m: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{I.S. terdefinisi array t1 yang berisi n buah bilangan bulat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F.S. t2 berisi frekuensi bilangan 0 hingga m, m = 10, bilangan i memiliki frekuensi di t2[i]}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b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modus(t:tabInt, n: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-&gt;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{mengembalikan nilai yang paling banyak muncul pada array t yang berisi n bilangan bulat}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b="0" i="1" u="none" noProof="1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242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1BC2-C540-4815-8A34-55139775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Pembahasan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: Mode [a]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7F54B-445C-4C58-A727-83619FA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25</a:t>
            </a:fld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54978-15E5-464D-8A6C-24C84F24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800" dirty="0"/>
              <a:t>Ide </a:t>
            </a:r>
            <a:r>
              <a:rPr lang="en-ID" sz="1800" dirty="0" err="1"/>
              <a:t>Pencarian</a:t>
            </a:r>
            <a:r>
              <a:rPr lang="en-ID" sz="1800" dirty="0"/>
              <a:t> Modus: Buat daftar </a:t>
            </a:r>
            <a:r>
              <a:rPr lang="en-ID" sz="1800" dirty="0" err="1"/>
              <a:t>frekuensi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 yang </a:t>
            </a:r>
            <a:r>
              <a:rPr lang="en-ID" sz="1800" dirty="0" err="1"/>
              <a:t>muncul</a:t>
            </a:r>
            <a:r>
              <a:rPr lang="en-ID" sz="1800" dirty="0"/>
              <a:t>, </a:t>
            </a:r>
            <a:r>
              <a:rPr lang="en-ID" sz="1800" dirty="0" err="1"/>
              <a:t>kemudian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daftar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cari</a:t>
            </a:r>
            <a:r>
              <a:rPr lang="en-ID" sz="1800" dirty="0"/>
              <a:t> yang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frekuensi</a:t>
            </a:r>
            <a:r>
              <a:rPr lang="en-ID" sz="1800" dirty="0"/>
              <a:t> paling </a:t>
            </a:r>
            <a:r>
              <a:rPr lang="en-ID" sz="1800" dirty="0" err="1"/>
              <a:t>banyak</a:t>
            </a:r>
            <a:endParaRPr lang="en-ID" sz="1800" dirty="0"/>
          </a:p>
          <a:p>
            <a:pPr algn="just"/>
            <a:r>
              <a:rPr lang="en-ID" sz="1800" dirty="0" err="1"/>
              <a:t>Contoh</a:t>
            </a:r>
            <a:r>
              <a:rPr lang="en-ID" sz="1800" dirty="0"/>
              <a:t>:</a:t>
            </a:r>
          </a:p>
          <a:p>
            <a:pPr algn="just"/>
            <a:endParaRPr lang="en-ID" sz="1800" dirty="0"/>
          </a:p>
          <a:p>
            <a:pPr algn="just"/>
            <a:endParaRPr lang="en-ID" sz="1800" dirty="0"/>
          </a:p>
          <a:p>
            <a:pPr algn="just"/>
            <a:r>
              <a:rPr lang="en-ID" sz="1800" dirty="0"/>
              <a:t>Daftar </a:t>
            </a:r>
            <a:r>
              <a:rPr lang="en-ID" sz="1800" dirty="0" err="1"/>
              <a:t>Frekuensi</a:t>
            </a:r>
            <a:r>
              <a:rPr lang="en-ID" sz="1800" dirty="0"/>
              <a:t> (</a:t>
            </a:r>
            <a:r>
              <a:rPr lang="en-ID" sz="1800" dirty="0" err="1"/>
              <a:t>asumsi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 0 </a:t>
            </a:r>
            <a:r>
              <a:rPr lang="en-ID" sz="1800" dirty="0" err="1"/>
              <a:t>sampai</a:t>
            </a:r>
            <a:r>
              <a:rPr lang="en-ID" sz="1800" dirty="0"/>
              <a:t> 10)</a:t>
            </a:r>
          </a:p>
          <a:p>
            <a:pPr algn="just"/>
            <a:endParaRPr lang="en-ID" sz="1800" dirty="0"/>
          </a:p>
          <a:p>
            <a:pPr algn="just"/>
            <a:endParaRPr lang="en-ID" sz="1800" dirty="0"/>
          </a:p>
          <a:p>
            <a:pPr algn="just"/>
            <a:endParaRPr lang="en-ID" sz="1800" dirty="0"/>
          </a:p>
          <a:p>
            <a:pPr algn="just"/>
            <a:r>
              <a:rPr lang="en-ID" sz="1800" dirty="0" err="1"/>
              <a:t>Frekuensi</a:t>
            </a:r>
            <a:r>
              <a:rPr lang="en-ID" sz="1800" dirty="0"/>
              <a:t> </a:t>
            </a:r>
            <a:r>
              <a:rPr lang="en-ID" sz="1800" dirty="0" err="1"/>
              <a:t>terbanyak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 5,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kemunculan</a:t>
            </a:r>
            <a:r>
              <a:rPr lang="en-ID" sz="1800" dirty="0"/>
              <a:t> 4, </a:t>
            </a:r>
          </a:p>
          <a:p>
            <a:pPr marL="0" indent="0" algn="just">
              <a:buNone/>
            </a:pPr>
            <a:r>
              <a:rPr lang="en-ID" sz="1800" dirty="0"/>
              <a:t>  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b="1" dirty="0">
                <a:highlight>
                  <a:srgbClr val="FFFF00"/>
                </a:highlight>
              </a:rPr>
              <a:t>modus </a:t>
            </a:r>
            <a:r>
              <a:rPr lang="en-ID" sz="1800" b="1" dirty="0" err="1">
                <a:highlight>
                  <a:srgbClr val="FFFF00"/>
                </a:highlight>
              </a:rPr>
              <a:t>adalah</a:t>
            </a:r>
            <a:r>
              <a:rPr lang="en-ID" sz="1800" b="1" dirty="0">
                <a:highlight>
                  <a:srgbClr val="FFFF00"/>
                </a:highlight>
              </a:rPr>
              <a:t> 5</a:t>
            </a:r>
          </a:p>
          <a:p>
            <a:pPr marL="0" indent="0" algn="just">
              <a:buNone/>
            </a:pPr>
            <a:endParaRPr lang="en-ID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C50283-3619-4F7B-9D03-26032785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14" y="2077443"/>
            <a:ext cx="6268154" cy="680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2278CC-D919-4190-973F-A8425C34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12" y="3271894"/>
            <a:ext cx="7124158" cy="11101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E327B64-A548-470C-8416-7570F2E403BA}"/>
                  </a:ext>
                </a:extLst>
              </p14:cNvPr>
              <p14:cNvContentPartPr/>
              <p14:nvPr/>
            </p14:nvContentPartPr>
            <p14:xfrm>
              <a:off x="-757731" y="38288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E327B64-A548-470C-8416-7570F2E403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66731" y="37388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FB54FE7-3B74-4DC0-8A65-7E3D77FB206C}"/>
              </a:ext>
            </a:extLst>
          </p:cNvPr>
          <p:cNvSpPr/>
          <p:nvPr/>
        </p:nvSpPr>
        <p:spPr>
          <a:xfrm>
            <a:off x="7146132" y="3352800"/>
            <a:ext cx="430326" cy="10292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138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1BC2-C540-4815-8A34-55139775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Pembahasan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: Mode [b]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7F54B-445C-4C58-A727-83619FA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26</a:t>
            </a:fld>
            <a:endParaRPr lang="en-ID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DA17B04-36B8-45F5-9DD5-0E25A7B4F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382703"/>
              </p:ext>
            </p:extLst>
          </p:nvPr>
        </p:nvGraphicFramePr>
        <p:xfrm>
          <a:off x="353786" y="1000664"/>
          <a:ext cx="8889274" cy="3657600"/>
        </p:xfrm>
        <a:graphic>
          <a:graphicData uri="http://schemas.openxmlformats.org/drawingml/2006/table">
            <a:tbl>
              <a:tblPr firstRow="1" firstCol="1" bandRow="1"/>
              <a:tblGrid>
                <a:gridCol w="8889274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4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frekuensi(t:tabInt, n: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x: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-&gt;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{mengembalikan banyaknya kemunculan x pada array t yang berisi n bilangan}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count, i :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count &lt;- 0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 &lt;- 0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&lt; n 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== t[i]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count &lt;- count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i &lt;- i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return count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  <a:endParaRPr lang="en-US" sz="1600" b="1" i="1" u="sng" noProof="1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D85907F9-9F43-4769-9743-A5EF1D5BD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836784"/>
              </p:ext>
            </p:extLst>
          </p:nvPr>
        </p:nvGraphicFramePr>
        <p:xfrm>
          <a:off x="4334691" y="2426477"/>
          <a:ext cx="7503523" cy="3826278"/>
        </p:xfrm>
        <a:graphic>
          <a:graphicData uri="http://schemas.openxmlformats.org/drawingml/2006/table">
            <a:tbl>
              <a:tblPr firstRow="1" firstCol="1" bandRow="1"/>
              <a:tblGrid>
                <a:gridCol w="7503523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826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membuatTabel(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t1:tabInt, n: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t2:tabInt, m: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{I.S. terdefinisi array t1 yang berisi n buah bilangan bulat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F.S. t2 berisi frekuensi bilangan 0 hingga m, m = 10, bilangan i memiliki frekuensi di t2[i] 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m,i :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 &lt;- 0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m &lt;- 10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&lt;= m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t2[i] &lt;- frekuensi(t1,n,i)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i &lt;- i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  <a:endParaRPr lang="en-US" sz="1600" b="1" i="1" u="sng" noProof="1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349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1BC2-C540-4815-8A34-55139775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Pembahasan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: Mode [c]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7F54B-445C-4C58-A727-83619FA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27</a:t>
            </a:fld>
            <a:endParaRPr lang="en-ID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DA17B04-36B8-45F5-9DD5-0E25A7B4F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263653"/>
              </p:ext>
            </p:extLst>
          </p:nvPr>
        </p:nvGraphicFramePr>
        <p:xfrm>
          <a:off x="1651363" y="1483947"/>
          <a:ext cx="8889274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8889274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812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modus(t:tabInt, n: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-&gt;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{mengembalikan nilai yang paling banyak muncul pada array t yang berisi n bilangan bulat}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tabFrek : tabInt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m, idx_max, i :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membuatTabel(t,n,tabFrek,m)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{membuat table frekuensi dari 0 sampai m}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idx_max &lt;- 0                   </a:t>
                      </a:r>
                      <a:r>
                        <a:rPr lang="en-US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{Mencari indeks dari frekuensi terbanyak}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 &lt;- idx_max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&lt; n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tabFrek[idx_max] &lt; tabFrek[i]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idx_max &lt;- i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i &lt;- i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600" b="0" i="0" u="none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idx_max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u="sng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579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5F4A-2798-47B0-9AB5-665DE989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1 :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Himpunan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12F8-411F-4FAA-B21B-10B42D90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array of integer yang </a:t>
            </a:r>
            <a:r>
              <a:rPr lang="en-ID" dirty="0" err="1"/>
              <a:t>berkapasitas</a:t>
            </a:r>
            <a:r>
              <a:rPr lang="en-ID" dirty="0"/>
              <a:t> 100.</a:t>
            </a:r>
          </a:p>
          <a:p>
            <a:pPr marL="0" indent="0">
              <a:buNone/>
            </a:pPr>
            <a:r>
              <a:rPr lang="en-ID" dirty="0" err="1"/>
              <a:t>Buatlah</a:t>
            </a:r>
            <a:r>
              <a:rPr lang="en-ID" dirty="0"/>
              <a:t> subprogram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mengecek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valid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 (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dikatakan</a:t>
            </a:r>
            <a:r>
              <a:rPr lang="en-ID" dirty="0"/>
              <a:t> valid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>
                <a:latin typeface="Consolas" panose="020B0609020204030204" pitchFamily="49" charset="0"/>
              </a:rPr>
              <a:t>A = {11, 28, 33, 64, 95, 16} </a:t>
            </a:r>
            <a:r>
              <a:rPr lang="en-ID" dirty="0" err="1">
                <a:latin typeface="Consolas" panose="020B0609020204030204" pitchFamily="49" charset="0"/>
              </a:rPr>
              <a:t>adalah</a:t>
            </a:r>
            <a:r>
              <a:rPr lang="en-ID" dirty="0">
                <a:latin typeface="Consolas" panose="020B0609020204030204" pitchFamily="49" charset="0"/>
              </a:rPr>
              <a:t> valid, </a:t>
            </a:r>
            <a:r>
              <a:rPr lang="en-ID" dirty="0" err="1">
                <a:latin typeface="Consolas" panose="020B0609020204030204" pitchFamily="49" charset="0"/>
              </a:rPr>
              <a:t>sedangkan</a:t>
            </a:r>
            <a:endParaRPr lang="en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dirty="0">
                <a:latin typeface="Consolas" panose="020B0609020204030204" pitchFamily="49" charset="0"/>
              </a:rPr>
              <a:t>B = {11, 28, 33, 64, 95, 16, 100, 28, 33, 64, 95, 16} </a:t>
            </a:r>
            <a:r>
              <a:rPr lang="en-ID" dirty="0" err="1">
                <a:latin typeface="Consolas" panose="020B0609020204030204" pitchFamily="49" charset="0"/>
              </a:rPr>
              <a:t>tidak</a:t>
            </a:r>
            <a:r>
              <a:rPr lang="en-ID" dirty="0">
                <a:latin typeface="Consolas" panose="020B0609020204030204" pitchFamily="49" charset="0"/>
              </a:rPr>
              <a:t> valid</a:t>
            </a:r>
          </a:p>
          <a:p>
            <a:pPr marL="0" indent="0">
              <a:buNone/>
            </a:pPr>
            <a:r>
              <a:rPr lang="en-ID" b="1" dirty="0" err="1"/>
              <a:t>Petunjuk</a:t>
            </a:r>
            <a:r>
              <a:rPr lang="en-ID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Buat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frekuensi</a:t>
            </a:r>
            <a:r>
              <a:rPr lang="en-ID" dirty="0"/>
              <a:t>, </a:t>
            </a:r>
            <a:r>
              <a:rPr lang="en-ID" dirty="0" err="1"/>
              <a:t>beri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range </a:t>
            </a:r>
            <a:r>
              <a:rPr lang="en-ID" dirty="0" err="1"/>
              <a:t>bilangan</a:t>
            </a:r>
            <a:r>
              <a:rPr lang="en-ID" dirty="0"/>
              <a:t> pada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himpunan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Cek table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harusnya</a:t>
            </a:r>
            <a:r>
              <a:rPr lang="en-ID" dirty="0"/>
              <a:t> </a:t>
            </a:r>
            <a:r>
              <a:rPr lang="en-ID" dirty="0" err="1"/>
              <a:t>maksimal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kemunculannya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1.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Gunakan</a:t>
            </a:r>
            <a:r>
              <a:rPr lang="en-ID" dirty="0"/>
              <a:t> subprogram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tepat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55699-5B53-452A-8C7A-0B79CA3C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28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4138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5F4A-2798-47B0-9AB5-665DE989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2 : </a:t>
            </a:r>
            <a:r>
              <a:rPr lang="en-ID" dirty="0" err="1"/>
              <a:t>Irisan</a:t>
            </a:r>
            <a:r>
              <a:rPr lang="en-ID" dirty="0"/>
              <a:t> </a:t>
            </a:r>
            <a:r>
              <a:rPr lang="en-ID" dirty="0" err="1"/>
              <a:t>Himpunan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12F8-411F-4FAA-B21B-10B42D90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array of integer yang </a:t>
            </a:r>
            <a:r>
              <a:rPr lang="en-ID" dirty="0" err="1"/>
              <a:t>berkapasitas</a:t>
            </a:r>
            <a:r>
              <a:rPr lang="en-ID" dirty="0"/>
              <a:t> 100.</a:t>
            </a:r>
          </a:p>
          <a:p>
            <a:pPr marL="0" indent="0" algn="just">
              <a:buNone/>
            </a:pPr>
            <a:r>
              <a:rPr lang="en-ID" dirty="0" err="1"/>
              <a:t>Buatlah</a:t>
            </a:r>
            <a:r>
              <a:rPr lang="en-ID" dirty="0"/>
              <a:t> subprogram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irisan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himpunan</a:t>
            </a:r>
            <a:endParaRPr lang="en-ID" dirty="0"/>
          </a:p>
          <a:p>
            <a:pPr marL="0" indent="0" algn="just">
              <a:buNone/>
            </a:pPr>
            <a:r>
              <a:rPr lang="en-ID" dirty="0">
                <a:latin typeface="Consolas" panose="020B0609020204030204" pitchFamily="49" charset="0"/>
              </a:rPr>
              <a:t>A = {11, 28, 33, 64, 95, 16, 100, 15} dan B = {3, 11, 7, 28, 33, 6} </a:t>
            </a:r>
          </a:p>
          <a:p>
            <a:pPr marL="0" indent="0" algn="just">
              <a:buNone/>
            </a:pPr>
            <a:r>
              <a:rPr lang="en-ID" dirty="0" err="1">
                <a:latin typeface="Consolas" panose="020B0609020204030204" pitchFamily="49" charset="0"/>
              </a:rPr>
              <a:t>Irisan</a:t>
            </a:r>
            <a:r>
              <a:rPr lang="en-ID" dirty="0">
                <a:latin typeface="Consolas" panose="020B0609020204030204" pitchFamily="49" charset="0"/>
              </a:rPr>
              <a:t> A dan B </a:t>
            </a:r>
            <a:r>
              <a:rPr lang="en-ID" dirty="0" err="1">
                <a:latin typeface="Consolas" panose="020B0609020204030204" pitchFamily="49" charset="0"/>
              </a:rPr>
              <a:t>adalah</a:t>
            </a:r>
            <a:r>
              <a:rPr lang="en-ID" dirty="0">
                <a:latin typeface="Consolas" panose="020B0609020204030204" pitchFamily="49" charset="0"/>
              </a:rPr>
              <a:t> {11, 28, 33}</a:t>
            </a:r>
          </a:p>
          <a:p>
            <a:pPr marL="0" indent="0" algn="just">
              <a:buNone/>
            </a:pPr>
            <a:endParaRPr lang="en-ID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ID" b="1" dirty="0" err="1"/>
              <a:t>Petunjuk</a:t>
            </a:r>
            <a:r>
              <a:rPr lang="en-ID" dirty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/>
              <a:t>Asumsi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valid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/>
              <a:t>Cek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array A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array B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sebaliknya</a:t>
            </a:r>
            <a:r>
              <a:rPr lang="en-ID" dirty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array </a:t>
            </a:r>
            <a:r>
              <a:rPr lang="en-ID" dirty="0" err="1"/>
              <a:t>Irisan</a:t>
            </a:r>
            <a:r>
              <a:rPr lang="en-ID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/>
              <a:t>Gunakan</a:t>
            </a:r>
            <a:r>
              <a:rPr lang="en-ID" dirty="0"/>
              <a:t> subprogram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tepat</a:t>
            </a:r>
            <a:endParaRPr lang="en-ID" dirty="0"/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55699-5B53-452A-8C7A-0B79CA3C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9403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EC883A-7BD0-4985-8A8B-53AD27796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3600" dirty="0" err="1"/>
              <a:t>Pembahasan</a:t>
            </a:r>
            <a:r>
              <a:rPr lang="en-ID" sz="3600" dirty="0"/>
              <a:t> Latihan </a:t>
            </a:r>
            <a:r>
              <a:rPr lang="en-ID" sz="3600" dirty="0" err="1"/>
              <a:t>Soal</a:t>
            </a:r>
            <a:r>
              <a:rPr lang="en-ID" sz="3600" dirty="0"/>
              <a:t> </a:t>
            </a:r>
            <a:r>
              <a:rPr lang="en-ID" sz="3600" dirty="0" err="1"/>
              <a:t>Minggu</a:t>
            </a:r>
            <a:r>
              <a:rPr lang="en-ID" sz="3600" dirty="0"/>
              <a:t> 8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CCBC82-C8EA-4BB1-8FCD-64E91C072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sz="2400" dirty="0"/>
              <a:t>(</a:t>
            </a:r>
            <a:r>
              <a:rPr lang="en-ID" sz="2400" dirty="0" err="1"/>
              <a:t>Tambahan</a:t>
            </a:r>
            <a:r>
              <a:rPr lang="en-ID" sz="2400" dirty="0"/>
              <a:t>)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0EEA0-6AE3-41F1-A58A-1FF4F45A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3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5978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5F4A-2798-47B0-9AB5-665DE989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3 :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Himpunan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12F8-411F-4FAA-B21B-10B42D90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array of integer yang </a:t>
            </a:r>
            <a:r>
              <a:rPr lang="en-ID" dirty="0" err="1"/>
              <a:t>berkapasitas</a:t>
            </a:r>
            <a:r>
              <a:rPr lang="en-ID" dirty="0"/>
              <a:t> 100.</a:t>
            </a:r>
          </a:p>
          <a:p>
            <a:pPr marL="0" indent="0" algn="just">
              <a:buNone/>
            </a:pPr>
            <a:r>
              <a:rPr lang="en-ID" dirty="0" err="1"/>
              <a:t>Buatlah</a:t>
            </a:r>
            <a:r>
              <a:rPr lang="en-ID" dirty="0"/>
              <a:t> subprogram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irisan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himpunan</a:t>
            </a:r>
            <a:endParaRPr lang="en-ID" dirty="0"/>
          </a:p>
          <a:p>
            <a:pPr marL="0" indent="0" algn="just">
              <a:buNone/>
            </a:pPr>
            <a:r>
              <a:rPr lang="en-ID" dirty="0">
                <a:latin typeface="Consolas" panose="020B0609020204030204" pitchFamily="49" charset="0"/>
              </a:rPr>
              <a:t>A = {11, 28, 33, </a:t>
            </a:r>
            <a:r>
              <a:rPr lang="en-ID" dirty="0">
                <a:highlight>
                  <a:srgbClr val="00FF00"/>
                </a:highlight>
                <a:latin typeface="Consolas" panose="020B0609020204030204" pitchFamily="49" charset="0"/>
              </a:rPr>
              <a:t>64</a:t>
            </a:r>
            <a:r>
              <a:rPr lang="en-ID" dirty="0">
                <a:latin typeface="Consolas" panose="020B0609020204030204" pitchFamily="49" charset="0"/>
              </a:rPr>
              <a:t>, </a:t>
            </a:r>
            <a:r>
              <a:rPr lang="en-ID" dirty="0">
                <a:highlight>
                  <a:srgbClr val="00FF00"/>
                </a:highlight>
                <a:latin typeface="Consolas" panose="020B0609020204030204" pitchFamily="49" charset="0"/>
              </a:rPr>
              <a:t>95</a:t>
            </a:r>
            <a:r>
              <a:rPr lang="en-ID" dirty="0">
                <a:latin typeface="Consolas" panose="020B0609020204030204" pitchFamily="49" charset="0"/>
              </a:rPr>
              <a:t>, </a:t>
            </a:r>
            <a:r>
              <a:rPr lang="en-ID" dirty="0">
                <a:highlight>
                  <a:srgbClr val="00FF00"/>
                </a:highlight>
                <a:latin typeface="Consolas" panose="020B0609020204030204" pitchFamily="49" charset="0"/>
              </a:rPr>
              <a:t>16</a:t>
            </a:r>
            <a:r>
              <a:rPr lang="en-ID" dirty="0">
                <a:latin typeface="Consolas" panose="020B0609020204030204" pitchFamily="49" charset="0"/>
              </a:rPr>
              <a:t>, </a:t>
            </a:r>
            <a:r>
              <a:rPr lang="en-ID" dirty="0">
                <a:highlight>
                  <a:srgbClr val="00FF00"/>
                </a:highlight>
                <a:latin typeface="Consolas" panose="020B0609020204030204" pitchFamily="49" charset="0"/>
              </a:rPr>
              <a:t>100</a:t>
            </a:r>
            <a:r>
              <a:rPr lang="en-ID" dirty="0">
                <a:latin typeface="Consolas" panose="020B0609020204030204" pitchFamily="49" charset="0"/>
              </a:rPr>
              <a:t>, </a:t>
            </a:r>
            <a:r>
              <a:rPr lang="en-ID" dirty="0">
                <a:highlight>
                  <a:srgbClr val="00FF00"/>
                </a:highlight>
                <a:latin typeface="Consolas" panose="020B0609020204030204" pitchFamily="49" charset="0"/>
              </a:rPr>
              <a:t>15</a:t>
            </a:r>
            <a:r>
              <a:rPr lang="en-ID" dirty="0">
                <a:latin typeface="Consolas" panose="020B0609020204030204" pitchFamily="49" charset="0"/>
              </a:rPr>
              <a:t>} dan B = {</a:t>
            </a:r>
            <a:r>
              <a:rPr lang="en-ID" dirty="0"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ID" dirty="0">
                <a:latin typeface="Consolas" panose="020B0609020204030204" pitchFamily="49" charset="0"/>
              </a:rPr>
              <a:t>, 11, </a:t>
            </a:r>
            <a:r>
              <a:rPr lang="en-ID" dirty="0"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ID" dirty="0">
                <a:latin typeface="Consolas" panose="020B0609020204030204" pitchFamily="49" charset="0"/>
              </a:rPr>
              <a:t>, 28, 33, </a:t>
            </a:r>
            <a:r>
              <a:rPr lang="en-ID" dirty="0">
                <a:highlight>
                  <a:srgbClr val="FFFF00"/>
                </a:highlight>
                <a:latin typeface="Consolas" panose="020B0609020204030204" pitchFamily="49" charset="0"/>
              </a:rPr>
              <a:t>6</a:t>
            </a:r>
            <a:r>
              <a:rPr lang="en-ID" dirty="0">
                <a:latin typeface="Consolas" panose="020B0609020204030204" pitchFamily="49" charset="0"/>
              </a:rPr>
              <a:t>} </a:t>
            </a:r>
          </a:p>
          <a:p>
            <a:pPr marL="0" indent="0" algn="just">
              <a:buNone/>
            </a:pPr>
            <a:r>
              <a:rPr lang="en-ID" dirty="0" err="1">
                <a:latin typeface="Consolas" panose="020B0609020204030204" pitchFamily="49" charset="0"/>
              </a:rPr>
              <a:t>Gabungan</a:t>
            </a:r>
            <a:r>
              <a:rPr lang="en-ID" dirty="0">
                <a:latin typeface="Consolas" panose="020B0609020204030204" pitchFamily="49" charset="0"/>
              </a:rPr>
              <a:t> A dan B </a:t>
            </a:r>
            <a:r>
              <a:rPr lang="en-ID" dirty="0" err="1">
                <a:latin typeface="Consolas" panose="020B0609020204030204" pitchFamily="49" charset="0"/>
              </a:rPr>
              <a:t>adalah</a:t>
            </a:r>
            <a:r>
              <a:rPr lang="en-ID" dirty="0">
                <a:latin typeface="Consolas" panose="020B0609020204030204" pitchFamily="49" charset="0"/>
              </a:rPr>
              <a:t> {11, 28, 33, </a:t>
            </a:r>
            <a:r>
              <a:rPr lang="en-ID" dirty="0">
                <a:highlight>
                  <a:srgbClr val="00FF00"/>
                </a:highlight>
                <a:latin typeface="Consolas" panose="020B0609020204030204" pitchFamily="49" charset="0"/>
              </a:rPr>
              <a:t>64</a:t>
            </a:r>
            <a:r>
              <a:rPr lang="en-ID" dirty="0">
                <a:latin typeface="Consolas" panose="020B0609020204030204" pitchFamily="49" charset="0"/>
              </a:rPr>
              <a:t>, </a:t>
            </a:r>
            <a:r>
              <a:rPr lang="en-ID" dirty="0">
                <a:highlight>
                  <a:srgbClr val="00FF00"/>
                </a:highlight>
                <a:latin typeface="Consolas" panose="020B0609020204030204" pitchFamily="49" charset="0"/>
              </a:rPr>
              <a:t>95</a:t>
            </a:r>
            <a:r>
              <a:rPr lang="en-ID" dirty="0">
                <a:latin typeface="Consolas" panose="020B0609020204030204" pitchFamily="49" charset="0"/>
              </a:rPr>
              <a:t>, </a:t>
            </a:r>
            <a:r>
              <a:rPr lang="en-ID" dirty="0">
                <a:highlight>
                  <a:srgbClr val="00FF00"/>
                </a:highlight>
                <a:latin typeface="Consolas" panose="020B0609020204030204" pitchFamily="49" charset="0"/>
              </a:rPr>
              <a:t>16</a:t>
            </a:r>
            <a:r>
              <a:rPr lang="en-ID" dirty="0">
                <a:latin typeface="Consolas" panose="020B0609020204030204" pitchFamily="49" charset="0"/>
              </a:rPr>
              <a:t>, </a:t>
            </a:r>
            <a:r>
              <a:rPr lang="en-ID" dirty="0">
                <a:highlight>
                  <a:srgbClr val="00FF00"/>
                </a:highlight>
                <a:latin typeface="Consolas" panose="020B0609020204030204" pitchFamily="49" charset="0"/>
              </a:rPr>
              <a:t>100</a:t>
            </a:r>
            <a:r>
              <a:rPr lang="en-ID" dirty="0">
                <a:latin typeface="Consolas" panose="020B0609020204030204" pitchFamily="49" charset="0"/>
              </a:rPr>
              <a:t>, </a:t>
            </a:r>
            <a:r>
              <a:rPr lang="en-ID" dirty="0">
                <a:highlight>
                  <a:srgbClr val="00FF00"/>
                </a:highlight>
                <a:latin typeface="Consolas" panose="020B0609020204030204" pitchFamily="49" charset="0"/>
              </a:rPr>
              <a:t>15</a:t>
            </a:r>
            <a:r>
              <a:rPr lang="en-ID" dirty="0">
                <a:latin typeface="Consolas" panose="020B0609020204030204" pitchFamily="49" charset="0"/>
              </a:rPr>
              <a:t>, </a:t>
            </a:r>
            <a:r>
              <a:rPr lang="en-ID" dirty="0"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ID" dirty="0">
                <a:latin typeface="Consolas" panose="020B0609020204030204" pitchFamily="49" charset="0"/>
              </a:rPr>
              <a:t>, </a:t>
            </a:r>
            <a:r>
              <a:rPr lang="en-ID" dirty="0"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ID" dirty="0">
                <a:latin typeface="Consolas" panose="020B0609020204030204" pitchFamily="49" charset="0"/>
              </a:rPr>
              <a:t>, </a:t>
            </a:r>
            <a:r>
              <a:rPr lang="en-ID" dirty="0">
                <a:highlight>
                  <a:srgbClr val="FFFF00"/>
                </a:highlight>
                <a:latin typeface="Consolas" panose="020B0609020204030204" pitchFamily="49" charset="0"/>
              </a:rPr>
              <a:t>6</a:t>
            </a:r>
            <a:r>
              <a:rPr lang="en-ID" dirty="0"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n-ID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ID" b="1" dirty="0" err="1"/>
              <a:t>Petunjuk</a:t>
            </a:r>
            <a:r>
              <a:rPr lang="en-ID" dirty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/>
              <a:t>Asumsi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valid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/>
              <a:t>Copy </a:t>
            </a:r>
            <a:r>
              <a:rPr lang="en-ID" dirty="0" err="1"/>
              <a:t>isi</a:t>
            </a:r>
            <a:r>
              <a:rPr lang="en-ID" dirty="0"/>
              <a:t> array A </a:t>
            </a:r>
            <a:r>
              <a:rPr lang="en-ID" dirty="0" err="1"/>
              <a:t>ke</a:t>
            </a:r>
            <a:r>
              <a:rPr lang="en-ID" dirty="0"/>
              <a:t> array </a:t>
            </a:r>
            <a:r>
              <a:rPr lang="en-ID" dirty="0" err="1"/>
              <a:t>Gabungan</a:t>
            </a:r>
            <a:endParaRPr lang="en-ID" dirty="0"/>
          </a:p>
          <a:p>
            <a:pPr marL="457200" indent="-457200" algn="just">
              <a:buFont typeface="+mj-lt"/>
              <a:buAutoNum type="arabicPeriod"/>
            </a:pPr>
            <a:r>
              <a:rPr lang="en-ID" dirty="0"/>
              <a:t>Cek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array B,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array </a:t>
            </a:r>
            <a:r>
              <a:rPr lang="en-ID" dirty="0" err="1"/>
              <a:t>Gabungan</a:t>
            </a:r>
            <a:r>
              <a:rPr lang="en-ID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array B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array </a:t>
            </a:r>
            <a:r>
              <a:rPr lang="en-ID" dirty="0" err="1"/>
              <a:t>Gabungan</a:t>
            </a:r>
            <a:r>
              <a:rPr lang="en-ID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/>
              <a:t>Gunakan</a:t>
            </a:r>
            <a:r>
              <a:rPr lang="en-ID" dirty="0"/>
              <a:t> subprogram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tepat</a:t>
            </a:r>
            <a:endParaRPr lang="en-ID" dirty="0"/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55699-5B53-452A-8C7A-0B79CA3C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30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28425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Magnifying glass on clear background">
            <a:extLst>
              <a:ext uri="{FF2B5EF4-FFF2-40B4-BE49-F238E27FC236}">
                <a16:creationId xmlns:a16="http://schemas.microsoft.com/office/drawing/2014/main" id="{979244E6-B62D-474C-8CD2-FA09B27D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7" b="37266"/>
          <a:stretch/>
        </p:blipFill>
        <p:spPr>
          <a:xfrm>
            <a:off x="1598" y="5"/>
            <a:ext cx="12188815" cy="371060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8AC9-035B-4D59-8F9A-62790FAF6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4470" y="3752850"/>
            <a:ext cx="7483464" cy="2452687"/>
          </a:xfrm>
        </p:spPr>
        <p:txBody>
          <a:bodyPr vert="horz" lIns="45720" tIns="22860" rIns="45720" bIns="22860" rtlCol="0" anchor="ctr">
            <a:normAutofit/>
          </a:bodyPr>
          <a:lstStyle/>
          <a:p>
            <a:pPr marL="200025" indent="0" defTabSz="457200">
              <a:buNone/>
            </a:pPr>
            <a:r>
              <a:rPr lang="en-US" sz="5750" b="1" dirty="0"/>
              <a:t>TERIMA KASIH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86DA-9377-481D-B644-4D6F78C941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691620D-EF38-4304-BD55-E5FE15CC4BE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79607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EB22F6-1B5F-4F3B-B1E1-4C4DFAAA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Pembahasan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1: </a:t>
            </a:r>
            <a:r>
              <a:rPr lang="en-ID" dirty="0" err="1"/>
              <a:t>Mahasiswa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FD754-6C37-4617-B324-920D3B74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Sebuah</a:t>
            </a:r>
            <a:r>
              <a:rPr lang="en-ID" sz="1800" dirty="0"/>
              <a:t> program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melaporkan</a:t>
            </a:r>
            <a:r>
              <a:rPr lang="en-ID" sz="1800" dirty="0"/>
              <a:t> data </a:t>
            </a:r>
            <a:r>
              <a:rPr lang="en-ID" sz="1800" dirty="0" err="1"/>
              <a:t>wisudawan</a:t>
            </a:r>
            <a:r>
              <a:rPr lang="en-ID" sz="1800" dirty="0"/>
              <a:t> di Universitas Telkom. Data yang </a:t>
            </a:r>
            <a:r>
              <a:rPr lang="en-ID" sz="1800" dirty="0" err="1"/>
              <a:t>disimpan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, </a:t>
            </a:r>
            <a:r>
              <a:rPr lang="en-ID" sz="1800" dirty="0" err="1"/>
              <a:t>nim</a:t>
            </a:r>
            <a:r>
              <a:rPr lang="en-ID" sz="1800" dirty="0"/>
              <a:t>, </a:t>
            </a:r>
            <a:r>
              <a:rPr lang="en-ID" sz="1800" dirty="0" err="1"/>
              <a:t>eprt</a:t>
            </a:r>
            <a:r>
              <a:rPr lang="en-ID" sz="1800" dirty="0"/>
              <a:t>, semester, dan </a:t>
            </a:r>
            <a:r>
              <a:rPr lang="en-ID" sz="1800" dirty="0" err="1"/>
              <a:t>ipk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r>
              <a:rPr lang="en-ID" sz="1800" b="1" dirty="0" err="1"/>
              <a:t>Masukan</a:t>
            </a:r>
            <a:r>
              <a:rPr lang="en-ID" sz="1800" dirty="0"/>
              <a:t> </a:t>
            </a:r>
            <a:r>
              <a:rPr lang="en-ID" sz="1800" dirty="0" err="1"/>
              <a:t>terdiri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baris, yang masing-masing </a:t>
            </a:r>
            <a:r>
              <a:rPr lang="en-ID" sz="1800" dirty="0" err="1"/>
              <a:t>barisnya</a:t>
            </a:r>
            <a:r>
              <a:rPr lang="en-ID" sz="1800" dirty="0"/>
              <a:t> </a:t>
            </a:r>
            <a:r>
              <a:rPr lang="en-ID" sz="1800" dirty="0" err="1"/>
              <a:t>menyatakan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, </a:t>
            </a:r>
            <a:r>
              <a:rPr lang="en-ID" sz="1800" dirty="0" err="1"/>
              <a:t>nim</a:t>
            </a:r>
            <a:r>
              <a:rPr lang="en-ID" sz="1800" dirty="0"/>
              <a:t>, </a:t>
            </a:r>
            <a:r>
              <a:rPr lang="en-ID" sz="1800" dirty="0" err="1"/>
              <a:t>eprt</a:t>
            </a:r>
            <a:r>
              <a:rPr lang="en-ID" sz="1800" dirty="0"/>
              <a:t>, </a:t>
            </a:r>
            <a:r>
              <a:rPr lang="en-ID" sz="1800" dirty="0" err="1"/>
              <a:t>jumlah</a:t>
            </a:r>
            <a:r>
              <a:rPr lang="en-ID" sz="1800" dirty="0"/>
              <a:t> semester dan </a:t>
            </a:r>
            <a:r>
              <a:rPr lang="en-ID" sz="1800" dirty="0" err="1"/>
              <a:t>ipk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seorang</a:t>
            </a:r>
            <a:r>
              <a:rPr lang="en-ID" sz="1800" dirty="0"/>
              <a:t> </a:t>
            </a:r>
            <a:r>
              <a:rPr lang="en-ID" sz="1800" dirty="0" err="1"/>
              <a:t>wisudawan</a:t>
            </a:r>
            <a:r>
              <a:rPr lang="en-ID" sz="1800" dirty="0"/>
              <a:t>. </a:t>
            </a:r>
            <a:r>
              <a:rPr lang="en-ID" sz="1800" dirty="0" err="1"/>
              <a:t>Masukan</a:t>
            </a:r>
            <a:r>
              <a:rPr lang="en-ID" sz="1800" dirty="0"/>
              <a:t> </a:t>
            </a:r>
            <a:r>
              <a:rPr lang="en-ID" sz="1800" dirty="0" err="1"/>
              <a:t>berakhir</a:t>
            </a:r>
            <a:r>
              <a:rPr lang="en-ID" sz="1800" dirty="0"/>
              <a:t> </a:t>
            </a:r>
            <a:r>
              <a:rPr lang="en-ID" sz="1800" dirty="0" err="1"/>
              <a:t>apabila</a:t>
            </a:r>
            <a:r>
              <a:rPr lang="en-ID" sz="1800" dirty="0"/>
              <a:t> </a:t>
            </a:r>
            <a:r>
              <a:rPr lang="en-ID" sz="1800" dirty="0" err="1"/>
              <a:t>nim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“none”.</a:t>
            </a:r>
          </a:p>
          <a:p>
            <a:pPr marL="0" indent="0" algn="just">
              <a:buNone/>
            </a:pPr>
            <a:r>
              <a:rPr lang="en-ID" sz="1800" b="1" dirty="0" err="1"/>
              <a:t>Keluaran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3 </a:t>
            </a:r>
            <a:r>
              <a:rPr lang="en-ID" sz="1800" dirty="0" err="1"/>
              <a:t>bilangan</a:t>
            </a:r>
            <a:r>
              <a:rPr lang="en-ID" sz="1800" dirty="0"/>
              <a:t> yang </a:t>
            </a:r>
            <a:r>
              <a:rPr lang="en-ID" sz="1800" dirty="0" err="1"/>
              <a:t>menyatakan</a:t>
            </a:r>
            <a:r>
              <a:rPr lang="en-ID" sz="1800" dirty="0"/>
              <a:t> </a:t>
            </a:r>
            <a:r>
              <a:rPr lang="en-ID" sz="1800" dirty="0" err="1"/>
              <a:t>eprt</a:t>
            </a:r>
            <a:r>
              <a:rPr lang="en-ID" sz="1800" dirty="0"/>
              <a:t> </a:t>
            </a:r>
            <a:r>
              <a:rPr lang="en-ID" sz="1800" dirty="0" err="1"/>
              <a:t>tertinggi</a:t>
            </a:r>
            <a:r>
              <a:rPr lang="en-ID" sz="1800" dirty="0"/>
              <a:t>, </a:t>
            </a:r>
            <a:r>
              <a:rPr lang="en-ID" sz="1800" dirty="0" err="1"/>
              <a:t>ipk</a:t>
            </a:r>
            <a:r>
              <a:rPr lang="en-ID" sz="1800" dirty="0"/>
              <a:t> </a:t>
            </a:r>
            <a:r>
              <a:rPr lang="en-ID" sz="1800" dirty="0" err="1"/>
              <a:t>terendah</a:t>
            </a:r>
            <a:r>
              <a:rPr lang="en-ID" sz="1800" dirty="0"/>
              <a:t>, dan rata-rata semester </a:t>
            </a:r>
            <a:r>
              <a:rPr lang="en-ID" sz="1800" dirty="0" err="1"/>
              <a:t>lulusan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r>
              <a:rPr lang="en-ID" sz="1800" dirty="0" err="1"/>
              <a:t>Buatlah</a:t>
            </a:r>
            <a:r>
              <a:rPr lang="en-ID" sz="1800" dirty="0"/>
              <a:t> program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subprogram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5BB3-B869-48CC-B38A-15127E9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B64CD-0BDD-436F-8092-EB4DF2BBCE4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FBA14-20C4-4180-B7D3-97DFC6042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4081"/>
              </p:ext>
            </p:extLst>
          </p:nvPr>
        </p:nvGraphicFramePr>
        <p:xfrm>
          <a:off x="933450" y="3955732"/>
          <a:ext cx="10420350" cy="2111694"/>
        </p:xfrm>
        <a:graphic>
          <a:graphicData uri="http://schemas.openxmlformats.org/drawingml/2006/table">
            <a:tbl>
              <a:tblPr firstRow="1" firstCol="1" bandRow="1"/>
              <a:tblGrid>
                <a:gridCol w="10420350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11169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procedure untuk pengisian array wisudawan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function untuk mencari: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a. eprt tertinggi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b. ipk terendah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c. rata-rata semester lulusan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Program utamanya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Asumsikan kapasitas dari arraynya adalah 1000.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2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0A57-D945-4D4E-A826-1CD0B778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Solusi </a:t>
            </a:r>
            <a:r>
              <a:rPr lang="en-ID" dirty="0" err="1"/>
              <a:t>Soal</a:t>
            </a:r>
            <a:r>
              <a:rPr lang="en-ID" dirty="0"/>
              <a:t> 1 [a]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E9E0-A473-475D-A11C-C3F77067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kan</a:t>
            </a:r>
            <a:r>
              <a:rPr lang="en-ID" dirty="0"/>
              <a:t> </a:t>
            </a:r>
            <a:r>
              <a:rPr lang="en-ID" dirty="0" err="1"/>
              <a:t>dulu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array dan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bentukan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pada program </a:t>
            </a:r>
            <a:r>
              <a:rPr lang="en-ID" dirty="0" err="1"/>
              <a:t>utama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/>
              <a:t>   Pada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array </a:t>
            </a:r>
            <a:r>
              <a:rPr lang="en-ID" dirty="0" err="1"/>
              <a:t>bentukan</a:t>
            </a:r>
            <a:r>
              <a:rPr lang="en-ID" dirty="0"/>
              <a:t> </a:t>
            </a:r>
            <a:r>
              <a:rPr lang="en-ID" dirty="0" err="1"/>
              <a:t>lulusan</a:t>
            </a:r>
            <a:r>
              <a:rPr lang="en-ID" dirty="0"/>
              <a:t>, </a:t>
            </a:r>
            <a:r>
              <a:rPr lang="en-ID" dirty="0" err="1"/>
              <a:t>asumsi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1000 </a:t>
            </a:r>
            <a:r>
              <a:rPr lang="en-ID" dirty="0" err="1"/>
              <a:t>elemen</a:t>
            </a:r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kerjakan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program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,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subprogram </a:t>
            </a:r>
            <a:r>
              <a:rPr lang="en-ID" dirty="0" err="1"/>
              <a:t>selesai</a:t>
            </a:r>
            <a:r>
              <a:rPr lang="en-ID" dirty="0"/>
              <a:t> </a:t>
            </a:r>
            <a:r>
              <a:rPr lang="en-ID" dirty="0" err="1"/>
              <a:t>diisi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187B7-5316-4121-9C31-75FF8641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5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271BD-E942-4604-AAA7-FE6714A59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71812"/>
              </p:ext>
            </p:extLst>
          </p:nvPr>
        </p:nvGraphicFramePr>
        <p:xfrm>
          <a:off x="1943567" y="2451575"/>
          <a:ext cx="8304866" cy="2472883"/>
        </p:xfrm>
        <a:graphic>
          <a:graphicData uri="http://schemas.openxmlformats.org/drawingml/2006/table">
            <a:tbl>
              <a:tblPr firstRow="1" firstCol="1" bandRow="1"/>
              <a:tblGrid>
                <a:gridCol w="830486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472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mahasiswa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1000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lulusan &lt;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nama, nim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semester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eprt,ipk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&gt;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tabLulus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lulusan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83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8917-7F65-4234-8284-272E3610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Solusi </a:t>
            </a:r>
            <a:r>
              <a:rPr lang="en-ID" dirty="0" err="1"/>
              <a:t>Soal</a:t>
            </a:r>
            <a:r>
              <a:rPr lang="en-ID" dirty="0"/>
              <a:t> 1 [b]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4009A-D5C9-410D-A765-1C924522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6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59D54-E7AD-4A01-9F56-B07CBE84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76008"/>
              </p:ext>
            </p:extLst>
          </p:nvPr>
        </p:nvGraphicFramePr>
        <p:xfrm>
          <a:off x="838199" y="1319209"/>
          <a:ext cx="10578737" cy="4632960"/>
        </p:xfrm>
        <a:graphic>
          <a:graphicData uri="http://schemas.openxmlformats.org/drawingml/2006/table">
            <a:tbl>
              <a:tblPr firstRow="1" firstCol="1" bandRow="1"/>
              <a:tblGrid>
                <a:gridCol w="10578737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219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isiData(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t:tabLulus, n: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{I.S. data lulusan telah siap pada piranti masukan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Proses: data lulusan dimasukan ke dalam array t, selama nim != “none” dan array belum penuh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F.S. array t berisi n data mahasiswa atau lulusan 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nim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n &lt;- 0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(nim)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nim != "none"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&lt;= nMAX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n &lt;- n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t[n-1].nim 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&lt;- nim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D" sz="16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t[n-1].nama, t[n-1].eprt, t[n-1].semester,t[n-1].ipk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{input data yang tersisa}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{indeks t selalu n dikurangi 1, contoh: untuk mahasiswa ke-2 (n=2) maka indeksnya t</a:t>
                      </a:r>
                      <a:b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ke-2 adalah 1 (t[1]). karena indeks array t dimulai dari 0}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6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(nim)                 </a:t>
                      </a: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{input data nim selanjutnya}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8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8917-7F65-4234-8284-272E3610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Solusi </a:t>
            </a:r>
            <a:r>
              <a:rPr lang="en-ID" dirty="0" err="1"/>
              <a:t>Soal</a:t>
            </a:r>
            <a:r>
              <a:rPr lang="en-ID" dirty="0"/>
              <a:t> 1 [c]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4009A-D5C9-410D-A765-1C924522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7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59D54-E7AD-4A01-9F56-B07CBE84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77068"/>
              </p:ext>
            </p:extLst>
          </p:nvPr>
        </p:nvGraphicFramePr>
        <p:xfrm>
          <a:off x="291737" y="1084077"/>
          <a:ext cx="5617032" cy="4271693"/>
        </p:xfrm>
        <a:graphic>
          <a:graphicData uri="http://schemas.openxmlformats.org/drawingml/2006/table">
            <a:tbl>
              <a:tblPr firstRow="1" firstCol="1" bandRow="1"/>
              <a:tblGrid>
                <a:gridCol w="5617032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271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maxEPRT(t:tabLulus, n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-&gt;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{diberikan array t yang berisi n data lulusan, untuk mengembalikan nilai EPRT tertinggi}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max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max &lt;- </a:t>
                      </a:r>
                      <a:r>
                        <a:rPr lang="en-ID" sz="16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t[0].eprt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 &lt;- 1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&lt; n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max &lt; </a:t>
                      </a:r>
                      <a:r>
                        <a:rPr lang="en-ID" sz="16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t[i].eprt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max &lt;- </a:t>
                      </a:r>
                      <a:r>
                        <a:rPr lang="en-ID" sz="16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t[i].eprt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i &lt;- i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max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695E3A-A35A-4186-A7BB-FD1E56BDC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53746"/>
              </p:ext>
            </p:extLst>
          </p:nvPr>
        </p:nvGraphicFramePr>
        <p:xfrm>
          <a:off x="4772298" y="2103755"/>
          <a:ext cx="6644639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6644639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271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minIPK(t:tabLulus, n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-&gt;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{diberikan array t yang berisi n data lulusan, untuk mengembalikan nilai IPK terendah}</a:t>
                      </a:r>
                      <a:endParaRPr lang="en-ID" sz="1600" b="1" i="0" u="sng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 : lulusan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{versi lain, min tipenya lulusan bukan real}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min &lt;- t[0]      </a:t>
                      </a: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{disimpan data orang pertama}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 &lt;- 1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&lt; n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min.ipk &gt; t[i].ipk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{perhatikan min.ipk}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min &lt;- t[i]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i &lt;- i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min.ipk   </a:t>
                      </a: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{perhatikan min.ipk}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BDDA-E1A5-4383-9D46-97320B48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Solusi </a:t>
            </a:r>
            <a:r>
              <a:rPr lang="en-ID" dirty="0" err="1"/>
              <a:t>Soal</a:t>
            </a:r>
            <a:r>
              <a:rPr lang="en-ID" dirty="0"/>
              <a:t> 1 [d]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45E8-E9E3-42E0-BD3E-981F87A3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7BE59-EF19-4580-B43E-B55ABCC5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8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DEEC26-6476-4F0C-A6D8-520BDE8A6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00838"/>
              </p:ext>
            </p:extLst>
          </p:nvPr>
        </p:nvGraphicFramePr>
        <p:xfrm>
          <a:off x="291737" y="1084077"/>
          <a:ext cx="5617032" cy="4271693"/>
        </p:xfrm>
        <a:graphic>
          <a:graphicData uri="http://schemas.openxmlformats.org/drawingml/2006/table">
            <a:tbl>
              <a:tblPr firstRow="1" firstCol="1" bandRow="1"/>
              <a:tblGrid>
                <a:gridCol w="5617032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271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rataan(t: tabLulus, n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-&gt;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1" u="none" noProof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{diberikan array t yang berisi n data lulusan, untuk mengembalikan rata-rata semester}</a:t>
                      </a:r>
                      <a:endParaRPr lang="en-ID" sz="16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jum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jum &lt;- 0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 &lt;- 1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&lt;= n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jum &lt;- jum + </a:t>
                      </a:r>
                      <a:r>
                        <a:rPr lang="en-ID" sz="16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t[i].semester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i &lt;- i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jum / 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045592-AAE2-493A-A8DD-525200807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9932"/>
              </p:ext>
            </p:extLst>
          </p:nvPr>
        </p:nvGraphicFramePr>
        <p:xfrm>
          <a:off x="5425440" y="1742411"/>
          <a:ext cx="6644639" cy="4632960"/>
        </p:xfrm>
        <a:graphic>
          <a:graphicData uri="http://schemas.openxmlformats.org/drawingml/2006/table">
            <a:tbl>
              <a:tblPr firstRow="1" firstCol="1" bandRow="1"/>
              <a:tblGrid>
                <a:gridCol w="6644639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271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mahasiswa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1000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lulusan &lt;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nama, nim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semester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eprt,ipk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D" sz="16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tabLulus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lulusan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dataMHS : tabLulus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nMHS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eprtTertinggi, ipkTerendah, rerataSemester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isiData(dataMHS, nMHS)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eprtTertinggi &lt;- maxEPRT(dataMHS,nMHS)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ipkTerendah &lt;- minIPK(dataMHS,nMHS)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rerataSemester &lt;- rataan(dataMHS,nMHS)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(eprtTertinggi, ipkTerendah, rerataSemester)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90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02D4-9933-42F0-A609-CC617126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Pembahasan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2: Bunga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7337-D914-4D91-96EB-C8F3F6BF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 err="1"/>
              <a:t>Diasumsikan</a:t>
            </a:r>
            <a:r>
              <a:rPr lang="en-ID" sz="1800" dirty="0"/>
              <a:t> </a:t>
            </a:r>
            <a:r>
              <a:rPr lang="en-ID" sz="1800" dirty="0" err="1"/>
              <a:t>suatu</a:t>
            </a:r>
            <a:r>
              <a:rPr lang="en-ID" sz="1800" dirty="0"/>
              <a:t> array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kapasitas</a:t>
            </a:r>
            <a:r>
              <a:rPr lang="en-ID" sz="1800" dirty="0"/>
              <a:t> 100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berisi</a:t>
            </a:r>
            <a:r>
              <a:rPr lang="en-ID" sz="1800" dirty="0"/>
              <a:t> </a:t>
            </a:r>
            <a:r>
              <a:rPr lang="en-ID" sz="1800" dirty="0" err="1"/>
              <a:t>sejumlah</a:t>
            </a:r>
            <a:r>
              <a:rPr lang="en-ID" sz="1800" dirty="0"/>
              <a:t> N data </a:t>
            </a:r>
            <a:r>
              <a:rPr lang="en-ID" sz="1800" dirty="0" err="1"/>
              <a:t>bunga</a:t>
            </a:r>
            <a:r>
              <a:rPr lang="en-ID" sz="1800" dirty="0"/>
              <a:t>. </a:t>
            </a:r>
            <a:r>
              <a:rPr lang="en-ID" sz="1800" dirty="0" err="1"/>
              <a:t>Buatlah</a:t>
            </a:r>
            <a:r>
              <a:rPr lang="en-ID" sz="1800" dirty="0"/>
              <a:t> subprogram </a:t>
            </a:r>
            <a:r>
              <a:rPr lang="en-ID" sz="1800" dirty="0" err="1"/>
              <a:t>berikut</a:t>
            </a:r>
            <a:r>
              <a:rPr lang="en-ID" sz="1800" dirty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ID" sz="1800" dirty="0"/>
              <a:t>procedure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rename </a:t>
            </a:r>
            <a:r>
              <a:rPr lang="en-ID" sz="1800" dirty="0" err="1"/>
              <a:t>nama</a:t>
            </a:r>
            <a:r>
              <a:rPr lang="en-ID" sz="1800" dirty="0"/>
              <a:t> </a:t>
            </a:r>
            <a:r>
              <a:rPr lang="en-ID" sz="1800" dirty="0" err="1"/>
              <a:t>bunga</a:t>
            </a:r>
            <a:r>
              <a:rPr lang="en-ID" sz="1800" dirty="0"/>
              <a:t> </a:t>
            </a:r>
            <a:r>
              <a:rPr lang="en-ID" sz="1800" dirty="0" err="1"/>
              <a:t>tertentu</a:t>
            </a:r>
            <a:r>
              <a:rPr lang="en-ID" sz="1800" dirty="0"/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en-ID" sz="1800" dirty="0"/>
              <a:t>procedure delete data </a:t>
            </a:r>
            <a:r>
              <a:rPr lang="en-ID" sz="1800" dirty="0" err="1"/>
              <a:t>bunga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 </a:t>
            </a:r>
            <a:r>
              <a:rPr lang="en-ID" sz="1800" dirty="0" err="1"/>
              <a:t>tertentu</a:t>
            </a:r>
            <a:r>
              <a:rPr lang="en-ID" sz="1800" dirty="0"/>
              <a:t>. (</a:t>
            </a:r>
            <a:r>
              <a:rPr lang="en-ID" sz="1800" dirty="0" err="1"/>
              <a:t>Geser</a:t>
            </a:r>
            <a:r>
              <a:rPr lang="en-ID" sz="1800" dirty="0"/>
              <a:t> </a:t>
            </a:r>
            <a:r>
              <a:rPr lang="en-ID" sz="1800" dirty="0" err="1"/>
              <a:t>elemen</a:t>
            </a:r>
            <a:r>
              <a:rPr lang="en-ID" sz="1800" dirty="0"/>
              <a:t> array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mengisi</a:t>
            </a:r>
            <a:r>
              <a:rPr lang="en-ID" sz="1800" dirty="0"/>
              <a:t> </a:t>
            </a:r>
            <a:r>
              <a:rPr lang="en-ID" sz="1800" dirty="0" err="1"/>
              <a:t>elemen</a:t>
            </a:r>
            <a:r>
              <a:rPr lang="en-ID" sz="1800" dirty="0"/>
              <a:t> yang </a:t>
            </a:r>
            <a:r>
              <a:rPr lang="en-ID" sz="1800" dirty="0" err="1"/>
              <a:t>kosong</a:t>
            </a:r>
            <a:r>
              <a:rPr lang="en-ID" sz="1800" dirty="0"/>
              <a:t> </a:t>
            </a:r>
            <a:r>
              <a:rPr lang="en-ID" sz="1800" dirty="0" err="1"/>
              <a:t>setelah</a:t>
            </a:r>
            <a:r>
              <a:rPr lang="en-ID" sz="1800" dirty="0"/>
              <a:t> proses delete </a:t>
            </a:r>
            <a:r>
              <a:rPr lang="en-ID" sz="1800" dirty="0" err="1"/>
              <a:t>tersebut</a:t>
            </a:r>
            <a:r>
              <a:rPr lang="en-ID" sz="1800" dirty="0"/>
              <a:t>)</a:t>
            </a:r>
          </a:p>
          <a:p>
            <a:pPr marL="0" indent="0">
              <a:buNone/>
            </a:pPr>
            <a:r>
              <a:rPr lang="en-ID" sz="1800" dirty="0" err="1"/>
              <a:t>Catatan</a:t>
            </a:r>
            <a:r>
              <a:rPr lang="en-ID" sz="1800" dirty="0"/>
              <a:t>:</a:t>
            </a:r>
          </a:p>
          <a:p>
            <a:r>
              <a:rPr lang="en-ID" sz="1800" dirty="0" err="1"/>
              <a:t>Tambahkan</a:t>
            </a:r>
            <a:r>
              <a:rPr lang="en-ID" sz="1800" dirty="0"/>
              <a:t> function </a:t>
            </a:r>
            <a:r>
              <a:rPr lang="en-ID" sz="1800" dirty="0" err="1"/>
              <a:t>pencarian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mempermudah</a:t>
            </a:r>
            <a:r>
              <a:rPr lang="en-ID" sz="1800" dirty="0"/>
              <a:t> proses rename dan delete.</a:t>
            </a:r>
          </a:p>
          <a:p>
            <a:r>
              <a:rPr lang="en-ID" sz="1800" dirty="0" err="1"/>
              <a:t>Tampilan</a:t>
            </a:r>
            <a:r>
              <a:rPr lang="en-ID" sz="1800" dirty="0"/>
              <a:t> “Bunga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ditemukan</a:t>
            </a:r>
            <a:r>
              <a:rPr lang="en-ID" sz="1800" dirty="0"/>
              <a:t>” </a:t>
            </a:r>
            <a:r>
              <a:rPr lang="en-ID" sz="1800" dirty="0" err="1"/>
              <a:t>apabila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 </a:t>
            </a:r>
            <a:r>
              <a:rPr lang="en-ID" sz="1800" dirty="0" err="1"/>
              <a:t>bunga</a:t>
            </a:r>
            <a:r>
              <a:rPr lang="en-ID" sz="1800" dirty="0"/>
              <a:t> yang </a:t>
            </a:r>
            <a:r>
              <a:rPr lang="en-ID" sz="1800" dirty="0" err="1"/>
              <a:t>dicari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.</a:t>
            </a:r>
          </a:p>
          <a:p>
            <a:pPr marL="0" indent="0">
              <a:buNone/>
            </a:pPr>
            <a:endParaRPr lang="en-ID" sz="1800" dirty="0"/>
          </a:p>
          <a:p>
            <a:pPr marL="0" indent="0" algn="just">
              <a:buNone/>
            </a:pPr>
            <a:r>
              <a:rPr lang="en-ID" sz="1800" b="1" dirty="0" err="1"/>
              <a:t>Jawaban</a:t>
            </a:r>
            <a:r>
              <a:rPr lang="en-ID" sz="1800" dirty="0"/>
              <a:t>:</a:t>
            </a:r>
          </a:p>
          <a:p>
            <a:pPr algn="just"/>
            <a:r>
              <a:rPr lang="en-ID" sz="1800" dirty="0"/>
              <a:t>Yang </a:t>
            </a:r>
            <a:r>
              <a:rPr lang="en-ID" sz="1800" dirty="0" err="1"/>
              <a:t>disimpan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daftar </a:t>
            </a:r>
            <a:r>
              <a:rPr lang="en-ID" sz="1800" dirty="0" err="1"/>
              <a:t>nama</a:t>
            </a:r>
            <a:r>
              <a:rPr lang="en-ID" sz="1800" dirty="0"/>
              <a:t> </a:t>
            </a:r>
            <a:r>
              <a:rPr lang="en-ID" sz="1800" dirty="0" err="1"/>
              <a:t>bunga</a:t>
            </a:r>
            <a:r>
              <a:rPr lang="en-ID" sz="1800" dirty="0"/>
              <a:t>, </a:t>
            </a:r>
            <a:r>
              <a:rPr lang="en-ID" sz="1800" dirty="0" err="1"/>
              <a:t>sehingga</a:t>
            </a:r>
            <a:r>
              <a:rPr lang="en-ID" sz="1800" dirty="0"/>
              <a:t> yang </a:t>
            </a:r>
            <a:r>
              <a:rPr lang="en-ID" sz="1800" dirty="0" err="1"/>
              <a:t>perlu</a:t>
            </a:r>
            <a:r>
              <a:rPr lang="en-ID" sz="1800" dirty="0"/>
              <a:t> </a:t>
            </a:r>
            <a:r>
              <a:rPr lang="en-ID" sz="1800" dirty="0" err="1"/>
              <a:t>dibuat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tipe</a:t>
            </a:r>
            <a:r>
              <a:rPr lang="en-ID" sz="1800" dirty="0"/>
              <a:t> array of string </a:t>
            </a:r>
            <a:r>
              <a:rPr lang="en-ID" sz="1800" dirty="0" err="1"/>
              <a:t>saja</a:t>
            </a:r>
            <a:endParaRPr lang="en-ID" sz="1800" dirty="0"/>
          </a:p>
          <a:p>
            <a:pPr algn="just"/>
            <a:endParaRPr lang="en-ID" sz="1800" dirty="0"/>
          </a:p>
          <a:p>
            <a:pPr marL="0" indent="0">
              <a:buNone/>
            </a:pPr>
            <a:endParaRPr lang="en-ID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84CFF-0029-456E-ACE0-A8B628B4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9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198977-2688-45ED-BCCE-979F3905C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78049"/>
              </p:ext>
            </p:extLst>
          </p:nvPr>
        </p:nvGraphicFramePr>
        <p:xfrm>
          <a:off x="1943567" y="5484744"/>
          <a:ext cx="8304866" cy="692219"/>
        </p:xfrm>
        <a:graphic>
          <a:graphicData uri="http://schemas.openxmlformats.org/drawingml/2006/table">
            <a:tbl>
              <a:tblPr firstRow="1" firstCol="1" bandRow="1"/>
              <a:tblGrid>
                <a:gridCol w="830486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692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8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tabBunga : </a:t>
                      </a:r>
                      <a:r>
                        <a:rPr lang="en-US" sz="18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8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[0..99] </a:t>
                      </a:r>
                      <a:r>
                        <a:rPr lang="en-US" sz="18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8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28534"/>
      </p:ext>
    </p:extLst>
  </p:cSld>
  <p:clrMapOvr>
    <a:masterClrMapping/>
  </p:clrMapOvr>
</p:sld>
</file>

<file path=ppt/theme/theme1.xml><?xml version="1.0" encoding="utf-8"?>
<a:theme xmlns:a="http://schemas.openxmlformats.org/drawingml/2006/main" name="PEY Tel-U CELOE 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mfortaa"/>
        <a:ea typeface=""/>
        <a:cs typeface=""/>
      </a:majorFont>
      <a:minorFont>
        <a:latin typeface="Comforta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14199</TotalTime>
  <Words>3514</Words>
  <Application>Microsoft Office PowerPoint</Application>
  <PresentationFormat>Widescreen</PresentationFormat>
  <Paragraphs>499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Comfortaa</vt:lpstr>
      <vt:lpstr>Consolas</vt:lpstr>
      <vt:lpstr>Roboto Mono</vt:lpstr>
      <vt:lpstr>PEY Tel-U CELOE Custom</vt:lpstr>
      <vt:lpstr>Minggu 09 Pencarian pada Array 2</vt:lpstr>
      <vt:lpstr>Outline</vt:lpstr>
      <vt:lpstr>Pembahasan Latihan Soal Minggu 8</vt:lpstr>
      <vt:lpstr>Pembahasan Soal 1: Mahasiswa</vt:lpstr>
      <vt:lpstr>Solusi Soal 1 [a]</vt:lpstr>
      <vt:lpstr>Solusi Soal 1 [b]</vt:lpstr>
      <vt:lpstr>Solusi Soal 1 [c]</vt:lpstr>
      <vt:lpstr>Solusi Soal 1 [d]</vt:lpstr>
      <vt:lpstr>Pembahasan Soal 2: Bunga</vt:lpstr>
      <vt:lpstr>Solusi Soal 2 [a]</vt:lpstr>
      <vt:lpstr>Solusi Soal 2 [b]</vt:lpstr>
      <vt:lpstr>Solusi Soal 2 [c]</vt:lpstr>
      <vt:lpstr>Solusi Soal 2 [c]</vt:lpstr>
      <vt:lpstr>Pencarian Pada Array Terurut</vt:lpstr>
      <vt:lpstr>Pengantar Binary Search</vt:lpstr>
      <vt:lpstr>Bagaimana dengan Binary Search?</vt:lpstr>
      <vt:lpstr>Bagaimana dengan Binary Search?</vt:lpstr>
      <vt:lpstr>Algoritma Binary Search 1</vt:lpstr>
      <vt:lpstr>Algoritma Binary Search 2</vt:lpstr>
      <vt:lpstr>Studi Kasus 1: Array Mahasiswa</vt:lpstr>
      <vt:lpstr>Studi Kasus 2: Array Mahasiswa</vt:lpstr>
      <vt:lpstr>Kesimpulan</vt:lpstr>
      <vt:lpstr>Studi Kasus Pencarian pada Array</vt:lpstr>
      <vt:lpstr>Contoh Soal : Mode</vt:lpstr>
      <vt:lpstr>Pembahasan Soal : Mode [a]</vt:lpstr>
      <vt:lpstr>Pembahasan Soal : Mode [b]</vt:lpstr>
      <vt:lpstr>Pembahasan Soal : Mode [c]</vt:lpstr>
      <vt:lpstr>Soal 1 : Anggota Himpunan</vt:lpstr>
      <vt:lpstr>Soal 2 : Irisan Himpunan</vt:lpstr>
      <vt:lpstr>Soal 3 : Gabungan Himpunan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PRASTI EKO YUNANTO</dc:creator>
  <cp:lastModifiedBy>HASMAWATI</cp:lastModifiedBy>
  <cp:revision>386</cp:revision>
  <dcterms:created xsi:type="dcterms:W3CDTF">2021-02-14T16:16:10Z</dcterms:created>
  <dcterms:modified xsi:type="dcterms:W3CDTF">2021-04-27T01:13:37Z</dcterms:modified>
</cp:coreProperties>
</file>