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902" r:id="rId2"/>
    <p:sldId id="1898" r:id="rId3"/>
    <p:sldId id="1899" r:id="rId4"/>
    <p:sldId id="1900" r:id="rId5"/>
    <p:sldId id="1901" r:id="rId6"/>
    <p:sldId id="1903" r:id="rId7"/>
    <p:sldId id="1844" r:id="rId8"/>
    <p:sldId id="1888" r:id="rId9"/>
    <p:sldId id="1873" r:id="rId10"/>
    <p:sldId id="1874" r:id="rId11"/>
    <p:sldId id="1876" r:id="rId12"/>
    <p:sldId id="1877" r:id="rId13"/>
    <p:sldId id="1878" r:id="rId14"/>
    <p:sldId id="1880" r:id="rId15"/>
    <p:sldId id="1879" r:id="rId16"/>
    <p:sldId id="1883" r:id="rId17"/>
    <p:sldId id="1889" r:id="rId18"/>
    <p:sldId id="1887" r:id="rId19"/>
    <p:sldId id="1890" r:id="rId20"/>
    <p:sldId id="1893" r:id="rId21"/>
    <p:sldId id="1891" r:id="rId22"/>
    <p:sldId id="1892" r:id="rId23"/>
    <p:sldId id="1894" r:id="rId24"/>
    <p:sldId id="1895" r:id="rId25"/>
    <p:sldId id="1896" r:id="rId26"/>
    <p:sldId id="1897" r:id="rId27"/>
    <p:sldId id="18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208" autoAdjust="0"/>
  </p:normalViewPr>
  <p:slideViewPr>
    <p:cSldViewPr snapToGrid="0">
      <p:cViewPr varScale="1">
        <p:scale>
          <a:sx n="63" d="100"/>
          <a:sy n="63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02/06/2021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: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205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indek</a:t>
            </a:r>
            <a:r>
              <a:rPr lang="en-US" dirty="0"/>
              <a:t> T1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973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32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5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sorting?slid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 err="1"/>
              <a:t>Pembahasan</a:t>
            </a:r>
            <a:r>
              <a:rPr lang="en-US" sz="4400" dirty="0"/>
              <a:t> </a:t>
            </a:r>
            <a:r>
              <a:rPr lang="en-US" sz="4400" dirty="0" err="1"/>
              <a:t>Soal</a:t>
            </a:r>
            <a:r>
              <a:rPr lang="en-US" sz="4400" dirty="0"/>
              <a:t> </a:t>
            </a:r>
            <a:r>
              <a:rPr lang="en-US" sz="4400" dirty="0" err="1"/>
              <a:t>Metode</a:t>
            </a:r>
            <a:r>
              <a:rPr lang="en-US" sz="4400" dirty="0"/>
              <a:t> </a:t>
            </a:r>
            <a:r>
              <a:rPr lang="en-US" sz="4400" dirty="0" err="1"/>
              <a:t>Seleksi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(Selection Sort)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</a:t>
            </a:fld>
            <a:endParaRPr lang="en-ID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1379A56D-B952-43CE-97D0-914A906C0F3F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4436BAE-9BA0-4B8A-9A16-D59A53D5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C65EC7E6-DD4C-4603-BC82-80379D5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20231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Metode </a:t>
            </a:r>
            <a:r>
              <a:rPr lang="en-US" sz="4400" dirty="0" err="1"/>
              <a:t>Insersi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(Insertion Sort)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10</a:t>
            </a:fld>
            <a:endParaRPr lang="en-ID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1379A56D-B952-43CE-97D0-914A906C0F3F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4436BAE-9BA0-4B8A-9A16-D59A53D5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C65EC7E6-DD4C-4603-BC82-80379D5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8689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39C0-E253-430D-92B2-42E1D1DC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Insersi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AA05-D300-4708-86D6-1E2BA2CD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516517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/>
              <a:t>Ide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pengurutan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insersi</a:t>
            </a:r>
            <a:r>
              <a:rPr lang="en-ID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EB5BE-3022-4118-9F11-43E79E4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11</a:t>
            </a:fld>
            <a:endParaRPr lang="en-ID" dirty="0"/>
          </a:p>
        </p:txBody>
      </p:sp>
      <p:sp>
        <p:nvSpPr>
          <p:cNvPr id="5" name="Shape 2587">
            <a:extLst>
              <a:ext uri="{FF2B5EF4-FFF2-40B4-BE49-F238E27FC236}">
                <a16:creationId xmlns:a16="http://schemas.microsoft.com/office/drawing/2014/main" id="{6C41B9DE-D7C7-4AFE-BDD3-77BDF3DC6D17}"/>
              </a:ext>
            </a:extLst>
          </p:cNvPr>
          <p:cNvSpPr/>
          <p:nvPr/>
        </p:nvSpPr>
        <p:spPr>
          <a:xfrm>
            <a:off x="747658" y="2206976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5A5C8-AB73-4504-A685-6919D560021B}"/>
              </a:ext>
            </a:extLst>
          </p:cNvPr>
          <p:cNvSpPr txBox="1"/>
          <p:nvPr/>
        </p:nvSpPr>
        <p:spPr>
          <a:xfrm>
            <a:off x="1619794" y="2138516"/>
            <a:ext cx="9805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yang </a:t>
            </a:r>
            <a:r>
              <a:rPr lang="en-ID" dirty="0">
                <a:highlight>
                  <a:srgbClr val="FFFF00"/>
                </a:highlight>
              </a:rPr>
              <a:t>“</a:t>
            </a:r>
            <a:r>
              <a:rPr lang="en-ID" dirty="0" err="1">
                <a:highlight>
                  <a:srgbClr val="FFFF00"/>
                </a:highlight>
              </a:rPr>
              <a:t>tepat</a:t>
            </a:r>
            <a:r>
              <a:rPr lang="en-ID" dirty="0">
                <a:highlight>
                  <a:srgbClr val="FFFF00"/>
                </a:highlight>
              </a:rPr>
              <a:t>”</a:t>
            </a:r>
            <a:r>
              <a:rPr lang="en-ID" dirty="0"/>
              <a:t> 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sequential search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menyisipkan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pada </a:t>
            </a:r>
            <a:r>
              <a:rPr lang="en-ID" dirty="0" err="1"/>
              <a:t>tempat</a:t>
            </a:r>
            <a:r>
              <a:rPr lang="en-ID" dirty="0"/>
              <a:t> yang </a:t>
            </a:r>
            <a:r>
              <a:rPr lang="en-ID" dirty="0" err="1"/>
              <a:t>seharusnya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Proses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>
                <a:hlinkClick r:id="rId2"/>
              </a:rPr>
              <a:t>https://visualgo.net/en/sorting?slide=1</a:t>
            </a:r>
            <a:r>
              <a:rPr lang="en-ID" dirty="0"/>
              <a:t> </a:t>
            </a:r>
          </a:p>
        </p:txBody>
      </p:sp>
      <p:sp>
        <p:nvSpPr>
          <p:cNvPr id="8" name="Shape 2587">
            <a:extLst>
              <a:ext uri="{FF2B5EF4-FFF2-40B4-BE49-F238E27FC236}">
                <a16:creationId xmlns:a16="http://schemas.microsoft.com/office/drawing/2014/main" id="{E36C955E-B261-42E4-8317-14A7DEB082E5}"/>
              </a:ext>
            </a:extLst>
          </p:cNvPr>
          <p:cNvSpPr/>
          <p:nvPr/>
        </p:nvSpPr>
        <p:spPr>
          <a:xfrm>
            <a:off x="747658" y="2971863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9" name="Shape 2587">
            <a:extLst>
              <a:ext uri="{FF2B5EF4-FFF2-40B4-BE49-F238E27FC236}">
                <a16:creationId xmlns:a16="http://schemas.microsoft.com/office/drawing/2014/main" id="{1D8DF496-2014-42E2-A8A8-8C650A5AC7C1}"/>
              </a:ext>
            </a:extLst>
          </p:cNvPr>
          <p:cNvSpPr/>
          <p:nvPr/>
        </p:nvSpPr>
        <p:spPr>
          <a:xfrm>
            <a:off x="747658" y="3687473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989821-D8B1-4BA6-8A53-9B73E39D6C48}"/>
              </a:ext>
            </a:extLst>
          </p:cNvPr>
          <p:cNvSpPr txBox="1">
            <a:spLocks/>
          </p:cNvSpPr>
          <p:nvPr/>
        </p:nvSpPr>
        <p:spPr>
          <a:xfrm>
            <a:off x="838200" y="5307693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60295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array of integer 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Pengurutan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 err="1"/>
              <a:t>membesar</a:t>
            </a:r>
            <a:r>
              <a:rPr lang="en-ID" b="1" u="sng" dirty="0"/>
              <a:t>/ascending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paling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dan paling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terbesar</a:t>
            </a: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Attribut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    </a:t>
            </a:r>
            <a:r>
              <a:rPr lang="en-ID" dirty="0" err="1"/>
              <a:t>i</a:t>
            </a:r>
            <a:r>
              <a:rPr lang="en-ID" dirty="0"/>
              <a:t> :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A</a:t>
            </a:r>
          </a:p>
          <a:p>
            <a:pPr marL="0" indent="0" algn="just">
              <a:buNone/>
            </a:pPr>
            <a:r>
              <a:rPr lang="en-ID" dirty="0"/>
              <a:t>    N :  </a:t>
            </a:r>
            <a:r>
              <a:rPr lang="en-ID" dirty="0" err="1"/>
              <a:t>jumlah</a:t>
            </a:r>
            <a:r>
              <a:rPr lang="en-ID" dirty="0"/>
              <a:t> data, pada </a:t>
            </a:r>
            <a:r>
              <a:rPr lang="en-ID" dirty="0" err="1"/>
              <a:t>contoh</a:t>
            </a:r>
            <a:r>
              <a:rPr lang="en-ID" dirty="0"/>
              <a:t> N = 5</a:t>
            </a:r>
          </a:p>
          <a:p>
            <a:pPr marL="0" indent="0" algn="just">
              <a:buNone/>
            </a:pPr>
            <a:r>
              <a:rPr lang="en-ID" dirty="0"/>
              <a:t>    </a:t>
            </a:r>
            <a:r>
              <a:rPr lang="en-ID" dirty="0" err="1"/>
              <a:t>idx</a:t>
            </a:r>
            <a:r>
              <a:rPr lang="en-ID" dirty="0"/>
              <a:t> :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</a:t>
            </a:r>
            <a:r>
              <a:rPr lang="en-ID" dirty="0" err="1"/>
              <a:t>berada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    Pass :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dan </a:t>
            </a:r>
            <a:r>
              <a:rPr lang="en-ID" dirty="0" err="1"/>
              <a:t>tukar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12</a:t>
            </a:fld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5CD48-9739-476F-ADAF-7CAF80421093}"/>
              </a:ext>
            </a:extLst>
          </p:cNvPr>
          <p:cNvGrpSpPr/>
          <p:nvPr/>
        </p:nvGrpSpPr>
        <p:grpSpPr>
          <a:xfrm>
            <a:off x="4456916" y="1674188"/>
            <a:ext cx="3278168" cy="700732"/>
            <a:chOff x="5712685" y="1195217"/>
            <a:chExt cx="3278168" cy="7007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4559-2715-4783-95FC-FDD63CEE497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9D949D-6A93-4E34-8027-DB5C856A2768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75BD-E1E5-43CD-AF2B-15A61A6FCDF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F7E924-555A-4D30-ADA6-F649D6D6FC11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D41BB4-B780-47BA-A3B0-69231C39A581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3C9D3C-F065-4CD9-AEFC-56407CD362B2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BB6BF-B9AA-4EE7-B523-76582E56BE4A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1CD3E5-4AA9-4477-AC52-9BC4947DD1E0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BC2AA0-B693-4F93-AEF5-4B3D2DC453EA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0        1        2        3        4</a:t>
                </a:r>
                <a:endParaRPr lang="en-US" sz="15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8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072"/>
            <a:ext cx="10515600" cy="511627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				</a:t>
            </a:r>
            <a:r>
              <a:rPr lang="en-ID" dirty="0" err="1"/>
              <a:t>Pengurutan</a:t>
            </a:r>
            <a:r>
              <a:rPr lang="en-ID" dirty="0"/>
              <a:t> array 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/>
              <a:t>Ascending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13</a:t>
            </a:fld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5CD48-9739-476F-ADAF-7CAF80421093}"/>
              </a:ext>
            </a:extLst>
          </p:cNvPr>
          <p:cNvGrpSpPr/>
          <p:nvPr/>
        </p:nvGrpSpPr>
        <p:grpSpPr>
          <a:xfrm>
            <a:off x="1019443" y="989232"/>
            <a:ext cx="3320373" cy="700732"/>
            <a:chOff x="5712685" y="1195217"/>
            <a:chExt cx="3320373" cy="7007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4559-2715-4783-95FC-FDD63CEE497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9D949D-6A93-4E34-8027-DB5C856A2768}"/>
                </a:ext>
              </a:extLst>
            </p:cNvPr>
            <p:cNvGrpSpPr/>
            <p:nvPr/>
          </p:nvGrpSpPr>
          <p:grpSpPr>
            <a:xfrm>
              <a:off x="5819088" y="1195217"/>
              <a:ext cx="3213970" cy="677650"/>
              <a:chOff x="5819088" y="1195217"/>
              <a:chExt cx="3213970" cy="677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75BD-E1E5-43CD-AF2B-15A61A6FCDF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60145" cy="352295"/>
                <a:chOff x="2203162" y="2361155"/>
                <a:chExt cx="3546858" cy="4697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F7E924-555A-4D30-ADA6-F649D6D6FC11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D41BB4-B780-47BA-A3B0-69231C39A581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3C9D3C-F065-4CD9-AEFC-56407CD362B2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BB6BF-B9AA-4EE7-B523-76582E56BE4A}"/>
                    </a:ext>
                  </a:extLst>
                </p:cNvPr>
                <p:cNvSpPr/>
                <p:nvPr/>
              </p:nvSpPr>
              <p:spPr>
                <a:xfrm>
                  <a:off x="4351406" y="2361156"/>
                  <a:ext cx="722333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1CD3E5-4AA9-4477-AC52-9BC4947DD1E0}"/>
                    </a:ext>
                  </a:extLst>
                </p:cNvPr>
                <p:cNvSpPr/>
                <p:nvPr/>
              </p:nvSpPr>
              <p:spPr>
                <a:xfrm>
                  <a:off x="5148770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BC2AA0-B693-4F93-AEF5-4B3D2DC453EA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0        1        2        3         4</a:t>
                </a:r>
                <a:endParaRPr lang="en-US" sz="1500" b="1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DA64F89B-997B-4540-A960-E44021BF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Insertion Sort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520B3E8-ED72-4359-8508-57CF7C0008E1}"/>
              </a:ext>
            </a:extLst>
          </p:cNvPr>
          <p:cNvGrpSpPr/>
          <p:nvPr/>
        </p:nvGrpSpPr>
        <p:grpSpPr>
          <a:xfrm>
            <a:off x="228600" y="2069107"/>
            <a:ext cx="4069011" cy="700732"/>
            <a:chOff x="4921842" y="1195217"/>
            <a:chExt cx="4069011" cy="700732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640B0B9-5CA9-48B3-91A8-CBF49A87C5EE}"/>
                </a:ext>
              </a:extLst>
            </p:cNvPr>
            <p:cNvSpPr txBox="1"/>
            <p:nvPr/>
          </p:nvSpPr>
          <p:spPr>
            <a:xfrm>
              <a:off x="4921842" y="1480451"/>
              <a:ext cx="14787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Pass = 1</a:t>
              </a:r>
              <a:endParaRPr lang="en-US" b="1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9953953-E239-475E-AB84-2F588FE9E194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2CA130E-9BCA-4F57-BEC5-7C8BC718C818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ECCFC85-F82E-4982-B580-49A2769F2FCC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87A56A7-0884-44E9-B84D-B0681A33395B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FC145C76-49F2-4FDD-8473-6AFC8699C97A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2D33D3A7-D8C6-4580-B57F-B1DE58A33315}"/>
                    </a:ext>
                  </a:extLst>
                </p:cNvPr>
                <p:cNvSpPr/>
                <p:nvPr/>
              </p:nvSpPr>
              <p:spPr>
                <a:xfrm>
                  <a:off x="4351407" y="2361156"/>
                  <a:ext cx="620008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9D4C02CD-85E4-4542-9CAE-8F822839D4FE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59DFCCC-563C-46AB-9001-77C4DB748300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0        1        2        3        4</a:t>
                </a:r>
                <a:endParaRPr lang="en-US" sz="1500" b="1" dirty="0"/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D382F326-AB50-41DB-B435-43CDEBFC5898}"/>
              </a:ext>
            </a:extLst>
          </p:cNvPr>
          <p:cNvSpPr txBox="1"/>
          <p:nvPr/>
        </p:nvSpPr>
        <p:spPr>
          <a:xfrm>
            <a:off x="4540642" y="2365222"/>
            <a:ext cx="1354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temp = 2</a:t>
            </a:r>
            <a:endParaRPr lang="en-US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136ECE-A369-459D-B96B-433CC44F3A8D}"/>
              </a:ext>
            </a:extLst>
          </p:cNvPr>
          <p:cNvSpPr/>
          <p:nvPr/>
        </p:nvSpPr>
        <p:spPr>
          <a:xfrm>
            <a:off x="2221422" y="2780720"/>
            <a:ext cx="450938" cy="1072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78A048DC-F629-4A7D-BDA2-CE00A8BC35F1}"/>
              </a:ext>
            </a:extLst>
          </p:cNvPr>
          <p:cNvSpPr/>
          <p:nvPr/>
        </p:nvSpPr>
        <p:spPr>
          <a:xfrm>
            <a:off x="1679671" y="2811231"/>
            <a:ext cx="450938" cy="23241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2ADA2B9-1CF8-4504-A473-0AE7DDE3667E}"/>
              </a:ext>
            </a:extLst>
          </p:cNvPr>
          <p:cNvSpPr/>
          <p:nvPr/>
        </p:nvSpPr>
        <p:spPr>
          <a:xfrm>
            <a:off x="2221421" y="2399157"/>
            <a:ext cx="450938" cy="3475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387A25D-0AE2-4F20-BF9C-0C6A1536B8D7}"/>
              </a:ext>
            </a:extLst>
          </p:cNvPr>
          <p:cNvSpPr/>
          <p:nvPr/>
        </p:nvSpPr>
        <p:spPr>
          <a:xfrm>
            <a:off x="1679671" y="2399156"/>
            <a:ext cx="450938" cy="3475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B5A8AD8-262E-40AD-9EE5-FCD1572FB293}"/>
              </a:ext>
            </a:extLst>
          </p:cNvPr>
          <p:cNvGrpSpPr/>
          <p:nvPr/>
        </p:nvGrpSpPr>
        <p:grpSpPr>
          <a:xfrm>
            <a:off x="186915" y="3134014"/>
            <a:ext cx="4069011" cy="700732"/>
            <a:chOff x="4921842" y="1195217"/>
            <a:chExt cx="4069011" cy="70073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EE7BD86-41B7-44F2-BCAF-5EEC894BED89}"/>
                </a:ext>
              </a:extLst>
            </p:cNvPr>
            <p:cNvSpPr txBox="1"/>
            <p:nvPr/>
          </p:nvSpPr>
          <p:spPr>
            <a:xfrm>
              <a:off x="4921842" y="1480451"/>
              <a:ext cx="14787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Pass = 2</a:t>
              </a:r>
              <a:endParaRPr lang="en-US" b="1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164EB13-A4EE-4867-9197-97A1601B1617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760F501-0DF2-4797-8D1E-96CCD003B38A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3DB77FE-7550-4EC4-8AD5-8B11B481C64A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83F1158-85DD-49A6-8593-3932B2402194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FFCBF68-1E43-44D8-BB61-75A980F41504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73C45FE-A30E-4C4B-89D4-9CE043333262}"/>
                    </a:ext>
                  </a:extLst>
                </p:cNvPr>
                <p:cNvSpPr/>
                <p:nvPr/>
              </p:nvSpPr>
              <p:spPr>
                <a:xfrm>
                  <a:off x="4315762" y="2361156"/>
                  <a:ext cx="674411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E642893-A522-4FCD-8F49-25BD362BA621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26E16BD-FA5B-443C-8B38-EB483247DAF6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0        1        2        3        4</a:t>
                </a:r>
                <a:endParaRPr lang="en-US" sz="1500" b="1" dirty="0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20AC1C1A-BA64-491A-81B8-DABCDC9217B9}"/>
              </a:ext>
            </a:extLst>
          </p:cNvPr>
          <p:cNvSpPr txBox="1"/>
          <p:nvPr/>
        </p:nvSpPr>
        <p:spPr>
          <a:xfrm>
            <a:off x="4506577" y="3430129"/>
            <a:ext cx="1473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temp = 4</a:t>
            </a:r>
            <a:endParaRPr lang="en-US" b="1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51444DD-BEEB-438C-9E36-86C721F50E1F}"/>
              </a:ext>
            </a:extLst>
          </p:cNvPr>
          <p:cNvGrpSpPr/>
          <p:nvPr/>
        </p:nvGrpSpPr>
        <p:grpSpPr>
          <a:xfrm>
            <a:off x="6971516" y="2069107"/>
            <a:ext cx="3334441" cy="700732"/>
            <a:chOff x="5712685" y="1195217"/>
            <a:chExt cx="3334441" cy="7007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2898EFB-94F3-4F32-A3F5-C8343B278C8C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1757E69-E79C-48B2-B883-9F4FF580ABE3}"/>
                </a:ext>
              </a:extLst>
            </p:cNvPr>
            <p:cNvGrpSpPr/>
            <p:nvPr/>
          </p:nvGrpSpPr>
          <p:grpSpPr>
            <a:xfrm>
              <a:off x="5819088" y="1195217"/>
              <a:ext cx="3228038" cy="677650"/>
              <a:chOff x="5819088" y="1195217"/>
              <a:chExt cx="3228038" cy="677650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D62752A-E8E3-4540-9C6A-5AC63C7539B3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74213" cy="352295"/>
                <a:chOff x="2203162" y="2361155"/>
                <a:chExt cx="3565615" cy="469727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F627347A-7E76-4705-A35A-B218EE61636E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93A6BBF-6546-4821-AD32-5CD5B5C76812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7F71C75-3718-47B5-A9F8-22687BB4567D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FAAA0F4-69E2-41AB-8A90-291BAA07902C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722333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062E270-8C14-4B44-ABFD-7AB997C1BB31}"/>
                    </a:ext>
                  </a:extLst>
                </p:cNvPr>
                <p:cNvSpPr/>
                <p:nvPr/>
              </p:nvSpPr>
              <p:spPr>
                <a:xfrm>
                  <a:off x="5167527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D3E5B64-FFAA-4A5C-89F3-9C407AE982BB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0        1         2         3        4</a:t>
                </a:r>
                <a:endParaRPr lang="en-US" sz="1500" b="1" dirty="0"/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A3835D7-D9FC-4B52-9827-783F0C0CABEC}"/>
              </a:ext>
            </a:extLst>
          </p:cNvPr>
          <p:cNvSpPr/>
          <p:nvPr/>
        </p:nvSpPr>
        <p:spPr>
          <a:xfrm>
            <a:off x="2720495" y="3845627"/>
            <a:ext cx="450938" cy="1072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1" name="Arrow: Up 190">
            <a:extLst>
              <a:ext uri="{FF2B5EF4-FFF2-40B4-BE49-F238E27FC236}">
                <a16:creationId xmlns:a16="http://schemas.microsoft.com/office/drawing/2014/main" id="{58E144C5-AE8B-4344-BB32-A7340559B8C9}"/>
              </a:ext>
            </a:extLst>
          </p:cNvPr>
          <p:cNvSpPr/>
          <p:nvPr/>
        </p:nvSpPr>
        <p:spPr>
          <a:xfrm>
            <a:off x="2179737" y="3886244"/>
            <a:ext cx="450938" cy="23241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CFAD5B3-1763-4B5C-AB3C-135DF8AD8747}"/>
              </a:ext>
            </a:extLst>
          </p:cNvPr>
          <p:cNvSpPr/>
          <p:nvPr/>
        </p:nvSpPr>
        <p:spPr>
          <a:xfrm>
            <a:off x="2719348" y="3460818"/>
            <a:ext cx="450938" cy="347597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</a:t>
            </a:r>
          </a:p>
        </p:txBody>
      </p:sp>
      <p:sp>
        <p:nvSpPr>
          <p:cNvPr id="193" name="Arrow: Up 192">
            <a:extLst>
              <a:ext uri="{FF2B5EF4-FFF2-40B4-BE49-F238E27FC236}">
                <a16:creationId xmlns:a16="http://schemas.microsoft.com/office/drawing/2014/main" id="{921FCB79-415B-4063-BCB4-D25F50083806}"/>
              </a:ext>
            </a:extLst>
          </p:cNvPr>
          <p:cNvSpPr/>
          <p:nvPr/>
        </p:nvSpPr>
        <p:spPr>
          <a:xfrm>
            <a:off x="1637986" y="3895300"/>
            <a:ext cx="450938" cy="23241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38F7C90-9A49-44BE-9B05-667EF3B362B3}"/>
              </a:ext>
            </a:extLst>
          </p:cNvPr>
          <p:cNvSpPr/>
          <p:nvPr/>
        </p:nvSpPr>
        <p:spPr>
          <a:xfrm>
            <a:off x="2182034" y="3460818"/>
            <a:ext cx="450938" cy="347597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E0BF0AA-C28C-4D20-8062-8A8902A32526}"/>
              </a:ext>
            </a:extLst>
          </p:cNvPr>
          <p:cNvGrpSpPr/>
          <p:nvPr/>
        </p:nvGrpSpPr>
        <p:grpSpPr>
          <a:xfrm>
            <a:off x="6971516" y="3134014"/>
            <a:ext cx="3334441" cy="700732"/>
            <a:chOff x="5712685" y="1195217"/>
            <a:chExt cx="3334441" cy="7007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CD9B0C7-F3ED-4BE1-BA72-AD0590233136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E45CF34-658B-4B6D-AB68-08BB2DF136FB}"/>
                </a:ext>
              </a:extLst>
            </p:cNvPr>
            <p:cNvGrpSpPr/>
            <p:nvPr/>
          </p:nvGrpSpPr>
          <p:grpSpPr>
            <a:xfrm>
              <a:off x="5819088" y="1195217"/>
              <a:ext cx="3228038" cy="677650"/>
              <a:chOff x="5819088" y="1195217"/>
              <a:chExt cx="3228038" cy="677650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0151CBB-287D-431A-9F29-5CB98ACA9DF5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74213" cy="352295"/>
                <a:chOff x="2203162" y="2361155"/>
                <a:chExt cx="3565615" cy="469727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452ADBBC-FA53-4855-B59F-5F0457A07D06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5D87CDC-7DDA-41D2-A40B-F317523C2D43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5778A37-33CB-43E4-B3BC-E5ED6FF19649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A3799C85-0280-4CB2-BC08-CACABF9CA93B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722333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1F7EA0ED-36F4-4586-9835-AC9C025E9210}"/>
                    </a:ext>
                  </a:extLst>
                </p:cNvPr>
                <p:cNvSpPr/>
                <p:nvPr/>
              </p:nvSpPr>
              <p:spPr>
                <a:xfrm>
                  <a:off x="5167527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4B5E321-EC46-4A9C-9691-A36C1176F732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0        1        2         3        4</a:t>
                </a:r>
                <a:endParaRPr lang="en-US" sz="1500" b="1" dirty="0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CD4F9BA-8EDD-4204-806F-2C46872C8FC5}"/>
              </a:ext>
            </a:extLst>
          </p:cNvPr>
          <p:cNvGrpSpPr/>
          <p:nvPr/>
        </p:nvGrpSpPr>
        <p:grpSpPr>
          <a:xfrm>
            <a:off x="228600" y="4211348"/>
            <a:ext cx="4069011" cy="700732"/>
            <a:chOff x="4921842" y="1195217"/>
            <a:chExt cx="4069011" cy="700732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7ED106-AE24-4B8D-A81C-EF2F91664206}"/>
                </a:ext>
              </a:extLst>
            </p:cNvPr>
            <p:cNvSpPr txBox="1"/>
            <p:nvPr/>
          </p:nvSpPr>
          <p:spPr>
            <a:xfrm>
              <a:off x="4921842" y="1480451"/>
              <a:ext cx="14787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Pass = 3</a:t>
              </a:r>
              <a:endParaRPr lang="en-US" b="1" dirty="0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C5E4D3F-A3BE-4A2E-B281-B4B13BB239AB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BA417082-D999-4D87-A473-55E30957B41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52A5133-CA4E-4A8D-9464-46AE3C5464CB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BBE3C1B-7965-4005-B466-79139C9E42AE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2D7FB1C0-C7AD-4932-9DD5-CA03D51DB875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4AF6A60-345C-4995-BAF8-D95B0386FB12}"/>
                    </a:ext>
                  </a:extLst>
                </p:cNvPr>
                <p:cNvSpPr/>
                <p:nvPr/>
              </p:nvSpPr>
              <p:spPr>
                <a:xfrm>
                  <a:off x="4370164" y="2361158"/>
                  <a:ext cx="617349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FDB78A29-83C8-4707-9138-4DA2FC8A895B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E634691-1F55-4568-BCF5-AF8BB7698F8C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0        1        2        3        4</a:t>
                </a:r>
                <a:endParaRPr lang="en-US" sz="1500" b="1" dirty="0"/>
              </a:p>
            </p:txBody>
          </p:sp>
        </p:grp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3704CF9-1EF8-4D3A-9034-E8ACCA686117}"/>
              </a:ext>
            </a:extLst>
          </p:cNvPr>
          <p:cNvSpPr/>
          <p:nvPr/>
        </p:nvSpPr>
        <p:spPr>
          <a:xfrm>
            <a:off x="3304923" y="4926802"/>
            <a:ext cx="450938" cy="1072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696AA4D-0AB6-424A-8AB4-DCFCC08EDA15}"/>
              </a:ext>
            </a:extLst>
          </p:cNvPr>
          <p:cNvSpPr txBox="1"/>
          <p:nvPr/>
        </p:nvSpPr>
        <p:spPr>
          <a:xfrm>
            <a:off x="4496641" y="4471829"/>
            <a:ext cx="1473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temp = 10</a:t>
            </a:r>
            <a:endParaRPr lang="en-US" b="1" dirty="0"/>
          </a:p>
        </p:txBody>
      </p:sp>
      <p:sp>
        <p:nvSpPr>
          <p:cNvPr id="218" name="Arrow: Up 217">
            <a:extLst>
              <a:ext uri="{FF2B5EF4-FFF2-40B4-BE49-F238E27FC236}">
                <a16:creationId xmlns:a16="http://schemas.microsoft.com/office/drawing/2014/main" id="{3ACCF10A-E942-413C-8E21-18C038FCEE43}"/>
              </a:ext>
            </a:extLst>
          </p:cNvPr>
          <p:cNvSpPr/>
          <p:nvPr/>
        </p:nvSpPr>
        <p:spPr>
          <a:xfrm>
            <a:off x="2763172" y="4963577"/>
            <a:ext cx="450938" cy="23241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F6D495F-FF3D-4A9A-9DBB-3DE1520ACF32}"/>
              </a:ext>
            </a:extLst>
          </p:cNvPr>
          <p:cNvSpPr/>
          <p:nvPr/>
        </p:nvSpPr>
        <p:spPr>
          <a:xfrm>
            <a:off x="3285776" y="4540503"/>
            <a:ext cx="513066" cy="347597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AE67D9B-F439-4EEE-90E8-A3C7FB1377E0}"/>
              </a:ext>
            </a:extLst>
          </p:cNvPr>
          <p:cNvGrpSpPr/>
          <p:nvPr/>
        </p:nvGrpSpPr>
        <p:grpSpPr>
          <a:xfrm>
            <a:off x="6971516" y="4211348"/>
            <a:ext cx="3278168" cy="700732"/>
            <a:chOff x="5712685" y="1195217"/>
            <a:chExt cx="3278168" cy="700732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EB9AB1D-1FEB-4F03-865C-13F25D9FF9A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4FCCAB8D-16ED-4B31-908F-15860275814C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300D48B7-ADBE-4117-8C5B-291DAC4A0358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A24CB3B-5E41-4B23-A755-861E952FB9C7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172992C8-073A-4FC2-88FA-C4CBD4D15095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18F42BA-4AC0-48AA-AAE2-615A7B3569DB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EB392B66-1924-4BA0-A856-7EF6EEB3793D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26779" cy="46346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40B2D59-0D3E-449F-BA73-AD7C4DDD0E58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8F5033A-65B4-46F4-BF9A-16A51B7A4378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0         1        2        3        4</a:t>
                </a:r>
                <a:endParaRPr lang="en-US" sz="1500" b="1" dirty="0"/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7D79E5-635E-47E9-AD07-EDBAEECA78A4}"/>
              </a:ext>
            </a:extLst>
          </p:cNvPr>
          <p:cNvGrpSpPr/>
          <p:nvPr/>
        </p:nvGrpSpPr>
        <p:grpSpPr>
          <a:xfrm>
            <a:off x="228600" y="5344539"/>
            <a:ext cx="4069011" cy="700732"/>
            <a:chOff x="4921842" y="1195217"/>
            <a:chExt cx="4069011" cy="700732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8E65DB6-D7D8-4F43-9ED8-24316B7E179A}"/>
                </a:ext>
              </a:extLst>
            </p:cNvPr>
            <p:cNvSpPr txBox="1"/>
            <p:nvPr/>
          </p:nvSpPr>
          <p:spPr>
            <a:xfrm>
              <a:off x="4921842" y="1480451"/>
              <a:ext cx="14787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Pass = 4</a:t>
              </a:r>
              <a:endParaRPr lang="en-US" b="1" dirty="0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C19D1AE2-67F5-442D-8277-AF41CF538DBB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8F3C955-A922-426B-86D8-98F89F3249AF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7FF29249-C013-42A0-9CB8-9C5F5729E440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1CC98A3-0321-4FB4-A97F-32D59F755A64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E73C538D-D5B1-4030-999A-F16D8D4D8CA0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40613F1-E02E-4717-A4B1-0123DEA66B59}"/>
                    </a:ext>
                  </a:extLst>
                </p:cNvPr>
                <p:cNvSpPr/>
                <p:nvPr/>
              </p:nvSpPr>
              <p:spPr>
                <a:xfrm>
                  <a:off x="4370163" y="2361156"/>
                  <a:ext cx="658559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16FECD90-F39E-49F2-B2FD-E5AC3DC96D66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F781D74-131F-4837-8253-32A8C24182BE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0        1        2        3        4</a:t>
                </a:r>
                <a:endParaRPr lang="en-US" sz="1500" b="1" dirty="0"/>
              </a:p>
            </p:txBody>
          </p:sp>
        </p:grpSp>
      </p:grp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6DFFEE6-D46E-4596-BBF7-0DB6A7E3C395}"/>
              </a:ext>
            </a:extLst>
          </p:cNvPr>
          <p:cNvSpPr/>
          <p:nvPr/>
        </p:nvSpPr>
        <p:spPr>
          <a:xfrm>
            <a:off x="3846673" y="6062152"/>
            <a:ext cx="450938" cy="1072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829E569-C223-4190-B274-B531C842E4B4}"/>
              </a:ext>
            </a:extLst>
          </p:cNvPr>
          <p:cNvSpPr txBox="1"/>
          <p:nvPr/>
        </p:nvSpPr>
        <p:spPr>
          <a:xfrm>
            <a:off x="4487972" y="5629773"/>
            <a:ext cx="1473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temp = 8</a:t>
            </a:r>
            <a:endParaRPr lang="en-US" b="1" dirty="0"/>
          </a:p>
        </p:txBody>
      </p:sp>
      <p:sp>
        <p:nvSpPr>
          <p:cNvPr id="242" name="Arrow: Up 241">
            <a:extLst>
              <a:ext uri="{FF2B5EF4-FFF2-40B4-BE49-F238E27FC236}">
                <a16:creationId xmlns:a16="http://schemas.microsoft.com/office/drawing/2014/main" id="{FDCCD208-83FF-4412-B82D-0B1773CBEA89}"/>
              </a:ext>
            </a:extLst>
          </p:cNvPr>
          <p:cNvSpPr/>
          <p:nvPr/>
        </p:nvSpPr>
        <p:spPr>
          <a:xfrm>
            <a:off x="3304923" y="6110438"/>
            <a:ext cx="450938" cy="23241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BBCFBD7-0A44-4771-AD88-29CF4E3EC0BD}"/>
              </a:ext>
            </a:extLst>
          </p:cNvPr>
          <p:cNvSpPr/>
          <p:nvPr/>
        </p:nvSpPr>
        <p:spPr>
          <a:xfrm>
            <a:off x="3846672" y="5676751"/>
            <a:ext cx="463013" cy="347597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44" name="Arrow: Up 243">
            <a:extLst>
              <a:ext uri="{FF2B5EF4-FFF2-40B4-BE49-F238E27FC236}">
                <a16:creationId xmlns:a16="http://schemas.microsoft.com/office/drawing/2014/main" id="{213E6A46-4C45-4E80-A76A-7540446795B5}"/>
              </a:ext>
            </a:extLst>
          </p:cNvPr>
          <p:cNvSpPr/>
          <p:nvPr/>
        </p:nvSpPr>
        <p:spPr>
          <a:xfrm>
            <a:off x="2757430" y="6121940"/>
            <a:ext cx="450938" cy="23241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3F0A462-C518-4D70-992E-48524324BF0D}"/>
              </a:ext>
            </a:extLst>
          </p:cNvPr>
          <p:cNvSpPr/>
          <p:nvPr/>
        </p:nvSpPr>
        <p:spPr>
          <a:xfrm>
            <a:off x="3332905" y="5648161"/>
            <a:ext cx="450938" cy="347597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8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1C51113-277F-4962-99D1-F6A073A453C8}"/>
              </a:ext>
            </a:extLst>
          </p:cNvPr>
          <p:cNvGrpSpPr/>
          <p:nvPr/>
        </p:nvGrpSpPr>
        <p:grpSpPr>
          <a:xfrm>
            <a:off x="6971516" y="5344539"/>
            <a:ext cx="3368980" cy="700732"/>
            <a:chOff x="5712685" y="1195217"/>
            <a:chExt cx="3368980" cy="700732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FA1164A-0DEB-4568-BDAD-4DD556FE2BF0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A70E6DE-1138-4F15-9B43-6402B53D4B00}"/>
                </a:ext>
              </a:extLst>
            </p:cNvPr>
            <p:cNvGrpSpPr/>
            <p:nvPr/>
          </p:nvGrpSpPr>
          <p:grpSpPr>
            <a:xfrm>
              <a:off x="5819088" y="1195217"/>
              <a:ext cx="3262577" cy="677650"/>
              <a:chOff x="5819088" y="1195217"/>
              <a:chExt cx="3262577" cy="67765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6DDA9F3F-ACE2-4721-A885-8A4B4FBA872A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708752" cy="352295"/>
                <a:chOff x="2203162" y="2361155"/>
                <a:chExt cx="3611668" cy="469727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4B928D4-F7F0-4062-BE19-800FD9DFE6B9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6380CFA1-AB1D-42CB-9FDB-1646D56B92E4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8B3E5BB1-C09B-4F77-898E-7EA6873927C1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15AF063-ED65-4205-84B5-B4B4572E43DF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01250" cy="46346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656FA16-D760-4BB7-83A3-384D43DC339B}"/>
                    </a:ext>
                  </a:extLst>
                </p:cNvPr>
                <p:cNvSpPr/>
                <p:nvPr/>
              </p:nvSpPr>
              <p:spPr>
                <a:xfrm>
                  <a:off x="5092497" y="2367419"/>
                  <a:ext cx="722333" cy="46346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10</a:t>
                  </a:r>
                </a:p>
              </p:txBody>
            </p:sp>
          </p:grp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165DAB3-4012-4EA6-BFEF-C098AD940EE0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0        1        2        3         4</a:t>
                </a:r>
                <a:endParaRPr lang="en-US" sz="15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7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animBg="1"/>
      <p:bldP spid="166" grpId="0" animBg="1"/>
      <p:bldP spid="167" grpId="0" animBg="1"/>
      <p:bldP spid="168" grpId="0" animBg="1"/>
      <p:bldP spid="179" grpId="0"/>
      <p:bldP spid="190" grpId="0" animBg="1"/>
      <p:bldP spid="191" grpId="0" animBg="1"/>
      <p:bldP spid="191" grpId="1" animBg="1"/>
      <p:bldP spid="192" grpId="0" animBg="1"/>
      <p:bldP spid="193" grpId="0" animBg="1"/>
      <p:bldP spid="194" grpId="0" animBg="1"/>
      <p:bldP spid="216" grpId="0" animBg="1"/>
      <p:bldP spid="217" grpId="0"/>
      <p:bldP spid="218" grpId="0" animBg="1"/>
      <p:bldP spid="219" grpId="0" animBg="1"/>
      <p:bldP spid="240" grpId="0" animBg="1"/>
      <p:bldP spid="241" grpId="0"/>
      <p:bldP spid="242" grpId="0" animBg="1"/>
      <p:bldP spid="242" grpId="1" animBg="1"/>
      <p:bldP spid="243" grpId="0" animBg="1"/>
      <p:bldP spid="244" grpId="0" animBg="1"/>
      <p:bldP spid="2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Diskusi</a:t>
            </a:r>
            <a:r>
              <a:rPr lang="en-ID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ilustrasi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disimpulkan</a:t>
            </a:r>
            <a:endParaRPr lang="en-ID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Jumlah</a:t>
            </a:r>
            <a:r>
              <a:rPr lang="en-ID" sz="1800" dirty="0"/>
              <a:t> pass = N – 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Setiap</a:t>
            </a:r>
            <a:r>
              <a:rPr lang="en-ID" sz="1800" dirty="0"/>
              <a:t> pass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membagi</a:t>
            </a:r>
            <a:r>
              <a:rPr lang="en-ID" sz="1800" dirty="0"/>
              <a:t> array </a:t>
            </a:r>
            <a:r>
              <a:rPr lang="en-ID" sz="1800" dirty="0" err="1"/>
              <a:t>menjadi</a:t>
            </a:r>
            <a:r>
              <a:rPr lang="en-ID" sz="1800" dirty="0"/>
              <a:t> 2 </a:t>
            </a:r>
            <a:r>
              <a:rPr lang="en-ID" sz="1800" dirty="0" err="1"/>
              <a:t>bagian</a:t>
            </a:r>
            <a:r>
              <a:rPr lang="en-ID" sz="1800" dirty="0"/>
              <a:t>: (a) </a:t>
            </a:r>
            <a:r>
              <a:rPr lang="en-ID" sz="1800" dirty="0" err="1">
                <a:highlight>
                  <a:srgbClr val="FFFF00"/>
                </a:highlight>
              </a:rPr>
              <a:t>bagian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terurut</a:t>
            </a:r>
            <a:r>
              <a:rPr lang="en-ID" sz="1800" dirty="0"/>
              <a:t>; (b) </a:t>
            </a:r>
            <a:r>
              <a:rPr lang="en-ID" sz="1800" dirty="0" err="1">
                <a:highlight>
                  <a:srgbClr val="FFFF00"/>
                </a:highlight>
              </a:rPr>
              <a:t>bagian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tidak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terurut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Pada pass </a:t>
            </a:r>
            <a:r>
              <a:rPr lang="en-ID" sz="1800" dirty="0" err="1"/>
              <a:t>pertama</a:t>
            </a:r>
            <a:r>
              <a:rPr lang="en-ID" sz="1800" dirty="0"/>
              <a:t>, data </a:t>
            </a:r>
            <a:r>
              <a:rPr lang="en-ID" sz="1800" dirty="0" err="1"/>
              <a:t>pertama</a:t>
            </a:r>
            <a:r>
              <a:rPr lang="en-ID" sz="1800" dirty="0"/>
              <a:t> </a:t>
            </a:r>
            <a:r>
              <a:rPr lang="en-ID" sz="1800" dirty="0" err="1"/>
              <a:t>dianggap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terurut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Proses sequential search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kanan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kiri</a:t>
            </a:r>
            <a:r>
              <a:rPr lang="en-ID" sz="1800" dirty="0"/>
              <a:t>, di mana </a:t>
            </a:r>
            <a:r>
              <a:rPr lang="en-ID" sz="1800" dirty="0" err="1">
                <a:highlight>
                  <a:srgbClr val="FFFF00"/>
                </a:highlight>
              </a:rPr>
              <a:t>selama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posisi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bilangan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belum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ditemukan</a:t>
            </a:r>
            <a:r>
              <a:rPr lang="en-ID" sz="1800" dirty="0">
                <a:highlight>
                  <a:srgbClr val="FFFF00"/>
                </a:highlight>
              </a:rPr>
              <a:t>, </a:t>
            </a:r>
            <a:r>
              <a:rPr lang="en-ID" sz="1800" dirty="0" err="1">
                <a:highlight>
                  <a:srgbClr val="FFFF00"/>
                </a:highlight>
              </a:rPr>
              <a:t>dilakukan</a:t>
            </a:r>
            <a:r>
              <a:rPr lang="en-ID" sz="1800" dirty="0">
                <a:highlight>
                  <a:srgbClr val="FFFF00"/>
                </a:highlight>
              </a:rPr>
              <a:t> proses </a:t>
            </a:r>
            <a:r>
              <a:rPr lang="en-ID" sz="1800" dirty="0" err="1">
                <a:highlight>
                  <a:srgbClr val="FFFF00"/>
                </a:highlight>
              </a:rPr>
              <a:t>pergeseran</a:t>
            </a:r>
            <a:r>
              <a:rPr lang="en-ID" sz="1800" dirty="0">
                <a:highlight>
                  <a:srgbClr val="FFFF00"/>
                </a:highlight>
              </a:rPr>
              <a:t> (copy)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Pada </a:t>
            </a:r>
            <a:r>
              <a:rPr lang="en-ID" sz="1800" dirty="0" err="1"/>
              <a:t>pengurutan</a:t>
            </a:r>
            <a:r>
              <a:rPr lang="en-ID" sz="1800" dirty="0"/>
              <a:t> ascending, </a:t>
            </a:r>
            <a:r>
              <a:rPr lang="en-ID" sz="1800" dirty="0" err="1">
                <a:highlight>
                  <a:srgbClr val="FFFF00"/>
                </a:highlight>
              </a:rPr>
              <a:t>pergeseran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dilakukan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apabila</a:t>
            </a:r>
            <a:r>
              <a:rPr lang="en-ID" sz="1800" dirty="0">
                <a:highlight>
                  <a:srgbClr val="FFFF00"/>
                </a:highlight>
              </a:rPr>
              <a:t> temp &lt; </a:t>
            </a:r>
            <a:r>
              <a:rPr lang="en-ID" sz="1800" dirty="0" err="1">
                <a:highlight>
                  <a:srgbClr val="FFFF00"/>
                </a:highlight>
              </a:rPr>
              <a:t>nilai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elemen</a:t>
            </a:r>
            <a:endParaRPr lang="en-ID" sz="1800" dirty="0">
              <a:highlight>
                <a:srgbClr val="FFFF00"/>
              </a:highlight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Apabila</a:t>
            </a:r>
            <a:r>
              <a:rPr lang="en-ID" sz="1800" dirty="0"/>
              <a:t> temp &gt;=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>
                <a:highlight>
                  <a:srgbClr val="FFFF00"/>
                </a:highlight>
              </a:rPr>
              <a:t>temp </a:t>
            </a:r>
            <a:r>
              <a:rPr lang="en-ID" sz="1800" dirty="0" err="1">
                <a:highlight>
                  <a:srgbClr val="FFFF00"/>
                </a:highlight>
              </a:rPr>
              <a:t>disisipkan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setelah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nilai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elemen</a:t>
            </a:r>
            <a:r>
              <a:rPr lang="en-ID" sz="1800" dirty="0"/>
              <a:t>.</a:t>
            </a:r>
            <a:endParaRPr lang="en-ID" sz="1800" dirty="0">
              <a:latin typeface="Comfortaa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Temp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disisipkan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indeks</a:t>
            </a:r>
            <a:r>
              <a:rPr lang="en-ID" sz="1800" dirty="0"/>
              <a:t> ke-0 (</a:t>
            </a:r>
            <a:r>
              <a:rPr lang="en-ID" sz="1800" dirty="0" err="1"/>
              <a:t>pertama</a:t>
            </a:r>
            <a:r>
              <a:rPr lang="en-ID" sz="1800" dirty="0"/>
              <a:t>) </a:t>
            </a: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pergeseran</a:t>
            </a:r>
            <a:r>
              <a:rPr lang="en-ID" sz="1800" dirty="0"/>
              <a:t> pada </a:t>
            </a:r>
            <a:r>
              <a:rPr lang="en-ID" sz="1800" dirty="0" err="1"/>
              <a:t>elemen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Variasi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endParaRPr lang="en-ID" sz="1800" dirty="0"/>
          </a:p>
          <a:p>
            <a:pPr lvl="1" algn="just"/>
            <a:r>
              <a:rPr lang="en-ID" sz="1600" dirty="0" err="1"/>
              <a:t>Arah</a:t>
            </a:r>
            <a:r>
              <a:rPr lang="en-ID" sz="1600" dirty="0"/>
              <a:t> </a:t>
            </a:r>
            <a:r>
              <a:rPr lang="en-ID" sz="1600" dirty="0" err="1"/>
              <a:t>pengurutan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indeks</a:t>
            </a:r>
            <a:r>
              <a:rPr lang="en-ID" sz="1600" dirty="0"/>
              <a:t> paling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ataupun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31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034-595D-4B7F-932D-46FE165D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92"/>
            <a:ext cx="10515600" cy="4527771"/>
          </a:xfrm>
        </p:spPr>
        <p:txBody>
          <a:bodyPr/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5x5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!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pengurutan</a:t>
            </a:r>
            <a:r>
              <a:rPr lang="en-ID" dirty="0"/>
              <a:t> array 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/>
              <a:t>DESCENDING</a:t>
            </a:r>
            <a:r>
              <a:rPr lang="en-ID" dirty="0"/>
              <a:t>.</a:t>
            </a:r>
          </a:p>
          <a:p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array </a:t>
            </a:r>
            <a:r>
              <a:rPr lang="en-ID" b="1" u="sng" dirty="0" err="1"/>
              <a:t>setelah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8815-9E54-45F9-A99B-97D5E7D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15</a:t>
            </a:fld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39FC3-4754-432F-A904-55090020A5F3}"/>
              </a:ext>
            </a:extLst>
          </p:cNvPr>
          <p:cNvSpPr txBox="1"/>
          <p:nvPr/>
        </p:nvSpPr>
        <p:spPr>
          <a:xfrm>
            <a:off x="7298516" y="2791294"/>
            <a:ext cx="1122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u="sng" dirty="0"/>
              <a:t>SOLUSI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E4C4A-64FC-49FF-96F6-D92F84B985B6}"/>
              </a:ext>
            </a:extLst>
          </p:cNvPr>
          <p:cNvSpPr txBox="1"/>
          <p:nvPr/>
        </p:nvSpPr>
        <p:spPr>
          <a:xfrm>
            <a:off x="838200" y="5943491"/>
            <a:ext cx="999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10x10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10 digit NIM (9 pass) </a:t>
            </a:r>
            <a:r>
              <a:rPr lang="en-ID" dirty="0" err="1"/>
              <a:t>anda</a:t>
            </a:r>
            <a:r>
              <a:rPr lang="en-ID" dirty="0"/>
              <a:t> (ascending/descending),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63915-B0E6-4A63-9AAE-88F95749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73" y="3103932"/>
            <a:ext cx="3881234" cy="2660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B724F1-9B66-4B61-B999-05575990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79" y="3160626"/>
            <a:ext cx="3798517" cy="2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16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61EC84-80D9-456D-995C-4349C8B5E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36479"/>
              </p:ext>
            </p:extLst>
          </p:nvPr>
        </p:nvGraphicFramePr>
        <p:xfrm>
          <a:off x="4352925" y="1647561"/>
          <a:ext cx="7219951" cy="4708789"/>
        </p:xfrm>
        <a:graphic>
          <a:graphicData uri="http://schemas.openxmlformats.org/drawingml/2006/table">
            <a:tbl>
              <a:tblPr firstRow="1" firstCol="1" bandRow="1"/>
              <a:tblGrid>
                <a:gridCol w="721995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70878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InsertionSort(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ASCENDING dengan menggunakan algoritma Insertion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i, temp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 &lt;- 1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 &lt;= N-1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i &lt;- pass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temp &lt;- A[pass]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&gt; 0 </a:t>
                      </a:r>
                      <a:r>
                        <a:rPr lang="en-ID" sz="15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temp &lt; A[i-1] </a:t>
                      </a:r>
                      <a:r>
                        <a:rPr lang="en-ID" sz="15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A[i] &lt;- A[i-1]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&lt;- i –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A[i]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pass &lt;- pass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29EEA87-6B26-4DDF-85FF-06F28E44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56"/>
            <a:ext cx="11179629" cy="512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subprogram </a:t>
            </a:r>
            <a:r>
              <a:rPr lang="en-ID" dirty="0" err="1"/>
              <a:t>adalah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Proses </a:t>
            </a:r>
            <a:r>
              <a:rPr lang="en-ID" dirty="0" err="1"/>
              <a:t>terbagi</a:t>
            </a:r>
            <a:r>
              <a:rPr lang="en-ID" dirty="0"/>
              <a:t>:</a:t>
            </a:r>
          </a:p>
          <a:p>
            <a:pPr marL="457200" indent="-457200">
              <a:buAutoNum type="alphaLcPeriod"/>
            </a:pPr>
            <a:r>
              <a:rPr lang="en-ID" dirty="0" err="1">
                <a:highlight>
                  <a:srgbClr val="00FF00"/>
                </a:highlight>
              </a:rPr>
              <a:t>Pergeseran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nilai</a:t>
            </a:r>
            <a:endParaRPr lang="en-ID" dirty="0">
              <a:highlight>
                <a:srgbClr val="00FF00"/>
              </a:highlight>
            </a:endParaRPr>
          </a:p>
          <a:p>
            <a:pPr marL="457200" indent="-457200">
              <a:buAutoNum type="alphaLcPeriod"/>
            </a:pPr>
            <a:r>
              <a:rPr lang="en-ID" dirty="0" err="1">
                <a:highlight>
                  <a:srgbClr val="FFFF00"/>
                </a:highlight>
              </a:rPr>
              <a:t>Penyisipan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57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32-32A0-47D9-94CB-E5ABFED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Kembali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B88A-D0A8-4A2F-8DDF-E1DBEA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17</a:t>
            </a:fld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BC601-54AF-4FD1-B6B7-9BDAB9F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222992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insertion sort?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24645-471B-4A3D-ABEF-A45CC3E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94" y="1897084"/>
            <a:ext cx="2845087" cy="3206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9F6C1-A5CB-418A-8702-5363646C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16" y="1897083"/>
            <a:ext cx="2845087" cy="3206139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4A70FB3-3BD6-4AFB-9378-364A0B77C6FE}"/>
              </a:ext>
            </a:extLst>
          </p:cNvPr>
          <p:cNvSpPr/>
          <p:nvPr/>
        </p:nvSpPr>
        <p:spPr>
          <a:xfrm>
            <a:off x="5460274" y="2592977"/>
            <a:ext cx="1271452" cy="836023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DE101B-ADA6-49EC-8642-B2E4F7A2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60146"/>
              </p:ext>
            </p:extLst>
          </p:nvPr>
        </p:nvGraphicFramePr>
        <p:xfrm>
          <a:off x="2893112" y="5419972"/>
          <a:ext cx="6405775" cy="1118940"/>
        </p:xfrm>
        <a:graphic>
          <a:graphicData uri="http://schemas.openxmlformats.org/drawingml/2006/table">
            <a:tbl>
              <a:tblPr firstRow="1" firstCol="1" bandRow="1"/>
              <a:tblGrid>
                <a:gridCol w="640577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11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2022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student &lt; name, sid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; gpa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tabMhs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student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7C03-C10F-42AA-AED0-E6E8F653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Jawaban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E13B-C8B0-4FF1-BEF1-7F48CF25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ipk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ascending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membesar</a:t>
            </a:r>
            <a:r>
              <a:rPr lang="en-ID" dirty="0"/>
              <a:t>.</a:t>
            </a:r>
          </a:p>
          <a:p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5BE5-62F0-4E40-B0C7-BC33402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18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FEE484-98F7-42BC-9BA0-8FEE40DDF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77331"/>
              </p:ext>
            </p:extLst>
          </p:nvPr>
        </p:nvGraphicFramePr>
        <p:xfrm>
          <a:off x="3030582" y="2028507"/>
          <a:ext cx="6130835" cy="4692968"/>
        </p:xfrm>
        <a:graphic>
          <a:graphicData uri="http://schemas.openxmlformats.org/drawingml/2006/table">
            <a:tbl>
              <a:tblPr firstRow="1" firstCol="1" bandRow="1"/>
              <a:tblGrid>
                <a:gridCol w="613083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69296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SortigGPA(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Mhs : tabMhs,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Mhs yang berisi N data mahasiswa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Mhs</a:t>
                      </a: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terurut secara ASCENDING berdasarkan IPK/GPA menggunakan Insertion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temp : student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 &lt;- 1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 &lt;= N-1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i &lt;- pass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temp &lt;- Mhs[pass]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&gt; 0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temp.gpa &lt; Mhs[i-1].gpa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Mhs[i] &lt;- Mhs[i-1]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i &lt;- i –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Mhs[i]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pass &lt;- pass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0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Latihan Soal-Soal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96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Lengkapi</a:t>
            </a:r>
            <a:r>
              <a:rPr lang="en-ID" dirty="0"/>
              <a:t> program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! </a:t>
            </a:r>
            <a:r>
              <a:rPr lang="en-ID" dirty="0" err="1"/>
              <a:t>Pahami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02732-8FC9-490F-8B1B-58149DF0F6E8}"/>
              </a:ext>
            </a:extLst>
          </p:cNvPr>
          <p:cNvGraphicFramePr>
            <a:graphicFrameLocks noGrp="1"/>
          </p:cNvGraphicFramePr>
          <p:nvPr/>
        </p:nvGraphicFramePr>
        <p:xfrm>
          <a:off x="408079" y="1604554"/>
          <a:ext cx="5017362" cy="3065417"/>
        </p:xfrm>
        <a:graphic>
          <a:graphicData uri="http://schemas.openxmlformats.org/drawingml/2006/table">
            <a:tbl>
              <a:tblPr firstRow="1" firstCol="1" bandRow="1"/>
              <a:tblGrid>
                <a:gridCol w="501736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06541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program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SortAndSimilarityCheck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constant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MAX :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30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IntArray : &lt;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tabInt : array [0..MAX-1]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N :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&gt;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array1, array2: IntArray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inputArray(array1)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inputArray(array2)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sortArray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(array1)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sortArray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(array2)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print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(isSimilar(array1, array2))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/>
        </p:nvGraphicFramePr>
        <p:xfrm>
          <a:off x="4180114" y="2885247"/>
          <a:ext cx="7782296" cy="3627120"/>
        </p:xfrm>
        <a:graphic>
          <a:graphicData uri="http://schemas.openxmlformats.org/drawingml/2006/table">
            <a:tbl>
              <a:tblPr firstRow="1" firstCol="1" bandRow="1"/>
              <a:tblGrid>
                <a:gridCol w="778229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29171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inputArray(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Input sudah siap pada piranti masukan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Process: Baca semua integer dari input, sampai ditemukan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array T berisi N elemen, integer 0 terakhir tidak termasuk}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7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array T berisi N elemen, 0 &lt; N ≤ MAX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T terurut dari kecil ke besar menggunakan Selection sort}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7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isSimilar(T1, T2: IntArray ) -&gt;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boolean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jika T1 dan T2 sama banyaknya dan elemen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pada kedua array dengan indek yang sama juga mempunyai nilai yang sama}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873-1D24-4EF7-B8B2-E84CA510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751-AB0C-4F26-B271-88AE15C8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Buatlah</a:t>
            </a:r>
            <a:r>
              <a:rPr lang="en-ID" dirty="0">
                <a:latin typeface="Candara" panose="020E0502030303020204" pitchFamily="34" charset="0"/>
              </a:rPr>
              <a:t> program yang </a:t>
            </a:r>
            <a:r>
              <a:rPr lang="en-ID" dirty="0" err="1">
                <a:latin typeface="Candara" panose="020E0502030303020204" pitchFamily="34" charset="0"/>
              </a:rPr>
              <a:t>menerima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masukan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berupa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kumpulan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angka</a:t>
            </a:r>
            <a:r>
              <a:rPr lang="en-ID" dirty="0">
                <a:latin typeface="Candara" panose="020E0502030303020204" pitchFamily="34" charset="0"/>
              </a:rPr>
              <a:t>, </a:t>
            </a:r>
            <a:r>
              <a:rPr lang="en-ID" dirty="0" err="1">
                <a:latin typeface="Candara" panose="020E0502030303020204" pitchFamily="34" charset="0"/>
              </a:rPr>
              <a:t>kemudian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menampilkan</a:t>
            </a:r>
            <a:r>
              <a:rPr lang="en-ID" dirty="0">
                <a:latin typeface="Candara" panose="020E0502030303020204" pitchFamily="34" charset="0"/>
              </a:rPr>
              <a:t> median </a:t>
            </a:r>
            <a:r>
              <a:rPr lang="en-ID" dirty="0" err="1">
                <a:latin typeface="Candara" panose="020E0502030303020204" pitchFamily="34" charset="0"/>
              </a:rPr>
              <a:t>atau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nilai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tengahnya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Masukan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terdiri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dua</a:t>
            </a:r>
            <a:r>
              <a:rPr lang="en-ID" dirty="0">
                <a:latin typeface="Candara" panose="020E0502030303020204" pitchFamily="34" charset="0"/>
              </a:rPr>
              <a:t> baris. Baris </a:t>
            </a:r>
            <a:r>
              <a:rPr lang="en-ID" dirty="0" err="1">
                <a:latin typeface="Candara" panose="020E0502030303020204" pitchFamily="34" charset="0"/>
              </a:rPr>
              <a:t>pertama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banyaknya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angka</a:t>
            </a:r>
            <a:r>
              <a:rPr lang="en-ID" dirty="0">
                <a:latin typeface="Candara" panose="020E0502030303020204" pitchFamily="34" charset="0"/>
              </a:rPr>
              <a:t>, </a:t>
            </a:r>
            <a:r>
              <a:rPr lang="en-ID" dirty="0" err="1">
                <a:latin typeface="Candara" panose="020E0502030303020204" pitchFamily="34" charset="0"/>
              </a:rPr>
              <a:t>sedangkan</a:t>
            </a:r>
            <a:r>
              <a:rPr lang="en-ID" dirty="0">
                <a:latin typeface="Candara" panose="020E0502030303020204" pitchFamily="34" charset="0"/>
              </a:rPr>
              <a:t> baris </a:t>
            </a:r>
            <a:r>
              <a:rPr lang="en-ID" dirty="0" err="1">
                <a:latin typeface="Candara" panose="020E0502030303020204" pitchFamily="34" charset="0"/>
              </a:rPr>
              <a:t>kedua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angka-angka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dipisahkan</a:t>
            </a:r>
            <a:r>
              <a:rPr lang="en-ID" dirty="0">
                <a:latin typeface="Candara" panose="020E0502030303020204" pitchFamily="34" charset="0"/>
              </a:rPr>
              <a:t> oleh </a:t>
            </a:r>
            <a:r>
              <a:rPr lang="en-ID" dirty="0" err="1">
                <a:latin typeface="Candara" panose="020E0502030303020204" pitchFamily="34" charset="0"/>
              </a:rPr>
              <a:t>spasi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Keluaran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berupa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sebuah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bilangan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menyatakan</a:t>
            </a:r>
            <a:r>
              <a:rPr lang="en-ID" dirty="0">
                <a:latin typeface="Candara" panose="020E0502030303020204" pitchFamily="34" charset="0"/>
              </a:rPr>
              <a:t> median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kumpulan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angka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tersebut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Petunjuk</a:t>
            </a:r>
            <a:r>
              <a:rPr lang="en-ID" b="1" dirty="0">
                <a:latin typeface="Candara" panose="020E0502030303020204" pitchFamily="34" charset="0"/>
              </a:rPr>
              <a:t>: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Gunakan</a:t>
            </a:r>
            <a:r>
              <a:rPr lang="en-ID" dirty="0">
                <a:latin typeface="Candara" panose="020E0502030303020204" pitchFamily="34" charset="0"/>
              </a:rPr>
              <a:t> subprogram </a:t>
            </a:r>
            <a:r>
              <a:rPr lang="en-ID" dirty="0" err="1">
                <a:latin typeface="Candara" panose="020E0502030303020204" pitchFamily="34" charset="0"/>
              </a:rPr>
              <a:t>untuk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pengurutan</a:t>
            </a:r>
            <a:r>
              <a:rPr lang="en-ID" dirty="0">
                <a:latin typeface="Candara" panose="020E0502030303020204" pitchFamily="34" charset="0"/>
              </a:rPr>
              <a:t> dan </a:t>
            </a:r>
            <a:r>
              <a:rPr lang="en-ID" dirty="0" err="1">
                <a:latin typeface="Candara" panose="020E0502030303020204" pitchFamily="34" charset="0"/>
              </a:rPr>
              <a:t>pencarian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posisi</a:t>
            </a:r>
            <a:r>
              <a:rPr lang="en-ID" dirty="0">
                <a:latin typeface="Candara" panose="020E0502030303020204" pitchFamily="34" charset="0"/>
              </a:rPr>
              <a:t> median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Contoh</a:t>
            </a:r>
            <a:r>
              <a:rPr lang="en-ID" b="1" dirty="0">
                <a:latin typeface="Candara" panose="020E0502030303020204" pitchFamily="34" charset="0"/>
              </a:rPr>
              <a:t> </a:t>
            </a:r>
            <a:r>
              <a:rPr lang="en-ID" b="1" dirty="0" err="1">
                <a:latin typeface="Candara" panose="020E0502030303020204" pitchFamily="34" charset="0"/>
              </a:rPr>
              <a:t>masukan</a:t>
            </a:r>
            <a:r>
              <a:rPr lang="en-ID" b="1" dirty="0">
                <a:latin typeface="Candara" panose="020E0502030303020204" pitchFamily="34" charset="0"/>
              </a:rPr>
              <a:t> dan </a:t>
            </a:r>
            <a:r>
              <a:rPr lang="en-ID" b="1" dirty="0" err="1">
                <a:latin typeface="Candara" panose="020E0502030303020204" pitchFamily="34" charset="0"/>
              </a:rPr>
              <a:t>keluaran</a:t>
            </a:r>
            <a:r>
              <a:rPr lang="en-ID" b="1" dirty="0">
                <a:latin typeface="Candara" panose="020E0502030303020204" pitchFamily="34" charset="0"/>
              </a:rPr>
              <a:t>:</a:t>
            </a:r>
          </a:p>
          <a:p>
            <a:pPr marL="0" indent="0" algn="just">
              <a:buNone/>
            </a:pPr>
            <a:endParaRPr lang="en-ID" b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9342-E14B-45F3-AABC-3CF33399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20</a:t>
            </a:fld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F226A9-FBF4-4221-BD14-BD39A287F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93741"/>
              </p:ext>
            </p:extLst>
          </p:nvPr>
        </p:nvGraphicFramePr>
        <p:xfrm>
          <a:off x="3107108" y="4007928"/>
          <a:ext cx="5977783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4322469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923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987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err="1">
                          <a:latin typeface="Consolas" panose="020B0609020204030204" pitchFamily="49" charset="0"/>
                        </a:rPr>
                        <a:t>Masukan</a:t>
                      </a:r>
                      <a:endParaRPr lang="en-ID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err="1">
                          <a:latin typeface="Consolas" panose="020B0609020204030204" pitchFamily="49" charset="0"/>
                        </a:rPr>
                        <a:t>Keluaran</a:t>
                      </a:r>
                      <a:endParaRPr lang="en-ID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1 5 2 4 3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8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2 4 7 1 5 6 3 8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latin typeface="Consolas" panose="020B0609020204030204" pitchFamily="49" charset="0"/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60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7C03-C10F-42AA-AED0-E6E8F653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 </a:t>
            </a:r>
            <a:r>
              <a:rPr lang="en-ID" dirty="0" err="1"/>
              <a:t>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E13B-C8B0-4FF1-BEF1-7F48CF25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pPr marL="0" indent="0" algn="just">
              <a:buNone/>
            </a:pPr>
            <a:r>
              <a:rPr lang="en-ID" sz="1600" b="0" i="0" dirty="0" err="1">
                <a:solidFill>
                  <a:srgbClr val="000000"/>
                </a:solidFill>
                <a:effectLst/>
              </a:rPr>
              <a:t>Himpunan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kumpulan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obyek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berbeda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dimana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duplikasi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obyek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obyek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harus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urutan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tertentu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Diberikan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dua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buah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himpunan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program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dibawah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akan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memeriksa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apakah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kedua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himpunan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sama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berbeda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Lengkapilah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agar program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bekerja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benar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</a:t>
            </a:r>
            <a:r>
              <a:rPr lang="en-ID" sz="1600" dirty="0"/>
              <a:t> </a:t>
            </a:r>
          </a:p>
          <a:p>
            <a:pPr marL="0" indent="0" algn="just">
              <a:buNone/>
            </a:pPr>
            <a:r>
              <a:rPr lang="en-ID" sz="1600" dirty="0"/>
              <a:t>Contoh </a:t>
            </a:r>
            <a:r>
              <a:rPr lang="en-ID" sz="1600" dirty="0" err="1"/>
              <a:t>interaksi</a:t>
            </a:r>
            <a:r>
              <a:rPr lang="en-ID" sz="1600" dirty="0"/>
              <a:t> (</a:t>
            </a:r>
            <a:r>
              <a:rPr lang="en-ID" sz="1600" b="1" u="sng" dirty="0"/>
              <a:t>underlined</a:t>
            </a:r>
            <a:r>
              <a:rPr lang="en-ID" sz="1600" dirty="0"/>
              <a:t> </a:t>
            </a:r>
            <a:r>
              <a:rPr lang="en-ID" sz="1600" dirty="0" err="1"/>
              <a:t>berarti</a:t>
            </a:r>
            <a:r>
              <a:rPr lang="en-ID" sz="1600" dirty="0"/>
              <a:t> input)</a:t>
            </a: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5BE5-62F0-4E40-B0C7-BC33402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21</a:t>
            </a:fld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DC85DD-5426-4D27-A54F-9E39AF3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14485"/>
              </p:ext>
            </p:extLst>
          </p:nvPr>
        </p:nvGraphicFramePr>
        <p:xfrm>
          <a:off x="831669" y="2727768"/>
          <a:ext cx="10515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96">
                  <a:extLst>
                    <a:ext uri="{9D8B030D-6E8A-4147-A177-3AD203B41FA5}">
                      <a16:colId xmlns:a16="http://schemas.microsoft.com/office/drawing/2014/main" val="2364250398"/>
                    </a:ext>
                  </a:extLst>
                </a:gridCol>
                <a:gridCol w="2908663">
                  <a:extLst>
                    <a:ext uri="{9D8B030D-6E8A-4147-A177-3AD203B41FA5}">
                      <a16:colId xmlns:a16="http://schemas.microsoft.com/office/drawing/2014/main" val="2945698178"/>
                    </a:ext>
                  </a:extLst>
                </a:gridCol>
                <a:gridCol w="7165640">
                  <a:extLst>
                    <a:ext uri="{9D8B030D-6E8A-4147-A177-3AD203B41FA5}">
                      <a16:colId xmlns:a16="http://schemas.microsoft.com/office/drawing/2014/main" val="299682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Penjelasan</a:t>
                      </a:r>
                      <a:endParaRPr lang="en-ID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78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8 2 4 1 5 4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8 2 4 1 5 1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 =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2?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berakhir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pada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saat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input yang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pada baris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angka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muncul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kali, dan pada baris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angka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muncul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kali.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Keduanya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mempunyai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5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obyek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yaitu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{8, 2, 4, 1, 5}.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2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8 2 4 1 5 4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2 1 5 8 4 1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 =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2?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Seperti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contoh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tetapi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urutan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antara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tidak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{8, 2, 4, 1, 5}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saja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dengan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{2, 1, 5, 8, 4}. Karena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output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9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8 2 4 1 8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2 1 5 8 2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 =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2?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Contoh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ketiga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masing-masing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mempunyai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obyek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saja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{8, 2, 4, 1} dan {2, 1, 5, 8}.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berbeda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maka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output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false.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43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8 2 4 1 8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Anggota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2: </a:t>
                      </a:r>
                      <a:r>
                        <a:rPr lang="en-ID" sz="1200" b="1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2 1 5 2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 =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2?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Contoh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terakhir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jumlah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obyek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dalam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kedua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himpunan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berbeda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4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obyek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{8, 2, 4, 1} dan 3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obyek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{2, 1, 5}. Karena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tentunya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output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false.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1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3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E70-7F59-4C31-9191-7CAD66E5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potongan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1A34-C21B-4695-9B0E-3B0DD9C0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22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CDD75-31E9-4F84-8610-4DEA66BBA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88092"/>
              </p:ext>
            </p:extLst>
          </p:nvPr>
        </p:nvGraphicFramePr>
        <p:xfrm>
          <a:off x="1319212" y="1599122"/>
          <a:ext cx="9382125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938212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69296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const nMax: integer=37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type tHimpunan: &lt;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anggota : array [1..nMax] of 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panjang : integer &gt;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 bacaMasukan(in/out set: tHimpunan)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{IS. data himpunan telah siap pada piranti masukan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FS. array anggota dari set berisi sejumlah bilangan}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 ada(set: tHimpunan, x: integer)  boolean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apabila x ada di dalam array anggota dari set, atau false apabila sebaliknya}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 urut(in/out set: tHimpunan)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{IS. terdefinisi himpunan set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FS. array anggota dari set terurut menggunakan algoritma Insertion sort (ascending/descending)}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 sama(set1, set2: tHimpunan)  Boolean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apabila set1 dan set2 adalah sama, atau false apabila sebaliknya}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Program Himpunan</a:t>
                      </a: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D124-E040-46E5-AA4C-F96D65B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3 Bunga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4679-FEF1-4958-9203-A9B13892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Buatlah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sebuah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tipe</a:t>
            </a:r>
            <a:r>
              <a:rPr lang="en-ID" dirty="0">
                <a:latin typeface="Candara" panose="020E0502030303020204" pitchFamily="34" charset="0"/>
              </a:rPr>
              <a:t> array of string </a:t>
            </a:r>
            <a:r>
              <a:rPr lang="en-ID" dirty="0" err="1">
                <a:latin typeface="Candara" panose="020E0502030303020204" pitchFamily="34" charset="0"/>
              </a:rPr>
              <a:t>dengan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jumlah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elemen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maksimum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sebesar</a:t>
            </a:r>
            <a:r>
              <a:rPr lang="en-ID" dirty="0">
                <a:latin typeface="Candara" panose="020E0502030303020204" pitchFamily="34" charset="0"/>
              </a:rPr>
              <a:t> 1000. Array </a:t>
            </a:r>
            <a:r>
              <a:rPr lang="en-ID" dirty="0" err="1">
                <a:latin typeface="Candara" panose="020E0502030303020204" pitchFamily="34" charset="0"/>
              </a:rPr>
              <a:t>ini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digunakan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untuk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mengolah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nama-nama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bunga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Masukan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terdiri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beberapa</a:t>
            </a:r>
            <a:r>
              <a:rPr lang="en-ID" dirty="0">
                <a:latin typeface="Candara" panose="020E0502030303020204" pitchFamily="34" charset="0"/>
              </a:rPr>
              <a:t> baris: Baris </a:t>
            </a:r>
            <a:r>
              <a:rPr lang="en-ID" dirty="0" err="1">
                <a:latin typeface="Candara" panose="020E0502030303020204" pitchFamily="34" charset="0"/>
              </a:rPr>
              <a:t>pertama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bilangan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bulat</a:t>
            </a:r>
            <a:r>
              <a:rPr lang="en-ID" dirty="0">
                <a:latin typeface="Candara" panose="020E0502030303020204" pitchFamily="34" charset="0"/>
              </a:rPr>
              <a:t> 𝑁 (1 ≤ 𝑁 ≤ 1000), yang </a:t>
            </a:r>
            <a:r>
              <a:rPr lang="en-ID" dirty="0" err="1">
                <a:latin typeface="Candara" panose="020E0502030303020204" pitchFamily="34" charset="0"/>
              </a:rPr>
              <a:t>menyatakan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jumlah</a:t>
            </a:r>
            <a:r>
              <a:rPr lang="en-ID" dirty="0">
                <a:latin typeface="Candara" panose="020E0502030303020204" pitchFamily="34" charset="0"/>
              </a:rPr>
              <a:t> data yang </a:t>
            </a:r>
            <a:r>
              <a:rPr lang="en-ID" dirty="0" err="1">
                <a:latin typeface="Candara" panose="020E0502030303020204" pitchFamily="34" charset="0"/>
              </a:rPr>
              <a:t>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diisi</a:t>
            </a:r>
            <a:r>
              <a:rPr lang="en-ID" dirty="0">
                <a:latin typeface="Candara" panose="020E0502030303020204" pitchFamily="34" charset="0"/>
              </a:rPr>
              <a:t>. 𝑁 baris </a:t>
            </a:r>
            <a:r>
              <a:rPr lang="en-ID" dirty="0" err="1">
                <a:latin typeface="Candara" panose="020E0502030303020204" pitchFamily="34" charset="0"/>
              </a:rPr>
              <a:t>selanjutnya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bunga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disimpan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kedalam</a:t>
            </a:r>
            <a:r>
              <a:rPr lang="en-ID" dirty="0">
                <a:latin typeface="Candara" panose="020E0502030303020204" pitchFamily="34" charset="0"/>
              </a:rPr>
              <a:t> array. (</a:t>
            </a:r>
            <a:r>
              <a:rPr lang="en-ID" dirty="0" err="1">
                <a:latin typeface="Candara" panose="020E0502030303020204" pitchFamily="34" charset="0"/>
              </a:rPr>
              <a:t>gunakan</a:t>
            </a:r>
            <a:r>
              <a:rPr lang="en-ID" dirty="0">
                <a:latin typeface="Candara" panose="020E0502030303020204" pitchFamily="34" charset="0"/>
              </a:rPr>
              <a:t> underscore </a:t>
            </a:r>
            <a:r>
              <a:rPr lang="en-ID" dirty="0" err="1">
                <a:latin typeface="Candara" panose="020E0502030303020204" pitchFamily="34" charset="0"/>
              </a:rPr>
              <a:t>sebagai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pengganti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spasi</a:t>
            </a:r>
            <a:r>
              <a:rPr lang="en-ID" dirty="0">
                <a:latin typeface="Candara" panose="020E0502030303020204" pitchFamily="34" charset="0"/>
              </a:rPr>
              <a:t>, dan </a:t>
            </a:r>
            <a:r>
              <a:rPr lang="en-ID" dirty="0" err="1">
                <a:latin typeface="Candara" panose="020E0502030303020204" pitchFamily="34" charset="0"/>
              </a:rPr>
              <a:t>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bunga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selalu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diakhiri</a:t>
            </a:r>
            <a:r>
              <a:rPr lang="en-ID" dirty="0">
                <a:latin typeface="Candara" panose="020E0502030303020204" pitchFamily="34" charset="0"/>
              </a:rPr>
              <a:t> oleh </a:t>
            </a:r>
            <a:r>
              <a:rPr lang="en-ID" dirty="0" err="1">
                <a:latin typeface="Candara" panose="020E0502030303020204" pitchFamily="34" charset="0"/>
              </a:rPr>
              <a:t>titik</a:t>
            </a:r>
            <a:r>
              <a:rPr lang="en-ID" dirty="0">
                <a:latin typeface="Candara" panose="020E050203030302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Keluaran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terdiri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𝑁 baris yang </a:t>
            </a:r>
            <a:r>
              <a:rPr lang="en-ID" dirty="0" err="1">
                <a:latin typeface="Candara" panose="020E0502030303020204" pitchFamily="34" charset="0"/>
              </a:rPr>
              <a:t>menampilkan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bunga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terurut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secara</a:t>
            </a:r>
            <a:r>
              <a:rPr lang="en-ID" dirty="0">
                <a:latin typeface="Candara" panose="020E0502030303020204" pitchFamily="34" charset="0"/>
              </a:rPr>
              <a:t> ascending (</a:t>
            </a:r>
            <a:r>
              <a:rPr lang="en-ID" dirty="0" err="1">
                <a:latin typeface="Candara" panose="020E0502030303020204" pitchFamily="34" charset="0"/>
              </a:rPr>
              <a:t>membesar</a:t>
            </a:r>
            <a:r>
              <a:rPr lang="en-ID" dirty="0">
                <a:latin typeface="Candara" panose="020E0502030303020204" pitchFamily="34" charset="0"/>
              </a:rPr>
              <a:t>) </a:t>
            </a:r>
            <a:r>
              <a:rPr lang="en-ID" dirty="0" err="1">
                <a:latin typeface="Candara" panose="020E0502030303020204" pitchFamily="34" charset="0"/>
              </a:rPr>
              <a:t>berdasarkan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panjang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karakter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bunga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tersebut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Lengkapi</a:t>
            </a:r>
            <a:r>
              <a:rPr lang="en-ID" dirty="0">
                <a:latin typeface="Candara" panose="020E0502030303020204" pitchFamily="34" charset="0"/>
              </a:rPr>
              <a:t> program </a:t>
            </a:r>
            <a:r>
              <a:rPr lang="en-ID" dirty="0" err="1">
                <a:latin typeface="Candara" panose="020E0502030303020204" pitchFamily="34" charset="0"/>
              </a:rPr>
              <a:t>utama</a:t>
            </a:r>
            <a:r>
              <a:rPr lang="en-ID" dirty="0">
                <a:latin typeface="Candara" panose="020E0502030303020204" pitchFamily="34" charset="0"/>
              </a:rPr>
              <a:t> dan subprogram </a:t>
            </a:r>
            <a:r>
              <a:rPr lang="en-ID" dirty="0" err="1">
                <a:latin typeface="Candara" panose="020E0502030303020204" pitchFamily="34" charset="0"/>
              </a:rPr>
              <a:t>berikut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ini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sesuai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contoh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masukan</a:t>
            </a:r>
            <a:r>
              <a:rPr lang="en-ID" dirty="0">
                <a:latin typeface="Candara" panose="020E0502030303020204" pitchFamily="34" charset="0"/>
              </a:rPr>
              <a:t> dan </a:t>
            </a:r>
            <a:r>
              <a:rPr lang="en-ID" dirty="0" err="1">
                <a:latin typeface="Candara" panose="020E0502030303020204" pitchFamily="34" charset="0"/>
              </a:rPr>
              <a:t>keluaran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diberikan</a:t>
            </a:r>
            <a:r>
              <a:rPr lang="en-ID" dirty="0">
                <a:latin typeface="Candara" panose="020E0502030303020204" pitchFamily="34" charset="0"/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982D-6A21-4946-B29A-B52B1F29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23</a:t>
            </a:fld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645DFB-AC8B-4FC4-A5D9-CB4BD04B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56891"/>
              </p:ext>
            </p:extLst>
          </p:nvPr>
        </p:nvGraphicFramePr>
        <p:xfrm>
          <a:off x="3813917" y="4234657"/>
          <a:ext cx="5977783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4322469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923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987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latin typeface="Consolas" panose="020B0609020204030204" pitchFamily="49" charset="0"/>
                        </a:rPr>
                        <a:t>Masukan</a:t>
                      </a:r>
                      <a:endParaRPr lang="en-ID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latin typeface="Consolas" panose="020B0609020204030204" pitchFamily="49" charset="0"/>
                        </a:rPr>
                        <a:t>Keluaran</a:t>
                      </a:r>
                      <a:endParaRPr lang="en-ID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Mawar.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Lili.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Kertas.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Forget_me_not.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Kamboja.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Anggrek.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Rafflesia.</a:t>
                      </a:r>
                      <a:endParaRPr lang="en-ID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Lili.</a:t>
                      </a:r>
                      <a:b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Mawar.</a:t>
                      </a:r>
                      <a:b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Kertas.</a:t>
                      </a:r>
                      <a:b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Kamboja.</a:t>
                      </a:r>
                      <a:b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Anggrek.</a:t>
                      </a:r>
                      <a:b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Rafflesia.</a:t>
                      </a:r>
                      <a:b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Forget_me_not.</a:t>
                      </a:r>
                      <a:endParaRPr lang="en-ID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87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64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E70-7F59-4C31-9191-7CAD66E5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potongan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1A34-C21B-4695-9B0E-3B0DD9C0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24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CDD75-31E9-4F84-8610-4DEA66BBA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19234"/>
              </p:ext>
            </p:extLst>
          </p:nvPr>
        </p:nvGraphicFramePr>
        <p:xfrm>
          <a:off x="1271587" y="1819275"/>
          <a:ext cx="9382125" cy="4204018"/>
        </p:xfrm>
        <a:graphic>
          <a:graphicData uri="http://schemas.openxmlformats.org/drawingml/2006/table">
            <a:tbl>
              <a:tblPr firstRow="1" firstCol="1" bandRow="1"/>
              <a:tblGrid>
                <a:gridCol w="938212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040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panjang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→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mengembalikan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pada string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titik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dan underscore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dihitung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mengurutkan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in/out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: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IS.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asumsi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belum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terurut</a:t>
                      </a:r>
                      <a:endParaRPr lang="en-ID" sz="16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FS.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terurut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pada masing-masing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ascending (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membesar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INSERTION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isiArray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: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{IS. –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FS. array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sejumlah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berasal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input user}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tampilArray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en-ID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arrayBunga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N: </a:t>
                      </a:r>
                      <a:r>
                        <a:rPr lang="en-ID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ID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{IS.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sejumlah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endParaRPr lang="en-ID" sz="16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FS.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pada array </a:t>
                      </a:r>
                      <a:r>
                        <a:rPr lang="en-ID" sz="1600" b="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tabBunga</a:t>
                      </a:r>
                      <a:r>
                        <a:rPr lang="en-ID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A58E-93EE-4E3D-A8DE-CEAE0E07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4 </a:t>
            </a:r>
            <a:r>
              <a:rPr lang="en-ID" dirty="0" err="1"/>
              <a:t>Olimpiade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1C62-07D3-4C85-88BC-47E1B6B5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Sebuah</a:t>
            </a:r>
            <a:r>
              <a:rPr lang="en-ID" dirty="0">
                <a:latin typeface="Candara" panose="020E0502030303020204" pitchFamily="34" charset="0"/>
              </a:rPr>
              <a:t> program </a:t>
            </a:r>
            <a:r>
              <a:rPr lang="en-ID" dirty="0" err="1">
                <a:latin typeface="Candara" panose="020E0502030303020204" pitchFamily="34" charset="0"/>
              </a:rPr>
              <a:t>digunakan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untuk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menampilkan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pemringkatan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tim-tim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ikut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serta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dalam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suatu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Olimpiade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Masukan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terdiri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beberapa</a:t>
            </a:r>
            <a:r>
              <a:rPr lang="en-ID" dirty="0">
                <a:latin typeface="Candara" panose="020E0502030303020204" pitchFamily="34" charset="0"/>
              </a:rPr>
              <a:t> baris. Baris </a:t>
            </a:r>
            <a:r>
              <a:rPr lang="en-ID" dirty="0" err="1">
                <a:latin typeface="Candara" panose="020E0502030303020204" pitchFamily="34" charset="0"/>
              </a:rPr>
              <a:t>pertama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bilangan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bulat</a:t>
            </a:r>
            <a:r>
              <a:rPr lang="en-ID" dirty="0">
                <a:latin typeface="Candara" panose="020E0502030303020204" pitchFamily="34" charset="0"/>
              </a:rPr>
              <a:t> n (1 &lt;= n &lt;= 100) yang </a:t>
            </a:r>
            <a:r>
              <a:rPr lang="en-ID" dirty="0" err="1">
                <a:latin typeface="Candara" panose="020E0502030303020204" pitchFamily="34" charset="0"/>
              </a:rPr>
              <a:t>menyatakan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jumlah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tim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berpartisipasi</a:t>
            </a:r>
            <a:r>
              <a:rPr lang="en-ID" dirty="0">
                <a:latin typeface="Candara" panose="020E0502030303020204" pitchFamily="34" charset="0"/>
              </a:rPr>
              <a:t>, </a:t>
            </a:r>
            <a:r>
              <a:rPr lang="en-ID" dirty="0" err="1">
                <a:latin typeface="Candara" panose="020E0502030303020204" pitchFamily="34" charset="0"/>
              </a:rPr>
              <a:t>sedangkan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setiap</a:t>
            </a:r>
            <a:r>
              <a:rPr lang="en-ID" dirty="0">
                <a:latin typeface="Candara" panose="020E0502030303020204" pitchFamily="34" charset="0"/>
              </a:rPr>
              <a:t> baris pada n baris </a:t>
            </a:r>
            <a:r>
              <a:rPr lang="en-ID" dirty="0" err="1">
                <a:latin typeface="Candara" panose="020E0502030303020204" pitchFamily="34" charset="0"/>
              </a:rPr>
              <a:t>berikutnya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string t, dan </a:t>
            </a:r>
            <a:r>
              <a:rPr lang="en-ID" dirty="0" err="1">
                <a:latin typeface="Candara" panose="020E0502030303020204" pitchFamily="34" charset="0"/>
              </a:rPr>
              <a:t>bilangan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bulat</a:t>
            </a:r>
            <a:r>
              <a:rPr lang="en-ID" dirty="0">
                <a:latin typeface="Candara" panose="020E0502030303020204" pitchFamily="34" charset="0"/>
              </a:rPr>
              <a:t> g, s, dan b. Di mana t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tim</a:t>
            </a:r>
            <a:r>
              <a:rPr lang="en-ID" dirty="0">
                <a:latin typeface="Candara" panose="020E0502030303020204" pitchFamily="34" charset="0"/>
              </a:rPr>
              <a:t>, dan g, s dan b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perolehan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medali</a:t>
            </a:r>
            <a:r>
              <a:rPr lang="en-ID" dirty="0">
                <a:latin typeface="Candara" panose="020E0502030303020204" pitchFamily="34" charset="0"/>
              </a:rPr>
              <a:t> gold, silver, and bronze (</a:t>
            </a:r>
            <a:r>
              <a:rPr lang="en-ID" dirty="0" err="1">
                <a:latin typeface="Candara" panose="020E0502030303020204" pitchFamily="34" charset="0"/>
              </a:rPr>
              <a:t>gunakan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tipe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bentukan</a:t>
            </a:r>
            <a:r>
              <a:rPr lang="en-ID" dirty="0">
                <a:latin typeface="Candara" panose="020E050203030302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n-ID" b="1" dirty="0" err="1">
                <a:latin typeface="Candara" panose="020E0502030303020204" pitchFamily="34" charset="0"/>
              </a:rPr>
              <a:t>Keluaran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terdiri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n baris yang masing-masing </a:t>
            </a:r>
            <a:r>
              <a:rPr lang="en-ID" dirty="0" err="1">
                <a:latin typeface="Candara" panose="020E0502030303020204" pitchFamily="34" charset="0"/>
              </a:rPr>
              <a:t>barisnya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tim</a:t>
            </a:r>
            <a:r>
              <a:rPr lang="en-ID" dirty="0">
                <a:latin typeface="Candara" panose="020E0502030303020204" pitchFamily="34" charset="0"/>
              </a:rPr>
              <a:t> dan </a:t>
            </a:r>
            <a:r>
              <a:rPr lang="en-ID" dirty="0" err="1">
                <a:latin typeface="Candara" panose="020E0502030303020204" pitchFamily="34" charset="0"/>
              </a:rPr>
              <a:t>perolehan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medalinya</a:t>
            </a:r>
            <a:r>
              <a:rPr lang="en-ID" dirty="0">
                <a:latin typeface="Candara" panose="020E0502030303020204" pitchFamily="34" charset="0"/>
              </a:rPr>
              <a:t> (gold, silver, dan bronze) yang </a:t>
            </a:r>
            <a:r>
              <a:rPr lang="en-ID" dirty="0" err="1">
                <a:latin typeface="Candara" panose="020E0502030303020204" pitchFamily="34" charset="0"/>
              </a:rPr>
              <a:t>terurut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berdasarkan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perolehan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poin</a:t>
            </a:r>
            <a:r>
              <a:rPr lang="en-ID" dirty="0">
                <a:latin typeface="Candara" panose="020E0502030303020204" pitchFamily="34" charset="0"/>
              </a:rPr>
              <a:t> para </a:t>
            </a:r>
            <a:r>
              <a:rPr lang="en-ID" dirty="0" err="1">
                <a:latin typeface="Candara" panose="020E0502030303020204" pitchFamily="34" charset="0"/>
              </a:rPr>
              <a:t>tim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tersebut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Rumus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perhitungan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poin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F05C-4DEC-49A9-9806-E36F8C18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25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7B26F-8E5E-4548-8CA7-736CE8DA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71" y="3752828"/>
            <a:ext cx="3510141" cy="419122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9270A74-DFF5-49A4-B077-BBD88CDA4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10818"/>
              </p:ext>
            </p:extLst>
          </p:nvPr>
        </p:nvGraphicFramePr>
        <p:xfrm>
          <a:off x="3204649" y="4291489"/>
          <a:ext cx="5977783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4322469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923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987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latin typeface="Consolas" panose="020B0609020204030204" pitchFamily="49" charset="0"/>
                        </a:rPr>
                        <a:t>Masukan</a:t>
                      </a:r>
                      <a:endParaRPr lang="en-ID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latin typeface="Consolas" panose="020B0609020204030204" pitchFamily="49" charset="0"/>
                        </a:rPr>
                        <a:t>Keluaran</a:t>
                      </a:r>
                      <a:endParaRPr lang="en-ID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mpvh 8 4 8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ptpc 2 7 10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omen 8 9 5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rmpw 2 8 7</a:t>
                      </a:r>
                    </a:p>
                    <a:p>
                      <a:r>
                        <a:rPr lang="nb-NO" sz="1600" dirty="0">
                          <a:latin typeface="Consolas" panose="020B0609020204030204" pitchFamily="49" charset="0"/>
                        </a:rPr>
                        <a:t>dnba 7 8 1</a:t>
                      </a:r>
                      <a:endParaRPr lang="en-ID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omen 8 9 5</a:t>
                      </a:r>
                    </a:p>
                    <a:p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dnba 7 8 1</a:t>
                      </a:r>
                    </a:p>
                    <a:p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mpvh 8 4 8</a:t>
                      </a:r>
                    </a:p>
                    <a:p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rmpw 2 8 7</a:t>
                      </a:r>
                    </a:p>
                    <a:p>
                      <a:r>
                        <a:rPr lang="sv-SE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ptpc 2 7 10</a:t>
                      </a:r>
                      <a:endParaRPr lang="en-ID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87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07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E70-7F59-4C31-9191-7CAD66E5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590550"/>
            <a:ext cx="10248899" cy="558641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potongan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1A34-C21B-4695-9B0E-3B0DD9C0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26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CDD75-31E9-4F84-8610-4DEA66BBA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83977"/>
              </p:ext>
            </p:extLst>
          </p:nvPr>
        </p:nvGraphicFramePr>
        <p:xfrm>
          <a:off x="828673" y="953453"/>
          <a:ext cx="10525126" cy="5760720"/>
        </p:xfrm>
        <a:graphic>
          <a:graphicData uri="http://schemas.openxmlformats.org/drawingml/2006/table">
            <a:tbl>
              <a:tblPr firstRow="1" firstCol="1" bandRow="1"/>
              <a:tblGrid>
                <a:gridCol w="1052512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040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program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Perlombaan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kamus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type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peserta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type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olimpiade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tab :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olimpiade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 : 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isiArray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tab,n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sorting(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tab,n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tampilArray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tab,n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endprogram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isiArray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(in/out t :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olimpiade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in/out  :integer)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IS. n data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perolehan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medali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siap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piranti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masukan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FS.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menerima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input n dan array t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data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mengikuti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olimpiade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tampilArray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 t :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olimpiade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 n :integer)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IS.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terdefinisi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t yang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data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perolehan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medalinya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FS.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t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monitor}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g,s,b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integer) -&gt; integer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mengembalikan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g, s dan b yang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diberikan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 sorting(in/out t :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olimpiade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 n :integer)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IS.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terdefinisi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t yang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data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perolehan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medalinya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FS. array t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terurut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descending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perhitungan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perolehan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poinnya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insertion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4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60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98413"/>
              </p:ext>
            </p:extLst>
          </p:nvPr>
        </p:nvGraphicFramePr>
        <p:xfrm>
          <a:off x="1967787" y="1342690"/>
          <a:ext cx="7782296" cy="4404360"/>
        </p:xfrm>
        <a:graphic>
          <a:graphicData uri="http://schemas.openxmlformats.org/drawingml/2006/table">
            <a:tbl>
              <a:tblPr firstRow="1" firstCol="1" bandRow="1"/>
              <a:tblGrid>
                <a:gridCol w="778229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64557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inputArray(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Input sudah siap pada piranti masukan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Process: Baca semua integer dari input, sampai ditemukan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array T berisi N elemen, integer 0 terakhir tidak termasuk}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bil, i :integer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i =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input(bil)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i&lt;MAX and bil!=0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T.tabInt[i]=bil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i=i+1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input(bil)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T.N=i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endprocedure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4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/>
        </p:nvGraphicFramePr>
        <p:xfrm>
          <a:off x="2199903" y="1254443"/>
          <a:ext cx="8632219" cy="5699760"/>
        </p:xfrm>
        <a:graphic>
          <a:graphicData uri="http://schemas.openxmlformats.org/drawingml/2006/table">
            <a:tbl>
              <a:tblPr firstRow="1" firstCol="1" bandRow="1"/>
              <a:tblGrid>
                <a:gridCol w="863221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96673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array T berisi N elemen, 0 &lt; N ≤ MAX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T terurut dari kecil ke besar menggunakan Selection sort}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pass, idx, i, temp :integer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 = 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 &lt;= T.N-1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		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idx = pass-1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= pass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7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&lt; T.N </a:t>
                      </a:r>
                      <a:r>
                        <a:rPr lang="en-ID" sz="17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7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7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T.tabInt[idx] &gt; T.tabInt[i] </a:t>
                      </a:r>
                      <a:r>
                        <a:rPr lang="en-ID" sz="17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idx = i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    </a:t>
                      </a:r>
                      <a:r>
                        <a:rPr lang="en-ID" sz="17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= i + 1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temp = T.tabInt[pass-1]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T.tabInt[pass-1] = T.tabInt[idx]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T.tabInt[idx] = temp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pass = pass + 1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endprocedure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5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7215"/>
              </p:ext>
            </p:extLst>
          </p:nvPr>
        </p:nvGraphicFramePr>
        <p:xfrm>
          <a:off x="2199903" y="1254442"/>
          <a:ext cx="8632219" cy="4404485"/>
        </p:xfrm>
        <a:graphic>
          <a:graphicData uri="http://schemas.openxmlformats.org/drawingml/2006/table">
            <a:tbl>
              <a:tblPr firstRow="1" firstCol="1" bandRow="1"/>
              <a:tblGrid>
                <a:gridCol w="863221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4044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isSimilar(T1, T2: IntArray ) -&gt;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boolean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jika T1 dan T2 sama banyaknya dan elemen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pada kedua array dengan indek yang sama juga mempunyai nilai yang sama}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i :integer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i =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i&lt;MAX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T1.N == T2.N and T1.tabInt[i]==T2.tabInt[i]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true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i=i+1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false	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endfunction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00922"/>
              </p:ext>
            </p:extLst>
          </p:nvPr>
        </p:nvGraphicFramePr>
        <p:xfrm>
          <a:off x="2199903" y="1254442"/>
          <a:ext cx="8632219" cy="4663440"/>
        </p:xfrm>
        <a:graphic>
          <a:graphicData uri="http://schemas.openxmlformats.org/drawingml/2006/table">
            <a:tbl>
              <a:tblPr firstRow="1" firstCol="1" bandRow="1"/>
              <a:tblGrid>
                <a:gridCol w="863221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4044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isSimilar(T1, T2: IntArray ) -&gt;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boolean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jika T1 dan T2 sama banyaknya dan elemen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pada kedua array dengan indek yang sama juga mempunyai nilai yang sama}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i :integer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i =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T1.N != T2.N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false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i&lt;MAX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T1.tabInt[i]!=T2.tabInt[i]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false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	i=i+1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true	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Endfunction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4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12</a:t>
            </a:r>
            <a:br>
              <a:rPr lang="en-US" sz="3200" dirty="0"/>
            </a:br>
            <a:r>
              <a:rPr lang="en-US" sz="4800" dirty="0" err="1"/>
              <a:t>Pengurutan</a:t>
            </a:r>
            <a:r>
              <a:rPr lang="en-US" sz="4800" dirty="0"/>
              <a:t> 2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782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32-32A0-47D9-94CB-E5ABFED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Question!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B88A-D0A8-4A2F-8DDF-E1DBEA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8</a:t>
            </a:fld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BC601-54AF-4FD1-B6B7-9BDAB9F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222992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program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algoritmanya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24645-471B-4A3D-ABEF-A45CC3E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6" y="2053838"/>
            <a:ext cx="3748821" cy="422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9F6C1-A5CB-418A-8702-5363646C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46" y="2053838"/>
            <a:ext cx="3748821" cy="4224560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4A70FB3-3BD6-4AFB-9378-364A0B77C6FE}"/>
              </a:ext>
            </a:extLst>
          </p:cNvPr>
          <p:cNvSpPr/>
          <p:nvPr/>
        </p:nvSpPr>
        <p:spPr>
          <a:xfrm>
            <a:off x="5564777" y="3718560"/>
            <a:ext cx="1271452" cy="836023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249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937"/>
            <a:ext cx="10515600" cy="2708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paling </a:t>
            </a:r>
            <a:r>
              <a:rPr lang="en-ID" dirty="0" err="1"/>
              <a:t>sederhana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sz="2400" b="1" dirty="0" err="1">
                <a:latin typeface="Consolas" panose="020B0609020204030204" pitchFamily="49" charset="0"/>
              </a:rPr>
              <a:t>tabInt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sz="2400" b="1" dirty="0" err="1">
                <a:latin typeface="Consolas" panose="020B0609020204030204" pitchFamily="49" charset="0"/>
              </a:rPr>
              <a:t>nMAX</a:t>
            </a:r>
            <a:endParaRPr lang="en-ID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1E2C8A-BB82-439B-8499-8D2F0FC804CD}"/>
              </a:ext>
            </a:extLst>
          </p:cNvPr>
          <p:cNvSpPr txBox="1"/>
          <p:nvPr/>
        </p:nvSpPr>
        <p:spPr>
          <a:xfrm>
            <a:off x="1158787" y="2673013"/>
            <a:ext cx="8306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Pengurutan dengan metode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seleksi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(Selection Sort)</a:t>
            </a:r>
          </a:p>
          <a:p>
            <a:pPr marL="514350" indent="-514350"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Pengurutan dengan metode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insersi</a:t>
            </a: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(Insertion Sort)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20683B-B572-4D38-BF2D-E81FE13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32" y="1060260"/>
            <a:ext cx="5232136" cy="994963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DBDFDE6-5B73-4885-9B28-53F99764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64571"/>
              </p:ext>
            </p:extLst>
          </p:nvPr>
        </p:nvGraphicFramePr>
        <p:xfrm>
          <a:off x="1943567" y="5075572"/>
          <a:ext cx="8304866" cy="1280778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13779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21843</TotalTime>
  <Words>2919</Words>
  <Application>Microsoft Office PowerPoint</Application>
  <PresentationFormat>Widescreen</PresentationFormat>
  <Paragraphs>475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Asap</vt:lpstr>
      <vt:lpstr>Calibri</vt:lpstr>
      <vt:lpstr>Candara</vt:lpstr>
      <vt:lpstr>Comfortaa</vt:lpstr>
      <vt:lpstr>Consolas</vt:lpstr>
      <vt:lpstr>Gill Sans</vt:lpstr>
      <vt:lpstr>Quicksand</vt:lpstr>
      <vt:lpstr>Roboto Mono</vt:lpstr>
      <vt:lpstr>Wingdings</vt:lpstr>
      <vt:lpstr>PEY Tel-U CELOE Custom</vt:lpstr>
      <vt:lpstr>Pembahasan Soal Metode Seleksi  (Selection Sort)</vt:lpstr>
      <vt:lpstr>Soal 2. Lengkapi Program</vt:lpstr>
      <vt:lpstr>Soal 2. Lengkapi Program</vt:lpstr>
      <vt:lpstr>Soal 2. Lengkapi Program</vt:lpstr>
      <vt:lpstr>Soal 2. Lengkapi Program</vt:lpstr>
      <vt:lpstr>Soal 2. Lengkapi Program</vt:lpstr>
      <vt:lpstr>Minggu 12 Pengurutan 2</vt:lpstr>
      <vt:lpstr>Question!</vt:lpstr>
      <vt:lpstr>Metode yang akan dipelajari</vt:lpstr>
      <vt:lpstr>Metode Insersi  (Insertion Sort)</vt:lpstr>
      <vt:lpstr>Metode Insersi</vt:lpstr>
      <vt:lpstr>Ilustrasi Insertion Sort</vt:lpstr>
      <vt:lpstr>Ilustrasi Insertion Sort</vt:lpstr>
      <vt:lpstr>Diskusi A</vt:lpstr>
      <vt:lpstr>Latihan Pemahaman 1</vt:lpstr>
      <vt:lpstr>Algoritma Insertion Sort</vt:lpstr>
      <vt:lpstr>Kembali ke pertanyaan ini</vt:lpstr>
      <vt:lpstr>Jawaban</vt:lpstr>
      <vt:lpstr>Latihan Soal-Soal</vt:lpstr>
      <vt:lpstr>Soal 1 Median</vt:lpstr>
      <vt:lpstr>Soal 2 Himpunan</vt:lpstr>
      <vt:lpstr>PowerPoint Presentation</vt:lpstr>
      <vt:lpstr>Soal 3 Bunga</vt:lpstr>
      <vt:lpstr>PowerPoint Presentation</vt:lpstr>
      <vt:lpstr>Soal 4 Olimpiade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 EKO YUNANTO</dc:creator>
  <cp:lastModifiedBy>HASMAWATI</cp:lastModifiedBy>
  <cp:revision>497</cp:revision>
  <dcterms:created xsi:type="dcterms:W3CDTF">2021-02-14T16:16:10Z</dcterms:created>
  <dcterms:modified xsi:type="dcterms:W3CDTF">2021-06-02T03:05:34Z</dcterms:modified>
</cp:coreProperties>
</file>