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844" r:id="rId2"/>
    <p:sldId id="1906" r:id="rId3"/>
    <p:sldId id="1893" r:id="rId4"/>
    <p:sldId id="1894" r:id="rId5"/>
    <p:sldId id="1895" r:id="rId6"/>
    <p:sldId id="1896" r:id="rId7"/>
    <p:sldId id="1898" r:id="rId8"/>
    <p:sldId id="1897" r:id="rId9"/>
    <p:sldId id="1899" r:id="rId10"/>
    <p:sldId id="1900" r:id="rId11"/>
    <p:sldId id="1901" r:id="rId12"/>
    <p:sldId id="1902" r:id="rId13"/>
    <p:sldId id="1903" r:id="rId14"/>
    <p:sldId id="1904" r:id="rId15"/>
    <p:sldId id="1905" r:id="rId16"/>
    <p:sldId id="1867" r:id="rId17"/>
    <p:sldId id="18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4FB3B-E349-4FE9-B256-ABD15CE7B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432FB-5DD9-4990-B285-73A15A5FC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D81-5DFD-41FC-BADA-0B30AB088129}" type="datetimeFigureOut">
              <a:rPr lang="en-ID" smtClean="0"/>
              <a:t>06/06/2021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24DE-9642-4E47-AEAF-CAF8C7F45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917C-B933-422A-9532-DFB9E9BED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00ED-470D-431A-A420-676C1392CF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6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4A70-54DC-400C-91B4-7597225FF936}" type="datetimeFigureOut">
              <a:rPr lang="en-ID" smtClean="0"/>
              <a:t>06/06/2021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654-1C24-4AE2-B0E3-0BED8857B5D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B6-BA50-4389-A608-194B5F7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EAC73-1C41-4B26-8CE1-694AB3C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9A6-8B8A-45DB-BDE3-A65398C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FEA6-2E93-40D1-8047-ADA104F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78FE-A31B-486A-8F33-C09E1E3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6E209-B691-4FAF-B76E-A72A7C9CA1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5B6B-302F-4A72-BA1E-D644CB40E6B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1104181"/>
            <a:ext cx="5257800" cy="721444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DF1AC-A569-45D0-B944-41F524BCDEE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104181"/>
            <a:ext cx="5257800" cy="730969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Subtitle-2</a:t>
            </a:r>
          </a:p>
        </p:txBody>
      </p:sp>
    </p:spTree>
    <p:extLst>
      <p:ext uri="{BB962C8B-B14F-4D97-AF65-F5344CB8AC3E}">
        <p14:creationId xmlns:p14="http://schemas.microsoft.com/office/powerpoint/2010/main" val="15789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0" y="198409"/>
            <a:ext cx="10890581" cy="8453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4" y="1207698"/>
            <a:ext cx="10890581" cy="4735902"/>
          </a:xfrm>
          <a:prstGeom prst="rect">
            <a:avLst/>
          </a:prstGeom>
        </p:spPr>
        <p:txBody>
          <a:bodyPr/>
          <a:lstStyle>
            <a:lvl1pPr marL="428625" indent="-428625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7A550C-ADBC-433D-896B-55AAA5E1CD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8A2D9D-B75D-4A3B-B0A4-3EFA1562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1620D-EF38-4304-BD55-E5FE15CC4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781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91-80B8-4BDE-90FA-0F23215D5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525"/>
            <a:ext cx="12192000" cy="54927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Question 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B466F-06D8-4472-A593-88DCD2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6D90-1DB5-451C-9981-2F2FB9D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35BD9D-7ACA-4A90-BC16-773F9C43F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73" y="815976"/>
            <a:ext cx="10890581" cy="187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Description …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9A843C-00ED-4D53-82F2-BB11805B4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373" y="28257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Input 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Output …</a:t>
            </a:r>
          </a:p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FAC96A-4855-4E83-887F-3AEACFB9C4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0373" y="46291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7419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9861-B6F1-46D9-9238-B80F573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057-AB7C-4E34-9563-A5A3AD16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072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2C5-D4BD-40C1-A7C9-53DD7CDF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B70-AFA0-4152-9BE6-54B84C6E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275-7619-403A-9C9B-70D17DAE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5" r:id="rId4"/>
    <p:sldLayoutId id="214748365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Minggu</a:t>
            </a:r>
            <a:r>
              <a:rPr lang="en-US" sz="3200" dirty="0"/>
              <a:t> 13 (</a:t>
            </a:r>
            <a:r>
              <a:rPr lang="en-US" sz="3200"/>
              <a:t>Pengayaan)</a:t>
            </a:r>
            <a:br>
              <a:rPr lang="en-US" sz="3200"/>
            </a:br>
            <a:r>
              <a:rPr lang="en-US" sz="4800" dirty="0" err="1"/>
              <a:t>Algoritma</a:t>
            </a:r>
            <a:r>
              <a:rPr lang="en-US" sz="4800" dirty="0"/>
              <a:t> </a:t>
            </a:r>
            <a:r>
              <a:rPr lang="en-US" sz="4800" dirty="0" err="1"/>
              <a:t>Rekursif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4F73C-23B1-4668-B5FC-1CEDC83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 CII1F4</a:t>
            </a:r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/>
              <a:t>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78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495A1-D4FE-4B3B-BF3C-34E8C0F0D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3600" u="sng" dirty="0" err="1"/>
              <a:t>Contoh</a:t>
            </a:r>
            <a:r>
              <a:rPr lang="en-ID" sz="3600" u="sng" dirty="0"/>
              <a:t> </a:t>
            </a:r>
            <a:r>
              <a:rPr lang="en-ID" sz="3600" u="sng" dirty="0" err="1"/>
              <a:t>Algoritma</a:t>
            </a:r>
            <a:r>
              <a:rPr lang="en-ID" sz="3600" u="sng" dirty="0"/>
              <a:t> </a:t>
            </a:r>
            <a:r>
              <a:rPr lang="en-ID" sz="3600" u="sng" dirty="0" err="1"/>
              <a:t>Rekursif</a:t>
            </a:r>
            <a:endParaRPr lang="en-ID" sz="3600" u="sn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B7165D-1F37-4707-8B86-9156E6FF2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Berikut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contoh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algoritma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rekursif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beberapa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algoritma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iteratif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telah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kenal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.</a:t>
            </a:r>
            <a:endParaRPr lang="en-ID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58E55-D4D6-47F8-B883-9AE3AE13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845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A86B-41E5-4990-B8C9-616B409E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2"/>
          </a:xfrm>
        </p:spPr>
        <p:txBody>
          <a:bodyPr>
            <a:normAutofit/>
          </a:bodyPr>
          <a:lstStyle/>
          <a:p>
            <a:r>
              <a:rPr lang="pt-BR" dirty="0"/>
              <a:t>Contoh 1: </a:t>
            </a:r>
            <a:br>
              <a:rPr lang="pt-BR" dirty="0"/>
            </a:br>
            <a:r>
              <a:rPr lang="pt-BR" dirty="0"/>
              <a:t>Faktorial </a:t>
            </a:r>
            <a:r>
              <a:rPr lang="pt-BR" dirty="0">
                <a:latin typeface="Consolas" panose="020B0609020204030204" pitchFamily="49" charset="0"/>
              </a:rPr>
              <a:t>n!=n×(n-1)×(n-2)⋯×2×1</a:t>
            </a:r>
            <a:endParaRPr lang="en-ID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F586-4C42-4668-9726-13E98DFE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22"/>
            <a:ext cx="10515600" cy="4549641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4DC6-405B-440A-A93F-C795204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11</a:t>
            </a:fld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8F0591-40C4-4081-813D-C6FC43A9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65590"/>
              </p:ext>
            </p:extLst>
          </p:nvPr>
        </p:nvGraphicFramePr>
        <p:xfrm>
          <a:off x="595470" y="1627322"/>
          <a:ext cx="5045913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5045913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function factorial_std(n:integer) → integer</a:t>
                      </a:r>
                    </a:p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{function dengan iterasi}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Kamus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f : integer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f ← 1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for i ← 2 to n do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    f ← f * i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endfor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return f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endfunction</a:t>
                      </a:r>
                    </a:p>
                    <a:p>
                      <a:pPr rtl="0"/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FA5BC8-D05D-4C09-B7E0-D832279A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8621"/>
              </p:ext>
            </p:extLst>
          </p:nvPr>
        </p:nvGraphicFramePr>
        <p:xfrm>
          <a:off x="5884113" y="2783477"/>
          <a:ext cx="5796212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579621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{function dengan rekursif}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function factorial(n:integer) → integer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if n &gt; 1 then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n*factorial(n-1)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else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1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endif</a:t>
                      </a:r>
                    </a:p>
                    <a:p>
                      <a:pPr rtl="0"/>
                      <a:r>
                        <a:rPr lang="pt-BR" sz="1600" b="0" u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endfunction</a:t>
                      </a:r>
                    </a:p>
                    <a:p>
                      <a:pPr rtl="0"/>
                      <a:endParaRPr lang="pt-BR" sz="1600" b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function factorial_master(n:integer) → integer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return factorial(n)</a:t>
                      </a: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endfunction</a:t>
                      </a:r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A86B-41E5-4990-B8C9-616B409E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2"/>
          </a:xfrm>
        </p:spPr>
        <p:txBody>
          <a:bodyPr>
            <a:normAutofit/>
          </a:bodyPr>
          <a:lstStyle/>
          <a:p>
            <a:r>
              <a:rPr lang="pt-BR" dirty="0"/>
              <a:t>Contoh 2: </a:t>
            </a:r>
            <a:br>
              <a:rPr lang="pt-BR" dirty="0"/>
            </a:br>
            <a:r>
              <a:rPr lang="pt-BR" dirty="0"/>
              <a:t>Fibonacci </a:t>
            </a:r>
            <a:r>
              <a:rPr lang="pt-BR" dirty="0">
                <a:latin typeface="Consolas" panose="020B0609020204030204" pitchFamily="49" charset="0"/>
              </a:rPr>
              <a:t>fib</a:t>
            </a:r>
            <a:r>
              <a:rPr lang="pt-BR" baseline="-25000" dirty="0">
                <a:latin typeface="Consolas" panose="020B0609020204030204" pitchFamily="49" charset="0"/>
              </a:rPr>
              <a:t>n</a:t>
            </a:r>
            <a:r>
              <a:rPr lang="pt-BR" dirty="0">
                <a:latin typeface="Consolas" panose="020B0609020204030204" pitchFamily="49" charset="0"/>
              </a:rPr>
              <a:t>=fib</a:t>
            </a:r>
            <a:r>
              <a:rPr lang="pt-BR" baseline="-25000" dirty="0">
                <a:latin typeface="Consolas" panose="020B0609020204030204" pitchFamily="49" charset="0"/>
              </a:rPr>
              <a:t>n-1 </a:t>
            </a:r>
            <a:r>
              <a:rPr lang="pt-BR" dirty="0">
                <a:latin typeface="Consolas" panose="020B0609020204030204" pitchFamily="49" charset="0"/>
              </a:rPr>
              <a:t>+ fib</a:t>
            </a:r>
            <a:r>
              <a:rPr lang="pt-BR" baseline="-25000" dirty="0">
                <a:latin typeface="Consolas" panose="020B0609020204030204" pitchFamily="49" charset="0"/>
              </a:rPr>
              <a:t>n-2</a:t>
            </a:r>
            <a:endParaRPr lang="en-ID" baseline="-25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F586-4C42-4668-9726-13E98DFE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22"/>
            <a:ext cx="10515600" cy="4549641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4DC6-405B-440A-A93F-C795204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12</a:t>
            </a:fld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8F0591-40C4-4081-813D-C6FC43A9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92828"/>
              </p:ext>
            </p:extLst>
          </p:nvPr>
        </p:nvGraphicFramePr>
        <p:xfrm>
          <a:off x="595470" y="1627322"/>
          <a:ext cx="5045913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5045913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{function dengan iterasi}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function fibonacci_std(n:integer) → integer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Kamus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f0,f1,ft : integer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f0 ← 1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f1 ← 1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for i ← 1 to n do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ft ← ft + f1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f0 ← f1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f1 ← ft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endfor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return f1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endfunction</a:t>
                      </a:r>
                    </a:p>
                    <a:p>
                      <a:pPr rtl="0"/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FA5BC8-D05D-4C09-B7E0-D832279A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36531"/>
              </p:ext>
            </p:extLst>
          </p:nvPr>
        </p:nvGraphicFramePr>
        <p:xfrm>
          <a:off x="5884113" y="2783476"/>
          <a:ext cx="5796212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579621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{function dengan rekursif}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function fibonacci(n:integer) → integer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if n &gt; 1 then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fibonacci(n-1)+fibonacci(n-2)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else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1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endif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endfunction</a:t>
                      </a:r>
                    </a:p>
                    <a:p>
                      <a:pPr rtl="0"/>
                      <a:endParaRPr lang="pt-BR" sz="1600" b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func fibonacci_master(n:integer) → integer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return fibonacci(n)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5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A86B-41E5-4990-B8C9-616B409E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3183" cy="1029722"/>
          </a:xfrm>
        </p:spPr>
        <p:txBody>
          <a:bodyPr>
            <a:normAutofit/>
          </a:bodyPr>
          <a:lstStyle/>
          <a:p>
            <a:r>
              <a:rPr lang="pt-BR" dirty="0"/>
              <a:t>Contoh 3: Max</a:t>
            </a:r>
            <a:endParaRPr lang="en-ID" baseline="-25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F586-4C42-4668-9726-13E98DFE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22"/>
            <a:ext cx="10515600" cy="4549641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4DC6-405B-440A-A93F-C795204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13</a:t>
            </a:fld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8F0591-40C4-4081-813D-C6FC43A9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16704"/>
              </p:ext>
            </p:extLst>
          </p:nvPr>
        </p:nvGraphicFramePr>
        <p:xfrm>
          <a:off x="595470" y="1332854"/>
          <a:ext cx="5045913" cy="4145280"/>
        </p:xfrm>
        <a:graphic>
          <a:graphicData uri="http://schemas.openxmlformats.org/drawingml/2006/table">
            <a:tbl>
              <a:tblPr firstRow="1" firstCol="1" bandRow="1"/>
              <a:tblGrid>
                <a:gridCol w="5045913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{program dengan iterasi}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program max_std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Kamus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max_val, x : integer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input(max_val)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if max_val != END_INPUT then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input(x)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while x != END_INPUT do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    if x &gt; max_val then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        max_val ← x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    endif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    input(x)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endwhile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endif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print(max_val)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endprogram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FA5BC8-D05D-4C09-B7E0-D832279A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00861"/>
              </p:ext>
            </p:extLst>
          </p:nvPr>
        </p:nvGraphicFramePr>
        <p:xfrm>
          <a:off x="5800318" y="685719"/>
          <a:ext cx="5796212" cy="5852160"/>
        </p:xfrm>
        <a:graphic>
          <a:graphicData uri="http://schemas.openxmlformats.org/drawingml/2006/table">
            <a:tbl>
              <a:tblPr firstRow="1" firstCol="1" bandRow="1"/>
              <a:tblGrid>
                <a:gridCol w="579621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{program dengan rekursif}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max_slave</a:t>
                      </a:r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maxv</a:t>
                      </a:r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: integer) → integer</a:t>
                      </a: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Kamus</a:t>
                      </a:r>
                      <a:endParaRPr lang="en-US" sz="1600" b="0" u="none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x : integer</a:t>
                      </a: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algoritma</a:t>
                      </a:r>
                      <a:endParaRPr lang="en-US" sz="1600" b="0" u="none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input(x)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if x == END_INPUT then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maxv</a:t>
                      </a:r>
                      <a:endParaRPr lang="en-US" sz="1600" b="0" u="none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else if x &gt; </a:t>
                      </a:r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maxv</a:t>
                      </a:r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then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max_slave</a:t>
                      </a:r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else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max_slave</a:t>
                      </a:r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maxv</a:t>
                      </a:r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endif</a:t>
                      </a: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endfunction</a:t>
                      </a:r>
                      <a:endParaRPr lang="en-US" sz="1600" b="0" u="none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program 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max_master</a:t>
                      </a:r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Kamus</a:t>
                      </a:r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max_val</a:t>
                      </a:r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: integer</a:t>
                      </a: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   input(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max_val</a:t>
                      </a:r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   if 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max_val</a:t>
                      </a:r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!= END_INPUT then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max_val</a:t>
                      </a:r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← 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max_slave</a:t>
                      </a:r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max_val</a:t>
                      </a:r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    print(</a:t>
                      </a:r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max_val</a:t>
                      </a:r>
                      <a:r>
                        <a:rPr lang="en-US" sz="1600" b="0" u="non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endprogram</a:t>
                      </a:r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A86B-41E5-4990-B8C9-616B409E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2"/>
          </a:xfrm>
        </p:spPr>
        <p:txBody>
          <a:bodyPr>
            <a:normAutofit/>
          </a:bodyPr>
          <a:lstStyle/>
          <a:p>
            <a:r>
              <a:rPr lang="pt-BR" dirty="0"/>
              <a:t>Contoh 4: Search</a:t>
            </a:r>
            <a:endParaRPr lang="en-ID" baseline="-25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F586-4C42-4668-9726-13E98DFE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22"/>
            <a:ext cx="10515600" cy="4549641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4DC6-405B-440A-A93F-C795204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14</a:t>
            </a:fld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8F0591-40C4-4081-813D-C6FC43A9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14221"/>
              </p:ext>
            </p:extLst>
          </p:nvPr>
        </p:nvGraphicFramePr>
        <p:xfrm>
          <a:off x="295228" y="1251746"/>
          <a:ext cx="7448151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744815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Type tabStr : array [0...NMAX] of string</a:t>
                      </a:r>
                    </a:p>
                    <a:p>
                      <a:pPr rtl="0"/>
                      <a:endParaRPr lang="pt-BR" sz="1600" b="1" i="1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{function dengan iterasi}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function search_std(T:tabStr, N: integer, X:string) → boolean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Kamus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i : integer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i ← 0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found ← false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while i &lt; N and not found do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found ← T[i] == X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i ← i + 1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endwhile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return found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endfunction</a:t>
                      </a:r>
                    </a:p>
                    <a:p>
                      <a:pPr rtl="0"/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B9CEB0-DC77-44D1-A4E1-A8FA3DE5C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164"/>
              </p:ext>
            </p:extLst>
          </p:nvPr>
        </p:nvGraphicFramePr>
        <p:xfrm>
          <a:off x="4246536" y="2763203"/>
          <a:ext cx="7650236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765023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{function dengan rekursif}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function search_slave(T:tabStr,i,N:integer,X:string) → boolean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if i != N-1 and T[i] != X then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search_slave(T,i+1,N,X)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else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return T[i] == X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endif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endfunction</a:t>
                      </a:r>
                    </a:p>
                    <a:p>
                      <a:pPr rtl="0"/>
                      <a:endParaRPr lang="pt-BR" sz="1600" b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function search_master</a:t>
                      </a: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(T:tabStr, N: integer ,X:string) → boolean</a:t>
                      </a:r>
                    </a:p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rtl="0"/>
                      <a:r>
                        <a:rPr lang="pt-BR" sz="1600" b="0" u="none" dirty="0">
                          <a:effectLst/>
                          <a:latin typeface="Consolas" panose="020B0609020204030204" pitchFamily="49" charset="0"/>
                        </a:rPr>
                        <a:t>    return search_slave(T,0,N,X)</a:t>
                      </a:r>
                    </a:p>
                    <a:p>
                      <a:pPr rtl="0"/>
                      <a:r>
                        <a:rPr lang="en-US" sz="1600" b="0" u="none" dirty="0" err="1">
                          <a:effectLst/>
                          <a:latin typeface="Consolas" panose="020B0609020204030204" pitchFamily="49" charset="0"/>
                        </a:rPr>
                        <a:t>Endfunction</a:t>
                      </a:r>
                      <a:endParaRPr lang="en-US" sz="1600" b="0" u="non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A86B-41E5-4990-B8C9-616B409E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542" y="365125"/>
            <a:ext cx="5164398" cy="110867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Contoh 5: </a:t>
            </a:r>
            <a:br>
              <a:rPr lang="pt-BR" dirty="0"/>
            </a:br>
            <a:r>
              <a:rPr lang="pt-BR" dirty="0"/>
              <a:t>Insertion Sort</a:t>
            </a:r>
            <a:endParaRPr lang="en-ID" baseline="-25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F586-4C42-4668-9726-13E98DFE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22"/>
            <a:ext cx="10515600" cy="4549641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4DC6-405B-440A-A93F-C795204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15</a:t>
            </a:fld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B9CEB0-DC77-44D1-A4E1-A8FA3DE5C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33699"/>
              </p:ext>
            </p:extLst>
          </p:nvPr>
        </p:nvGraphicFramePr>
        <p:xfrm>
          <a:off x="190060" y="365125"/>
          <a:ext cx="6647482" cy="4145280"/>
        </p:xfrm>
        <a:graphic>
          <a:graphicData uri="http://schemas.openxmlformats.org/drawingml/2006/table">
            <a:tbl>
              <a:tblPr firstRow="1" firstCol="1" bandRow="1"/>
              <a:tblGrid>
                <a:gridCol w="664748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Type tabStr : array [0...NMAX] of string</a:t>
                      </a:r>
                    </a:p>
                    <a:p>
                      <a:pPr rtl="0"/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{procedure dengan iterasi}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procedure insertionsort_std(in/out T:tabStr, in N:integer)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kamus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pass, i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temp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for pass &lt;-1 to N-1 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temp &lt;- T[pass]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i &lt;- pass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while i &gt; 0 and temp &lt; T[i-1] 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    T[i] &lt;- T[i-1]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    i &lt;- i - 1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endwhile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T[i] &lt;- temp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endfor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64B2A6-97A0-49B5-A04D-497B762D5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84068"/>
              </p:ext>
            </p:extLst>
          </p:nvPr>
        </p:nvGraphicFramePr>
        <p:xfrm>
          <a:off x="4860340" y="1473803"/>
          <a:ext cx="6984188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6984188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1" u="none" dirty="0">
                          <a:effectLst/>
                          <a:latin typeface="Consolas" panose="020B0609020204030204" pitchFamily="49" charset="0"/>
                        </a:rPr>
                        <a:t>{procedure dengan rekursif}</a:t>
                      </a:r>
                      <a:endParaRPr lang="pt-BR" sz="1600" b="0" i="0" u="none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procedure insert(in/out T:tabStr, in i:integer, temp:string)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if i &gt; 0 and temp &lt; T[i-1] then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T[i] &lt;- T[i-1]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insert(T,i-1,temp)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    T[i] &lt;- temp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   endif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endprocedure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procedure insertionsort(in/out T:tabStr, in pass, N:integer)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if pass &lt;= N-1 then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insert(T,pass,T[pass])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pt-BR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insertionsort(T,pass+1,N)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endif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procedure insertionsort_master(in/out T:tabStr, in N:integer)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    insertionsort(T, 1,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dirty="0"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1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A1C-BDD7-424E-932C-708F789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+mn-lt"/>
              </a:rPr>
              <a:t>Soal</a:t>
            </a:r>
            <a:r>
              <a:rPr lang="en-ID" dirty="0">
                <a:latin typeface="+mn-lt"/>
              </a:rPr>
              <a:t> Latihan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554E-1045-4500-8277-29DC377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16</a:t>
            </a:fld>
            <a:endParaRPr lang="en-ID" dirty="0"/>
          </a:p>
        </p:txBody>
      </p:sp>
      <p:sp>
        <p:nvSpPr>
          <p:cNvPr id="13" name="Shape 2587">
            <a:extLst>
              <a:ext uri="{FF2B5EF4-FFF2-40B4-BE49-F238E27FC236}">
                <a16:creationId xmlns:a16="http://schemas.microsoft.com/office/drawing/2014/main" id="{3A81E1B9-729D-4A8D-843E-02EEB2BFAE96}"/>
              </a:ext>
            </a:extLst>
          </p:cNvPr>
          <p:cNvSpPr/>
          <p:nvPr/>
        </p:nvSpPr>
        <p:spPr>
          <a:xfrm>
            <a:off x="7674594" y="329223"/>
            <a:ext cx="702449" cy="637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FD93C9-80A7-4E35-83BA-F027C49AC660}"/>
              </a:ext>
            </a:extLst>
          </p:cNvPr>
          <p:cNvGrpSpPr>
            <a:grpSpLocks/>
          </p:cNvGrpSpPr>
          <p:nvPr/>
        </p:nvGrpSpPr>
        <p:grpSpPr bwMode="auto">
          <a:xfrm>
            <a:off x="1140513" y="4022948"/>
            <a:ext cx="812932" cy="705756"/>
            <a:chOff x="2135188" y="3590925"/>
            <a:chExt cx="1635125" cy="1489075"/>
          </a:xfrm>
          <a:solidFill>
            <a:schemeClr val="accent5">
              <a:lumMod val="75000"/>
            </a:schemeClr>
          </a:solidFill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596E03BF-BF91-4B6E-800A-194D6C403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3590925"/>
              <a:ext cx="1635125" cy="1489075"/>
            </a:xfrm>
            <a:custGeom>
              <a:avLst/>
              <a:gdLst>
                <a:gd name="T0" fmla="*/ 817383 w 4543"/>
                <a:gd name="T1" fmla="*/ 172010 h 4138"/>
                <a:gd name="T2" fmla="*/ 817383 w 4543"/>
                <a:gd name="T3" fmla="*/ 172010 h 4138"/>
                <a:gd name="T4" fmla="*/ 412470 w 4543"/>
                <a:gd name="T5" fmla="*/ 338982 h 4138"/>
                <a:gd name="T6" fmla="*/ 412470 w 4543"/>
                <a:gd name="T7" fmla="*/ 338982 h 4138"/>
                <a:gd name="T8" fmla="*/ 412470 w 4543"/>
                <a:gd name="T9" fmla="*/ 1149013 h 4138"/>
                <a:gd name="T10" fmla="*/ 412470 w 4543"/>
                <a:gd name="T11" fmla="*/ 1149013 h 4138"/>
                <a:gd name="T12" fmla="*/ 817383 w 4543"/>
                <a:gd name="T13" fmla="*/ 1316345 h 4138"/>
                <a:gd name="T14" fmla="*/ 817383 w 4543"/>
                <a:gd name="T15" fmla="*/ 1316345 h 4138"/>
                <a:gd name="T16" fmla="*/ 817383 w 4543"/>
                <a:gd name="T17" fmla="*/ 1316345 h 4138"/>
                <a:gd name="T18" fmla="*/ 1222295 w 4543"/>
                <a:gd name="T19" fmla="*/ 1149013 h 4138"/>
                <a:gd name="T20" fmla="*/ 1222295 w 4543"/>
                <a:gd name="T21" fmla="*/ 1149013 h 4138"/>
                <a:gd name="T22" fmla="*/ 1222655 w 4543"/>
                <a:gd name="T23" fmla="*/ 338982 h 4138"/>
                <a:gd name="T24" fmla="*/ 1222655 w 4543"/>
                <a:gd name="T25" fmla="*/ 338982 h 4138"/>
                <a:gd name="T26" fmla="*/ 817383 w 4543"/>
                <a:gd name="T27" fmla="*/ 172010 h 4138"/>
                <a:gd name="T28" fmla="*/ 817383 w 4543"/>
                <a:gd name="T29" fmla="*/ 1381479 h 4138"/>
                <a:gd name="T30" fmla="*/ 817383 w 4543"/>
                <a:gd name="T31" fmla="*/ 1381479 h 4138"/>
                <a:gd name="T32" fmla="*/ 817383 w 4543"/>
                <a:gd name="T33" fmla="*/ 1381479 h 4138"/>
                <a:gd name="T34" fmla="*/ 366400 w 4543"/>
                <a:gd name="T35" fmla="*/ 1195074 h 4138"/>
                <a:gd name="T36" fmla="*/ 366400 w 4543"/>
                <a:gd name="T37" fmla="*/ 1195074 h 4138"/>
                <a:gd name="T38" fmla="*/ 366400 w 4543"/>
                <a:gd name="T39" fmla="*/ 293281 h 4138"/>
                <a:gd name="T40" fmla="*/ 366400 w 4543"/>
                <a:gd name="T41" fmla="*/ 293281 h 4138"/>
                <a:gd name="T42" fmla="*/ 817383 w 4543"/>
                <a:gd name="T43" fmla="*/ 106877 h 4138"/>
                <a:gd name="T44" fmla="*/ 817383 w 4543"/>
                <a:gd name="T45" fmla="*/ 106877 h 4138"/>
                <a:gd name="T46" fmla="*/ 1268365 w 4543"/>
                <a:gd name="T47" fmla="*/ 293281 h 4138"/>
                <a:gd name="T48" fmla="*/ 1268365 w 4543"/>
                <a:gd name="T49" fmla="*/ 293281 h 4138"/>
                <a:gd name="T50" fmla="*/ 1268365 w 4543"/>
                <a:gd name="T51" fmla="*/ 1195074 h 4138"/>
                <a:gd name="T52" fmla="*/ 1268365 w 4543"/>
                <a:gd name="T53" fmla="*/ 1195074 h 4138"/>
                <a:gd name="T54" fmla="*/ 817383 w 4543"/>
                <a:gd name="T55" fmla="*/ 1381479 h 4138"/>
                <a:gd name="T56" fmla="*/ 817383 w 4543"/>
                <a:gd name="T57" fmla="*/ 65134 h 4138"/>
                <a:gd name="T58" fmla="*/ 817383 w 4543"/>
                <a:gd name="T59" fmla="*/ 65134 h 4138"/>
                <a:gd name="T60" fmla="*/ 336527 w 4543"/>
                <a:gd name="T61" fmla="*/ 263413 h 4138"/>
                <a:gd name="T62" fmla="*/ 336527 w 4543"/>
                <a:gd name="T63" fmla="*/ 263413 h 4138"/>
                <a:gd name="T64" fmla="*/ 336527 w 4543"/>
                <a:gd name="T65" fmla="*/ 1224942 h 4138"/>
                <a:gd name="T66" fmla="*/ 336527 w 4543"/>
                <a:gd name="T67" fmla="*/ 1224942 h 4138"/>
                <a:gd name="T68" fmla="*/ 817383 w 4543"/>
                <a:gd name="T69" fmla="*/ 1423582 h 4138"/>
                <a:gd name="T70" fmla="*/ 817383 w 4543"/>
                <a:gd name="T71" fmla="*/ 1423582 h 4138"/>
                <a:gd name="T72" fmla="*/ 1298238 w 4543"/>
                <a:gd name="T73" fmla="*/ 1224942 h 4138"/>
                <a:gd name="T74" fmla="*/ 1298238 w 4543"/>
                <a:gd name="T75" fmla="*/ 1224942 h 4138"/>
                <a:gd name="T76" fmla="*/ 1298238 w 4543"/>
                <a:gd name="T77" fmla="*/ 263413 h 4138"/>
                <a:gd name="T78" fmla="*/ 1298238 w 4543"/>
                <a:gd name="T79" fmla="*/ 263413 h 4138"/>
                <a:gd name="T80" fmla="*/ 817383 w 4543"/>
                <a:gd name="T81" fmla="*/ 65134 h 4138"/>
                <a:gd name="T82" fmla="*/ 817383 w 4543"/>
                <a:gd name="T83" fmla="*/ 1488715 h 4138"/>
                <a:gd name="T84" fmla="*/ 817383 w 4543"/>
                <a:gd name="T85" fmla="*/ 1488715 h 4138"/>
                <a:gd name="T86" fmla="*/ 290457 w 4543"/>
                <a:gd name="T87" fmla="*/ 1270644 h 4138"/>
                <a:gd name="T88" fmla="*/ 290457 w 4543"/>
                <a:gd name="T89" fmla="*/ 1270644 h 4138"/>
                <a:gd name="T90" fmla="*/ 290457 w 4543"/>
                <a:gd name="T91" fmla="*/ 217352 h 4138"/>
                <a:gd name="T92" fmla="*/ 290457 w 4543"/>
                <a:gd name="T93" fmla="*/ 217352 h 4138"/>
                <a:gd name="T94" fmla="*/ 817383 w 4543"/>
                <a:gd name="T95" fmla="*/ 0 h 4138"/>
                <a:gd name="T96" fmla="*/ 817383 w 4543"/>
                <a:gd name="T97" fmla="*/ 0 h 4138"/>
                <a:gd name="T98" fmla="*/ 1344308 w 4543"/>
                <a:gd name="T99" fmla="*/ 217352 h 4138"/>
                <a:gd name="T100" fmla="*/ 1344308 w 4543"/>
                <a:gd name="T101" fmla="*/ 217352 h 4138"/>
                <a:gd name="T102" fmla="*/ 1344308 w 4543"/>
                <a:gd name="T103" fmla="*/ 1270644 h 4138"/>
                <a:gd name="T104" fmla="*/ 1344308 w 4543"/>
                <a:gd name="T105" fmla="*/ 1270644 h 4138"/>
                <a:gd name="T106" fmla="*/ 817383 w 4543"/>
                <a:gd name="T107" fmla="*/ 1488715 h 4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543" h="4138">
                  <a:moveTo>
                    <a:pt x="2271" y="478"/>
                  </a:moveTo>
                  <a:lnTo>
                    <a:pt x="2271" y="478"/>
                  </a:lnTo>
                  <a:cubicBezTo>
                    <a:pt x="1845" y="478"/>
                    <a:pt x="1446" y="642"/>
                    <a:pt x="1146" y="942"/>
                  </a:cubicBezTo>
                  <a:cubicBezTo>
                    <a:pt x="525" y="1563"/>
                    <a:pt x="525" y="2573"/>
                    <a:pt x="1146" y="3193"/>
                  </a:cubicBezTo>
                  <a:cubicBezTo>
                    <a:pt x="1445" y="3493"/>
                    <a:pt x="1845" y="3658"/>
                    <a:pt x="2271" y="3658"/>
                  </a:cubicBezTo>
                  <a:cubicBezTo>
                    <a:pt x="2696" y="3658"/>
                    <a:pt x="3096" y="3493"/>
                    <a:pt x="3396" y="3193"/>
                  </a:cubicBezTo>
                  <a:cubicBezTo>
                    <a:pt x="4017" y="2573"/>
                    <a:pt x="4017" y="1563"/>
                    <a:pt x="3397" y="942"/>
                  </a:cubicBezTo>
                  <a:cubicBezTo>
                    <a:pt x="3096" y="642"/>
                    <a:pt x="2696" y="478"/>
                    <a:pt x="2271" y="478"/>
                  </a:cubicBezTo>
                  <a:close/>
                  <a:moveTo>
                    <a:pt x="2271" y="3839"/>
                  </a:moveTo>
                  <a:lnTo>
                    <a:pt x="2271" y="3839"/>
                  </a:lnTo>
                  <a:cubicBezTo>
                    <a:pt x="1797" y="3839"/>
                    <a:pt x="1352" y="3655"/>
                    <a:pt x="1018" y="3321"/>
                  </a:cubicBezTo>
                  <a:cubicBezTo>
                    <a:pt x="327" y="2630"/>
                    <a:pt x="327" y="1506"/>
                    <a:pt x="1018" y="815"/>
                  </a:cubicBezTo>
                  <a:cubicBezTo>
                    <a:pt x="1352" y="481"/>
                    <a:pt x="1797" y="297"/>
                    <a:pt x="2271" y="297"/>
                  </a:cubicBezTo>
                  <a:cubicBezTo>
                    <a:pt x="2744" y="297"/>
                    <a:pt x="3190" y="481"/>
                    <a:pt x="3524" y="815"/>
                  </a:cubicBezTo>
                  <a:cubicBezTo>
                    <a:pt x="4215" y="1506"/>
                    <a:pt x="4215" y="2630"/>
                    <a:pt x="3524" y="3321"/>
                  </a:cubicBezTo>
                  <a:cubicBezTo>
                    <a:pt x="3190" y="3655"/>
                    <a:pt x="2744" y="3839"/>
                    <a:pt x="2271" y="3839"/>
                  </a:cubicBezTo>
                  <a:close/>
                  <a:moveTo>
                    <a:pt x="2271" y="181"/>
                  </a:moveTo>
                  <a:lnTo>
                    <a:pt x="2271" y="181"/>
                  </a:lnTo>
                  <a:cubicBezTo>
                    <a:pt x="1766" y="181"/>
                    <a:pt x="1292" y="377"/>
                    <a:pt x="935" y="732"/>
                  </a:cubicBezTo>
                  <a:cubicBezTo>
                    <a:pt x="199" y="1469"/>
                    <a:pt x="199" y="2667"/>
                    <a:pt x="935" y="3404"/>
                  </a:cubicBezTo>
                  <a:cubicBezTo>
                    <a:pt x="1292" y="3760"/>
                    <a:pt x="1766" y="3956"/>
                    <a:pt x="2271" y="3956"/>
                  </a:cubicBezTo>
                  <a:cubicBezTo>
                    <a:pt x="2776" y="3956"/>
                    <a:pt x="3251" y="3760"/>
                    <a:pt x="3607" y="3404"/>
                  </a:cubicBezTo>
                  <a:cubicBezTo>
                    <a:pt x="4343" y="2667"/>
                    <a:pt x="4343" y="1469"/>
                    <a:pt x="3607" y="732"/>
                  </a:cubicBezTo>
                  <a:cubicBezTo>
                    <a:pt x="3251" y="377"/>
                    <a:pt x="2776" y="181"/>
                    <a:pt x="2271" y="181"/>
                  </a:cubicBezTo>
                  <a:close/>
                  <a:moveTo>
                    <a:pt x="2271" y="4137"/>
                  </a:moveTo>
                  <a:lnTo>
                    <a:pt x="2271" y="4137"/>
                  </a:lnTo>
                  <a:cubicBezTo>
                    <a:pt x="1717" y="4137"/>
                    <a:pt x="1198" y="3922"/>
                    <a:pt x="807" y="3531"/>
                  </a:cubicBezTo>
                  <a:cubicBezTo>
                    <a:pt x="0" y="2724"/>
                    <a:pt x="0" y="1411"/>
                    <a:pt x="807" y="604"/>
                  </a:cubicBezTo>
                  <a:cubicBezTo>
                    <a:pt x="1198" y="214"/>
                    <a:pt x="1717" y="0"/>
                    <a:pt x="2271" y="0"/>
                  </a:cubicBezTo>
                  <a:cubicBezTo>
                    <a:pt x="2824" y="0"/>
                    <a:pt x="3344" y="214"/>
                    <a:pt x="3735" y="604"/>
                  </a:cubicBezTo>
                  <a:cubicBezTo>
                    <a:pt x="4542" y="1411"/>
                    <a:pt x="4542" y="2724"/>
                    <a:pt x="3735" y="3531"/>
                  </a:cubicBezTo>
                  <a:cubicBezTo>
                    <a:pt x="3344" y="3922"/>
                    <a:pt x="2824" y="4137"/>
                    <a:pt x="2271" y="41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3332B15-63BF-4FB6-923B-B3E79C8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898900"/>
              <a:ext cx="92075" cy="92075"/>
            </a:xfrm>
            <a:custGeom>
              <a:avLst/>
              <a:gdLst>
                <a:gd name="T0" fmla="*/ 85241 w 256"/>
                <a:gd name="T1" fmla="*/ 82004 h 256"/>
                <a:gd name="T2" fmla="*/ 85241 w 256"/>
                <a:gd name="T3" fmla="*/ 82004 h 256"/>
                <a:gd name="T4" fmla="*/ 85241 w 256"/>
                <a:gd name="T5" fmla="*/ 58986 h 256"/>
                <a:gd name="T6" fmla="*/ 33809 w 256"/>
                <a:gd name="T7" fmla="*/ 7553 h 256"/>
                <a:gd name="T8" fmla="*/ 33809 w 256"/>
                <a:gd name="T9" fmla="*/ 7553 h 256"/>
                <a:gd name="T10" fmla="*/ 13308 w 256"/>
                <a:gd name="T11" fmla="*/ 4676 h 256"/>
                <a:gd name="T12" fmla="*/ 8992 w 256"/>
                <a:gd name="T13" fmla="*/ 8632 h 256"/>
                <a:gd name="T14" fmla="*/ 4676 w 256"/>
                <a:gd name="T15" fmla="*/ 13308 h 256"/>
                <a:gd name="T16" fmla="*/ 4676 w 256"/>
                <a:gd name="T17" fmla="*/ 13308 h 256"/>
                <a:gd name="T18" fmla="*/ 7553 w 256"/>
                <a:gd name="T19" fmla="*/ 33809 h 256"/>
                <a:gd name="T20" fmla="*/ 58986 w 256"/>
                <a:gd name="T21" fmla="*/ 85241 h 256"/>
                <a:gd name="T22" fmla="*/ 58986 w 256"/>
                <a:gd name="T23" fmla="*/ 85241 h 256"/>
                <a:gd name="T24" fmla="*/ 82004 w 256"/>
                <a:gd name="T25" fmla="*/ 85241 h 256"/>
                <a:gd name="T26" fmla="*/ 85241 w 256"/>
                <a:gd name="T27" fmla="*/ 8200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37" y="228"/>
                  </a:moveTo>
                  <a:lnTo>
                    <a:pt x="237" y="228"/>
                  </a:lnTo>
                  <a:cubicBezTo>
                    <a:pt x="255" y="211"/>
                    <a:pt x="255" y="182"/>
                    <a:pt x="237" y="164"/>
                  </a:cubicBezTo>
                  <a:lnTo>
                    <a:pt x="94" y="21"/>
                  </a:lnTo>
                  <a:cubicBezTo>
                    <a:pt x="76" y="3"/>
                    <a:pt x="51" y="0"/>
                    <a:pt x="37" y="13"/>
                  </a:cubicBezTo>
                  <a:lnTo>
                    <a:pt x="25" y="24"/>
                  </a:lnTo>
                  <a:lnTo>
                    <a:pt x="13" y="37"/>
                  </a:lnTo>
                  <a:cubicBezTo>
                    <a:pt x="0" y="51"/>
                    <a:pt x="4" y="77"/>
                    <a:pt x="21" y="94"/>
                  </a:cubicBezTo>
                  <a:lnTo>
                    <a:pt x="164" y="237"/>
                  </a:lnTo>
                  <a:cubicBezTo>
                    <a:pt x="182" y="255"/>
                    <a:pt x="210" y="255"/>
                    <a:pt x="228" y="237"/>
                  </a:cubicBezTo>
                  <a:lnTo>
                    <a:pt x="237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F949458-296F-4C29-8A01-15F03C38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5" y="4316413"/>
              <a:ext cx="106363" cy="38100"/>
            </a:xfrm>
            <a:custGeom>
              <a:avLst/>
              <a:gdLst>
                <a:gd name="T0" fmla="*/ 106001 w 294"/>
                <a:gd name="T1" fmla="*/ 16486 h 104"/>
                <a:gd name="T2" fmla="*/ 106001 w 294"/>
                <a:gd name="T3" fmla="*/ 16486 h 104"/>
                <a:gd name="T4" fmla="*/ 89721 w 294"/>
                <a:gd name="T5" fmla="*/ 0 h 104"/>
                <a:gd name="T6" fmla="*/ 17004 w 294"/>
                <a:gd name="T7" fmla="*/ 0 h 104"/>
                <a:gd name="T8" fmla="*/ 17004 w 294"/>
                <a:gd name="T9" fmla="*/ 0 h 104"/>
                <a:gd name="T10" fmla="*/ 362 w 294"/>
                <a:gd name="T11" fmla="*/ 12822 h 104"/>
                <a:gd name="T12" fmla="*/ 362 w 294"/>
                <a:gd name="T13" fmla="*/ 12822 h 104"/>
                <a:gd name="T14" fmla="*/ 17004 w 294"/>
                <a:gd name="T15" fmla="*/ 37734 h 104"/>
                <a:gd name="T16" fmla="*/ 89721 w 294"/>
                <a:gd name="T17" fmla="*/ 37734 h 104"/>
                <a:gd name="T18" fmla="*/ 89721 w 294"/>
                <a:gd name="T19" fmla="*/ 37734 h 104"/>
                <a:gd name="T20" fmla="*/ 106001 w 294"/>
                <a:gd name="T21" fmla="*/ 21248 h 104"/>
                <a:gd name="T22" fmla="*/ 106001 w 294"/>
                <a:gd name="T23" fmla="*/ 16486 h 1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4">
                  <a:moveTo>
                    <a:pt x="293" y="45"/>
                  </a:moveTo>
                  <a:lnTo>
                    <a:pt x="293" y="45"/>
                  </a:lnTo>
                  <a:cubicBezTo>
                    <a:pt x="293" y="21"/>
                    <a:pt x="273" y="0"/>
                    <a:pt x="248" y="0"/>
                  </a:cubicBezTo>
                  <a:lnTo>
                    <a:pt x="47" y="0"/>
                  </a:lnTo>
                  <a:cubicBezTo>
                    <a:pt x="21" y="0"/>
                    <a:pt x="1" y="15"/>
                    <a:pt x="1" y="35"/>
                  </a:cubicBezTo>
                  <a:cubicBezTo>
                    <a:pt x="0" y="53"/>
                    <a:pt x="21" y="103"/>
                    <a:pt x="47" y="103"/>
                  </a:cubicBezTo>
                  <a:lnTo>
                    <a:pt x="248" y="103"/>
                  </a:lnTo>
                  <a:cubicBezTo>
                    <a:pt x="273" y="103"/>
                    <a:pt x="293" y="83"/>
                    <a:pt x="293" y="58"/>
                  </a:cubicBezTo>
                  <a:lnTo>
                    <a:pt x="293" y="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B4CC850-5E60-4C98-80B0-1F980277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679950"/>
              <a:ext cx="92075" cy="92075"/>
            </a:xfrm>
            <a:custGeom>
              <a:avLst/>
              <a:gdLst>
                <a:gd name="T0" fmla="*/ 82004 w 256"/>
                <a:gd name="T1" fmla="*/ 6114 h 256"/>
                <a:gd name="T2" fmla="*/ 82004 w 256"/>
                <a:gd name="T3" fmla="*/ 6114 h 256"/>
                <a:gd name="T4" fmla="*/ 58986 w 256"/>
                <a:gd name="T5" fmla="*/ 6114 h 256"/>
                <a:gd name="T6" fmla="*/ 7553 w 256"/>
                <a:gd name="T7" fmla="*/ 57907 h 256"/>
                <a:gd name="T8" fmla="*/ 7553 w 256"/>
                <a:gd name="T9" fmla="*/ 57907 h 256"/>
                <a:gd name="T10" fmla="*/ 4676 w 256"/>
                <a:gd name="T11" fmla="*/ 78408 h 256"/>
                <a:gd name="T12" fmla="*/ 8992 w 256"/>
                <a:gd name="T13" fmla="*/ 82724 h 256"/>
                <a:gd name="T14" fmla="*/ 13308 w 256"/>
                <a:gd name="T15" fmla="*/ 87399 h 256"/>
                <a:gd name="T16" fmla="*/ 13308 w 256"/>
                <a:gd name="T17" fmla="*/ 87399 h 256"/>
                <a:gd name="T18" fmla="*/ 33809 w 256"/>
                <a:gd name="T19" fmla="*/ 84162 h 256"/>
                <a:gd name="T20" fmla="*/ 85241 w 256"/>
                <a:gd name="T21" fmla="*/ 32370 h 256"/>
                <a:gd name="T22" fmla="*/ 85241 w 256"/>
                <a:gd name="T23" fmla="*/ 32370 h 256"/>
                <a:gd name="T24" fmla="*/ 85241 w 256"/>
                <a:gd name="T25" fmla="*/ 9711 h 256"/>
                <a:gd name="T26" fmla="*/ 82004 w 256"/>
                <a:gd name="T27" fmla="*/ 611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28" y="17"/>
                  </a:moveTo>
                  <a:lnTo>
                    <a:pt x="228" y="17"/>
                  </a:lnTo>
                  <a:cubicBezTo>
                    <a:pt x="210" y="0"/>
                    <a:pt x="182" y="0"/>
                    <a:pt x="164" y="17"/>
                  </a:cubicBezTo>
                  <a:lnTo>
                    <a:pt x="21" y="161"/>
                  </a:lnTo>
                  <a:cubicBezTo>
                    <a:pt x="4" y="178"/>
                    <a:pt x="0" y="204"/>
                    <a:pt x="13" y="218"/>
                  </a:cubicBezTo>
                  <a:lnTo>
                    <a:pt x="25" y="230"/>
                  </a:lnTo>
                  <a:lnTo>
                    <a:pt x="37" y="243"/>
                  </a:lnTo>
                  <a:cubicBezTo>
                    <a:pt x="51" y="255"/>
                    <a:pt x="76" y="251"/>
                    <a:pt x="94" y="234"/>
                  </a:cubicBezTo>
                  <a:lnTo>
                    <a:pt x="237" y="90"/>
                  </a:lnTo>
                  <a:cubicBezTo>
                    <a:pt x="255" y="73"/>
                    <a:pt x="255" y="44"/>
                    <a:pt x="237" y="27"/>
                  </a:cubicBezTo>
                  <a:lnTo>
                    <a:pt x="22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6B48B27-1DB7-464D-8005-8383FBCC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835525"/>
              <a:ext cx="38100" cy="104775"/>
            </a:xfrm>
            <a:custGeom>
              <a:avLst/>
              <a:gdLst>
                <a:gd name="T0" fmla="*/ 16329 w 105"/>
                <a:gd name="T1" fmla="*/ 0 h 293"/>
                <a:gd name="T2" fmla="*/ 16329 w 105"/>
                <a:gd name="T3" fmla="*/ 0 h 293"/>
                <a:gd name="T4" fmla="*/ 0 w 105"/>
                <a:gd name="T5" fmla="*/ 16092 h 293"/>
                <a:gd name="T6" fmla="*/ 0 w 105"/>
                <a:gd name="T7" fmla="*/ 87968 h 293"/>
                <a:gd name="T8" fmla="*/ 0 w 105"/>
                <a:gd name="T9" fmla="*/ 87968 h 293"/>
                <a:gd name="T10" fmla="*/ 12700 w 105"/>
                <a:gd name="T11" fmla="*/ 104417 h 293"/>
                <a:gd name="T12" fmla="*/ 12700 w 105"/>
                <a:gd name="T13" fmla="*/ 104417 h 293"/>
                <a:gd name="T14" fmla="*/ 37737 w 105"/>
                <a:gd name="T15" fmla="*/ 87968 h 293"/>
                <a:gd name="T16" fmla="*/ 37737 w 105"/>
                <a:gd name="T17" fmla="*/ 16092 h 293"/>
                <a:gd name="T18" fmla="*/ 37737 w 105"/>
                <a:gd name="T19" fmla="*/ 16092 h 293"/>
                <a:gd name="T20" fmla="*/ 21046 w 105"/>
                <a:gd name="T21" fmla="*/ 0 h 293"/>
                <a:gd name="T22" fmla="*/ 16329 w 105"/>
                <a:gd name="T23" fmla="*/ 0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45" y="0"/>
                  </a:move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246"/>
                  </a:lnTo>
                  <a:cubicBezTo>
                    <a:pt x="0" y="271"/>
                    <a:pt x="16" y="292"/>
                    <a:pt x="35" y="292"/>
                  </a:cubicBezTo>
                  <a:cubicBezTo>
                    <a:pt x="54" y="292"/>
                    <a:pt x="104" y="271"/>
                    <a:pt x="104" y="246"/>
                  </a:cubicBezTo>
                  <a:lnTo>
                    <a:pt x="104" y="45"/>
                  </a:lnTo>
                  <a:cubicBezTo>
                    <a:pt x="104" y="20"/>
                    <a:pt x="83" y="0"/>
                    <a:pt x="58" y="0"/>
                  </a:cubicBezTo>
                  <a:lnTo>
                    <a:pt x="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C110934-120D-4BBF-8151-7C64ACBFB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4679950"/>
              <a:ext cx="92075" cy="92075"/>
            </a:xfrm>
            <a:custGeom>
              <a:avLst/>
              <a:gdLst>
                <a:gd name="T0" fmla="*/ 6449 w 257"/>
                <a:gd name="T1" fmla="*/ 9711 h 256"/>
                <a:gd name="T2" fmla="*/ 6449 w 257"/>
                <a:gd name="T3" fmla="*/ 9711 h 256"/>
                <a:gd name="T4" fmla="*/ 6449 w 257"/>
                <a:gd name="T5" fmla="*/ 32370 h 256"/>
                <a:gd name="T6" fmla="*/ 57681 w 257"/>
                <a:gd name="T7" fmla="*/ 84162 h 256"/>
                <a:gd name="T8" fmla="*/ 57681 w 257"/>
                <a:gd name="T9" fmla="*/ 84162 h 256"/>
                <a:gd name="T10" fmla="*/ 78461 w 257"/>
                <a:gd name="T11" fmla="*/ 87399 h 256"/>
                <a:gd name="T12" fmla="*/ 82760 w 257"/>
                <a:gd name="T13" fmla="*/ 82724 h 256"/>
                <a:gd name="T14" fmla="*/ 87059 w 257"/>
                <a:gd name="T15" fmla="*/ 78408 h 256"/>
                <a:gd name="T16" fmla="*/ 87059 w 257"/>
                <a:gd name="T17" fmla="*/ 78408 h 256"/>
                <a:gd name="T18" fmla="*/ 83835 w 257"/>
                <a:gd name="T19" fmla="*/ 57907 h 256"/>
                <a:gd name="T20" fmla="*/ 32961 w 257"/>
                <a:gd name="T21" fmla="*/ 6114 h 256"/>
                <a:gd name="T22" fmla="*/ 32961 w 257"/>
                <a:gd name="T23" fmla="*/ 6114 h 256"/>
                <a:gd name="T24" fmla="*/ 10032 w 257"/>
                <a:gd name="T25" fmla="*/ 6114 h 256"/>
                <a:gd name="T26" fmla="*/ 6449 w 257"/>
                <a:gd name="T27" fmla="*/ 971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18" y="27"/>
                  </a:moveTo>
                  <a:lnTo>
                    <a:pt x="18" y="27"/>
                  </a:lnTo>
                  <a:cubicBezTo>
                    <a:pt x="0" y="44"/>
                    <a:pt x="0" y="73"/>
                    <a:pt x="18" y="90"/>
                  </a:cubicBezTo>
                  <a:lnTo>
                    <a:pt x="161" y="234"/>
                  </a:lnTo>
                  <a:cubicBezTo>
                    <a:pt x="179" y="251"/>
                    <a:pt x="205" y="255"/>
                    <a:pt x="219" y="243"/>
                  </a:cubicBezTo>
                  <a:lnTo>
                    <a:pt x="231" y="230"/>
                  </a:lnTo>
                  <a:lnTo>
                    <a:pt x="243" y="218"/>
                  </a:lnTo>
                  <a:cubicBezTo>
                    <a:pt x="256" y="204"/>
                    <a:pt x="252" y="178"/>
                    <a:pt x="234" y="161"/>
                  </a:cubicBezTo>
                  <a:lnTo>
                    <a:pt x="92" y="17"/>
                  </a:lnTo>
                  <a:cubicBezTo>
                    <a:pt x="74" y="0"/>
                    <a:pt x="45" y="0"/>
                    <a:pt x="28" y="17"/>
                  </a:cubicBezTo>
                  <a:lnTo>
                    <a:pt x="18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4683A81-DB66-4220-A499-164E9AC5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316413"/>
              <a:ext cx="106363" cy="38100"/>
            </a:xfrm>
            <a:custGeom>
              <a:avLst/>
              <a:gdLst>
                <a:gd name="T0" fmla="*/ 0 w 294"/>
                <a:gd name="T1" fmla="*/ 21046 h 105"/>
                <a:gd name="T2" fmla="*/ 0 w 294"/>
                <a:gd name="T3" fmla="*/ 21046 h 105"/>
                <a:gd name="T4" fmla="*/ 16642 w 294"/>
                <a:gd name="T5" fmla="*/ 37374 h 105"/>
                <a:gd name="T6" fmla="*/ 89721 w 294"/>
                <a:gd name="T7" fmla="*/ 37737 h 105"/>
                <a:gd name="T8" fmla="*/ 89721 w 294"/>
                <a:gd name="T9" fmla="*/ 37737 h 105"/>
                <a:gd name="T10" fmla="*/ 106001 w 294"/>
                <a:gd name="T11" fmla="*/ 25037 h 105"/>
                <a:gd name="T12" fmla="*/ 106001 w 294"/>
                <a:gd name="T13" fmla="*/ 25037 h 105"/>
                <a:gd name="T14" fmla="*/ 89721 w 294"/>
                <a:gd name="T15" fmla="*/ 0 h 105"/>
                <a:gd name="T16" fmla="*/ 16642 w 294"/>
                <a:gd name="T17" fmla="*/ 0 h 105"/>
                <a:gd name="T18" fmla="*/ 16642 w 294"/>
                <a:gd name="T19" fmla="*/ 0 h 105"/>
                <a:gd name="T20" fmla="*/ 0 w 294"/>
                <a:gd name="T21" fmla="*/ 16329 h 105"/>
                <a:gd name="T22" fmla="*/ 0 w 294"/>
                <a:gd name="T23" fmla="*/ 21046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5">
                  <a:moveTo>
                    <a:pt x="0" y="58"/>
                  </a:moveTo>
                  <a:lnTo>
                    <a:pt x="0" y="58"/>
                  </a:lnTo>
                  <a:cubicBezTo>
                    <a:pt x="0" y="83"/>
                    <a:pt x="21" y="103"/>
                    <a:pt x="46" y="103"/>
                  </a:cubicBezTo>
                  <a:lnTo>
                    <a:pt x="248" y="104"/>
                  </a:lnTo>
                  <a:cubicBezTo>
                    <a:pt x="272" y="104"/>
                    <a:pt x="293" y="88"/>
                    <a:pt x="293" y="69"/>
                  </a:cubicBezTo>
                  <a:cubicBezTo>
                    <a:pt x="293" y="50"/>
                    <a:pt x="272" y="0"/>
                    <a:pt x="248" y="0"/>
                  </a:cubicBezTo>
                  <a:lnTo>
                    <a:pt x="46" y="0"/>
                  </a:lnTo>
                  <a:cubicBezTo>
                    <a:pt x="21" y="0"/>
                    <a:pt x="0" y="21"/>
                    <a:pt x="0" y="45"/>
                  </a:cubicBez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31E01CD-F3E5-4CA4-9DAF-1A06C986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98900"/>
              <a:ext cx="92075" cy="92075"/>
            </a:xfrm>
            <a:custGeom>
              <a:avLst/>
              <a:gdLst>
                <a:gd name="T0" fmla="*/ 10032 w 257"/>
                <a:gd name="T1" fmla="*/ 85601 h 256"/>
                <a:gd name="T2" fmla="*/ 10032 w 257"/>
                <a:gd name="T3" fmla="*/ 85601 h 256"/>
                <a:gd name="T4" fmla="*/ 32961 w 257"/>
                <a:gd name="T5" fmla="*/ 85601 h 256"/>
                <a:gd name="T6" fmla="*/ 84193 w 257"/>
                <a:gd name="T7" fmla="*/ 33809 h 256"/>
                <a:gd name="T8" fmla="*/ 84193 w 257"/>
                <a:gd name="T9" fmla="*/ 33809 h 256"/>
                <a:gd name="T10" fmla="*/ 87059 w 257"/>
                <a:gd name="T11" fmla="*/ 13308 h 256"/>
                <a:gd name="T12" fmla="*/ 82760 w 257"/>
                <a:gd name="T13" fmla="*/ 8632 h 256"/>
                <a:gd name="T14" fmla="*/ 78461 w 257"/>
                <a:gd name="T15" fmla="*/ 4676 h 256"/>
                <a:gd name="T16" fmla="*/ 78461 w 257"/>
                <a:gd name="T17" fmla="*/ 4676 h 256"/>
                <a:gd name="T18" fmla="*/ 57681 w 257"/>
                <a:gd name="T19" fmla="*/ 7553 h 256"/>
                <a:gd name="T20" fmla="*/ 6449 w 257"/>
                <a:gd name="T21" fmla="*/ 58986 h 256"/>
                <a:gd name="T22" fmla="*/ 6449 w 257"/>
                <a:gd name="T23" fmla="*/ 58986 h 256"/>
                <a:gd name="T24" fmla="*/ 6449 w 257"/>
                <a:gd name="T25" fmla="*/ 82004 h 256"/>
                <a:gd name="T26" fmla="*/ 10032 w 257"/>
                <a:gd name="T27" fmla="*/ 8560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28" y="238"/>
                  </a:moveTo>
                  <a:lnTo>
                    <a:pt x="28" y="238"/>
                  </a:lnTo>
                  <a:cubicBezTo>
                    <a:pt x="45" y="255"/>
                    <a:pt x="74" y="255"/>
                    <a:pt x="92" y="238"/>
                  </a:cubicBezTo>
                  <a:lnTo>
                    <a:pt x="235" y="94"/>
                  </a:lnTo>
                  <a:cubicBezTo>
                    <a:pt x="252" y="77"/>
                    <a:pt x="256" y="51"/>
                    <a:pt x="243" y="37"/>
                  </a:cubicBezTo>
                  <a:lnTo>
                    <a:pt x="231" y="24"/>
                  </a:lnTo>
                  <a:lnTo>
                    <a:pt x="219" y="13"/>
                  </a:lnTo>
                  <a:cubicBezTo>
                    <a:pt x="205" y="0"/>
                    <a:pt x="179" y="3"/>
                    <a:pt x="161" y="21"/>
                  </a:cubicBezTo>
                  <a:lnTo>
                    <a:pt x="18" y="164"/>
                  </a:lnTo>
                  <a:cubicBezTo>
                    <a:pt x="0" y="182"/>
                    <a:pt x="0" y="211"/>
                    <a:pt x="18" y="228"/>
                  </a:cubicBezTo>
                  <a:lnTo>
                    <a:pt x="28" y="2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B41913A-8146-4016-8427-11A1FE56C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730625"/>
              <a:ext cx="38100" cy="104775"/>
            </a:xfrm>
            <a:custGeom>
              <a:avLst/>
              <a:gdLst>
                <a:gd name="T0" fmla="*/ 21046 w 105"/>
                <a:gd name="T1" fmla="*/ 104417 h 293"/>
                <a:gd name="T2" fmla="*/ 21046 w 105"/>
                <a:gd name="T3" fmla="*/ 104417 h 293"/>
                <a:gd name="T4" fmla="*/ 37737 w 105"/>
                <a:gd name="T5" fmla="*/ 88326 h 293"/>
                <a:gd name="T6" fmla="*/ 37737 w 105"/>
                <a:gd name="T7" fmla="*/ 16449 h 293"/>
                <a:gd name="T8" fmla="*/ 37737 w 105"/>
                <a:gd name="T9" fmla="*/ 16449 h 293"/>
                <a:gd name="T10" fmla="*/ 25037 w 105"/>
                <a:gd name="T11" fmla="*/ 0 h 293"/>
                <a:gd name="T12" fmla="*/ 25037 w 105"/>
                <a:gd name="T13" fmla="*/ 0 h 293"/>
                <a:gd name="T14" fmla="*/ 0 w 105"/>
                <a:gd name="T15" fmla="*/ 16449 h 293"/>
                <a:gd name="T16" fmla="*/ 0 w 105"/>
                <a:gd name="T17" fmla="*/ 88326 h 293"/>
                <a:gd name="T18" fmla="*/ 0 w 105"/>
                <a:gd name="T19" fmla="*/ 88326 h 293"/>
                <a:gd name="T20" fmla="*/ 16329 w 105"/>
                <a:gd name="T21" fmla="*/ 104417 h 293"/>
                <a:gd name="T22" fmla="*/ 21046 w 105"/>
                <a:gd name="T23" fmla="*/ 104417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58" y="292"/>
                  </a:moveTo>
                  <a:lnTo>
                    <a:pt x="58" y="292"/>
                  </a:lnTo>
                  <a:cubicBezTo>
                    <a:pt x="83" y="292"/>
                    <a:pt x="104" y="272"/>
                    <a:pt x="104" y="247"/>
                  </a:cubicBezTo>
                  <a:lnTo>
                    <a:pt x="104" y="46"/>
                  </a:lnTo>
                  <a:cubicBezTo>
                    <a:pt x="104" y="21"/>
                    <a:pt x="88" y="1"/>
                    <a:pt x="69" y="0"/>
                  </a:cubicBezTo>
                  <a:cubicBezTo>
                    <a:pt x="50" y="0"/>
                    <a:pt x="0" y="21"/>
                    <a:pt x="0" y="46"/>
                  </a:cubicBezTo>
                  <a:lnTo>
                    <a:pt x="0" y="247"/>
                  </a:lnTo>
                  <a:cubicBezTo>
                    <a:pt x="0" y="272"/>
                    <a:pt x="20" y="292"/>
                    <a:pt x="45" y="292"/>
                  </a:cubicBezTo>
                  <a:lnTo>
                    <a:pt x="58" y="2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2EB801DF-D380-4A80-B931-A77A7343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663" y="4143375"/>
              <a:ext cx="250825" cy="250825"/>
            </a:xfrm>
            <a:custGeom>
              <a:avLst/>
              <a:gdLst>
                <a:gd name="T0" fmla="*/ 237529 w 698"/>
                <a:gd name="T1" fmla="*/ 185064 h 698"/>
                <a:gd name="T2" fmla="*/ 237529 w 698"/>
                <a:gd name="T3" fmla="*/ 185064 h 698"/>
                <a:gd name="T4" fmla="*/ 237529 w 698"/>
                <a:gd name="T5" fmla="*/ 231420 h 698"/>
                <a:gd name="T6" fmla="*/ 230702 w 698"/>
                <a:gd name="T7" fmla="*/ 237888 h 698"/>
                <a:gd name="T8" fmla="*/ 230702 w 698"/>
                <a:gd name="T9" fmla="*/ 237888 h 698"/>
                <a:gd name="T10" fmla="*/ 185064 w 698"/>
                <a:gd name="T11" fmla="*/ 237888 h 698"/>
                <a:gd name="T12" fmla="*/ 23717 w 698"/>
                <a:gd name="T13" fmla="*/ 76901 h 698"/>
                <a:gd name="T14" fmla="*/ 23717 w 698"/>
                <a:gd name="T15" fmla="*/ 76901 h 698"/>
                <a:gd name="T16" fmla="*/ 0 w 698"/>
                <a:gd name="T17" fmla="*/ 26951 h 698"/>
                <a:gd name="T18" fmla="*/ 0 w 698"/>
                <a:gd name="T19" fmla="*/ 26951 h 698"/>
                <a:gd name="T20" fmla="*/ 26592 w 698"/>
                <a:gd name="T21" fmla="*/ 719 h 698"/>
                <a:gd name="T22" fmla="*/ 26592 w 698"/>
                <a:gd name="T23" fmla="*/ 719 h 698"/>
                <a:gd name="T24" fmla="*/ 76182 w 698"/>
                <a:gd name="T25" fmla="*/ 24076 h 698"/>
                <a:gd name="T26" fmla="*/ 237529 w 698"/>
                <a:gd name="T27" fmla="*/ 185064 h 6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8" h="698">
                  <a:moveTo>
                    <a:pt x="661" y="515"/>
                  </a:moveTo>
                  <a:lnTo>
                    <a:pt x="661" y="515"/>
                  </a:lnTo>
                  <a:cubicBezTo>
                    <a:pt x="697" y="551"/>
                    <a:pt x="697" y="608"/>
                    <a:pt x="661" y="644"/>
                  </a:cubicBezTo>
                  <a:lnTo>
                    <a:pt x="642" y="662"/>
                  </a:lnTo>
                  <a:cubicBezTo>
                    <a:pt x="608" y="697"/>
                    <a:pt x="550" y="697"/>
                    <a:pt x="515" y="662"/>
                  </a:cubicBezTo>
                  <a:lnTo>
                    <a:pt x="66" y="214"/>
                  </a:lnTo>
                  <a:cubicBezTo>
                    <a:pt x="31" y="178"/>
                    <a:pt x="2" y="116"/>
                    <a:pt x="0" y="75"/>
                  </a:cubicBezTo>
                  <a:cubicBezTo>
                    <a:pt x="0" y="34"/>
                    <a:pt x="33" y="0"/>
                    <a:pt x="74" y="2"/>
                  </a:cubicBezTo>
                  <a:cubicBezTo>
                    <a:pt x="115" y="2"/>
                    <a:pt x="177" y="32"/>
                    <a:pt x="212" y="67"/>
                  </a:cubicBezTo>
                  <a:lnTo>
                    <a:pt x="661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B1A2E36-86F2-46DA-9C02-7FED39E0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0" y="4049713"/>
              <a:ext cx="349250" cy="349250"/>
            </a:xfrm>
            <a:custGeom>
              <a:avLst/>
              <a:gdLst>
                <a:gd name="T0" fmla="*/ 52154 w 971"/>
                <a:gd name="T1" fmla="*/ 334518 h 972"/>
                <a:gd name="T2" fmla="*/ 52154 w 971"/>
                <a:gd name="T3" fmla="*/ 334518 h 972"/>
                <a:gd name="T4" fmla="*/ 10071 w 971"/>
                <a:gd name="T5" fmla="*/ 338471 h 972"/>
                <a:gd name="T6" fmla="*/ 10071 w 971"/>
                <a:gd name="T7" fmla="*/ 338471 h 972"/>
                <a:gd name="T8" fmla="*/ 14387 w 971"/>
                <a:gd name="T9" fmla="*/ 296431 h 972"/>
                <a:gd name="T10" fmla="*/ 287745 w 971"/>
                <a:gd name="T11" fmla="*/ 23715 h 972"/>
                <a:gd name="T12" fmla="*/ 287745 w 971"/>
                <a:gd name="T13" fmla="*/ 23715 h 972"/>
                <a:gd name="T14" fmla="*/ 329827 w 971"/>
                <a:gd name="T15" fmla="*/ 359 h 972"/>
                <a:gd name="T16" fmla="*/ 329827 w 971"/>
                <a:gd name="T17" fmla="*/ 359 h 972"/>
                <a:gd name="T18" fmla="*/ 348890 w 971"/>
                <a:gd name="T19" fmla="*/ 19403 h 972"/>
                <a:gd name="T20" fmla="*/ 348890 w 971"/>
                <a:gd name="T21" fmla="*/ 19403 h 972"/>
                <a:gd name="T22" fmla="*/ 325511 w 971"/>
                <a:gd name="T23" fmla="*/ 61801 h 972"/>
                <a:gd name="T24" fmla="*/ 52154 w 971"/>
                <a:gd name="T25" fmla="*/ 334518 h 9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1" h="972">
                  <a:moveTo>
                    <a:pt x="145" y="931"/>
                  </a:moveTo>
                  <a:lnTo>
                    <a:pt x="145" y="931"/>
                  </a:lnTo>
                  <a:cubicBezTo>
                    <a:pt x="110" y="966"/>
                    <a:pt x="58" y="971"/>
                    <a:pt x="28" y="942"/>
                  </a:cubicBezTo>
                  <a:cubicBezTo>
                    <a:pt x="0" y="913"/>
                    <a:pt x="4" y="861"/>
                    <a:pt x="40" y="825"/>
                  </a:cubicBezTo>
                  <a:lnTo>
                    <a:pt x="800" y="66"/>
                  </a:lnTo>
                  <a:cubicBezTo>
                    <a:pt x="834" y="31"/>
                    <a:pt x="888" y="1"/>
                    <a:pt x="917" y="1"/>
                  </a:cubicBezTo>
                  <a:cubicBezTo>
                    <a:pt x="947" y="0"/>
                    <a:pt x="970" y="24"/>
                    <a:pt x="970" y="54"/>
                  </a:cubicBezTo>
                  <a:cubicBezTo>
                    <a:pt x="969" y="84"/>
                    <a:pt x="940" y="136"/>
                    <a:pt x="905" y="172"/>
                  </a:cubicBezTo>
                  <a:lnTo>
                    <a:pt x="145" y="9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33" name="Freeform 29">
            <a:extLst>
              <a:ext uri="{FF2B5EF4-FFF2-40B4-BE49-F238E27FC236}">
                <a16:creationId xmlns:a16="http://schemas.microsoft.com/office/drawing/2014/main" id="{AD03C2E7-20D9-473E-9DAF-BFE0F480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06" y="2830937"/>
            <a:ext cx="680313" cy="688201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B6B1C24F-3049-4D4E-9D4B-B8CFF3634F48}"/>
              </a:ext>
            </a:extLst>
          </p:cNvPr>
          <p:cNvGrpSpPr>
            <a:grpSpLocks/>
          </p:cNvGrpSpPr>
          <p:nvPr/>
        </p:nvGrpSpPr>
        <p:grpSpPr bwMode="auto">
          <a:xfrm>
            <a:off x="1088450" y="1621371"/>
            <a:ext cx="911143" cy="705756"/>
            <a:chOff x="3065463" y="1036638"/>
            <a:chExt cx="1711325" cy="1325562"/>
          </a:xfrm>
          <a:solidFill>
            <a:schemeClr val="accent4">
              <a:lumMod val="75000"/>
            </a:schemeClr>
          </a:solidFill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43557B6-13C0-48A4-ADF3-60CB6C8C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1706563"/>
              <a:ext cx="166687" cy="422275"/>
            </a:xfrm>
            <a:custGeom>
              <a:avLst/>
              <a:gdLst>
                <a:gd name="T0" fmla="*/ 100518 w 461"/>
                <a:gd name="T1" fmla="*/ 29469 h 1175"/>
                <a:gd name="T2" fmla="*/ 100518 w 461"/>
                <a:gd name="T3" fmla="*/ 29469 h 1175"/>
                <a:gd name="T4" fmla="*/ 165964 w 461"/>
                <a:gd name="T5" fmla="*/ 119675 h 1175"/>
                <a:gd name="T6" fmla="*/ 165964 w 461"/>
                <a:gd name="T7" fmla="*/ 129737 h 1175"/>
                <a:gd name="T8" fmla="*/ 127275 w 461"/>
                <a:gd name="T9" fmla="*/ 129737 h 1175"/>
                <a:gd name="T10" fmla="*/ 127275 w 461"/>
                <a:gd name="T11" fmla="*/ 117159 h 1175"/>
                <a:gd name="T12" fmla="*/ 127275 w 461"/>
                <a:gd name="T13" fmla="*/ 117159 h 1175"/>
                <a:gd name="T14" fmla="*/ 84609 w 461"/>
                <a:gd name="T15" fmla="*/ 64689 h 1175"/>
                <a:gd name="T16" fmla="*/ 84609 w 461"/>
                <a:gd name="T17" fmla="*/ 64689 h 1175"/>
                <a:gd name="T18" fmla="*/ 42305 w 461"/>
                <a:gd name="T19" fmla="*/ 117159 h 1175"/>
                <a:gd name="T20" fmla="*/ 42305 w 461"/>
                <a:gd name="T21" fmla="*/ 117159 h 1175"/>
                <a:gd name="T22" fmla="*/ 166325 w 461"/>
                <a:gd name="T23" fmla="*/ 303319 h 1175"/>
                <a:gd name="T24" fmla="*/ 166325 w 461"/>
                <a:gd name="T25" fmla="*/ 303319 h 1175"/>
                <a:gd name="T26" fmla="*/ 100518 w 461"/>
                <a:gd name="T27" fmla="*/ 394243 h 1175"/>
                <a:gd name="T28" fmla="*/ 100518 w 461"/>
                <a:gd name="T29" fmla="*/ 421916 h 1175"/>
                <a:gd name="T30" fmla="*/ 66530 w 461"/>
                <a:gd name="T31" fmla="*/ 421916 h 1175"/>
                <a:gd name="T32" fmla="*/ 66530 w 461"/>
                <a:gd name="T33" fmla="*/ 394243 h 1175"/>
                <a:gd name="T34" fmla="*/ 66530 w 461"/>
                <a:gd name="T35" fmla="*/ 394243 h 1175"/>
                <a:gd name="T36" fmla="*/ 0 w 461"/>
                <a:gd name="T37" fmla="*/ 303319 h 1175"/>
                <a:gd name="T38" fmla="*/ 0 w 461"/>
                <a:gd name="T39" fmla="*/ 280678 h 1175"/>
                <a:gd name="T40" fmla="*/ 38689 w 461"/>
                <a:gd name="T41" fmla="*/ 280678 h 1175"/>
                <a:gd name="T42" fmla="*/ 38689 w 461"/>
                <a:gd name="T43" fmla="*/ 306194 h 1175"/>
                <a:gd name="T44" fmla="*/ 38689 w 461"/>
                <a:gd name="T45" fmla="*/ 306194 h 1175"/>
                <a:gd name="T46" fmla="*/ 82078 w 461"/>
                <a:gd name="T47" fmla="*/ 357945 h 1175"/>
                <a:gd name="T48" fmla="*/ 82078 w 461"/>
                <a:gd name="T49" fmla="*/ 357945 h 1175"/>
                <a:gd name="T50" fmla="*/ 125106 w 461"/>
                <a:gd name="T51" fmla="*/ 306194 h 1175"/>
                <a:gd name="T52" fmla="*/ 125106 w 461"/>
                <a:gd name="T53" fmla="*/ 306194 h 1175"/>
                <a:gd name="T54" fmla="*/ 1808 w 461"/>
                <a:gd name="T55" fmla="*/ 119675 h 1175"/>
                <a:gd name="T56" fmla="*/ 1808 w 461"/>
                <a:gd name="T57" fmla="*/ 119675 h 1175"/>
                <a:gd name="T58" fmla="*/ 66530 w 461"/>
                <a:gd name="T59" fmla="*/ 29469 h 1175"/>
                <a:gd name="T60" fmla="*/ 66530 w 461"/>
                <a:gd name="T61" fmla="*/ 0 h 1175"/>
                <a:gd name="T62" fmla="*/ 100518 w 461"/>
                <a:gd name="T63" fmla="*/ 0 h 1175"/>
                <a:gd name="T64" fmla="*/ 100518 w 461"/>
                <a:gd name="T65" fmla="*/ 29469 h 11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1175">
                  <a:moveTo>
                    <a:pt x="278" y="82"/>
                  </a:moveTo>
                  <a:lnTo>
                    <a:pt x="278" y="82"/>
                  </a:lnTo>
                  <a:cubicBezTo>
                    <a:pt x="402" y="100"/>
                    <a:pt x="459" y="196"/>
                    <a:pt x="459" y="333"/>
                  </a:cubicBezTo>
                  <a:lnTo>
                    <a:pt x="459" y="361"/>
                  </a:lnTo>
                  <a:lnTo>
                    <a:pt x="352" y="361"/>
                  </a:lnTo>
                  <a:lnTo>
                    <a:pt x="352" y="326"/>
                  </a:lnTo>
                  <a:cubicBezTo>
                    <a:pt x="352" y="235"/>
                    <a:pt x="316" y="180"/>
                    <a:pt x="234" y="180"/>
                  </a:cubicBezTo>
                  <a:cubicBezTo>
                    <a:pt x="154" y="180"/>
                    <a:pt x="117" y="235"/>
                    <a:pt x="117" y="326"/>
                  </a:cubicBezTo>
                  <a:cubicBezTo>
                    <a:pt x="117" y="555"/>
                    <a:pt x="460" y="557"/>
                    <a:pt x="460" y="844"/>
                  </a:cubicBezTo>
                  <a:cubicBezTo>
                    <a:pt x="460" y="982"/>
                    <a:pt x="402" y="1080"/>
                    <a:pt x="278" y="1097"/>
                  </a:cubicBezTo>
                  <a:lnTo>
                    <a:pt x="278" y="1174"/>
                  </a:lnTo>
                  <a:lnTo>
                    <a:pt x="184" y="1174"/>
                  </a:lnTo>
                  <a:lnTo>
                    <a:pt x="184" y="1097"/>
                  </a:lnTo>
                  <a:cubicBezTo>
                    <a:pt x="58" y="1080"/>
                    <a:pt x="0" y="983"/>
                    <a:pt x="0" y="844"/>
                  </a:cubicBezTo>
                  <a:lnTo>
                    <a:pt x="0" y="781"/>
                  </a:lnTo>
                  <a:lnTo>
                    <a:pt x="107" y="781"/>
                  </a:lnTo>
                  <a:lnTo>
                    <a:pt x="107" y="852"/>
                  </a:lnTo>
                  <a:cubicBezTo>
                    <a:pt x="107" y="944"/>
                    <a:pt x="145" y="996"/>
                    <a:pt x="227" y="996"/>
                  </a:cubicBezTo>
                  <a:cubicBezTo>
                    <a:pt x="310" y="996"/>
                    <a:pt x="346" y="944"/>
                    <a:pt x="346" y="852"/>
                  </a:cubicBezTo>
                  <a:cubicBezTo>
                    <a:pt x="346" y="624"/>
                    <a:pt x="5" y="621"/>
                    <a:pt x="5" y="333"/>
                  </a:cubicBezTo>
                  <a:cubicBezTo>
                    <a:pt x="5" y="193"/>
                    <a:pt x="62" y="101"/>
                    <a:pt x="184" y="82"/>
                  </a:cubicBezTo>
                  <a:lnTo>
                    <a:pt x="184" y="0"/>
                  </a:lnTo>
                  <a:lnTo>
                    <a:pt x="278" y="0"/>
                  </a:lnTo>
                  <a:lnTo>
                    <a:pt x="278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47C9AF7A-BF20-4646-AFA1-2068CB4A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1414463"/>
              <a:ext cx="1004888" cy="947737"/>
            </a:xfrm>
            <a:custGeom>
              <a:avLst/>
              <a:gdLst>
                <a:gd name="T0" fmla="*/ 278315 w 2791"/>
                <a:gd name="T1" fmla="*/ 947377 h 2634"/>
                <a:gd name="T2" fmla="*/ 278315 w 2791"/>
                <a:gd name="T3" fmla="*/ 947377 h 2634"/>
                <a:gd name="T4" fmla="*/ 262833 w 2791"/>
                <a:gd name="T5" fmla="*/ 943419 h 2634"/>
                <a:gd name="T6" fmla="*/ 262833 w 2791"/>
                <a:gd name="T7" fmla="*/ 943419 h 2634"/>
                <a:gd name="T8" fmla="*/ 85691 w 2791"/>
                <a:gd name="T9" fmla="*/ 782585 h 2634"/>
                <a:gd name="T10" fmla="*/ 85691 w 2791"/>
                <a:gd name="T11" fmla="*/ 782585 h 2634"/>
                <a:gd name="T12" fmla="*/ 0 w 2791"/>
                <a:gd name="T13" fmla="*/ 501934 h 2634"/>
                <a:gd name="T14" fmla="*/ 0 w 2791"/>
                <a:gd name="T15" fmla="*/ 501934 h 2634"/>
                <a:gd name="T16" fmla="*/ 502264 w 2791"/>
                <a:gd name="T17" fmla="*/ 0 h 2634"/>
                <a:gd name="T18" fmla="*/ 502264 w 2791"/>
                <a:gd name="T19" fmla="*/ 0 h 2634"/>
                <a:gd name="T20" fmla="*/ 1004528 w 2791"/>
                <a:gd name="T21" fmla="*/ 501934 h 2634"/>
                <a:gd name="T22" fmla="*/ 1004528 w 2791"/>
                <a:gd name="T23" fmla="*/ 501934 h 2634"/>
                <a:gd name="T24" fmla="*/ 964923 w 2791"/>
                <a:gd name="T25" fmla="*/ 697310 h 2634"/>
                <a:gd name="T26" fmla="*/ 964923 w 2791"/>
                <a:gd name="T27" fmla="*/ 697310 h 2634"/>
                <a:gd name="T28" fmla="*/ 922437 w 2791"/>
                <a:gd name="T29" fmla="*/ 714581 h 2634"/>
                <a:gd name="T30" fmla="*/ 922437 w 2791"/>
                <a:gd name="T31" fmla="*/ 714581 h 2634"/>
                <a:gd name="T32" fmla="*/ 905155 w 2791"/>
                <a:gd name="T33" fmla="*/ 672123 h 2634"/>
                <a:gd name="T34" fmla="*/ 905155 w 2791"/>
                <a:gd name="T35" fmla="*/ 672123 h 2634"/>
                <a:gd name="T36" fmla="*/ 939360 w 2791"/>
                <a:gd name="T37" fmla="*/ 501934 h 2634"/>
                <a:gd name="T38" fmla="*/ 939360 w 2791"/>
                <a:gd name="T39" fmla="*/ 501934 h 2634"/>
                <a:gd name="T40" fmla="*/ 502264 w 2791"/>
                <a:gd name="T41" fmla="*/ 65125 h 2634"/>
                <a:gd name="T42" fmla="*/ 502264 w 2791"/>
                <a:gd name="T43" fmla="*/ 65125 h 2634"/>
                <a:gd name="T44" fmla="*/ 65168 w 2791"/>
                <a:gd name="T45" fmla="*/ 501934 h 2634"/>
                <a:gd name="T46" fmla="*/ 65168 w 2791"/>
                <a:gd name="T47" fmla="*/ 501934 h 2634"/>
                <a:gd name="T48" fmla="*/ 139698 w 2791"/>
                <a:gd name="T49" fmla="*/ 746244 h 2634"/>
                <a:gd name="T50" fmla="*/ 139698 w 2791"/>
                <a:gd name="T51" fmla="*/ 746244 h 2634"/>
                <a:gd name="T52" fmla="*/ 293797 w 2791"/>
                <a:gd name="T53" fmla="*/ 886210 h 2634"/>
                <a:gd name="T54" fmla="*/ 293797 w 2791"/>
                <a:gd name="T55" fmla="*/ 886210 h 2634"/>
                <a:gd name="T56" fmla="*/ 307119 w 2791"/>
                <a:gd name="T57" fmla="*/ 930466 h 2634"/>
                <a:gd name="T58" fmla="*/ 307119 w 2791"/>
                <a:gd name="T59" fmla="*/ 930466 h 2634"/>
                <a:gd name="T60" fmla="*/ 278315 w 2791"/>
                <a:gd name="T61" fmla="*/ 947377 h 26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791" h="2634">
                  <a:moveTo>
                    <a:pt x="773" y="2633"/>
                  </a:moveTo>
                  <a:lnTo>
                    <a:pt x="773" y="2633"/>
                  </a:lnTo>
                  <a:cubicBezTo>
                    <a:pt x="759" y="2633"/>
                    <a:pt x="743" y="2629"/>
                    <a:pt x="730" y="2622"/>
                  </a:cubicBezTo>
                  <a:cubicBezTo>
                    <a:pt x="534" y="2515"/>
                    <a:pt x="363" y="2361"/>
                    <a:pt x="238" y="2175"/>
                  </a:cubicBezTo>
                  <a:cubicBezTo>
                    <a:pt x="82" y="1945"/>
                    <a:pt x="0" y="1675"/>
                    <a:pt x="0" y="1395"/>
                  </a:cubicBezTo>
                  <a:cubicBezTo>
                    <a:pt x="0" y="626"/>
                    <a:pt x="626" y="0"/>
                    <a:pt x="1395" y="0"/>
                  </a:cubicBezTo>
                  <a:cubicBezTo>
                    <a:pt x="2164" y="0"/>
                    <a:pt x="2790" y="626"/>
                    <a:pt x="2790" y="1395"/>
                  </a:cubicBezTo>
                  <a:cubicBezTo>
                    <a:pt x="2790" y="1584"/>
                    <a:pt x="2753" y="1766"/>
                    <a:pt x="2680" y="1938"/>
                  </a:cubicBezTo>
                  <a:cubicBezTo>
                    <a:pt x="2660" y="1984"/>
                    <a:pt x="2608" y="2006"/>
                    <a:pt x="2562" y="1986"/>
                  </a:cubicBezTo>
                  <a:cubicBezTo>
                    <a:pt x="2515" y="1967"/>
                    <a:pt x="2494" y="1914"/>
                    <a:pt x="2514" y="1868"/>
                  </a:cubicBezTo>
                  <a:cubicBezTo>
                    <a:pt x="2577" y="1718"/>
                    <a:pt x="2609" y="1559"/>
                    <a:pt x="2609" y="1395"/>
                  </a:cubicBezTo>
                  <a:cubicBezTo>
                    <a:pt x="2609" y="726"/>
                    <a:pt x="2064" y="181"/>
                    <a:pt x="1395" y="181"/>
                  </a:cubicBezTo>
                  <a:cubicBezTo>
                    <a:pt x="725" y="181"/>
                    <a:pt x="181" y="726"/>
                    <a:pt x="181" y="1395"/>
                  </a:cubicBezTo>
                  <a:cubicBezTo>
                    <a:pt x="181" y="1638"/>
                    <a:pt x="252" y="1873"/>
                    <a:pt x="388" y="2074"/>
                  </a:cubicBezTo>
                  <a:cubicBezTo>
                    <a:pt x="497" y="2236"/>
                    <a:pt x="645" y="2370"/>
                    <a:pt x="816" y="2463"/>
                  </a:cubicBezTo>
                  <a:cubicBezTo>
                    <a:pt x="860" y="2487"/>
                    <a:pt x="876" y="2542"/>
                    <a:pt x="853" y="2586"/>
                  </a:cubicBezTo>
                  <a:cubicBezTo>
                    <a:pt x="836" y="2616"/>
                    <a:pt x="805" y="2633"/>
                    <a:pt x="773" y="26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4CB448A6-6B02-4450-86B7-868BF5C5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3" y="1036638"/>
              <a:ext cx="65087" cy="288925"/>
            </a:xfrm>
            <a:custGeom>
              <a:avLst/>
              <a:gdLst>
                <a:gd name="T0" fmla="*/ 32544 w 182"/>
                <a:gd name="T1" fmla="*/ 288566 h 804"/>
                <a:gd name="T2" fmla="*/ 32544 w 182"/>
                <a:gd name="T3" fmla="*/ 288566 h 804"/>
                <a:gd name="T4" fmla="*/ 0 w 182"/>
                <a:gd name="T5" fmla="*/ 256223 h 804"/>
                <a:gd name="T6" fmla="*/ 0 w 182"/>
                <a:gd name="T7" fmla="*/ 32342 h 804"/>
                <a:gd name="T8" fmla="*/ 0 w 182"/>
                <a:gd name="T9" fmla="*/ 32342 h 804"/>
                <a:gd name="T10" fmla="*/ 32544 w 182"/>
                <a:gd name="T11" fmla="*/ 0 h 804"/>
                <a:gd name="T12" fmla="*/ 32544 w 182"/>
                <a:gd name="T13" fmla="*/ 0 h 804"/>
                <a:gd name="T14" fmla="*/ 64729 w 182"/>
                <a:gd name="T15" fmla="*/ 32342 h 804"/>
                <a:gd name="T16" fmla="*/ 64729 w 182"/>
                <a:gd name="T17" fmla="*/ 256223 h 804"/>
                <a:gd name="T18" fmla="*/ 64729 w 182"/>
                <a:gd name="T19" fmla="*/ 256223 h 804"/>
                <a:gd name="T20" fmla="*/ 32544 w 182"/>
                <a:gd name="T21" fmla="*/ 288566 h 8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2" h="804">
                  <a:moveTo>
                    <a:pt x="91" y="803"/>
                  </a:moveTo>
                  <a:lnTo>
                    <a:pt x="91" y="803"/>
                  </a:lnTo>
                  <a:cubicBezTo>
                    <a:pt x="41" y="803"/>
                    <a:pt x="0" y="763"/>
                    <a:pt x="0" y="713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cubicBezTo>
                    <a:pt x="141" y="0"/>
                    <a:pt x="181" y="41"/>
                    <a:pt x="181" y="90"/>
                  </a:cubicBezTo>
                  <a:lnTo>
                    <a:pt x="181" y="713"/>
                  </a:lnTo>
                  <a:cubicBezTo>
                    <a:pt x="181" y="763"/>
                    <a:pt x="141" y="803"/>
                    <a:pt x="91" y="8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72911162-4AA5-40FB-B49E-0BD3F8CD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204913"/>
              <a:ext cx="206375" cy="250825"/>
            </a:xfrm>
            <a:custGeom>
              <a:avLst/>
              <a:gdLst>
                <a:gd name="T0" fmla="*/ 168852 w 572"/>
                <a:gd name="T1" fmla="*/ 250465 h 697"/>
                <a:gd name="T2" fmla="*/ 168852 w 572"/>
                <a:gd name="T3" fmla="*/ 250465 h 697"/>
                <a:gd name="T4" fmla="*/ 142514 w 572"/>
                <a:gd name="T5" fmla="*/ 237150 h 697"/>
                <a:gd name="T6" fmla="*/ 10824 w 572"/>
                <a:gd name="T7" fmla="*/ 56139 h 697"/>
                <a:gd name="T8" fmla="*/ 10824 w 572"/>
                <a:gd name="T9" fmla="*/ 56139 h 697"/>
                <a:gd name="T10" fmla="*/ 17679 w 572"/>
                <a:gd name="T11" fmla="*/ 10796 h 697"/>
                <a:gd name="T12" fmla="*/ 17679 w 572"/>
                <a:gd name="T13" fmla="*/ 10796 h 697"/>
                <a:gd name="T14" fmla="*/ 63500 w 572"/>
                <a:gd name="T15" fmla="*/ 17993 h 697"/>
                <a:gd name="T16" fmla="*/ 195551 w 572"/>
                <a:gd name="T17" fmla="*/ 198645 h 697"/>
                <a:gd name="T18" fmla="*/ 195551 w 572"/>
                <a:gd name="T19" fmla="*/ 198645 h 697"/>
                <a:gd name="T20" fmla="*/ 188335 w 572"/>
                <a:gd name="T21" fmla="*/ 244347 h 697"/>
                <a:gd name="T22" fmla="*/ 188335 w 572"/>
                <a:gd name="T23" fmla="*/ 244347 h 697"/>
                <a:gd name="T24" fmla="*/ 168852 w 572"/>
                <a:gd name="T25" fmla="*/ 250465 h 6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7">
                  <a:moveTo>
                    <a:pt x="468" y="696"/>
                  </a:moveTo>
                  <a:lnTo>
                    <a:pt x="468" y="696"/>
                  </a:lnTo>
                  <a:cubicBezTo>
                    <a:pt x="441" y="696"/>
                    <a:pt x="413" y="683"/>
                    <a:pt x="395" y="659"/>
                  </a:cubicBezTo>
                  <a:lnTo>
                    <a:pt x="30" y="156"/>
                  </a:lnTo>
                  <a:cubicBezTo>
                    <a:pt x="0" y="115"/>
                    <a:pt x="10" y="59"/>
                    <a:pt x="49" y="30"/>
                  </a:cubicBezTo>
                  <a:cubicBezTo>
                    <a:pt x="90" y="0"/>
                    <a:pt x="147" y="9"/>
                    <a:pt x="176" y="50"/>
                  </a:cubicBezTo>
                  <a:lnTo>
                    <a:pt x="542" y="552"/>
                  </a:lnTo>
                  <a:cubicBezTo>
                    <a:pt x="571" y="593"/>
                    <a:pt x="562" y="649"/>
                    <a:pt x="522" y="679"/>
                  </a:cubicBezTo>
                  <a:cubicBezTo>
                    <a:pt x="505" y="690"/>
                    <a:pt x="487" y="696"/>
                    <a:pt x="468" y="6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9" name="Freeform 55">
              <a:extLst>
                <a:ext uri="{FF2B5EF4-FFF2-40B4-BE49-F238E27FC236}">
                  <a16:creationId xmlns:a16="http://schemas.microsoft.com/office/drawing/2014/main" id="{5AD4E462-38E7-4CC6-989F-FC172B5B3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1641475"/>
              <a:ext cx="285750" cy="138113"/>
            </a:xfrm>
            <a:custGeom>
              <a:avLst/>
              <a:gdLst>
                <a:gd name="T0" fmla="*/ 248728 w 795"/>
                <a:gd name="T1" fmla="*/ 137754 h 385"/>
                <a:gd name="T2" fmla="*/ 248728 w 795"/>
                <a:gd name="T3" fmla="*/ 137754 h 385"/>
                <a:gd name="T4" fmla="*/ 239024 w 795"/>
                <a:gd name="T5" fmla="*/ 136319 h 385"/>
                <a:gd name="T6" fmla="*/ 26239 w 795"/>
                <a:gd name="T7" fmla="*/ 67442 h 385"/>
                <a:gd name="T8" fmla="*/ 26239 w 795"/>
                <a:gd name="T9" fmla="*/ 67442 h 385"/>
                <a:gd name="T10" fmla="*/ 5392 w 795"/>
                <a:gd name="T11" fmla="*/ 26546 h 385"/>
                <a:gd name="T12" fmla="*/ 5392 w 795"/>
                <a:gd name="T13" fmla="*/ 26546 h 385"/>
                <a:gd name="T14" fmla="*/ 46367 w 795"/>
                <a:gd name="T15" fmla="*/ 5740 h 385"/>
                <a:gd name="T16" fmla="*/ 258792 w 795"/>
                <a:gd name="T17" fmla="*/ 74617 h 385"/>
                <a:gd name="T18" fmla="*/ 258792 w 795"/>
                <a:gd name="T19" fmla="*/ 74617 h 385"/>
                <a:gd name="T20" fmla="*/ 279999 w 795"/>
                <a:gd name="T21" fmla="*/ 115513 h 385"/>
                <a:gd name="T22" fmla="*/ 279999 w 795"/>
                <a:gd name="T23" fmla="*/ 115513 h 385"/>
                <a:gd name="T24" fmla="*/ 248728 w 795"/>
                <a:gd name="T25" fmla="*/ 137754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692" y="384"/>
                  </a:moveTo>
                  <a:lnTo>
                    <a:pt x="692" y="384"/>
                  </a:lnTo>
                  <a:cubicBezTo>
                    <a:pt x="683" y="384"/>
                    <a:pt x="673" y="383"/>
                    <a:pt x="665" y="380"/>
                  </a:cubicBezTo>
                  <a:lnTo>
                    <a:pt x="73" y="188"/>
                  </a:lnTo>
                  <a:cubicBezTo>
                    <a:pt x="25" y="172"/>
                    <a:pt x="0" y="121"/>
                    <a:pt x="15" y="74"/>
                  </a:cubicBezTo>
                  <a:cubicBezTo>
                    <a:pt x="31" y="26"/>
                    <a:pt x="81" y="0"/>
                    <a:pt x="129" y="16"/>
                  </a:cubicBezTo>
                  <a:lnTo>
                    <a:pt x="720" y="208"/>
                  </a:lnTo>
                  <a:cubicBezTo>
                    <a:pt x="768" y="223"/>
                    <a:pt x="794" y="274"/>
                    <a:pt x="779" y="322"/>
                  </a:cubicBezTo>
                  <a:cubicBezTo>
                    <a:pt x="766" y="360"/>
                    <a:pt x="730" y="384"/>
                    <a:pt x="692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265BE6FA-0D57-48EE-A759-E828DA63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103438"/>
              <a:ext cx="285750" cy="138112"/>
            </a:xfrm>
            <a:custGeom>
              <a:avLst/>
              <a:gdLst>
                <a:gd name="T0" fmla="*/ 36303 w 795"/>
                <a:gd name="T1" fmla="*/ 137753 h 385"/>
                <a:gd name="T2" fmla="*/ 36303 w 795"/>
                <a:gd name="T3" fmla="*/ 137753 h 385"/>
                <a:gd name="T4" fmla="*/ 5751 w 795"/>
                <a:gd name="T5" fmla="*/ 115153 h 385"/>
                <a:gd name="T6" fmla="*/ 5751 w 795"/>
                <a:gd name="T7" fmla="*/ 115153 h 385"/>
                <a:gd name="T8" fmla="*/ 26598 w 795"/>
                <a:gd name="T9" fmla="*/ 74258 h 385"/>
                <a:gd name="T10" fmla="*/ 239024 w 795"/>
                <a:gd name="T11" fmla="*/ 5381 h 385"/>
                <a:gd name="T12" fmla="*/ 239024 w 795"/>
                <a:gd name="T13" fmla="*/ 5381 h 385"/>
                <a:gd name="T14" fmla="*/ 279640 w 795"/>
                <a:gd name="T15" fmla="*/ 26187 h 385"/>
                <a:gd name="T16" fmla="*/ 279640 w 795"/>
                <a:gd name="T17" fmla="*/ 26187 h 385"/>
                <a:gd name="T18" fmla="*/ 258792 w 795"/>
                <a:gd name="T19" fmla="*/ 67083 h 385"/>
                <a:gd name="T20" fmla="*/ 46726 w 795"/>
                <a:gd name="T21" fmla="*/ 135960 h 385"/>
                <a:gd name="T22" fmla="*/ 46726 w 795"/>
                <a:gd name="T23" fmla="*/ 135960 h 385"/>
                <a:gd name="T24" fmla="*/ 36303 w 795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6" y="321"/>
                  </a:cubicBezTo>
                  <a:cubicBezTo>
                    <a:pt x="0" y="274"/>
                    <a:pt x="26" y="223"/>
                    <a:pt x="74" y="207"/>
                  </a:cubicBezTo>
                  <a:lnTo>
                    <a:pt x="665" y="15"/>
                  </a:lnTo>
                  <a:cubicBezTo>
                    <a:pt x="712" y="0"/>
                    <a:pt x="763" y="26"/>
                    <a:pt x="778" y="73"/>
                  </a:cubicBezTo>
                  <a:cubicBezTo>
                    <a:pt x="794" y="121"/>
                    <a:pt x="768" y="172"/>
                    <a:pt x="720" y="187"/>
                  </a:cubicBezTo>
                  <a:lnTo>
                    <a:pt x="130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879CAFD5-AD7C-4CE5-BF42-A20E7F1A8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1614488"/>
              <a:ext cx="285750" cy="138112"/>
            </a:xfrm>
            <a:custGeom>
              <a:avLst/>
              <a:gdLst>
                <a:gd name="T0" fmla="*/ 36394 w 793"/>
                <a:gd name="T1" fmla="*/ 137753 h 385"/>
                <a:gd name="T2" fmla="*/ 36394 w 793"/>
                <a:gd name="T3" fmla="*/ 137753 h 385"/>
                <a:gd name="T4" fmla="*/ 5405 w 793"/>
                <a:gd name="T5" fmla="*/ 115153 h 385"/>
                <a:gd name="T6" fmla="*/ 5405 w 793"/>
                <a:gd name="T7" fmla="*/ 115153 h 385"/>
                <a:gd name="T8" fmla="*/ 26305 w 793"/>
                <a:gd name="T9" fmla="*/ 74258 h 385"/>
                <a:gd name="T10" fmla="*/ 238906 w 793"/>
                <a:gd name="T11" fmla="*/ 5381 h 385"/>
                <a:gd name="T12" fmla="*/ 238906 w 793"/>
                <a:gd name="T13" fmla="*/ 5381 h 385"/>
                <a:gd name="T14" fmla="*/ 279985 w 793"/>
                <a:gd name="T15" fmla="*/ 26546 h 385"/>
                <a:gd name="T16" fmla="*/ 279985 w 793"/>
                <a:gd name="T17" fmla="*/ 26546 h 385"/>
                <a:gd name="T18" fmla="*/ 259085 w 793"/>
                <a:gd name="T19" fmla="*/ 67083 h 385"/>
                <a:gd name="T20" fmla="*/ 46484 w 793"/>
                <a:gd name="T21" fmla="*/ 135960 h 385"/>
                <a:gd name="T22" fmla="*/ 46484 w 793"/>
                <a:gd name="T23" fmla="*/ 135960 h 385"/>
                <a:gd name="T24" fmla="*/ 36394 w 793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3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5" y="321"/>
                  </a:cubicBezTo>
                  <a:cubicBezTo>
                    <a:pt x="0" y="274"/>
                    <a:pt x="26" y="223"/>
                    <a:pt x="73" y="207"/>
                  </a:cubicBezTo>
                  <a:lnTo>
                    <a:pt x="663" y="15"/>
                  </a:lnTo>
                  <a:cubicBezTo>
                    <a:pt x="711" y="0"/>
                    <a:pt x="762" y="26"/>
                    <a:pt x="777" y="74"/>
                  </a:cubicBezTo>
                  <a:cubicBezTo>
                    <a:pt x="792" y="121"/>
                    <a:pt x="767" y="172"/>
                    <a:pt x="719" y="187"/>
                  </a:cubicBezTo>
                  <a:lnTo>
                    <a:pt x="129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AA4F4489-16D5-4E41-B8C0-FCED6DA6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1189038"/>
              <a:ext cx="206375" cy="250825"/>
            </a:xfrm>
            <a:custGeom>
              <a:avLst/>
              <a:gdLst>
                <a:gd name="T0" fmla="*/ 36801 w 572"/>
                <a:gd name="T1" fmla="*/ 250465 h 696"/>
                <a:gd name="T2" fmla="*/ 36801 w 572"/>
                <a:gd name="T3" fmla="*/ 250465 h 696"/>
                <a:gd name="T4" fmla="*/ 18040 w 572"/>
                <a:gd name="T5" fmla="*/ 244338 h 696"/>
                <a:gd name="T6" fmla="*/ 18040 w 572"/>
                <a:gd name="T7" fmla="*/ 244338 h 696"/>
                <a:gd name="T8" fmla="*/ 10824 w 572"/>
                <a:gd name="T9" fmla="*/ 198930 h 696"/>
                <a:gd name="T10" fmla="*/ 142153 w 572"/>
                <a:gd name="T11" fmla="*/ 17659 h 696"/>
                <a:gd name="T12" fmla="*/ 142153 w 572"/>
                <a:gd name="T13" fmla="*/ 17659 h 696"/>
                <a:gd name="T14" fmla="*/ 187974 w 572"/>
                <a:gd name="T15" fmla="*/ 10451 h 696"/>
                <a:gd name="T16" fmla="*/ 187974 w 572"/>
                <a:gd name="T17" fmla="*/ 10451 h 696"/>
                <a:gd name="T18" fmla="*/ 195190 w 572"/>
                <a:gd name="T19" fmla="*/ 55859 h 696"/>
                <a:gd name="T20" fmla="*/ 63500 w 572"/>
                <a:gd name="T21" fmla="*/ 237131 h 696"/>
                <a:gd name="T22" fmla="*/ 63500 w 572"/>
                <a:gd name="T23" fmla="*/ 237131 h 696"/>
                <a:gd name="T24" fmla="*/ 36801 w 572"/>
                <a:gd name="T25" fmla="*/ 250465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6">
                  <a:moveTo>
                    <a:pt x="102" y="695"/>
                  </a:moveTo>
                  <a:lnTo>
                    <a:pt x="102" y="695"/>
                  </a:lnTo>
                  <a:cubicBezTo>
                    <a:pt x="84" y="695"/>
                    <a:pt x="66" y="690"/>
                    <a:pt x="50" y="678"/>
                  </a:cubicBezTo>
                  <a:cubicBezTo>
                    <a:pt x="9" y="649"/>
                    <a:pt x="0" y="592"/>
                    <a:pt x="30" y="552"/>
                  </a:cubicBezTo>
                  <a:lnTo>
                    <a:pt x="394" y="49"/>
                  </a:lnTo>
                  <a:cubicBezTo>
                    <a:pt x="424" y="9"/>
                    <a:pt x="481" y="0"/>
                    <a:pt x="521" y="29"/>
                  </a:cubicBezTo>
                  <a:cubicBezTo>
                    <a:pt x="561" y="59"/>
                    <a:pt x="571" y="115"/>
                    <a:pt x="541" y="155"/>
                  </a:cubicBezTo>
                  <a:lnTo>
                    <a:pt x="176" y="658"/>
                  </a:lnTo>
                  <a:cubicBezTo>
                    <a:pt x="158" y="682"/>
                    <a:pt x="131" y="695"/>
                    <a:pt x="102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17CDE45-FDEA-46CB-A108-E23BB0AB88C3}"/>
              </a:ext>
            </a:extLst>
          </p:cNvPr>
          <p:cNvSpPr txBox="1"/>
          <p:nvPr/>
        </p:nvSpPr>
        <p:spPr>
          <a:xfrm>
            <a:off x="1939812" y="1888066"/>
            <a:ext cx="9871332" cy="415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Buat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rekursif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menghitung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rata-rata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dari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bilangan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riil</a:t>
            </a:r>
            <a:endParaRPr lang="en-ID" sz="2000" b="0" i="0" u="none" strike="noStrike" dirty="0">
              <a:solidFill>
                <a:srgbClr val="000000"/>
              </a:solidFill>
              <a:effectLst/>
              <a:latin typeface="Comfortaa" pitchFamily="2" charset="0"/>
            </a:endParaRPr>
          </a:p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endParaRPr lang="en-ID" sz="2000" b="0" i="0" u="none" strike="noStrike" dirty="0">
              <a:solidFill>
                <a:srgbClr val="000000"/>
              </a:solidFill>
              <a:effectLst/>
              <a:latin typeface="Comfortaa" pitchFamily="2" charset="0"/>
            </a:endParaRPr>
          </a:p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Buat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rekursif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mencetak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seluruh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bilangan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ganjil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positif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dari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input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diakhiri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dengan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marker -999. </a:t>
            </a:r>
          </a:p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endParaRPr lang="en-ID" sz="2000" b="0" i="0" u="none" strike="noStrike" dirty="0">
              <a:solidFill>
                <a:srgbClr val="000000"/>
              </a:solidFill>
              <a:effectLst/>
              <a:latin typeface="Comfortaa" pitchFamily="2" charset="0"/>
            </a:endParaRPr>
          </a:p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Buat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rekursif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selection sort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bilangan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integer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dalam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array.</a:t>
            </a:r>
          </a:p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endParaRPr lang="en-ID" sz="2000" b="0" i="0" u="none" strike="noStrike" dirty="0">
              <a:solidFill>
                <a:srgbClr val="000000"/>
              </a:solidFill>
              <a:effectLst/>
              <a:latin typeface="Comfortaa" pitchFamily="2" charset="0"/>
            </a:endParaRPr>
          </a:p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Buat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rekursif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binary search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bilangan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integer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terurut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membesar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omfortaa" pitchFamily="2" charset="0"/>
              </a:rPr>
              <a:t>dalam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omfortaa" pitchFamily="2" charset="0"/>
              </a:rPr>
              <a:t> array.</a:t>
            </a:r>
          </a:p>
        </p:txBody>
      </p:sp>
      <p:sp>
        <p:nvSpPr>
          <p:cNvPr id="48" name="Shape 2632">
            <a:extLst>
              <a:ext uri="{FF2B5EF4-FFF2-40B4-BE49-F238E27FC236}">
                <a16:creationId xmlns:a16="http://schemas.microsoft.com/office/drawing/2014/main" id="{76D77CD5-E2CB-4730-BCCA-177C1AE78A80}"/>
              </a:ext>
            </a:extLst>
          </p:cNvPr>
          <p:cNvSpPr/>
          <p:nvPr/>
        </p:nvSpPr>
        <p:spPr>
          <a:xfrm>
            <a:off x="1315667" y="5279195"/>
            <a:ext cx="440137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Magnifying glass on clear background">
            <a:extLst>
              <a:ext uri="{FF2B5EF4-FFF2-40B4-BE49-F238E27FC236}">
                <a16:creationId xmlns:a16="http://schemas.microsoft.com/office/drawing/2014/main" id="{979244E6-B62D-474C-8CD2-FA09B27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7" b="37266"/>
          <a:stretch/>
        </p:blipFill>
        <p:spPr>
          <a:xfrm>
            <a:off x="1598" y="5"/>
            <a:ext cx="12188815" cy="371060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AC9-035B-4D59-8F9A-62790FAF6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4470" y="3752850"/>
            <a:ext cx="7483464" cy="2452687"/>
          </a:xfrm>
        </p:spPr>
        <p:txBody>
          <a:bodyPr vert="horz" lIns="45720" tIns="22860" rIns="45720" bIns="22860" rtlCol="0" anchor="ctr">
            <a:normAutofit/>
          </a:bodyPr>
          <a:lstStyle/>
          <a:p>
            <a:pPr marL="200025" indent="0" defTabSz="457200">
              <a:buNone/>
            </a:pPr>
            <a:r>
              <a:rPr lang="en-US" sz="5750" b="1" dirty="0"/>
              <a:t>TERIMA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6DA-9377-481D-B644-4D6F78C941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9607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7BE-9D6C-48B7-952D-47A6B587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Rekursif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AB8A-AB77-4709-A36C-3EE16ABD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Rekursif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secara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sederhana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dapat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diartikan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sebagai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cara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menyelesaikan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suatu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masalah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dengan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cara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menyelesaikan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sub-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masalah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yang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identik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dari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masalah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utama</a:t>
            </a:r>
            <a:r>
              <a:rPr lang="en-ID" dirty="0">
                <a:latin typeface="Candara" panose="020E0502030303020204" pitchFamily="34" charset="0"/>
              </a:rPr>
              <a:t>. </a:t>
            </a:r>
            <a:r>
              <a:rPr lang="en-ID" dirty="0" err="1">
                <a:latin typeface="Candara" panose="020E0502030303020204" pitchFamily="34" charset="0"/>
              </a:rPr>
              <a:t>Misalnya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contoh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kasusnya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membagi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kertas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ke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dalam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delapan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bagian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sama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besar</a:t>
            </a:r>
            <a:r>
              <a:rPr lang="en-ID" dirty="0">
                <a:latin typeface="Candara" panose="020E0502030303020204" pitchFamily="34" charset="0"/>
              </a:rPr>
              <a:t>. Pada </a:t>
            </a:r>
            <a:r>
              <a:rPr lang="en-ID" dirty="0" err="1">
                <a:latin typeface="Candara" panose="020E0502030303020204" pitchFamily="34" charset="0"/>
              </a:rPr>
              <a:t>permasalahan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ini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terdapat</a:t>
            </a:r>
            <a:r>
              <a:rPr lang="en-ID" dirty="0">
                <a:latin typeface="Candara" panose="020E0502030303020204" pitchFamily="34" charset="0"/>
              </a:rPr>
              <a:t> 2 </a:t>
            </a:r>
            <a:r>
              <a:rPr lang="en-ID" dirty="0" err="1">
                <a:latin typeface="Candara" panose="020E0502030303020204" pitchFamily="34" charset="0"/>
              </a:rPr>
              <a:t>cara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penyelesaian</a:t>
            </a:r>
            <a:r>
              <a:rPr lang="en-ID" dirty="0"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9E8F-8E3A-4A2F-A29E-3F2E1882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</a:t>
            </a:fld>
            <a:endParaRPr lang="en-ID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31668E-3504-4D4F-BBEE-9A895EB13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35045"/>
              </p:ext>
            </p:extLst>
          </p:nvPr>
        </p:nvGraphicFramePr>
        <p:xfrm>
          <a:off x="3739896" y="2726478"/>
          <a:ext cx="4379170" cy="98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33939" imgH="933292" progId="Visio.Drawing.15">
                  <p:embed/>
                </p:oleObj>
              </mc:Choice>
              <mc:Fallback>
                <p:oleObj name="Visio" r:id="rId2" imgW="4133939" imgH="9332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896" y="2726478"/>
                        <a:ext cx="4379170" cy="98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EEED48F-5288-4700-8F26-DADF3EDD4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16700"/>
              </p:ext>
            </p:extLst>
          </p:nvPr>
        </p:nvGraphicFramePr>
        <p:xfrm>
          <a:off x="3739895" y="4123607"/>
          <a:ext cx="5541265" cy="259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219523" imgH="2448093" progId="Visio.Drawing.15">
                  <p:embed/>
                </p:oleObj>
              </mc:Choice>
              <mc:Fallback>
                <p:oleObj name="Visio" r:id="rId4" imgW="5219523" imgH="244809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895" y="4123607"/>
                        <a:ext cx="5541265" cy="2597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6D8CEA-A077-4CB4-8853-8AC4B9ADB092}"/>
              </a:ext>
            </a:extLst>
          </p:cNvPr>
          <p:cNvSpPr txBox="1"/>
          <p:nvPr/>
        </p:nvSpPr>
        <p:spPr>
          <a:xfrm>
            <a:off x="1344168" y="31729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Rekursif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4F77-5341-4E1F-AEF2-052E9F7B3F35}"/>
              </a:ext>
            </a:extLst>
          </p:cNvPr>
          <p:cNvSpPr txBox="1"/>
          <p:nvPr/>
        </p:nvSpPr>
        <p:spPr>
          <a:xfrm>
            <a:off x="1344168" y="449029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Rekursif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96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7BE-9D6C-48B7-952D-47A6B587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Rekursif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AB8A-AB77-4709-A36C-3EE16ABD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Rekursif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 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merupakan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suatu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teknik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melakukan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iterasi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cara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membuat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sebuah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subprogram (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fungsi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atau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prosedur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)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untuk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memanggil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dirinya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sendiri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suatu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cara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tertentu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. </a:t>
            </a:r>
          </a:p>
          <a:p>
            <a:pPr algn="just"/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Pemanggilan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terhadap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dirinya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sendiri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tersebut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1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harus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berada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didalam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suatu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kondisi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mungkin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di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dalam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suatu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struktur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percabangan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atau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struktur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iterasi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en-ID" sz="2400" dirty="0" err="1">
                <a:solidFill>
                  <a:srgbClr val="000000"/>
                </a:solidFill>
                <a:latin typeface="Candara" panose="020E0502030303020204" pitchFamily="34" charset="0"/>
              </a:rPr>
              <a:t>Berikut</a:t>
            </a:r>
            <a:r>
              <a:rPr lang="en-ID" sz="240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Candara" panose="020E0502030303020204" pitchFamily="34" charset="0"/>
              </a:rPr>
              <a:t>illustrasinya</a:t>
            </a:r>
            <a:r>
              <a:rPr lang="en-ID" sz="2400" dirty="0">
                <a:solidFill>
                  <a:srgbClr val="000000"/>
                </a:solidFill>
                <a:latin typeface="Candara" panose="020E0502030303020204" pitchFamily="34" charset="0"/>
              </a:rPr>
              <a:t>:</a:t>
            </a:r>
            <a:endParaRPr lang="en-ID" sz="2400" dirty="0">
              <a:effectLst/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endParaRPr lang="en-ID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9E8F-8E3A-4A2F-A29E-3F2E1882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3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1BA015-ED2D-459C-B2E6-3217C13F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91197"/>
              </p:ext>
            </p:extLst>
          </p:nvPr>
        </p:nvGraphicFramePr>
        <p:xfrm>
          <a:off x="1156824" y="3638330"/>
          <a:ext cx="10114914" cy="2321560"/>
        </p:xfrm>
        <a:graphic>
          <a:graphicData uri="http://schemas.openxmlformats.org/drawingml/2006/table">
            <a:tbl>
              <a:tblPr/>
              <a:tblGrid>
                <a:gridCol w="3371638">
                  <a:extLst>
                    <a:ext uri="{9D8B030D-6E8A-4147-A177-3AD203B41FA5}">
                      <a16:colId xmlns:a16="http://schemas.microsoft.com/office/drawing/2014/main" val="4241250352"/>
                    </a:ext>
                  </a:extLst>
                </a:gridCol>
                <a:gridCol w="3371638">
                  <a:extLst>
                    <a:ext uri="{9D8B030D-6E8A-4147-A177-3AD203B41FA5}">
                      <a16:colId xmlns:a16="http://schemas.microsoft.com/office/drawing/2014/main" val="3628647130"/>
                    </a:ext>
                  </a:extLst>
                </a:gridCol>
                <a:gridCol w="3371638">
                  <a:extLst>
                    <a:ext uri="{9D8B030D-6E8A-4147-A177-3AD203B41FA5}">
                      <a16:colId xmlns:a16="http://schemas.microsoft.com/office/drawing/2014/main" val="590479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procedure A()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if &lt;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kondisi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 then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A()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endif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function B() -&gt; type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if &lt;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kondisi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 then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&lt;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hal-hal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lain&gt;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else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B()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endif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endfunction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C()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  <a:endParaRPr lang="pl-PL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while &lt;kondisi&gt; do</a:t>
                      </a:r>
                      <a:endParaRPr lang="pl-PL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C()</a:t>
                      </a:r>
                      <a:endParaRPr lang="pl-PL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endwhile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  <a:endParaRPr lang="pl-PL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8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3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AD65-A49F-42FD-B875-80E2C5C7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Rekursif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1D5-56B3-4824-9AF1-8274D679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>
                <a:latin typeface="Candara" panose="020E0502030303020204" pitchFamily="34" charset="0"/>
              </a:rPr>
              <a:t>Umumnya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subprogram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berbentuk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rekursif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memiliki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parameter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nilai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yang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selalu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diubah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>
                <a:latin typeface="Candara" panose="020E0502030303020204" pitchFamily="34" charset="0"/>
              </a:rPr>
              <a:t>pada </a:t>
            </a:r>
            <a:r>
              <a:rPr lang="en-ID" dirty="0" err="1">
                <a:latin typeface="Candara" panose="020E0502030303020204" pitchFamily="34" charset="0"/>
              </a:rPr>
              <a:t>setiap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pemanggilan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rekursif</a:t>
            </a:r>
            <a:r>
              <a:rPr lang="en-ID" dirty="0">
                <a:latin typeface="Candara" panose="020E0502030303020204" pitchFamily="34" charset="0"/>
              </a:rPr>
              <a:t> dan </a:t>
            </a:r>
            <a:r>
              <a:rPr lang="en-ID" dirty="0" err="1">
                <a:latin typeface="Candara" panose="020E0502030303020204" pitchFamily="34" charset="0"/>
              </a:rPr>
              <a:t>nilai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tersebut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diuji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terhadap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kondisi</a:t>
            </a:r>
            <a:r>
              <a:rPr lang="en-ID" dirty="0">
                <a:latin typeface="Candara" panose="020E0502030303020204" pitchFamily="34" charset="0"/>
              </a:rPr>
              <a:t> pada </a:t>
            </a:r>
            <a:r>
              <a:rPr lang="en-ID" dirty="0" err="1">
                <a:latin typeface="Candara" panose="020E0502030303020204" pitchFamily="34" charset="0"/>
              </a:rPr>
              <a:t>struktur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kontrol</a:t>
            </a:r>
            <a:r>
              <a:rPr lang="en-ID" dirty="0">
                <a:latin typeface="Candara" panose="020E0502030303020204" pitchFamily="34" charset="0"/>
              </a:rPr>
              <a:t> yang </a:t>
            </a:r>
            <a:r>
              <a:rPr lang="en-ID" dirty="0" err="1">
                <a:latin typeface="Candara" panose="020E0502030303020204" pitchFamily="34" charset="0"/>
              </a:rPr>
              <a:t>digunakan</a:t>
            </a:r>
            <a:r>
              <a:rPr lang="en-ID" dirty="0">
                <a:latin typeface="Candara" panose="020E0502030303020204" pitchFamily="34" charset="0"/>
              </a:rPr>
              <a:t>. </a:t>
            </a:r>
          </a:p>
          <a:p>
            <a:pPr algn="just"/>
            <a:r>
              <a:rPr lang="en-ID" dirty="0" err="1">
                <a:latin typeface="Candara" panose="020E0502030303020204" pitchFamily="34" charset="0"/>
              </a:rPr>
              <a:t>Dengan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cara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Ini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dapat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dipastikan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bahwa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pemanggilan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rekursif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tersebut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dapat</a:t>
            </a:r>
            <a:r>
              <a:rPr lang="en-ID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Candara" panose="020E0502030303020204" pitchFamily="34" charset="0"/>
              </a:rPr>
              <a:t>berakhir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en-ID" dirty="0" err="1">
                <a:latin typeface="Candara" panose="020E0502030303020204" pitchFamily="34" charset="0"/>
              </a:rPr>
              <a:t>Walaupun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tidak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selalu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mudah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dilakukan</a:t>
            </a:r>
            <a:r>
              <a:rPr lang="en-ID" dirty="0">
                <a:latin typeface="Candara" panose="020E0502030303020204" pitchFamily="34" charset="0"/>
              </a:rPr>
              <a:t>, pada </a:t>
            </a:r>
            <a:r>
              <a:rPr lang="en-ID" dirty="0" err="1">
                <a:latin typeface="Candara" panose="020E0502030303020204" pitchFamily="34" charset="0"/>
              </a:rPr>
              <a:t>dasarnya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setiap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iterasi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menggunakan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struktur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kontrol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iteratif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dapat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diubah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menjadi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rekursif</a:t>
            </a:r>
            <a:r>
              <a:rPr lang="en-ID" dirty="0">
                <a:latin typeface="Candara" panose="020E0502030303020204" pitchFamily="34" charset="0"/>
              </a:rPr>
              <a:t>, dan </a:t>
            </a:r>
            <a:r>
              <a:rPr lang="en-ID" dirty="0" err="1">
                <a:latin typeface="Candara" panose="020E0502030303020204" pitchFamily="34" charset="0"/>
              </a:rPr>
              <a:t>sebaliknya</a:t>
            </a:r>
            <a:r>
              <a:rPr lang="en-ID" dirty="0">
                <a:latin typeface="Candara" panose="020E0502030303020204" pitchFamily="34" charset="0"/>
              </a:rPr>
              <a:t>. </a:t>
            </a:r>
          </a:p>
          <a:p>
            <a:pPr algn="just"/>
            <a:r>
              <a:rPr lang="en-ID" dirty="0" err="1">
                <a:latin typeface="Candara" panose="020E0502030303020204" pitchFamily="34" charset="0"/>
              </a:rPr>
              <a:t>Lihat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contoh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sederhana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pencetakan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deret</a:t>
            </a:r>
            <a:r>
              <a:rPr lang="en-ID" dirty="0">
                <a:latin typeface="Candara" panose="020E0502030303020204" pitchFamily="34" charset="0"/>
              </a:rPr>
              <a:t> 1..n</a:t>
            </a:r>
          </a:p>
          <a:p>
            <a:pPr algn="just"/>
            <a:r>
              <a:rPr lang="en-ID" dirty="0">
                <a:latin typeface="Candara" panose="020E0502030303020204" pitchFamily="34" charset="0"/>
              </a:rPr>
              <a:t>Pada </a:t>
            </a:r>
            <a:r>
              <a:rPr lang="en-ID" dirty="0" err="1">
                <a:latin typeface="Candara" panose="020E0502030303020204" pitchFamily="34" charset="0"/>
              </a:rPr>
              <a:t>contoh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ini</a:t>
            </a:r>
            <a:r>
              <a:rPr lang="en-ID" dirty="0">
                <a:latin typeface="Candara" panose="020E0502030303020204" pitchFamily="34" charset="0"/>
              </a:rPr>
              <a:t>, </a:t>
            </a:r>
            <a:r>
              <a:rPr lang="en-ID" dirty="0" err="1">
                <a:latin typeface="Candara" panose="020E0502030303020204" pitchFamily="34" charset="0"/>
              </a:rPr>
              <a:t>prosedur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tersebut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dipanggil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dengan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suatu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nilai</a:t>
            </a:r>
            <a:r>
              <a:rPr lang="en-ID" dirty="0">
                <a:latin typeface="Candara" panose="020E0502030303020204" pitchFamily="34" charset="0"/>
              </a:rPr>
              <a:t> n. </a:t>
            </a:r>
            <a:r>
              <a:rPr lang="en-ID" dirty="0" err="1">
                <a:latin typeface="Candara" panose="020E0502030303020204" pitchFamily="34" charset="0"/>
              </a:rPr>
              <a:t>Misalnya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count_std</a:t>
            </a:r>
            <a:r>
              <a:rPr lang="en-ID" b="1" dirty="0">
                <a:highlight>
                  <a:srgbClr val="FFFF00"/>
                </a:highlight>
                <a:latin typeface="Consolas" panose="020B0609020204030204" pitchFamily="49" charset="0"/>
              </a:rPr>
              <a:t>(10) </a:t>
            </a:r>
            <a:r>
              <a:rPr lang="en-ID" dirty="0" err="1">
                <a:latin typeface="Candara" panose="020E0502030303020204" pitchFamily="34" charset="0"/>
              </a:rPr>
              <a:t>untuk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membuat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deret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dari</a:t>
            </a:r>
            <a:r>
              <a:rPr lang="en-ID" dirty="0">
                <a:latin typeface="Candara" panose="020E0502030303020204" pitchFamily="34" charset="0"/>
              </a:rPr>
              <a:t> 1 </a:t>
            </a:r>
            <a:r>
              <a:rPr lang="en-ID" dirty="0" err="1">
                <a:latin typeface="Candara" panose="020E0502030303020204" pitchFamily="34" charset="0"/>
              </a:rPr>
              <a:t>s.d.</a:t>
            </a:r>
            <a:r>
              <a:rPr lang="en-ID" dirty="0">
                <a:latin typeface="Candara" panose="020E0502030303020204" pitchFamily="34" charset="0"/>
              </a:rPr>
              <a:t> 10</a:t>
            </a:r>
          </a:p>
          <a:p>
            <a:pPr algn="just"/>
            <a:endParaRPr lang="en-ID" dirty="0">
              <a:latin typeface="Candara" panose="020E0502030303020204" pitchFamily="34" charset="0"/>
            </a:endParaRPr>
          </a:p>
          <a:p>
            <a:endParaRPr lang="en-ID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35613-3081-4C65-90C1-BF72CFB3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4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299E0-4F9A-4033-A490-750DE25A1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04005"/>
              </p:ext>
            </p:extLst>
          </p:nvPr>
        </p:nvGraphicFramePr>
        <p:xfrm>
          <a:off x="1212047" y="4359275"/>
          <a:ext cx="3568959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356895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en-ID" sz="14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count_std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4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n: </a:t>
                      </a:r>
                      <a:r>
                        <a:rPr lang="en-ID" sz="14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ID" sz="14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kamus</a:t>
                      </a:r>
                      <a:endParaRPr lang="en-ID" sz="14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lang="en-ID" sz="14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rtl="0"/>
                      <a:r>
                        <a:rPr lang="en-ID" sz="14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← 1</a:t>
                      </a:r>
                      <a:endParaRPr lang="en-ID" sz="1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ID" sz="14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i="0" u="sng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ID" sz="14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ID" sz="14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ID" sz="1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←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+ 1</a:t>
                      </a:r>
                      <a:endParaRPr lang="en-ID" sz="1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ID" sz="14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endwhile</a:t>
                      </a:r>
                      <a:endParaRPr lang="en-ID" sz="14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ID" sz="14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endprocedure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0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AFAE-C62E-409B-AD2C-C8C6D068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1..N </a:t>
            </a:r>
            <a:r>
              <a:rPr lang="en-ID" dirty="0" err="1"/>
              <a:t>versi</a:t>
            </a:r>
            <a:r>
              <a:rPr lang="en-ID" dirty="0"/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F5BC-4D1C-4B04-8825-EAACA297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>
                <a:latin typeface="Candara" panose="020E0502030303020204" pitchFamily="34" charset="0"/>
              </a:rPr>
              <a:t>Pada </a:t>
            </a:r>
            <a:r>
              <a:rPr lang="en-ID" sz="2400" dirty="0" err="1">
                <a:latin typeface="Candara" panose="020E0502030303020204" pitchFamily="34" charset="0"/>
              </a:rPr>
              <a:t>contoh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ini</a:t>
            </a:r>
            <a:r>
              <a:rPr lang="en-ID" sz="2400" dirty="0">
                <a:latin typeface="Candara" panose="020E0502030303020204" pitchFamily="34" charset="0"/>
              </a:rPr>
              <a:t>, </a:t>
            </a:r>
            <a:r>
              <a:rPr lang="en-ID" sz="2400" dirty="0" err="1">
                <a:latin typeface="Candara" panose="020E0502030303020204" pitchFamily="34" charset="0"/>
              </a:rPr>
              <a:t>prosedur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rekursif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menggunakan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>
                <a:highlight>
                  <a:srgbClr val="FFFF00"/>
                </a:highlight>
                <a:latin typeface="Candara" panose="020E0502030303020204" pitchFamily="34" charset="0"/>
              </a:rPr>
              <a:t>parameter </a:t>
            </a:r>
            <a:r>
              <a:rPr lang="en-ID" sz="2400" dirty="0" err="1">
                <a:highlight>
                  <a:srgbClr val="FFFF00"/>
                </a:highlight>
                <a:latin typeface="Candara" panose="020E0502030303020204" pitchFamily="34" charset="0"/>
              </a:rPr>
              <a:t>i</a:t>
            </a:r>
            <a:r>
              <a:rPr lang="en-ID" sz="2400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dirty="0" err="1">
                <a:highlight>
                  <a:srgbClr val="FFFF00"/>
                </a:highlight>
                <a:latin typeface="Candara" panose="020E0502030303020204" pitchFamily="34" charset="0"/>
              </a:rPr>
              <a:t>sebagai</a:t>
            </a:r>
            <a:r>
              <a:rPr lang="en-ID" sz="2400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dirty="0" err="1">
                <a:highlight>
                  <a:srgbClr val="FFFF00"/>
                </a:highlight>
                <a:latin typeface="Candara" panose="020E0502030303020204" pitchFamily="34" charset="0"/>
              </a:rPr>
              <a:t>pengganti</a:t>
            </a:r>
            <a:r>
              <a:rPr lang="en-ID" sz="2400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dirty="0" err="1">
                <a:highlight>
                  <a:srgbClr val="FFFF00"/>
                </a:highlight>
                <a:latin typeface="Candara" panose="020E0502030303020204" pitchFamily="34" charset="0"/>
              </a:rPr>
              <a:t>variabel</a:t>
            </a:r>
            <a:r>
              <a:rPr lang="en-ID" sz="2400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dirty="0" err="1">
                <a:highlight>
                  <a:srgbClr val="FFFF00"/>
                </a:highlight>
                <a:latin typeface="Candara" panose="020E0502030303020204" pitchFamily="34" charset="0"/>
              </a:rPr>
              <a:t>iteratif</a:t>
            </a:r>
            <a:r>
              <a:rPr lang="en-ID" sz="2400" dirty="0"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dirty="0" err="1">
                <a:highlight>
                  <a:srgbClr val="FFFF00"/>
                </a:highlight>
                <a:latin typeface="Candara" panose="020E0502030303020204" pitchFamily="34" charset="0"/>
              </a:rPr>
              <a:t>i</a:t>
            </a:r>
            <a:r>
              <a:rPr lang="en-ID" sz="2400" dirty="0">
                <a:latin typeface="Candara" panose="020E0502030303020204" pitchFamily="34" charset="0"/>
              </a:rPr>
              <a:t>. </a:t>
            </a:r>
            <a:r>
              <a:rPr lang="en-ID" sz="2400" dirty="0" err="1">
                <a:latin typeface="Candara" panose="020E0502030303020204" pitchFamily="34" charset="0"/>
              </a:rPr>
              <a:t>Sehingga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saat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pertama</a:t>
            </a:r>
            <a:r>
              <a:rPr lang="en-ID" sz="2400" dirty="0">
                <a:latin typeface="Candara" panose="020E0502030303020204" pitchFamily="34" charset="0"/>
              </a:rPr>
              <a:t> kali </a:t>
            </a:r>
            <a:r>
              <a:rPr lang="en-ID" sz="2400" dirty="0" err="1">
                <a:latin typeface="Candara" panose="020E0502030303020204" pitchFamily="34" charset="0"/>
              </a:rPr>
              <a:t>pemanggilan</a:t>
            </a:r>
            <a:r>
              <a:rPr lang="en-ID" sz="2400" dirty="0">
                <a:latin typeface="Candara" panose="020E0502030303020204" pitchFamily="34" charset="0"/>
              </a:rPr>
              <a:t>, parameter </a:t>
            </a:r>
            <a:r>
              <a:rPr lang="en-ID" sz="2400" dirty="0" err="1">
                <a:latin typeface="Candara" panose="020E0502030303020204" pitchFamily="34" charset="0"/>
              </a:rPr>
              <a:t>tersebut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diisi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dengan</a:t>
            </a:r>
            <a:r>
              <a:rPr lang="en-ID" sz="2400" dirty="0">
                <a:latin typeface="Candara" panose="020E0502030303020204" pitchFamily="34" charset="0"/>
              </a:rPr>
              <a:t> 1. </a:t>
            </a:r>
            <a:r>
              <a:rPr lang="en-ID" sz="2400" dirty="0" err="1">
                <a:latin typeface="Candara" panose="020E0502030303020204" pitchFamily="34" charset="0"/>
              </a:rPr>
              <a:t>Misalnya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untuk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membuat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deret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dari</a:t>
            </a:r>
            <a:r>
              <a:rPr lang="en-ID" sz="2400" dirty="0">
                <a:latin typeface="Candara" panose="020E0502030303020204" pitchFamily="34" charset="0"/>
              </a:rPr>
              <a:t> 1 </a:t>
            </a:r>
            <a:r>
              <a:rPr lang="en-ID" sz="2400" dirty="0" err="1">
                <a:latin typeface="Candara" panose="020E0502030303020204" pitchFamily="34" charset="0"/>
              </a:rPr>
              <a:t>s.d.</a:t>
            </a:r>
            <a:r>
              <a:rPr lang="en-ID" sz="2400" dirty="0">
                <a:latin typeface="Candara" panose="020E0502030303020204" pitchFamily="34" charset="0"/>
              </a:rPr>
              <a:t> 10 </a:t>
            </a:r>
            <a:r>
              <a:rPr lang="en-ID" sz="2400" dirty="0" err="1">
                <a:latin typeface="Candara" panose="020E0502030303020204" pitchFamily="34" charset="0"/>
              </a:rPr>
              <a:t>dapat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dipanggil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dirty="0" err="1">
                <a:latin typeface="Candara" panose="020E0502030303020204" pitchFamily="34" charset="0"/>
              </a:rPr>
              <a:t>sebagai</a:t>
            </a:r>
            <a:r>
              <a:rPr lang="en-ID" sz="2400" dirty="0">
                <a:latin typeface="Candara" panose="020E0502030303020204" pitchFamily="34" charset="0"/>
              </a:rPr>
              <a:t> </a:t>
            </a:r>
            <a:r>
              <a:rPr lang="en-ID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count_rekA</a:t>
            </a:r>
            <a:r>
              <a:rPr lang="en-ID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(1,10).</a:t>
            </a:r>
          </a:p>
          <a:p>
            <a:pPr algn="just"/>
            <a:endParaRPr lang="en-ID" sz="24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4946D-47C7-4BAB-9392-2C07571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5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020C08-5A56-45D8-82D1-B7560673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24078"/>
              </p:ext>
            </p:extLst>
          </p:nvPr>
        </p:nvGraphicFramePr>
        <p:xfrm>
          <a:off x="3710629" y="3024052"/>
          <a:ext cx="4770741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477074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count_rekA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n: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US" sz="1600" b="0" u="none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count_rekA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i+1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endif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endprocedure</a:t>
                      </a:r>
                      <a:endParaRPr lang="en-US" sz="16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9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AFAE-C62E-409B-AD2C-C8C6D068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1..N </a:t>
            </a:r>
            <a:r>
              <a:rPr lang="en-ID" dirty="0" err="1"/>
              <a:t>versi</a:t>
            </a:r>
            <a:r>
              <a:rPr lang="en-ID" dirty="0"/>
              <a:t>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F5BC-4D1C-4B04-8825-EAACA297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Seperti juga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algoritma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cara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iteratif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ada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banyak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variasi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solusi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untuk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menjawab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hal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yang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sama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cara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rekursif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.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Bentuk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berikut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ini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1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menghindari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penggunaan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parameter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tambahan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.</a:t>
            </a:r>
            <a:endParaRPr lang="en-ID" sz="2400" dirty="0">
              <a:latin typeface="Candara" panose="020E0502030303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2400" b="0" i="0" u="none" strike="noStrike" dirty="0">
              <a:solidFill>
                <a:srgbClr val="000000"/>
              </a:solidFill>
              <a:effectLst/>
              <a:latin typeface="Candara" panose="020E0502030303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Perhatikan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letak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dari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pemanggilan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rekursifnya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! Juga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perhatikan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bahwa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setiap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pemanggilan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rekursif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selalu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ada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nilai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parameter yang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diubah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.</a:t>
            </a:r>
            <a:endParaRPr lang="en-ID" sz="2400" dirty="0">
              <a:effectLst/>
              <a:latin typeface="Candara" panose="020E0502030303020204" pitchFamily="34" charset="0"/>
            </a:endParaRPr>
          </a:p>
          <a:p>
            <a:pPr algn="just"/>
            <a:endParaRPr lang="en-ID" sz="24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4946D-47C7-4BAB-9392-2C07571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6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020C08-5A56-45D8-82D1-B7560673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13483"/>
              </p:ext>
            </p:extLst>
          </p:nvPr>
        </p:nvGraphicFramePr>
        <p:xfrm>
          <a:off x="3710629" y="3623324"/>
          <a:ext cx="4770741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477074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(n: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&gt; 0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endif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endprocedure</a:t>
                      </a:r>
                      <a:endParaRPr lang="en-US" sz="16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0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AFAE-C62E-409B-AD2C-C8C6D068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deret</a:t>
            </a:r>
            <a:r>
              <a:rPr lang="en-ID" dirty="0"/>
              <a:t> 1..N </a:t>
            </a:r>
            <a:r>
              <a:rPr lang="en-ID" dirty="0" err="1"/>
              <a:t>versi</a:t>
            </a:r>
            <a:r>
              <a:rPr lang="en-ID" dirty="0"/>
              <a:t>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F5BC-4D1C-4B04-8825-EAACA297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Untuk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lebih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memahami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bagaimana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komputer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meng-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eksekusi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program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rekursif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Berikut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ini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adalah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tracing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eksekusi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rekursif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deret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versi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B.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Misalnya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prosedur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rekursif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dipanggil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sebagai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D" sz="2400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count_rekB</a:t>
            </a:r>
            <a:r>
              <a:rPr lang="en-ID" sz="24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(5).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2400" b="1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4946D-47C7-4BAB-9392-2C07571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7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D0BE9-AE3B-4B43-8A88-50F1721B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11" y="4583747"/>
            <a:ext cx="1937864" cy="598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DD2875-4BAB-48D6-96E2-B3A15234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26" y="4583747"/>
            <a:ext cx="1937864" cy="598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D10AF-8A9F-4C07-8998-515B0A37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641" y="4583747"/>
            <a:ext cx="1937864" cy="598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D5C3F1-90F4-49C6-905D-9C4C721B0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456" y="4583747"/>
            <a:ext cx="1937864" cy="598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6EA99B-3D20-42F7-8611-F5D2B2C2B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290" y="4583747"/>
            <a:ext cx="1937864" cy="598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6FA7DE-E83D-4D9A-9D56-A8E6EF9FB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105" y="4583747"/>
            <a:ext cx="1937864" cy="598458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70B37DB-468C-4AEC-A971-2D5B6ADE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97082"/>
              </p:ext>
            </p:extLst>
          </p:nvPr>
        </p:nvGraphicFramePr>
        <p:xfrm>
          <a:off x="950011" y="2363946"/>
          <a:ext cx="4770741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477074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(n: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&gt; 0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(n-1)</a:t>
                      </a: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endif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endprocedure</a:t>
                      </a:r>
                      <a:endParaRPr lang="en-US" sz="16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F5B2667D-2A32-4937-897A-DDC0349C8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5505" y="2274253"/>
            <a:ext cx="5935170" cy="2130107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FD0A4F1-3A90-4CCB-9875-109CF13B3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77618"/>
              </p:ext>
            </p:extLst>
          </p:nvPr>
        </p:nvGraphicFramePr>
        <p:xfrm>
          <a:off x="950010" y="2363946"/>
          <a:ext cx="4770741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477074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(n: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&gt; 0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endParaRPr lang="en-US" sz="1600" b="1" u="sng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(n-1)</a:t>
                      </a: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endif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endprocedure</a:t>
                      </a:r>
                      <a:endParaRPr lang="en-US" sz="16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099D214-CF1E-4D36-A611-57D20C92A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65962"/>
              </p:ext>
            </p:extLst>
          </p:nvPr>
        </p:nvGraphicFramePr>
        <p:xfrm>
          <a:off x="950010" y="2363946"/>
          <a:ext cx="4770741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477074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(n: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&gt; 0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endParaRPr lang="en-US" sz="1600" b="1" u="sng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(n-1)</a:t>
                      </a: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endif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endprocedure</a:t>
                      </a:r>
                      <a:endParaRPr lang="en-US" sz="16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D19EADE-66E1-493D-839B-2FE8E1FC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64077"/>
              </p:ext>
            </p:extLst>
          </p:nvPr>
        </p:nvGraphicFramePr>
        <p:xfrm>
          <a:off x="950009" y="2363946"/>
          <a:ext cx="4770741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477074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(n: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algoritma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&gt; 0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    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count_rekB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(n-1)</a:t>
                      </a: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endif</a:t>
                      </a:r>
                    </a:p>
                    <a:p>
                      <a:pPr rtl="0"/>
                      <a:r>
                        <a:rPr lang="en-US" sz="1600" b="1" i="0" u="sng" strike="noStrik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endprocedure</a:t>
                      </a:r>
                      <a:endParaRPr lang="en-US" sz="1600" b="1" i="0" u="sng" strike="noStrik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1600" b="1" u="sng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651E315-3526-4087-9F10-9F91D3FB3084}"/>
              </a:ext>
            </a:extLst>
          </p:cNvPr>
          <p:cNvSpPr txBox="1"/>
          <p:nvPr/>
        </p:nvSpPr>
        <p:spPr>
          <a:xfrm>
            <a:off x="6211456" y="2944368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E557CB-AEBF-4779-8AAD-099611366796}"/>
              </a:ext>
            </a:extLst>
          </p:cNvPr>
          <p:cNvSpPr txBox="1"/>
          <p:nvPr/>
        </p:nvSpPr>
        <p:spPr>
          <a:xfrm>
            <a:off x="6541125" y="29443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B4296E-E68F-42C0-BFD4-AA75244BB451}"/>
              </a:ext>
            </a:extLst>
          </p:cNvPr>
          <p:cNvSpPr txBox="1"/>
          <p:nvPr/>
        </p:nvSpPr>
        <p:spPr>
          <a:xfrm>
            <a:off x="6918884" y="29443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70048-CCE7-4266-8BC3-E777CE89E541}"/>
              </a:ext>
            </a:extLst>
          </p:cNvPr>
          <p:cNvSpPr txBox="1"/>
          <p:nvPr/>
        </p:nvSpPr>
        <p:spPr>
          <a:xfrm>
            <a:off x="7236628" y="29443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398FDF-F52F-4CAD-BF58-91CAB63ED331}"/>
              </a:ext>
            </a:extLst>
          </p:cNvPr>
          <p:cNvSpPr txBox="1"/>
          <p:nvPr/>
        </p:nvSpPr>
        <p:spPr>
          <a:xfrm>
            <a:off x="7574640" y="29516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3842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C8A8-C681-4592-88D5-BD21029F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Rekursif</a:t>
            </a:r>
            <a:r>
              <a:rPr lang="en-ID" dirty="0"/>
              <a:t> di Ujung (Tail-End Recursion)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DD47-DD21-4C62-823F-90DF8088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Bentuk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rekursif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versi</a:t>
            </a:r>
            <a:r>
              <a:rPr lang="en-ID" dirty="0">
                <a:latin typeface="Candara" panose="020E0502030303020204" pitchFamily="34" charset="0"/>
              </a:rPr>
              <a:t> A </a:t>
            </a:r>
            <a:r>
              <a:rPr lang="en-ID" dirty="0" err="1">
                <a:latin typeface="Candara" panose="020E0502030303020204" pitchFamily="34" charset="0"/>
              </a:rPr>
              <a:t>diatas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disebut</a:t>
            </a:r>
            <a:r>
              <a:rPr lang="en-ID" dirty="0">
                <a:latin typeface="Candara" panose="020E0502030303020204" pitchFamily="34" charset="0"/>
              </a:rPr>
              <a:t> juga tail-end recursion, </a:t>
            </a:r>
            <a:r>
              <a:rPr lang="en-ID" dirty="0" err="1">
                <a:latin typeface="Candara" panose="020E0502030303020204" pitchFamily="34" charset="0"/>
              </a:rPr>
              <a:t>yaitu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pemanggilan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rekursif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selalu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merupakan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instruksi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terakhir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dalam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blok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percabangan</a:t>
            </a:r>
            <a:r>
              <a:rPr lang="en-ID" dirty="0">
                <a:latin typeface="Candara" panose="020E0502030303020204" pitchFamily="34" charset="0"/>
              </a:rPr>
              <a:t>. </a:t>
            </a:r>
            <a:r>
              <a:rPr lang="en-ID" dirty="0" err="1">
                <a:latin typeface="Candara" panose="020E0502030303020204" pitchFamily="34" charset="0"/>
              </a:rPr>
              <a:t>Bentuk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rekursif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ini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dapat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dengan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mudah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dikonversi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menjadi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iteratif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biasa</a:t>
            </a:r>
            <a:r>
              <a:rPr lang="en-ID" dirty="0">
                <a:latin typeface="Candara" panose="020E0502030303020204" pitchFamily="34" charset="0"/>
              </a:rPr>
              <a:t> dan </a:t>
            </a:r>
            <a:r>
              <a:rPr lang="en-ID" dirty="0" err="1">
                <a:latin typeface="Candara" panose="020E0502030303020204" pitchFamily="34" charset="0"/>
              </a:rPr>
              <a:t>sangat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efisien</a:t>
            </a:r>
            <a:r>
              <a:rPr lang="en-ID" dirty="0"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dirty="0" err="1">
                <a:latin typeface="Candara" panose="020E0502030303020204" pitchFamily="34" charset="0"/>
              </a:rPr>
              <a:t>Dibawah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ini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adalah</a:t>
            </a:r>
            <a:r>
              <a:rPr lang="en-ID" dirty="0">
                <a:latin typeface="Candara" panose="020E0502030303020204" pitchFamily="34" charset="0"/>
              </a:rPr>
              <a:t> format </a:t>
            </a:r>
            <a:r>
              <a:rPr lang="en-ID" dirty="0" err="1">
                <a:latin typeface="Candara" panose="020E0502030303020204" pitchFamily="34" charset="0"/>
              </a:rPr>
              <a:t>umum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konversi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antara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iterasi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biasa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dengan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bentuk</a:t>
            </a:r>
            <a:r>
              <a:rPr lang="en-ID" dirty="0">
                <a:latin typeface="Candara" panose="020E0502030303020204" pitchFamily="34" charset="0"/>
              </a:rPr>
              <a:t> </a:t>
            </a:r>
            <a:r>
              <a:rPr lang="en-ID" dirty="0" err="1">
                <a:latin typeface="Candara" panose="020E0502030303020204" pitchFamily="34" charset="0"/>
              </a:rPr>
              <a:t>rekursif</a:t>
            </a:r>
            <a:r>
              <a:rPr lang="en-ID" dirty="0">
                <a:latin typeface="Candara" panose="020E0502030303020204" pitchFamily="34" charset="0"/>
              </a:rPr>
              <a:t>, </a:t>
            </a:r>
            <a:r>
              <a:rPr lang="en-ID" dirty="0" err="1">
                <a:latin typeface="Candara" panose="020E0502030303020204" pitchFamily="34" charset="0"/>
              </a:rPr>
              <a:t>dimana</a:t>
            </a:r>
            <a:r>
              <a:rPr lang="en-ID" dirty="0">
                <a:latin typeface="Candara" panose="020E0502030303020204" pitchFamily="34" charset="0"/>
              </a:rPr>
              <a:t>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(vars)&gt;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variabel</a:t>
            </a:r>
            <a:r>
              <a:rPr lang="en-ID" b="0" i="0" u="none" strike="noStrike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digunakan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oleh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kondisi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vars,parm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kondisi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loop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dimana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ekspresi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 parameter 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&lt;proses(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vars,parm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proses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utama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dilakukan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tersebut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Proses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tersebut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mungkin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 parameter 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&lt;update(vars)&gt;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agar loop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tersebut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berevolusi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suatu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berakhir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Bagian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sebelum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loop dan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loop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diletakkan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prosedur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lain.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contoh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bagian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sebelum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memasuki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loop,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yaitu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(vars)&gt;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diletakkan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diluar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prosedur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rekursifnya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prosedur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recurse_master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1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parm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A71AC-441E-4B76-AE5A-7F41299B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8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111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C8A8-C681-4592-88D5-BD21029F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Rekursif</a:t>
            </a:r>
            <a:r>
              <a:rPr lang="en-ID" dirty="0"/>
              <a:t> di Ujung (Tail-End Recursion)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9CD244-BDAC-47C3-9E25-16FEA7A69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62627"/>
              </p:ext>
            </p:extLst>
          </p:nvPr>
        </p:nvGraphicFramePr>
        <p:xfrm>
          <a:off x="1191432" y="1361181"/>
          <a:ext cx="9809136" cy="4135637"/>
        </p:xfrm>
        <a:graphic>
          <a:graphicData uri="http://schemas.openxmlformats.org/drawingml/2006/table">
            <a:tbl>
              <a:tblPr/>
              <a:tblGrid>
                <a:gridCol w="4609840">
                  <a:extLst>
                    <a:ext uri="{9D8B030D-6E8A-4147-A177-3AD203B41FA5}">
                      <a16:colId xmlns:a16="http://schemas.microsoft.com/office/drawing/2014/main" val="204010072"/>
                    </a:ext>
                  </a:extLst>
                </a:gridCol>
                <a:gridCol w="710369">
                  <a:extLst>
                    <a:ext uri="{9D8B030D-6E8A-4147-A177-3AD203B41FA5}">
                      <a16:colId xmlns:a16="http://schemas.microsoft.com/office/drawing/2014/main" val="3724432758"/>
                    </a:ext>
                  </a:extLst>
                </a:gridCol>
                <a:gridCol w="4488927">
                  <a:extLst>
                    <a:ext uri="{9D8B030D-6E8A-4147-A177-3AD203B41FA5}">
                      <a16:colId xmlns:a16="http://schemas.microsoft.com/office/drawing/2014/main" val="3523897624"/>
                    </a:ext>
                  </a:extLst>
                </a:gridCol>
              </a:tblGrid>
              <a:tr h="413563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procedure iterate(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&lt;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(vars)&gt;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while &lt;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kondisi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vars,parm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)&gt; do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&lt;proses(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vars,parm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)&gt;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&lt;update(vars)&gt;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endwhile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⟺</a:t>
                      </a:r>
                      <a:endParaRPr lang="en-ID" sz="18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procedure 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recuse_master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&lt;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(vars)&gt;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recurse(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vars)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 err="1"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D" sz="18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procedure recurse(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vars)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algoritma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if &lt;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kondisi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vars,parm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)&gt; then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&lt;proses(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vars,parm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)&gt;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&lt;update(vars)&gt;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recurse(</a:t>
                      </a: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parm,vars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endif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endprocedure</a:t>
                      </a:r>
                      <a:endParaRPr lang="en-ID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2413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A71AC-441E-4B76-AE5A-7F41299B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1898518"/>
      </p:ext>
    </p:extLst>
  </p:cSld>
  <p:clrMapOvr>
    <a:masterClrMapping/>
  </p:clrMapOvr>
</p:sld>
</file>

<file path=ppt/theme/theme1.xml><?xml version="1.0" encoding="utf-8"?>
<a:theme xmlns:a="http://schemas.openxmlformats.org/drawingml/2006/main" name="PEY Tel-U CELO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17676</TotalTime>
  <Words>2137</Words>
  <Application>Microsoft Office PowerPoint</Application>
  <PresentationFormat>Widescreen</PresentationFormat>
  <Paragraphs>327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Candara</vt:lpstr>
      <vt:lpstr>Comfortaa</vt:lpstr>
      <vt:lpstr>Consolas</vt:lpstr>
      <vt:lpstr>Gill Sans</vt:lpstr>
      <vt:lpstr>Roboto Mono</vt:lpstr>
      <vt:lpstr>Wingdings</vt:lpstr>
      <vt:lpstr>PEY Tel-U CELOE Custom</vt:lpstr>
      <vt:lpstr>Microsoft Visio Drawing</vt:lpstr>
      <vt:lpstr>Minggu 13 (Pengayaan) Algoritma Rekursif</vt:lpstr>
      <vt:lpstr>Definisi Rekursif</vt:lpstr>
      <vt:lpstr>Rekursif dalam Pemrograman</vt:lpstr>
      <vt:lpstr>Rekursif dalam Pemrograman</vt:lpstr>
      <vt:lpstr>Contoh deret 1..N versi A</vt:lpstr>
      <vt:lpstr>Contoh deret 1..N versi B</vt:lpstr>
      <vt:lpstr>Contoh deret 1..N versi B</vt:lpstr>
      <vt:lpstr>Rekursif di Ujung (Tail-End Recursion)</vt:lpstr>
      <vt:lpstr>Rekursif di Ujung (Tail-End Recursion)</vt:lpstr>
      <vt:lpstr>Contoh Algoritma Rekursif</vt:lpstr>
      <vt:lpstr>Contoh 1:  Faktorial n!=n×(n-1)×(n-2)⋯×2×1</vt:lpstr>
      <vt:lpstr>Contoh 2:  Fibonacci fibn=fibn-1 + fibn-2</vt:lpstr>
      <vt:lpstr>Contoh 3: Max</vt:lpstr>
      <vt:lpstr>Contoh 4: Search</vt:lpstr>
      <vt:lpstr>Contoh 5:  Insertion Sort</vt:lpstr>
      <vt:lpstr>Soal 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PRASTI EKO YUNANTO</dc:creator>
  <cp:lastModifiedBy>PRASTI EKO YUNANTO</cp:lastModifiedBy>
  <cp:revision>495</cp:revision>
  <dcterms:created xsi:type="dcterms:W3CDTF">2021-02-14T16:16:10Z</dcterms:created>
  <dcterms:modified xsi:type="dcterms:W3CDTF">2021-06-06T03:45:57Z</dcterms:modified>
</cp:coreProperties>
</file>