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63" r:id="rId4"/>
    <p:sldId id="258" r:id="rId5"/>
    <p:sldId id="264" r:id="rId6"/>
    <p:sldId id="267" r:id="rId7"/>
    <p:sldId id="266" r:id="rId8"/>
    <p:sldId id="265" r:id="rId9"/>
    <p:sldId id="268" r:id="rId10"/>
    <p:sldId id="260" r:id="rId1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2020/10/17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173768" y="6176963"/>
            <a:ext cx="77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109061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</a:t>
            </a:r>
            <a:r>
              <a:rPr lang="zh-TW" altLang="en-US" sz="3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老闆的免費勞工</a:t>
            </a:r>
            <a:r>
              <a:rPr lang="en-US" altLang="zh-TW" sz="3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77090" y="5103674"/>
            <a:ext cx="823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文件撰寫團隊測驗報告，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 algn="just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「測試報告之簡報資料不得出現企業、學校系所標誌、提及企業名稱、學校系所、教授姓名及任何可供辨識參賽團隊組織或個人身分的資料或資訊，違者取消參賽資格或由評審會議決議處理方式。」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0" lvl="1" algn="just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10/17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12:41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前繳交團隊測驗報告及測驗結果，至主辦單位指定網站。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tensorflow_keras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輸入</a:t>
            </a:r>
            <a:r>
              <a:rPr lang="zh-TW" altLang="en-US" dirty="0"/>
              <a:t>「</a:t>
            </a:r>
            <a:r>
              <a:rPr lang="en-US" altLang="zh-TW" dirty="0"/>
              <a:t>cd /</a:t>
            </a:r>
            <a:r>
              <a:rPr lang="en-US" altLang="zh-TW" dirty="0" err="1"/>
              <a:t>envs</a:t>
            </a:r>
            <a:r>
              <a:rPr lang="en-US" altLang="zh-TW" dirty="0"/>
              <a:t>/</a:t>
            </a:r>
            <a:r>
              <a:rPr lang="en-US" altLang="zh-TW" dirty="0" err="1"/>
              <a:t>tf_keras</a:t>
            </a:r>
            <a:r>
              <a:rPr lang="zh-TW" altLang="en-US" dirty="0"/>
              <a:t>」 進入</a:t>
            </a:r>
            <a:r>
              <a:rPr lang="en-US" altLang="zh-TW" dirty="0"/>
              <a:t>/</a:t>
            </a:r>
            <a:r>
              <a:rPr lang="en-US" altLang="zh-TW" dirty="0" err="1"/>
              <a:t>envs</a:t>
            </a:r>
            <a:r>
              <a:rPr lang="en-US" altLang="zh-TW" dirty="0"/>
              <a:t>/</a:t>
            </a:r>
            <a:r>
              <a:rPr lang="en-US" altLang="zh-TW" dirty="0" err="1"/>
              <a:t>tf_keras</a:t>
            </a:r>
            <a:r>
              <a:rPr lang="en-US" altLang="zh-TW" dirty="0"/>
              <a:t> </a:t>
            </a:r>
            <a:r>
              <a:rPr lang="zh-TW" altLang="en-US" dirty="0"/>
              <a:t>並執行「</a:t>
            </a:r>
            <a:r>
              <a:rPr lang="en-US" altLang="zh-TW" dirty="0" err="1"/>
              <a:t>pipenv</a:t>
            </a:r>
            <a:r>
              <a:rPr lang="en-US" altLang="zh-TW" dirty="0"/>
              <a:t> shell</a:t>
            </a:r>
            <a:r>
              <a:rPr lang="zh-TW" altLang="en-US" dirty="0"/>
              <a:t>」 即進入</a:t>
            </a:r>
            <a:r>
              <a:rPr lang="en-US" altLang="zh-TW" dirty="0" err="1"/>
              <a:t>tf_keras</a:t>
            </a:r>
            <a:r>
              <a:rPr lang="zh-TW" altLang="en-US" dirty="0"/>
              <a:t>的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輸入 </a:t>
            </a:r>
            <a:r>
              <a:rPr lang="en-US" altLang="zh-TW" dirty="0" smtClean="0"/>
              <a:t>python projectA_109061.py </a:t>
            </a:r>
            <a:r>
              <a:rPr lang="zh-TW" altLang="en-US" dirty="0" smtClean="0"/>
              <a:t>執行程式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</a:t>
            </a:r>
            <a:r>
              <a:rPr lang="zh-TW" altLang="zh-TW" b="1" dirty="0" smtClean="0">
                <a:solidFill>
                  <a:srgbClr val="C00000"/>
                </a:solidFill>
                <a:cs typeface="Arial" panose="020B0604020202020204" pitchFamily="34" charset="0"/>
              </a:rPr>
              <a:t>前處理</a:t>
            </a:r>
            <a:r>
              <a:rPr lang="en-US" altLang="zh-TW" b="1" dirty="0" smtClean="0">
                <a:solidFill>
                  <a:srgbClr val="C00000"/>
                </a:solidFill>
                <a:cs typeface="Arial" panose="020B0604020202020204" pitchFamily="34" charset="0"/>
              </a:rPr>
              <a:t>(1/2)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1"/>
            <a:ext cx="10515600" cy="4351338"/>
          </a:xfrm>
        </p:spPr>
        <p:txBody>
          <a:bodyPr/>
          <a:lstStyle/>
          <a:p>
            <a:r>
              <a:rPr lang="zh-TW" altLang="en-US" sz="3600" dirty="0"/>
              <a:t>去除單一數據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2000" dirty="0"/>
              <a:t>        </a:t>
            </a:r>
            <a:r>
              <a:rPr lang="zh-TW" altLang="en-US" dirty="0"/>
              <a:t>數據中有許多過於單一的數據，對模型在預測上會產生不好的影響，且使訓練速度下降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1"/>
          <a:stretch/>
        </p:blipFill>
        <p:spPr>
          <a:xfrm>
            <a:off x="1709577" y="2953846"/>
            <a:ext cx="4669056" cy="35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 smtClean="0">
                <a:cs typeface="Arial" panose="020B0604020202020204" pitchFamily="34" charset="0"/>
              </a:rPr>
              <a:t>(2/2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去除失真資料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F_1</a:t>
            </a:r>
            <a:r>
              <a:rPr lang="zh-TW" altLang="en-US" dirty="0" smtClean="0"/>
              <a:t>資料在變動時會產生錯誤資料，將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2500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 正負</a:t>
            </a:r>
            <a:r>
              <a:rPr lang="en-US" altLang="zh-TW" dirty="0" smtClean="0"/>
              <a:t>5</a:t>
            </a:r>
            <a:r>
              <a:rPr lang="zh-TW" altLang="en-US" dirty="0" smtClean="0"/>
              <a:t>以外資料去除。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去掉沒用資料欄</a:t>
            </a:r>
            <a:r>
              <a:rPr lang="en-US" altLang="zh-TW" dirty="0" err="1" smtClean="0"/>
              <a:t>SeqNo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4" y="3207327"/>
            <a:ext cx="9615478" cy="932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5"/>
          <a:stretch/>
        </p:blipFill>
        <p:spPr>
          <a:xfrm>
            <a:off x="1074074" y="4699332"/>
            <a:ext cx="5500384" cy="4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cs typeface="Arial" panose="020B0604020202020204" pitchFamily="34" charset="0"/>
              </a:rPr>
              <a:t>二</a:t>
            </a:r>
            <a:r>
              <a:rPr lang="zh-TW" altLang="zh-TW" sz="3600" dirty="0">
                <a:cs typeface="Arial" panose="020B0604020202020204" pitchFamily="34" charset="0"/>
              </a:rPr>
              <a:t>、演算法和模型介紹</a:t>
            </a:r>
            <a:r>
              <a:rPr lang="en-US" altLang="zh-TW" sz="3600" dirty="0" smtClean="0">
                <a:cs typeface="Arial" panose="020B0604020202020204" pitchFamily="34" charset="0"/>
              </a:rPr>
              <a:t>(1/6)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043044" y="3602894"/>
            <a:ext cx="1909084" cy="89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資料匯入</a:t>
            </a:r>
            <a:endParaRPr lang="zh-TW" altLang="en-US" sz="2400" b="1" dirty="0"/>
          </a:p>
        </p:txBody>
      </p:sp>
      <p:sp>
        <p:nvSpPr>
          <p:cNvPr id="5" name="圓角矩形 4"/>
          <p:cNvSpPr/>
          <p:nvPr/>
        </p:nvSpPr>
        <p:spPr>
          <a:xfrm>
            <a:off x="3561152" y="3602894"/>
            <a:ext cx="1765587" cy="89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前處理</a:t>
            </a:r>
            <a:endParaRPr lang="zh-TW" altLang="en-US" sz="2400" b="1" dirty="0"/>
          </a:p>
        </p:txBody>
      </p:sp>
      <p:sp>
        <p:nvSpPr>
          <p:cNvPr id="6" name="圓角矩形 5"/>
          <p:cNvSpPr/>
          <p:nvPr/>
        </p:nvSpPr>
        <p:spPr>
          <a:xfrm>
            <a:off x="5935763" y="3602894"/>
            <a:ext cx="1817587" cy="889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模型訓練</a:t>
            </a:r>
            <a:endParaRPr lang="zh-TW" altLang="en-US" sz="2400" b="1" dirty="0"/>
          </a:p>
        </p:txBody>
      </p:sp>
      <p:sp>
        <p:nvSpPr>
          <p:cNvPr id="7" name="圓角矩形 6"/>
          <p:cNvSpPr/>
          <p:nvPr/>
        </p:nvSpPr>
        <p:spPr>
          <a:xfrm>
            <a:off x="8319448" y="3602894"/>
            <a:ext cx="1815152" cy="889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資料預測</a:t>
            </a:r>
            <a:endParaRPr lang="zh-TW" altLang="en-US" sz="2400" b="1" dirty="0"/>
          </a:p>
        </p:txBody>
      </p:sp>
      <p:sp>
        <p:nvSpPr>
          <p:cNvPr id="8" name="弧形箭號 (上彎) 7"/>
          <p:cNvSpPr/>
          <p:nvPr/>
        </p:nvSpPr>
        <p:spPr>
          <a:xfrm>
            <a:off x="4306207" y="4492617"/>
            <a:ext cx="2323193" cy="1016000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3604115" y="2090367"/>
            <a:ext cx="2774685" cy="1374196"/>
          </a:xfrm>
          <a:prstGeom prst="wedgeEllipse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去除單一數據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去除失真資料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去掉沒用資料欄</a:t>
            </a:r>
            <a:endParaRPr lang="en-US" altLang="zh-TW" b="1" dirty="0" smtClean="0"/>
          </a:p>
          <a:p>
            <a:pPr algn="ctr"/>
            <a:endParaRPr lang="zh-TW" altLang="en-US" dirty="0"/>
          </a:p>
        </p:txBody>
      </p:sp>
      <p:sp>
        <p:nvSpPr>
          <p:cNvPr id="10" name="弧形箭號 (上彎) 9"/>
          <p:cNvSpPr/>
          <p:nvPr/>
        </p:nvSpPr>
        <p:spPr>
          <a:xfrm>
            <a:off x="6763657" y="4502873"/>
            <a:ext cx="2323193" cy="1016000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上彎) 10"/>
          <p:cNvSpPr/>
          <p:nvPr/>
        </p:nvSpPr>
        <p:spPr>
          <a:xfrm>
            <a:off x="1848757" y="4502873"/>
            <a:ext cx="2323193" cy="1016000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514953" y="2090367"/>
            <a:ext cx="2820599" cy="1374196"/>
          </a:xfrm>
          <a:prstGeom prst="wedgeEllipse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隨機森林演算法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資料縮減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交叉驗證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cs typeface="Arial" panose="020B0604020202020204" pitchFamily="34" charset="0"/>
              </a:rPr>
              <a:t>二</a:t>
            </a:r>
            <a:r>
              <a:rPr lang="zh-TW" altLang="zh-TW" sz="3600" dirty="0">
                <a:cs typeface="Arial" panose="020B0604020202020204" pitchFamily="34" charset="0"/>
              </a:rPr>
              <a:t>、演算法和模型介紹</a:t>
            </a:r>
            <a:r>
              <a:rPr lang="en-US" altLang="zh-TW" sz="3600" dirty="0" smtClean="0">
                <a:cs typeface="Arial" panose="020B0604020202020204" pitchFamily="34" charset="0"/>
              </a:rPr>
              <a:t>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資料縮減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原始資料量龐大，參數調整過久，將資料以各個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檔案中取出</a:t>
            </a:r>
            <a:r>
              <a:rPr lang="en-US" altLang="zh-TW" dirty="0" smtClean="0"/>
              <a:t>1/4</a:t>
            </a:r>
            <a:r>
              <a:rPr lang="zh-TW" altLang="en-US" dirty="0" smtClean="0"/>
              <a:t>用於參數調整，再做完整資料的訓練。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06286" y="3309257"/>
            <a:ext cx="1248228" cy="638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A_0.csv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306286" y="4104481"/>
            <a:ext cx="1248228" cy="638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A_1.csv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306285" y="5736318"/>
            <a:ext cx="1248229" cy="638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I_8.csv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rot="5400000">
            <a:off x="1725598" y="4587862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 smtClean="0"/>
              <a:t>…</a:t>
            </a:r>
            <a:endParaRPr lang="zh-TW" altLang="en-US" sz="8000" dirty="0"/>
          </a:p>
        </p:txBody>
      </p:sp>
      <p:cxnSp>
        <p:nvCxnSpPr>
          <p:cNvPr id="10" name="直線單箭頭接點 9"/>
          <p:cNvCxnSpPr>
            <a:stCxn id="4" idx="3"/>
            <a:endCxn id="11" idx="1"/>
          </p:cNvCxnSpPr>
          <p:nvPr/>
        </p:nvCxnSpPr>
        <p:spPr>
          <a:xfrm>
            <a:off x="2554514" y="3628572"/>
            <a:ext cx="1716314" cy="11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270828" y="3902812"/>
            <a:ext cx="3352800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調整模型參數</a:t>
            </a:r>
            <a:endParaRPr lang="zh-TW" altLang="en-US" sz="36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2554514" y="4423795"/>
            <a:ext cx="1716314" cy="36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3"/>
            <a:endCxn id="11" idx="1"/>
          </p:cNvCxnSpPr>
          <p:nvPr/>
        </p:nvCxnSpPr>
        <p:spPr>
          <a:xfrm flipV="1">
            <a:off x="2554514" y="4791812"/>
            <a:ext cx="1716314" cy="12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163663" y="3579646"/>
            <a:ext cx="83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1/4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15080" y="4049055"/>
            <a:ext cx="83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1/4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51388" y="4942243"/>
            <a:ext cx="83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1/4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500" y="226422"/>
            <a:ext cx="10515600" cy="1045029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cs typeface="Arial" panose="020B0604020202020204" pitchFamily="34" charset="0"/>
              </a:rPr>
              <a:t>二</a:t>
            </a:r>
            <a:r>
              <a:rPr lang="zh-TW" altLang="zh-TW" sz="3600" dirty="0">
                <a:cs typeface="Arial" panose="020B0604020202020204" pitchFamily="34" charset="0"/>
              </a:rPr>
              <a:t>、演算法和模型介紹</a:t>
            </a:r>
            <a:r>
              <a:rPr lang="en-US" altLang="zh-TW" sz="3600" dirty="0" smtClean="0">
                <a:cs typeface="Arial" panose="020B0604020202020204" pitchFamily="34" charset="0"/>
              </a:rPr>
              <a:t>(3/6)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/>
              <a:t>交叉</a:t>
            </a:r>
            <a:r>
              <a:rPr lang="zh-TW" altLang="en-US" sz="3200" b="1" dirty="0"/>
              <a:t>驗證：</a:t>
            </a:r>
            <a:endParaRPr lang="zh-TW" altLang="en-US" sz="3200" dirty="0"/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將數據分為訓練、測試兩部分</a:t>
            </a:r>
          </a:p>
          <a:p>
            <a:endParaRPr lang="zh-TW" altLang="en-US" dirty="0"/>
          </a:p>
          <a:p>
            <a:r>
              <a:rPr lang="zh-TW" altLang="en-US" dirty="0"/>
              <a:t>將樣本資料切割成多個子集分別訓練</a:t>
            </a:r>
          </a:p>
          <a:p>
            <a:endParaRPr lang="zh-TW" altLang="en-US" dirty="0"/>
          </a:p>
          <a:p>
            <a:r>
              <a:rPr lang="zh-TW" altLang="en-US" dirty="0" smtClean="0"/>
              <a:t>計算</a:t>
            </a:r>
            <a:r>
              <a:rPr lang="zh-TW" altLang="en-US" dirty="0"/>
              <a:t>誤差</a:t>
            </a:r>
            <a:r>
              <a:rPr lang="zh-TW" altLang="en-US" dirty="0" smtClean="0"/>
              <a:t>平均值</a:t>
            </a:r>
            <a:r>
              <a:rPr lang="zh-TW" altLang="en-US" dirty="0"/>
              <a:t>，驗證模型特性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22"/>
          <a:stretch/>
        </p:blipFill>
        <p:spPr>
          <a:xfrm>
            <a:off x="6954436" y="1596233"/>
            <a:ext cx="5237564" cy="28995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6"/>
          <a:stretch/>
        </p:blipFill>
        <p:spPr>
          <a:xfrm>
            <a:off x="6344836" y="4901441"/>
            <a:ext cx="5237564" cy="8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cs typeface="Arial" panose="020B0604020202020204" pitchFamily="34" charset="0"/>
              </a:rPr>
              <a:t>二</a:t>
            </a:r>
            <a:r>
              <a:rPr lang="zh-TW" altLang="zh-TW" sz="3600" dirty="0">
                <a:cs typeface="Arial" panose="020B0604020202020204" pitchFamily="34" charset="0"/>
              </a:rPr>
              <a:t>、演算法和模型介紹</a:t>
            </a:r>
            <a:r>
              <a:rPr lang="en-US" altLang="zh-TW" sz="3600" dirty="0" smtClean="0">
                <a:cs typeface="Arial" panose="020B0604020202020204" pitchFamily="34" charset="0"/>
              </a:rPr>
              <a:t>(4/6)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838200" y="2486082"/>
            <a:ext cx="2260400" cy="103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F_1 - F_31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5942298" y="2486082"/>
            <a:ext cx="2317782" cy="103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 smtClean="0"/>
              <a:t>ForestRegressor</a:t>
            </a:r>
            <a:endParaRPr lang="en-US" altLang="zh-TW" sz="2400" dirty="0" smtClean="0"/>
          </a:p>
        </p:txBody>
      </p:sp>
      <p:cxnSp>
        <p:nvCxnSpPr>
          <p:cNvPr id="10" name="直線單箭頭接點 9"/>
          <p:cNvCxnSpPr>
            <a:stCxn id="5" idx="3"/>
            <a:endCxn id="21" idx="1"/>
          </p:cNvCxnSpPr>
          <p:nvPr/>
        </p:nvCxnSpPr>
        <p:spPr>
          <a:xfrm>
            <a:off x="3098600" y="3004923"/>
            <a:ext cx="58695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8847038" y="2486082"/>
            <a:ext cx="1782862" cy="103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參數</a:t>
            </a:r>
            <a:r>
              <a:rPr lang="zh-TW" altLang="en-US" sz="2400" dirty="0"/>
              <a:t>調整</a:t>
            </a:r>
          </a:p>
        </p:txBody>
      </p:sp>
      <p:cxnSp>
        <p:nvCxnSpPr>
          <p:cNvPr id="16" name="直線單箭頭接點 15"/>
          <p:cNvCxnSpPr>
            <a:stCxn id="8" idx="3"/>
            <a:endCxn id="14" idx="1"/>
          </p:cNvCxnSpPr>
          <p:nvPr/>
        </p:nvCxnSpPr>
        <p:spPr>
          <a:xfrm>
            <a:off x="8260080" y="3004923"/>
            <a:ext cx="58695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4554019" y="4368757"/>
            <a:ext cx="24511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ForestRegressor</a:t>
            </a:r>
            <a:endParaRPr lang="en-US" altLang="zh-TW" sz="2400" dirty="0"/>
          </a:p>
        </p:txBody>
      </p:sp>
      <p:sp>
        <p:nvSpPr>
          <p:cNvPr id="34" name="圓角矩形 33"/>
          <p:cNvSpPr/>
          <p:nvPr/>
        </p:nvSpPr>
        <p:spPr>
          <a:xfrm>
            <a:off x="8123655" y="4359776"/>
            <a:ext cx="2146300" cy="103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預測結果</a:t>
            </a:r>
            <a:endParaRPr lang="zh-TW" altLang="en-US" sz="2400" dirty="0"/>
          </a:p>
        </p:txBody>
      </p:sp>
      <p:cxnSp>
        <p:nvCxnSpPr>
          <p:cNvPr id="38" name="直線單箭頭接點 37"/>
          <p:cNvCxnSpPr>
            <a:stCxn id="25" idx="3"/>
            <a:endCxn id="34" idx="1"/>
          </p:cNvCxnSpPr>
          <p:nvPr/>
        </p:nvCxnSpPr>
        <p:spPr>
          <a:xfrm flipV="1">
            <a:off x="7005119" y="4878617"/>
            <a:ext cx="1118536" cy="449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3685557" y="2486083"/>
            <a:ext cx="1669783" cy="103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資料縮減</a:t>
            </a:r>
            <a:endParaRPr lang="zh-TW" altLang="en-US" sz="2400" dirty="0"/>
          </a:p>
        </p:txBody>
      </p:sp>
      <p:sp>
        <p:nvSpPr>
          <p:cNvPr id="30" name="圓角矩形 29"/>
          <p:cNvSpPr/>
          <p:nvPr/>
        </p:nvSpPr>
        <p:spPr>
          <a:xfrm>
            <a:off x="1422400" y="4368757"/>
            <a:ext cx="2013084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F_1 - F_31</a:t>
            </a:r>
            <a:endParaRPr lang="zh-TW" altLang="en-US" sz="2400" dirty="0"/>
          </a:p>
        </p:txBody>
      </p:sp>
      <p:cxnSp>
        <p:nvCxnSpPr>
          <p:cNvPr id="31" name="直線單箭頭接點 30"/>
          <p:cNvCxnSpPr>
            <a:stCxn id="30" idx="3"/>
            <a:endCxn id="25" idx="1"/>
          </p:cNvCxnSpPr>
          <p:nvPr/>
        </p:nvCxnSpPr>
        <p:spPr>
          <a:xfrm>
            <a:off x="3435484" y="4883107"/>
            <a:ext cx="111853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1" idx="3"/>
            <a:endCxn id="8" idx="1"/>
          </p:cNvCxnSpPr>
          <p:nvPr/>
        </p:nvCxnSpPr>
        <p:spPr>
          <a:xfrm flipV="1">
            <a:off x="5355340" y="3004923"/>
            <a:ext cx="58695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cs typeface="Arial" panose="020B0604020202020204" pitchFamily="34" charset="0"/>
              </a:rPr>
              <a:t>二</a:t>
            </a:r>
            <a:r>
              <a:rPr lang="zh-TW" altLang="zh-TW" sz="3600" dirty="0">
                <a:cs typeface="Arial" panose="020B0604020202020204" pitchFamily="34" charset="0"/>
              </a:rPr>
              <a:t>、演算法和模型介紹</a:t>
            </a:r>
            <a:r>
              <a:rPr lang="en-US" altLang="zh-TW" sz="3600" dirty="0" smtClean="0">
                <a:cs typeface="Arial" panose="020B0604020202020204" pitchFamily="34" charset="0"/>
              </a:rPr>
              <a:t>(</a:t>
            </a:r>
            <a:r>
              <a:rPr lang="en-US" altLang="zh-TW" sz="3600" dirty="0">
                <a:cs typeface="Arial" panose="020B0604020202020204" pitchFamily="34" charset="0"/>
              </a:rPr>
              <a:t>5</a:t>
            </a:r>
            <a:r>
              <a:rPr lang="en-US" altLang="zh-TW" sz="3600" dirty="0" smtClean="0">
                <a:cs typeface="Arial" panose="020B0604020202020204" pitchFamily="34" charset="0"/>
              </a:rPr>
              <a:t>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44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訓練模型演算法程式說明(1/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900"/>
            <a:ext cx="7066722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4573413"/>
            <a:ext cx="7066721" cy="1471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96322" y="6045200"/>
            <a:ext cx="2328378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去除單一數據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5371" y="2061511"/>
            <a:ext cx="1966245" cy="4913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資料引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入</a:t>
            </a:r>
          </a:p>
        </p:txBody>
      </p:sp>
      <p:sp>
        <p:nvSpPr>
          <p:cNvPr id="8" name="矩形 7"/>
          <p:cNvSpPr/>
          <p:nvPr/>
        </p:nvSpPr>
        <p:spPr>
          <a:xfrm>
            <a:off x="838199" y="2552851"/>
            <a:ext cx="7066721" cy="86344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8198" y="3552852"/>
            <a:ext cx="7066722" cy="72561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904920" y="3553244"/>
            <a:ext cx="464380" cy="2242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去除失真數據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cs typeface="Arial" panose="020B0604020202020204" pitchFamily="34" charset="0"/>
              </a:rPr>
              <a:t>二</a:t>
            </a:r>
            <a:r>
              <a:rPr lang="zh-TW" altLang="zh-TW" sz="3600" dirty="0">
                <a:cs typeface="Arial" panose="020B0604020202020204" pitchFamily="34" charset="0"/>
              </a:rPr>
              <a:t>、演算法和模型介紹</a:t>
            </a:r>
            <a:r>
              <a:rPr lang="en-US" altLang="zh-TW" sz="3600" dirty="0" smtClean="0">
                <a:cs typeface="Arial" panose="020B0604020202020204" pitchFamily="34" charset="0"/>
              </a:rPr>
              <a:t>(</a:t>
            </a:r>
            <a:r>
              <a:rPr lang="en-US" altLang="zh-TW" sz="3600" dirty="0">
                <a:cs typeface="Arial" panose="020B0604020202020204" pitchFamily="34" charset="0"/>
              </a:rPr>
              <a:t>6</a:t>
            </a:r>
            <a:r>
              <a:rPr lang="en-US" altLang="zh-TW" sz="3600" dirty="0" smtClean="0">
                <a:cs typeface="Arial" panose="020B0604020202020204" pitchFamily="34" charset="0"/>
              </a:rPr>
              <a:t>/6)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271452"/>
            <a:ext cx="10515600" cy="467038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b="1" dirty="0"/>
              <a:t>訓練模型演算法程式說明</a:t>
            </a:r>
            <a:r>
              <a:rPr lang="zh-TW" altLang="en-US" sz="3200" b="1" dirty="0" smtClean="0"/>
              <a:t>(</a:t>
            </a:r>
            <a:r>
              <a:rPr lang="en-US" altLang="zh-TW" sz="3200" b="1" dirty="0" smtClean="0"/>
              <a:t>2</a:t>
            </a:r>
            <a:r>
              <a:rPr lang="zh-TW" altLang="en-US" sz="3200" b="1" dirty="0" smtClean="0"/>
              <a:t>/</a:t>
            </a:r>
            <a:r>
              <a:rPr lang="en-US" altLang="zh-TW" sz="3200" b="1" dirty="0" smtClean="0"/>
              <a:t>2</a:t>
            </a:r>
            <a:r>
              <a:rPr lang="zh-TW" altLang="en-US" sz="3200" b="1" dirty="0" smtClean="0"/>
              <a:t>)</a:t>
            </a:r>
            <a:endParaRPr lang="zh-TW" altLang="en-US" sz="32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3" y="2870301"/>
            <a:ext cx="10218705" cy="26460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91981" y="2870301"/>
            <a:ext cx="10218707" cy="2646070"/>
          </a:xfrm>
          <a:prstGeom prst="rect">
            <a:avLst/>
          </a:prstGeom>
          <a:noFill/>
          <a:ln w="635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881724" y="2378961"/>
            <a:ext cx="2128965" cy="4913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訓練模型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444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報名序號：109061 團隊名稱：老闆的免費勞工 </vt:lpstr>
      <vt:lpstr>一、資料前處理(1/2)</vt:lpstr>
      <vt:lpstr>一、資料前處理(2/2)</vt:lpstr>
      <vt:lpstr>二、演算法和模型介紹(1/6)</vt:lpstr>
      <vt:lpstr>二、演算法和模型介紹(2/6)</vt:lpstr>
      <vt:lpstr>二、演算法和模型介紹(3/6)</vt:lpstr>
      <vt:lpstr>二、演算法和模型介紹(4/6)</vt:lpstr>
      <vt:lpstr>二、演算法和模型介紹(5/6)</vt:lpstr>
      <vt:lpstr>二、演算法和模型介紹(6/6)</vt:lpstr>
      <vt:lpstr>三、執行環境/套裝選擇/執行方式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王宏彬</cp:lastModifiedBy>
  <cp:revision>72</cp:revision>
  <cp:lastPrinted>2020-09-28T08:56:41Z</cp:lastPrinted>
  <dcterms:created xsi:type="dcterms:W3CDTF">2018-07-31T03:49:54Z</dcterms:created>
  <dcterms:modified xsi:type="dcterms:W3CDTF">2020-10-17T05:06:06Z</dcterms:modified>
</cp:coreProperties>
</file>