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/>
    <p:restoredTop sz="94693"/>
  </p:normalViewPr>
  <p:slideViewPr>
    <p:cSldViewPr snapToGrid="0" snapToObjects="1">
      <p:cViewPr varScale="1">
        <p:scale>
          <a:sx n="154" d="100"/>
          <a:sy n="154" d="100"/>
        </p:scale>
        <p:origin x="208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65587-C533-284F-9308-71FBA0AE3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A761CD-2178-064C-81B4-5317038B3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F4CC69-07A7-DC44-A369-C0E7BAB7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8/6/20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E7A008-7C69-E049-8C94-E148DB664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E5012C-01A0-0241-A093-F2B71E93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10023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FA463-27D0-0344-BBF3-1F3808874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9CB5A0-53F8-B248-B385-14802DADC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271078-9661-6249-B8D4-64D14634A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8/6/20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2EE1C8-9F56-BB4D-8E4E-54C6F49C6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CA4741-9F9C-5844-9443-A8D83FEA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59402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D47C09-3577-0C4B-B322-FF3D4E65F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BAF0C7-FEC2-1C42-B0C9-5775CE82A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E9C52D-9649-004D-85C3-8C758174D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8/6/20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9414FB-1070-344B-BBE7-7B413A05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E11D74-E570-BC4A-BB9B-5439F7C3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08575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DFCA0-730F-CE43-B695-788F7BE8C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B1494E-F949-5B40-B821-44881CA3C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389459-1FDF-5F4B-B2E9-2126C7DF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8/6/20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B3D0B9-FD5B-1C42-82AF-6C2C718E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260E3F-06AB-4349-8C46-04BCB503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62754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FDD05-B5A2-5C4E-8456-A67570BB0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265E59-8393-E24F-B485-EB12010B9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BD5E7B-F5EB-E740-866A-05128CC9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8/6/20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712830-5CC1-B248-B3EB-FCDE8A2D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7CF127-E4A4-1840-8AFD-FF7827A4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2777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461C2-A8CF-1D4F-80D3-19B85772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F60B9A-8B18-E142-9D56-52D065F79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C68240-5AD8-724E-85D2-BC846B7D5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9C114C-9C08-3C4F-9793-5D72C7D2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8/6/20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D3CAF2-54E0-5044-B053-03F76BF66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61B9B1-EB05-CD49-8022-389DB758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4744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DEB46-31E1-9D4D-803F-FFB2BE27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B1448E-9AAF-854F-99C5-EBD1C94D6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353974-BAC7-EB4E-82C5-C8B9D80F1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96A741-12EB-5947-ADA4-3AAE7978B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526C3A-C499-CF42-B448-E77F9C28A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4F68F0E-EE1B-644F-A5AD-6EAB25F5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8/6/20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4305DDB-20EE-1144-AAC6-C632AC1B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B10559-724F-7D41-AD64-D69F1EFF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12136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38976-B708-8747-A38E-EA378AE5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BB10EE-CB55-9F41-ADDC-E29B859C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8/6/20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D0EA675-56E3-3546-BC2B-D2314711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42E94BB-CA8B-1F46-994A-49C0044B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07764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3ED986-09D3-2845-B117-810461B7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8/6/20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A60CFF-F4E4-834E-B768-7FCAA127A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D0E80B-66D1-7043-A489-8D801964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39131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95D28-4B5B-C24C-9C4D-CC4FB352B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114BF9-A132-2742-998B-480A4049B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25F553-F334-484C-A976-D51ECF892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33E5B0-B5ED-1947-BDD5-0E156CC9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8/6/20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776A17-DF01-4C4C-BBE0-0647570C6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C620EB-623A-1C4F-B895-69A5597E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22253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E5456-68F7-8347-8578-A886F1AA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9B7CE1F-2C01-7048-9832-8DDB1B8BF9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B99B91-76AA-0B48-B068-E99F78F59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65F703-099B-A64E-9962-F326CE596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8/6/20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A5441C-1966-054B-8A86-00FB4004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724716-12BC-5C4C-AB3A-B73A4A25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45074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0B105B0-7E6B-C344-97B8-86AA25650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506233-78D2-DD4E-AA99-A06DEA250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FC9886-2909-2B40-A47C-E58C6FB68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1A183-A966-6D4F-A5BD-79CBF7AB6B18}" type="datetimeFigureOut">
              <a:rPr lang="es-US" smtClean="0"/>
              <a:t>8/6/20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5D42DB-5C3A-ED46-851A-4930413EF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089CB6-CD8C-4449-AED5-991D21226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23133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usebrains/GSatMicroListen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2E79E-8E5B-D649-A40F-948016A277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 dirty="0"/>
              <a:t>Drifter Follower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3D2318-26CD-AC4C-94BA-0D72A1ADE2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US" dirty="0"/>
              <a:t>Pat Welch</a:t>
            </a:r>
          </a:p>
          <a:p>
            <a:r>
              <a:rPr lang="es-US" dirty="0"/>
              <a:t>August-2020</a:t>
            </a:r>
          </a:p>
        </p:txBody>
      </p:sp>
    </p:spTree>
    <p:extLst>
      <p:ext uri="{BB962C8B-B14F-4D97-AF65-F5344CB8AC3E}">
        <p14:creationId xmlns:p14="http://schemas.microsoft.com/office/powerpoint/2010/main" val="290814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16777-C4AD-B64F-9281-7786A1DA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Data Flow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1D847E-6C5B-D045-B647-42315BAA2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2EC9C79A-2C8F-624A-B3FB-F08D0C91B579}"/>
              </a:ext>
            </a:extLst>
          </p:cNvPr>
          <p:cNvSpPr/>
          <p:nvPr/>
        </p:nvSpPr>
        <p:spPr>
          <a:xfrm>
            <a:off x="1443566" y="2353733"/>
            <a:ext cx="889000" cy="474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Drifter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223AFC50-BD3C-2B47-AF55-DF5959BE5213}"/>
              </a:ext>
            </a:extLst>
          </p:cNvPr>
          <p:cNvSpPr/>
          <p:nvPr/>
        </p:nvSpPr>
        <p:spPr>
          <a:xfrm>
            <a:off x="10024534" y="2353733"/>
            <a:ext cx="812800" cy="474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Glider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62F5EBF3-ACCE-5D4D-AAC3-373F4FEFBC72}"/>
              </a:ext>
            </a:extLst>
          </p:cNvPr>
          <p:cNvSpPr/>
          <p:nvPr/>
        </p:nvSpPr>
        <p:spPr>
          <a:xfrm>
            <a:off x="1443566" y="3128169"/>
            <a:ext cx="889000" cy="474134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Iridium</a:t>
            </a:r>
          </a:p>
          <a:p>
            <a:pPr algn="ctr"/>
            <a:r>
              <a:rPr lang="es-US" dirty="0"/>
              <a:t>SBD</a:t>
            </a: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F0D77F9E-4D6A-3941-AAAD-1C63FF5DCEA2}"/>
              </a:ext>
            </a:extLst>
          </p:cNvPr>
          <p:cNvSpPr/>
          <p:nvPr/>
        </p:nvSpPr>
        <p:spPr>
          <a:xfrm>
            <a:off x="9986434" y="3128169"/>
            <a:ext cx="889000" cy="474134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Iridium</a:t>
            </a:r>
          </a:p>
          <a:p>
            <a:pPr algn="ctr"/>
            <a:r>
              <a:rPr lang="es-US" sz="1600" dirty="0"/>
              <a:t>Modem</a:t>
            </a: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F816D754-CB52-E647-8F69-768E14F89068}"/>
              </a:ext>
            </a:extLst>
          </p:cNvPr>
          <p:cNvSpPr/>
          <p:nvPr/>
        </p:nvSpPr>
        <p:spPr>
          <a:xfrm>
            <a:off x="9829800" y="3839766"/>
            <a:ext cx="1202268" cy="474134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SFMC gliderfmc0</a:t>
            </a: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7C4AF049-ADBB-C241-94EE-3D31A88AC5AC}"/>
              </a:ext>
            </a:extLst>
          </p:cNvPr>
          <p:cNvSpPr/>
          <p:nvPr/>
        </p:nvSpPr>
        <p:spPr>
          <a:xfrm>
            <a:off x="1286932" y="3839766"/>
            <a:ext cx="1202268" cy="770466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GSatMicro</a:t>
            </a:r>
          </a:p>
          <a:p>
            <a:pPr algn="ctr"/>
            <a:r>
              <a:rPr lang="es-US" dirty="0"/>
              <a:t>Forwarder</a:t>
            </a:r>
          </a:p>
          <a:p>
            <a:pPr algn="ctr"/>
            <a:r>
              <a:rPr lang="es-US" dirty="0"/>
              <a:t>gliderfs2</a:t>
            </a: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0516C8C5-6985-374C-920A-70E0EE1159BD}"/>
              </a:ext>
            </a:extLst>
          </p:cNvPr>
          <p:cNvSpPr/>
          <p:nvPr/>
        </p:nvSpPr>
        <p:spPr>
          <a:xfrm>
            <a:off x="1176867" y="4873095"/>
            <a:ext cx="1312333" cy="770466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GSatMicro</a:t>
            </a:r>
          </a:p>
          <a:p>
            <a:pPr algn="ctr"/>
            <a:r>
              <a:rPr lang="es-US" dirty="0"/>
              <a:t>Listener</a:t>
            </a:r>
          </a:p>
          <a:p>
            <a:pPr algn="ctr"/>
            <a:r>
              <a:rPr lang="es-US" dirty="0"/>
              <a:t>gliderfmc0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A58617E-91C9-D44D-9E86-1FE27E6B46B1}"/>
              </a:ext>
            </a:extLst>
          </p:cNvPr>
          <p:cNvSpPr/>
          <p:nvPr/>
        </p:nvSpPr>
        <p:spPr>
          <a:xfrm>
            <a:off x="3022602" y="4926275"/>
            <a:ext cx="1312332" cy="664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SQLite3</a:t>
            </a:r>
          </a:p>
          <a:p>
            <a:pPr algn="ctr"/>
            <a:r>
              <a:rPr lang="es-US" dirty="0"/>
              <a:t>DB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478EF17-0D15-DB49-B3F1-39A3F3043D31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1888066" y="2827867"/>
            <a:ext cx="0" cy="30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70E8D45-216C-044C-8643-986A1D04B06F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1888066" y="3602303"/>
            <a:ext cx="0" cy="237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D753D91F-72E8-5144-BFBB-16497AEA4530}"/>
              </a:ext>
            </a:extLst>
          </p:cNvPr>
          <p:cNvCxnSpPr>
            <a:stCxn id="10" idx="2"/>
          </p:cNvCxnSpPr>
          <p:nvPr/>
        </p:nvCxnSpPr>
        <p:spPr>
          <a:xfrm>
            <a:off x="1888066" y="4610232"/>
            <a:ext cx="0" cy="26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0A8C228-F94E-EF4D-AE44-272B32A44217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2489200" y="5258327"/>
            <a:ext cx="5334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D3BC88D-E53E-4749-94B7-EC8CAC6B5EB1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10430934" y="2827867"/>
            <a:ext cx="0" cy="30030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0771E4A7-184C-D047-A6C8-FE896969630E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0430934" y="3602303"/>
            <a:ext cx="0" cy="23746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C0559760-8107-2A4F-BC9D-1A63FAEE6EDA}"/>
              </a:ext>
            </a:extLst>
          </p:cNvPr>
          <p:cNvSpPr/>
          <p:nvPr/>
        </p:nvSpPr>
        <p:spPr>
          <a:xfrm>
            <a:off x="7162800" y="4700784"/>
            <a:ext cx="1388533" cy="1115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Dialog</a:t>
            </a:r>
          </a:p>
          <a:p>
            <a:pPr algn="ctr"/>
            <a:r>
              <a:rPr lang="es-US" dirty="0"/>
              <a:t>Consumer</a:t>
            </a:r>
          </a:p>
          <a:p>
            <a:pPr algn="ctr"/>
            <a:r>
              <a:rPr lang="es-US" dirty="0"/>
              <a:t>gliderfmc0</a:t>
            </a:r>
          </a:p>
        </p:txBody>
      </p:sp>
      <p:cxnSp>
        <p:nvCxnSpPr>
          <p:cNvPr id="36" name="Conector angular 35">
            <a:extLst>
              <a:ext uri="{FF2B5EF4-FFF2-40B4-BE49-F238E27FC236}">
                <a16:creationId xmlns:a16="http://schemas.microsoft.com/office/drawing/2014/main" id="{AD228E92-3833-F145-8CE1-C713656B8AFF}"/>
              </a:ext>
            </a:extLst>
          </p:cNvPr>
          <p:cNvCxnSpPr>
            <a:cxnSpLocks/>
            <a:stCxn id="9" idx="2"/>
            <a:endCxn id="34" idx="3"/>
          </p:cNvCxnSpPr>
          <p:nvPr/>
        </p:nvCxnSpPr>
        <p:spPr>
          <a:xfrm rot="5400000">
            <a:off x="9018921" y="3846313"/>
            <a:ext cx="944427" cy="187960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2A31C8C-0A71-3541-9876-3B9F212BD8DE}"/>
              </a:ext>
            </a:extLst>
          </p:cNvPr>
          <p:cNvSpPr txBox="1"/>
          <p:nvPr/>
        </p:nvSpPr>
        <p:spPr>
          <a:xfrm>
            <a:off x="9144000" y="5167766"/>
            <a:ext cx="110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SFMC API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BB74757-9620-9A4C-A429-90540E4C48A5}"/>
              </a:ext>
            </a:extLst>
          </p:cNvPr>
          <p:cNvSpPr/>
          <p:nvPr/>
        </p:nvSpPr>
        <p:spPr>
          <a:xfrm>
            <a:off x="5181600" y="4700784"/>
            <a:ext cx="1388533" cy="1115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Drifter Path</a:t>
            </a:r>
          </a:p>
          <a:p>
            <a:pPr algn="ctr"/>
            <a:r>
              <a:rPr lang="es-US" dirty="0"/>
              <a:t>Estimation</a:t>
            </a:r>
          </a:p>
          <a:p>
            <a:pPr algn="ctr"/>
            <a:r>
              <a:rPr lang="es-US" dirty="0"/>
              <a:t>gliderfmc0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6DCA5CB1-D349-F940-B3EB-B6292DEAB0DD}"/>
              </a:ext>
            </a:extLst>
          </p:cNvPr>
          <p:cNvCxnSpPr>
            <a:cxnSpLocks/>
            <a:stCxn id="14" idx="6"/>
            <a:endCxn id="39" idx="1"/>
          </p:cNvCxnSpPr>
          <p:nvPr/>
        </p:nvCxnSpPr>
        <p:spPr>
          <a:xfrm flipV="1">
            <a:off x="4334934" y="5258327"/>
            <a:ext cx="84666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43430B28-F78F-634B-989C-2ECCDA1A6DAA}"/>
              </a:ext>
            </a:extLst>
          </p:cNvPr>
          <p:cNvSpPr/>
          <p:nvPr/>
        </p:nvSpPr>
        <p:spPr>
          <a:xfrm>
            <a:off x="3065993" y="3366095"/>
            <a:ext cx="1312332" cy="664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Pattern</a:t>
            </a:r>
          </a:p>
          <a:p>
            <a:pPr algn="ctr"/>
            <a:r>
              <a:rPr lang="es-US" dirty="0"/>
              <a:t>YAML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6E9503EE-BD0A-5348-B638-ECDF6BCA9207}"/>
              </a:ext>
            </a:extLst>
          </p:cNvPr>
          <p:cNvSpPr/>
          <p:nvPr/>
        </p:nvSpPr>
        <p:spPr>
          <a:xfrm>
            <a:off x="6131983" y="3128169"/>
            <a:ext cx="1388533" cy="1115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Goto</a:t>
            </a:r>
          </a:p>
          <a:p>
            <a:pPr algn="ctr"/>
            <a:r>
              <a:rPr lang="es-US" dirty="0"/>
              <a:t>Generator</a:t>
            </a:r>
          </a:p>
          <a:p>
            <a:pPr algn="ctr"/>
            <a:r>
              <a:rPr lang="es-US" dirty="0"/>
              <a:t>gliderfmc0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56A9B927-063E-2347-A54B-A7EA3C036538}"/>
              </a:ext>
            </a:extLst>
          </p:cNvPr>
          <p:cNvCxnSpPr>
            <a:cxnSpLocks/>
            <a:stCxn id="46" idx="6"/>
          </p:cNvCxnSpPr>
          <p:nvPr/>
        </p:nvCxnSpPr>
        <p:spPr>
          <a:xfrm flipV="1">
            <a:off x="4378325" y="3669242"/>
            <a:ext cx="1717675" cy="28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F51A6DB5-6A85-E348-B480-5B13C13E4E8F}"/>
              </a:ext>
            </a:extLst>
          </p:cNvPr>
          <p:cNvCxnSpPr/>
          <p:nvPr/>
        </p:nvCxnSpPr>
        <p:spPr>
          <a:xfrm flipV="1">
            <a:off x="6409267" y="4224999"/>
            <a:ext cx="0" cy="4757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145EA7EE-BCDA-2849-A972-D96DDACFA881}"/>
              </a:ext>
            </a:extLst>
          </p:cNvPr>
          <p:cNvCxnSpPr/>
          <p:nvPr/>
        </p:nvCxnSpPr>
        <p:spPr>
          <a:xfrm flipV="1">
            <a:off x="7272867" y="4224998"/>
            <a:ext cx="0" cy="4757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4" name="Conector angular 63">
            <a:extLst>
              <a:ext uri="{FF2B5EF4-FFF2-40B4-BE49-F238E27FC236}">
                <a16:creationId xmlns:a16="http://schemas.microsoft.com/office/drawing/2014/main" id="{42E0CB59-BFA9-8E4B-8A03-C18F7CA8D334}"/>
              </a:ext>
            </a:extLst>
          </p:cNvPr>
          <p:cNvCxnSpPr>
            <a:stCxn id="47" idx="3"/>
          </p:cNvCxnSpPr>
          <p:nvPr/>
        </p:nvCxnSpPr>
        <p:spPr>
          <a:xfrm>
            <a:off x="7520516" y="3685712"/>
            <a:ext cx="2309284" cy="3911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ECD8B4F8-026E-2B43-B7AB-2328A2D25192}"/>
              </a:ext>
            </a:extLst>
          </p:cNvPr>
          <p:cNvSpPr txBox="1"/>
          <p:nvPr/>
        </p:nvSpPr>
        <p:spPr>
          <a:xfrm>
            <a:off x="8680459" y="3749021"/>
            <a:ext cx="114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SFMC API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81742CD-E85B-FB44-926E-B2AA146CB3B7}"/>
              </a:ext>
            </a:extLst>
          </p:cNvPr>
          <p:cNvSpPr txBox="1"/>
          <p:nvPr/>
        </p:nvSpPr>
        <p:spPr>
          <a:xfrm>
            <a:off x="1887538" y="3526843"/>
            <a:ext cx="93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DirectIP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353323A-B032-F946-BD3B-C5E9E3A4225B}"/>
              </a:ext>
            </a:extLst>
          </p:cNvPr>
          <p:cNvSpPr txBox="1"/>
          <p:nvPr/>
        </p:nvSpPr>
        <p:spPr>
          <a:xfrm>
            <a:off x="10435335" y="3545166"/>
            <a:ext cx="93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DirectIP</a:t>
            </a:r>
          </a:p>
        </p:txBody>
      </p:sp>
    </p:spTree>
    <p:extLst>
      <p:ext uri="{BB962C8B-B14F-4D97-AF65-F5344CB8AC3E}">
        <p14:creationId xmlns:p14="http://schemas.microsoft.com/office/powerpoint/2010/main" val="47149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9B7B8-6438-A147-8E12-05BC84492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Logic Flow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1108C0-08FC-9F45-AB40-DEE693036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/>
              <a:t>Drifter GPS fixes are every 15 minutes and stored in a database</a:t>
            </a:r>
          </a:p>
          <a:p>
            <a:r>
              <a:rPr lang="es-US" dirty="0"/>
              <a:t>When the glider calls in the dialog is forwarded to the Dialog Consumer.</a:t>
            </a:r>
          </a:p>
          <a:p>
            <a:r>
              <a:rPr lang="es-US" dirty="0"/>
              <a:t>Once files are being sent from the glider to SFMC, a new goto file is generated and sent to SFMC.</a:t>
            </a:r>
          </a:p>
          <a:p>
            <a:r>
              <a:rPr lang="es-US" dirty="0"/>
              <a:t>After the files are done being sent from the glider to SFMC, the new goto file is sent to the glider.</a:t>
            </a:r>
          </a:p>
        </p:txBody>
      </p:sp>
    </p:spTree>
    <p:extLst>
      <p:ext uri="{BB962C8B-B14F-4D97-AF65-F5344CB8AC3E}">
        <p14:creationId xmlns:p14="http://schemas.microsoft.com/office/powerpoint/2010/main" val="144373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FB7E9-80C1-6341-922C-E48BC585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Sample Goto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4870D6-0B9C-DF4C-A0FB-86CA6DFAE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s-US" dirty="0">
                <a:latin typeface="Courier" pitchFamily="2" charset="0"/>
              </a:rPr>
              <a:t>behavior_name=goto_list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 Drifter follower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 Generated: 2020-08-04 00:58:39+00:00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 DRIFTER pos: 44.746569, -124.699091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         vel: 0.0048, 0.0253 m/sec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       speed: 0.0257 m/sec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       theta: 10.8 degrees true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 GLIDER  pos: 44.745388, -124.681929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       speed: 0.2752 m/sec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 WATER   vel: 0.1631, -0.0709 m/sec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       speed: 0.1779 m/sec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       theta: 113.5 degrees true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 PATTERNS: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   i=0 PATTERN: [707,0] False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   i=1 PATTERN: [-707,0] False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   i=2 PATTERN: [0,707] False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   i=3 PATTERN: [0,-707] False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 index=0</a:t>
            </a:r>
            <a:br>
              <a:rPr lang="es-US" dirty="0">
                <a:latin typeface="Courier" pitchFamily="2" charset="0"/>
              </a:rPr>
            </a:b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&lt;start:b_arg&gt;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b_arg: num_legs_to_run(nodim) -1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b_arg: start_when(enum) 0 # BAW_IMMEDIATELY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b_arg: list_stop_when(enum) 7 # BAW_WHEN_WPT_DIST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b_arg: initial_wpt(enum) 0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b_arg: num_waypoints(enum) 6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&lt;end:b_arg&gt;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&lt;start:waypoints&gt;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-12441.38386131709 4444.891010636509 # i=0, dist=692m, dt=1:58:16, 2020-08-04 02:56:55+00:00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-12442.40329811835 4445.084871441223 # i=1, dist=1393m, dt=3:56:39, 2020-08-04 06:53:34+00:00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-12441.853138407723 4445.520744841862 # i=2, dist=1086m, dt=1:06:06, 2020-08-04 07:59:40+00:00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-12441.837061421007 4444.817360891085 # i=3, dist=1303m, dt=1:13:19, 2020-08-04 09:13:00+00:00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-12441.28685376142 4445.253234375147 # i=0, dist=1086m, dt=1:06:06, 2020-08-04 10:19:06+00:00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-12442.306402952647 4445.447096164155 # i=1, dist=1393m, dt=3:56:39, 2020-08-04 14:15:45+00:00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&lt;end:waypoints&gt;</a:t>
            </a:r>
          </a:p>
        </p:txBody>
      </p:sp>
    </p:spTree>
    <p:extLst>
      <p:ext uri="{BB962C8B-B14F-4D97-AF65-F5344CB8AC3E}">
        <p14:creationId xmlns:p14="http://schemas.microsoft.com/office/powerpoint/2010/main" val="3067775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9A54E-A32E-F34D-B147-591B3AC46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6548"/>
            <a:ext cx="4042719" cy="5526325"/>
          </a:xfrm>
        </p:spPr>
        <p:txBody>
          <a:bodyPr>
            <a:normAutofit/>
          </a:bodyPr>
          <a:lstStyle/>
          <a:p>
            <a:r>
              <a:rPr lang="es-US" dirty="0"/>
              <a:t>SFMC Dashboard</a:t>
            </a:r>
            <a:br>
              <a:rPr lang="es-US" dirty="0"/>
            </a:br>
            <a:r>
              <a:rPr lang="es-US" sz="3200" dirty="0"/>
              <a:t>a butterfly pattern, </a:t>
            </a:r>
            <a:br>
              <a:rPr lang="es-US" sz="3200" dirty="0"/>
            </a:br>
            <a:r>
              <a:rPr lang="es-US" sz="3200" dirty="0"/>
              <a:t>E-&gt;W-&gt;N-&gt;S-&gt;E</a:t>
            </a:r>
            <a:br>
              <a:rPr lang="es-US" dirty="0"/>
            </a:br>
            <a:br>
              <a:rPr lang="es-US" dirty="0"/>
            </a:br>
            <a:r>
              <a:rPr lang="es-US" sz="3200" dirty="0"/>
              <a:t>Drifter moving NNE</a:t>
            </a:r>
            <a:br>
              <a:rPr lang="es-US" sz="3200" dirty="0"/>
            </a:br>
            <a:r>
              <a:rPr lang="es-US" sz="3200" dirty="0"/>
              <a:t>orange line</a:t>
            </a:r>
          </a:p>
        </p:txBody>
      </p:sp>
      <p:pic>
        <p:nvPicPr>
          <p:cNvPr id="9" name="Marcador de contenido 8" descr="Papalote volando en el cielo&#10;&#10;Descripción generada automáticamente">
            <a:extLst>
              <a:ext uri="{FF2B5EF4-FFF2-40B4-BE49-F238E27FC236}">
                <a16:creationId xmlns:a16="http://schemas.microsoft.com/office/drawing/2014/main" id="{A3A2A4FD-6920-1B4C-A3F5-29BC03442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5526" y="319475"/>
            <a:ext cx="6866086" cy="6018840"/>
          </a:xfr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5BE9AD2-B826-D646-8ADA-EBC483B2C616}"/>
              </a:ext>
            </a:extLst>
          </p:cNvPr>
          <p:cNvCxnSpPr>
            <a:cxnSpLocks/>
          </p:cNvCxnSpPr>
          <p:nvPr/>
        </p:nvCxnSpPr>
        <p:spPr>
          <a:xfrm flipV="1">
            <a:off x="7347098" y="1371600"/>
            <a:ext cx="1153435" cy="235811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2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44F3D-09CC-0C4C-9618-FDB254AC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Software is available at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26BE0E-AF6B-6B4B-AB57-434561B1D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>
                <a:hlinkClick r:id="rId2"/>
              </a:rPr>
              <a:t>https://github.com/mousebrains/GSatMicroListener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426313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6855F-FDF1-664B-968B-1F926243B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patterns.yaml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CE4CE64-75F9-164A-94B0-980B72999868}"/>
              </a:ext>
            </a:extLst>
          </p:cNvPr>
          <p:cNvSpPr txBox="1"/>
          <p:nvPr/>
        </p:nvSpPr>
        <p:spPr>
          <a:xfrm>
            <a:off x="931025" y="1690688"/>
            <a:ext cx="107067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#</a:t>
            </a:r>
          </a:p>
          <a:p>
            <a:r>
              <a:rPr lang="es-US" dirty="0"/>
              <a:t># Patterns for flying a glider around a moving drifter</a:t>
            </a:r>
          </a:p>
          <a:p>
            <a:r>
              <a:rPr lang="es-US" dirty="0"/>
              <a:t>#</a:t>
            </a:r>
          </a:p>
          <a:p>
            <a:r>
              <a:rPr lang="es-US" dirty="0"/>
              <a:t>osu683:                         # Glider to work with</a:t>
            </a:r>
          </a:p>
          <a:p>
            <a:r>
              <a:rPr lang="es-US" dirty="0"/>
              <a:t>        IMEI: "300234068117290" # Which beacon to follow</a:t>
            </a:r>
          </a:p>
          <a:p>
            <a:r>
              <a:rPr lang="es-US" dirty="0"/>
              <a:t>        qRotate: False          # Rotate the pattern so the x/eastward is along drifter velocity</a:t>
            </a:r>
          </a:p>
          <a:p>
            <a:r>
              <a:rPr lang="es-US" dirty="0"/>
              <a:t>        norm: 707               # km to meters, 1000/root(2) so 1km on a side</a:t>
            </a:r>
          </a:p>
          <a:p>
            <a:r>
              <a:rPr lang="es-US" dirty="0"/>
              <a:t>        theta: 0                # rotate pattern by this many degrees northwards</a:t>
            </a:r>
          </a:p>
          <a:p>
            <a:r>
              <a:rPr lang="es-US" dirty="0"/>
              <a:t>        pattern:                # pattern in km with drifter at the center</a:t>
            </a:r>
          </a:p>
          <a:p>
            <a:r>
              <a:rPr lang="es-US" dirty="0"/>
              <a:t>        - [ 1, 0] # East, North</a:t>
            </a:r>
          </a:p>
          <a:p>
            <a:r>
              <a:rPr lang="es-US" dirty="0"/>
              <a:t>        - [-1, 0] # East, North</a:t>
            </a:r>
          </a:p>
          <a:p>
            <a:r>
              <a:rPr lang="es-US" dirty="0"/>
              <a:t>        - [ 0, 1] # East, North</a:t>
            </a:r>
          </a:p>
          <a:p>
            <a:r>
              <a:rPr lang="es-US" dirty="0"/>
              <a:t>        - [ 0,-1] # East, North</a:t>
            </a:r>
          </a:p>
        </p:txBody>
      </p:sp>
    </p:spTree>
    <p:extLst>
      <p:ext uri="{BB962C8B-B14F-4D97-AF65-F5344CB8AC3E}">
        <p14:creationId xmlns:p14="http://schemas.microsoft.com/office/powerpoint/2010/main" val="158237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36C0204-4D3E-E940-81EF-38E81B4BFF5F}"/>
              </a:ext>
            </a:extLst>
          </p:cNvPr>
          <p:cNvSpPr txBox="1"/>
          <p:nvPr/>
        </p:nvSpPr>
        <p:spPr>
          <a:xfrm>
            <a:off x="241069" y="166255"/>
            <a:ext cx="1182901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US" dirty="0"/>
              <a:t>One specifies the glider one wants to apply the pattern to, in this case osu683.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S" dirty="0"/>
              <a:t>IMEI is the GPS beacon the glider will follow.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S" dirty="0"/>
              <a:t>qRotate specifies if the pattern is rotated such that the x axis of the pattern is aligned with lines of latitude or along the drifter's velocity vector.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S" dirty="0"/>
              <a:t>norm is an overall scaling factor.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S" dirty="0"/>
              <a:t>theta allows a rotation of the pattern. (This is what you were asking about.)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S" dirty="0"/>
              <a:t>pattern is a list of x,y coordinates of the pattern.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US" dirty="0"/>
              <a:t>With qRotate False, +x will be eastwards and +y will be northwards.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US" dirty="0"/>
              <a:t>The actual pattern used is scaled by norm and rotated by theta.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US" dirty="0"/>
              <a:t>Then possibly rotated again if qRotate is True.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US" dirty="0"/>
              <a:t>The actual pattern should end up in meters. 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US" dirty="0"/>
              <a:t>The number of points in the pattern is only limited by your imagination, but less than ~50 is a reasonable number.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US" dirty="0"/>
              <a:t>The algorithm to find the closest point to start with is linear in N.</a:t>
            </a:r>
          </a:p>
          <a:p>
            <a:endParaRPr lang="es-US" dirty="0"/>
          </a:p>
          <a:p>
            <a:r>
              <a:rPr lang="es-US" dirty="0"/>
              <a:t>Currently the patterns.yaml file lives on gliderfmc0 in the /home/pat/GSatMicroListener directory. If the file is modified, then the software will automatically reload the file. Currently only Anatoli or I have access to gliderfmc0.</a:t>
            </a:r>
          </a:p>
          <a:p>
            <a:endParaRPr lang="es-US" dirty="0"/>
          </a:p>
          <a:p>
            <a:r>
              <a:rPr lang="es-US" dirty="0"/>
              <a:t>Initially, after the pattern is loaded or reloaded, the first point the glider flies to will be the closest in time. After that, it flies through the pattern list sequentially.</a:t>
            </a:r>
          </a:p>
          <a:p>
            <a:endParaRPr lang="es-US"/>
          </a:p>
          <a:p>
            <a:r>
              <a:rPr lang="es-US"/>
              <a:t>If </a:t>
            </a:r>
            <a:r>
              <a:rPr lang="es-US" dirty="0"/>
              <a:t>the pattern has not been reloaded, then the new goto will start with the pattern point that corresponds to the current waypoint in the previous generated goto file.</a:t>
            </a:r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731066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1015</Words>
  <Application>Microsoft Macintosh PowerPoint</Application>
  <PresentationFormat>Panorámica</PresentationFormat>
  <Paragraphs>76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</vt:lpstr>
      <vt:lpstr>Tema de Office</vt:lpstr>
      <vt:lpstr>Drifter Follower</vt:lpstr>
      <vt:lpstr>Data Flow</vt:lpstr>
      <vt:lpstr>Logic Flow</vt:lpstr>
      <vt:lpstr>Sample Goto</vt:lpstr>
      <vt:lpstr>SFMC Dashboard a butterfly pattern,  E-&gt;W-&gt;N-&gt;S-&gt;E  Drifter moving NNE orange line</vt:lpstr>
      <vt:lpstr>Software is available at</vt:lpstr>
      <vt:lpstr>patterns.yaml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Drifter Follower</dc:title>
  <dc:creator>Pat Welch</dc:creator>
  <cp:lastModifiedBy>Pat Welch</cp:lastModifiedBy>
  <cp:revision>9</cp:revision>
  <dcterms:created xsi:type="dcterms:W3CDTF">2020-08-04T16:11:18Z</dcterms:created>
  <dcterms:modified xsi:type="dcterms:W3CDTF">2020-08-06T16:57:29Z</dcterms:modified>
</cp:coreProperties>
</file>