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15" r:id="rId3"/>
    <p:sldId id="328" r:id="rId4"/>
    <p:sldId id="375" r:id="rId5"/>
    <p:sldId id="351" r:id="rId6"/>
    <p:sldId id="353" r:id="rId7"/>
    <p:sldId id="355" r:id="rId8"/>
    <p:sldId id="346" r:id="rId9"/>
    <p:sldId id="350" r:id="rId10"/>
    <p:sldId id="347" r:id="rId11"/>
    <p:sldId id="372" r:id="rId12"/>
    <p:sldId id="371" r:id="rId13"/>
    <p:sldId id="370" r:id="rId14"/>
    <p:sldId id="376" r:id="rId15"/>
    <p:sldId id="377" r:id="rId16"/>
    <p:sldId id="378" r:id="rId17"/>
    <p:sldId id="373" r:id="rId18"/>
    <p:sldId id="3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98" autoAdjust="0"/>
  </p:normalViewPr>
  <p:slideViewPr>
    <p:cSldViewPr>
      <p:cViewPr varScale="1">
        <p:scale>
          <a:sx n="111" d="100"/>
          <a:sy n="111" d="100"/>
        </p:scale>
        <p:origin x="54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6DBB377-B0DD-45E2-9013-E4A45D655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71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C301C-9727-46D7-992B-E6EC88A40140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541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99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2772" indent="-281835" defTabSz="914399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7341" indent="-225468" defTabSz="914399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78277" indent="-225468" defTabSz="914399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29214" indent="-225468" defTabSz="914399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0150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1086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82023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32959" indent="-225468" defTabSz="91439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05E3CE8-9BBF-4A3C-9BCC-F632129EE263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44428"/>
            <a:ext cx="5029819" cy="411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944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BB377-B0DD-45E2-9013-E4A45D6552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BB377-B0DD-45E2-9013-E4A45D65523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70DF2-A392-49C5-BE99-9B883311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37E7D-4AE5-43B4-85CE-FFA091703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E5F7-1030-44F9-836D-266A79FF3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3474C-0050-4E0A-85BD-005EA6249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FA143-BB81-4FAA-8341-5A5D80C83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D89B4-672E-4EE4-8FB5-398DDFCBD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F30B-E411-4DED-A5B1-4EEAE9DDF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25767-3E51-4558-A59C-601391A3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6EDED-7ADF-41FD-99A3-1CC8097F8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1D4F-49B5-4503-8B5C-DBAA51401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1763A-C69E-4BFD-8415-34AEE1C32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C37D7-6452-4F29-BF23-5A4F68ECD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0361-4094-46A3-9563-6766ADC34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2CBE5-F21D-4548-84A3-763B997D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3658202-CC20-4049-AEFF-0F8B29019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599"/>
            <a:ext cx="8686800" cy="22356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 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New Surface Wave Coupling Scheme for the COARE Air-Sea Flux Algorithm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C.W. Fairall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Banner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R. Morison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AGU December 2017</a:t>
            </a:r>
            <a:endParaRPr lang="en-US" sz="1600" dirty="0" smtClean="0"/>
          </a:p>
        </p:txBody>
      </p:sp>
      <p:sp>
        <p:nvSpPr>
          <p:cNvPr id="17410" name="Text Box 7"/>
          <p:cNvSpPr txBox="1">
            <a:spLocks noChangeArrowheads="1"/>
          </p:cNvSpPr>
          <p:nvPr/>
        </p:nvSpPr>
        <p:spPr bwMode="auto">
          <a:xfrm>
            <a:off x="1295400" y="2464237"/>
            <a:ext cx="6324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Background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The wave model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HIWINGS field program</a:t>
            </a:r>
            <a:endParaRPr lang="en-US" sz="2000" dirty="0"/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Summary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AGU New Orleans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C37D7-6452-4F29-BF23-5A4F68ECDD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200" dirty="0" smtClean="0"/>
              <a:t>UNSW Wave Model Example Results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800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Roughness Parameterization</a:t>
            </a:r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68346"/>
              </p:ext>
            </p:extLst>
          </p:nvPr>
        </p:nvGraphicFramePr>
        <p:xfrm>
          <a:off x="838200" y="5334000"/>
          <a:ext cx="2171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5334000"/>
                        <a:ext cx="217170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0" y="33336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U10=30 m/s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63040"/>
            <a:ext cx="4450715" cy="333756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47800"/>
            <a:ext cx="4724400" cy="334518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30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4876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Energy dissipation by wave breaking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95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4419600" cy="6096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COARE3.6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2057400"/>
          </a:xfrm>
        </p:spPr>
        <p:txBody>
          <a:bodyPr/>
          <a:lstStyle/>
          <a:p>
            <a:r>
              <a:rPr lang="en-US" dirty="0" smtClean="0"/>
              <a:t>Default=No Wave Information</a:t>
            </a:r>
          </a:p>
          <a:p>
            <a:pPr lvl="1"/>
            <a:r>
              <a:rPr lang="en-US" dirty="0" smtClean="0"/>
              <a:t>Uses U-based C</a:t>
            </a:r>
            <a:r>
              <a:rPr lang="en-US" baseline="-25000" dirty="0" smtClean="0"/>
              <a:t>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COAREG uses U-based whitecap from wave model – better than old U^3.4 dependence</a:t>
            </a:r>
          </a:p>
          <a:p>
            <a:r>
              <a:rPr lang="en-US" dirty="0" smtClean="0"/>
              <a:t>Wave information: 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, H</a:t>
            </a:r>
            <a:r>
              <a:rPr lang="en-US" baseline="-25000" dirty="0" smtClean="0"/>
              <a:t>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 is known but H</a:t>
            </a:r>
            <a:r>
              <a:rPr lang="en-US" baseline="-25000" dirty="0" smtClean="0"/>
              <a:t>s</a:t>
            </a:r>
            <a:r>
              <a:rPr lang="en-US" dirty="0" smtClean="0"/>
              <a:t> is not, uses H</a:t>
            </a:r>
            <a:r>
              <a:rPr lang="en-US" baseline="-25000" dirty="0" smtClean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U,C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Wave-based parameterizations for C</a:t>
            </a:r>
            <a:r>
              <a:rPr lang="en-US" baseline="-25000" dirty="0" smtClean="0"/>
              <a:t>d</a:t>
            </a:r>
            <a:r>
              <a:rPr lang="en-US" dirty="0" smtClean="0"/>
              <a:t>, C</a:t>
            </a:r>
            <a:r>
              <a:rPr lang="en-US" baseline="-25000" dirty="0" smtClean="0"/>
              <a:t>E</a:t>
            </a:r>
            <a:r>
              <a:rPr lang="en-US" dirty="0" smtClean="0"/>
              <a:t>, whitecaps, dissipation, MSS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/>
              <a:t>u</a:t>
            </a:r>
            <a:r>
              <a:rPr lang="en-US" baseline="-25000" dirty="0" smtClean="0"/>
              <a:t>*</a:t>
            </a:r>
            <a:r>
              <a:rPr lang="en-US" dirty="0" smtClean="0"/>
              <a:t>, H</a:t>
            </a:r>
            <a:r>
              <a:rPr lang="en-US" baseline="-25000" dirty="0" smtClean="0"/>
              <a:t>s</a:t>
            </a:r>
            <a:r>
              <a:rPr lang="en-US" dirty="0" smtClean="0"/>
              <a:t>, H</a:t>
            </a:r>
            <a:r>
              <a:rPr lang="en-US" baseline="-25000" dirty="0" smtClean="0"/>
              <a:t>l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x</a:t>
            </a:r>
            <a:r>
              <a:rPr lang="en-US" dirty="0" smtClean="0"/>
              <a:t>, whitecap, MSS, </a:t>
            </a:r>
            <a:r>
              <a:rPr lang="en-US" dirty="0" err="1" smtClean="0"/>
              <a:t>Ediss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629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 10-15, 2017          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43200" y="-152400"/>
            <a:ext cx="3886200" cy="914400"/>
          </a:xfrm>
        </p:spPr>
        <p:txBody>
          <a:bodyPr/>
          <a:lstStyle/>
          <a:p>
            <a:r>
              <a:rPr lang="en-US" sz="3200" dirty="0" smtClean="0"/>
              <a:t>HIWINGS 2015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SST_Track_Station_M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200" y="76200"/>
            <a:ext cx="2819400" cy="348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4" y="76200"/>
            <a:ext cx="2297026" cy="3458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86"/>
          <a:stretch/>
        </p:blipFill>
        <p:spPr>
          <a:xfrm>
            <a:off x="2690264" y="673303"/>
            <a:ext cx="3253336" cy="2717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4" y="3612015"/>
            <a:ext cx="3973426" cy="26598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26" y="3594405"/>
            <a:ext cx="4014554" cy="26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2800" dirty="0" smtClean="0"/>
              <a:t>Progress on Flux Measurements:</a:t>
            </a:r>
            <a:br>
              <a:rPr lang="en-US" sz="2800" dirty="0" smtClean="0"/>
            </a:br>
            <a:r>
              <a:rPr lang="en-US" sz="2800" dirty="0" smtClean="0"/>
              <a:t>Historical vs HIWINGS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6" t="31590" r="44121" b="42496"/>
          <a:stretch/>
        </p:blipFill>
        <p:spPr bwMode="auto">
          <a:xfrm>
            <a:off x="-76200" y="1371600"/>
            <a:ext cx="484384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1905" r="4285"/>
          <a:stretch/>
        </p:blipFill>
        <p:spPr>
          <a:xfrm>
            <a:off x="4876800" y="1219200"/>
            <a:ext cx="4190999" cy="3320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800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Cyan – Ship database</a:t>
            </a:r>
          </a:p>
          <a:p>
            <a:r>
              <a:rPr lang="en-US" sz="1600" dirty="0" smtClean="0"/>
              <a:t>Black – </a:t>
            </a:r>
            <a:r>
              <a:rPr lang="en-US" sz="1600" dirty="0" err="1" smtClean="0"/>
              <a:t>Mahrt</a:t>
            </a:r>
            <a:r>
              <a:rPr lang="en-US" sz="1600" dirty="0" smtClean="0"/>
              <a:t> Aircraft database</a:t>
            </a:r>
          </a:p>
          <a:p>
            <a:r>
              <a:rPr lang="en-US" sz="1600" dirty="0" smtClean="0"/>
              <a:t>Orange – CBLAST aircraft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4731603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PSD Observations from HIWINGS</a:t>
            </a:r>
          </a:p>
          <a:p>
            <a:r>
              <a:rPr lang="en-US" sz="1600" dirty="0" smtClean="0"/>
              <a:t>Big symbols – averages in </a:t>
            </a:r>
            <a:r>
              <a:rPr lang="en-US" sz="1600" dirty="0" err="1" smtClean="0"/>
              <a:t>windspeed</a:t>
            </a:r>
            <a:r>
              <a:rPr lang="en-US" sz="1600" dirty="0" smtClean="0"/>
              <a:t> bins</a:t>
            </a:r>
          </a:p>
          <a:p>
            <a:r>
              <a:rPr lang="en-US" sz="1600" dirty="0" smtClean="0"/>
              <a:t>Red line – C35 Cd(U)</a:t>
            </a:r>
          </a:p>
          <a:p>
            <a:r>
              <a:rPr lang="en-US" sz="1600" dirty="0" smtClean="0"/>
              <a:t>X’s – Cd(U, </a:t>
            </a:r>
            <a:r>
              <a:rPr lang="en-US" sz="1600" dirty="0" err="1" smtClean="0"/>
              <a:t>Cp</a:t>
            </a:r>
            <a:r>
              <a:rPr lang="en-US" sz="1600" dirty="0" smtClean="0"/>
              <a:t>, Hs)</a:t>
            </a:r>
          </a:p>
          <a:p>
            <a:r>
              <a:rPr lang="en-US" sz="1600" dirty="0" smtClean="0"/>
              <a:t>Green dots – One </a:t>
            </a:r>
            <a:r>
              <a:rPr lang="en-US" sz="1600" dirty="0" err="1" smtClean="0"/>
              <a:t>hr</a:t>
            </a:r>
            <a:r>
              <a:rPr lang="en-US" sz="1600" dirty="0" smtClean="0"/>
              <a:t> u</a:t>
            </a:r>
            <a:r>
              <a:rPr lang="en-US" sz="1600" baseline="-25000" dirty="0" smtClean="0"/>
              <a:t>*</a:t>
            </a:r>
            <a:r>
              <a:rPr lang="en-US" sz="1600" dirty="0" smtClean="0"/>
              <a:t> observations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839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609600"/>
            <a:ext cx="4038600" cy="1143000"/>
          </a:xfrm>
        </p:spPr>
        <p:txBody>
          <a:bodyPr/>
          <a:lstStyle/>
          <a:p>
            <a:r>
              <a:rPr lang="en-US" sz="2800" dirty="0" smtClean="0"/>
              <a:t>HIWINGS Examples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1763A-C69E-4BFD-8415-34AEE1C328B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" r="7273"/>
          <a:stretch/>
        </p:blipFill>
        <p:spPr>
          <a:xfrm>
            <a:off x="4313383" y="2438400"/>
            <a:ext cx="4525817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3774"/>
          <a:stretch/>
        </p:blipFill>
        <p:spPr>
          <a:xfrm>
            <a:off x="76199" y="76200"/>
            <a:ext cx="4290901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7"/>
          <a:stretch/>
        </p:blipFill>
        <p:spPr>
          <a:xfrm>
            <a:off x="304800" y="3276600"/>
            <a:ext cx="4259816" cy="30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75575"/>
          </a:xfrm>
        </p:spPr>
        <p:txBody>
          <a:bodyPr/>
          <a:lstStyle/>
          <a:p>
            <a:r>
              <a:rPr lang="en-US" sz="2800" dirty="0" smtClean="0"/>
              <a:t>Does It Work?  Results from HIWINGS 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3" y="1003419"/>
            <a:ext cx="4071408" cy="3053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 09, 2018       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CSU Dept Atmospheric Sciences Colloquim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A42C4-99DA-4292-BF05-4F8FF8DDA56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2315" r="5495" b="2442"/>
          <a:stretch/>
        </p:blipFill>
        <p:spPr>
          <a:xfrm>
            <a:off x="4191000" y="1066800"/>
            <a:ext cx="3810000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1910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z="1600" dirty="0" smtClean="0">
                <a:solidFill>
                  <a:srgbClr val="FF0000"/>
                </a:solidFill>
              </a:rPr>
              <a:t>Cd(U) gives slightly better RMS that Cd(wave).  </a:t>
            </a:r>
            <a:r>
              <a:rPr lang="en-US" sz="1600" dirty="0" smtClean="0"/>
              <a:t>So far, wave info does not reduce RMS about Cd(U) – doesn’t seem to add anything.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*Wave </a:t>
            </a:r>
            <a:r>
              <a:rPr lang="en-US" sz="1600" u="sng" dirty="0" smtClean="0"/>
              <a:t>breaking</a:t>
            </a:r>
            <a:r>
              <a:rPr lang="en-US" sz="1600" dirty="0" smtClean="0"/>
              <a:t> more important for gas transfer, sea spray aerosol generation, and hurricane sea spray effects</a:t>
            </a:r>
            <a:r>
              <a:rPr lang="en-US" sz="1600" dirty="0" smtClean="0"/>
              <a:t>. Whitecap </a:t>
            </a:r>
            <a:r>
              <a:rPr lang="en-US" sz="1600" dirty="0" smtClean="0"/>
              <a:t>fraction, energy flux ≈ wave energy dissipation</a:t>
            </a:r>
          </a:p>
          <a:p>
            <a:r>
              <a:rPr lang="en-US" sz="1600" dirty="0" smtClean="0"/>
              <a:t>*Whitecaps, </a:t>
            </a:r>
            <a:r>
              <a:rPr lang="en-US" sz="1600" dirty="0" err="1" smtClean="0"/>
              <a:t>Ediss</a:t>
            </a:r>
            <a:r>
              <a:rPr lang="en-US" sz="1600" dirty="0" smtClean="0"/>
              <a:t>, bubbles are all observational problems, especially sampling.  NEED airborne methods.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33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Friction </a:t>
            </a:r>
            <a:r>
              <a:rPr lang="en-US" dirty="0" smtClean="0">
                <a:solidFill>
                  <a:srgbClr val="FF0000"/>
                </a:solidFill>
              </a:rPr>
              <a:t>Velocity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533400"/>
            <a:ext cx="2667000" cy="36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Whitecap Fraction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5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sz="2800" dirty="0" smtClean="0"/>
              <a:t>The Story of Two Whitecap Parameterizations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665" r="6052" b="1683"/>
          <a:stretch/>
        </p:blipFill>
        <p:spPr>
          <a:xfrm>
            <a:off x="4038599" y="1828800"/>
            <a:ext cx="4876801" cy="4419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 09, 2018       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CSU Dept Atmospheric Sciences Colloquim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A42C4-99DA-4292-BF05-4F8FF8DDA5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057399"/>
            <a:ext cx="95227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933575" y="754063"/>
          <a:ext cx="27019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4" imgW="1879560" imgH="279360" progId="Equation.DSMT4">
                  <p:embed/>
                </p:oleObj>
              </mc:Choice>
              <mc:Fallback>
                <p:oleObj name="Equation" r:id="rId4" imgW="1879560" imgH="2793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754063"/>
                        <a:ext cx="2701925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762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Wave </a:t>
            </a:r>
            <a:r>
              <a:rPr lang="en-US" sz="1600" dirty="0" smtClean="0"/>
              <a:t>Model C36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47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Empirical Fit to HIWINGS</a:t>
            </a:r>
          </a:p>
          <a:p>
            <a:r>
              <a:rPr lang="en-US" sz="1600" dirty="0" err="1" smtClean="0"/>
              <a:t>Rhw</a:t>
            </a:r>
            <a:r>
              <a:rPr lang="en-US" sz="1600" dirty="0" smtClean="0"/>
              <a:t> </a:t>
            </a:r>
            <a:r>
              <a:rPr lang="en-US" sz="1600" dirty="0" err="1" smtClean="0"/>
              <a:t>Brummer</a:t>
            </a:r>
            <a:endParaRPr lang="en-US" sz="16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093913" y="1458913"/>
          <a:ext cx="19796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6" imgW="1562040" imgH="507960" progId="Equation.DSMT4">
                  <p:embed/>
                </p:oleObj>
              </mc:Choice>
              <mc:Fallback>
                <p:oleObj name="Equation" r:id="rId6" imgW="1562040" imgH="5079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93913" y="1458913"/>
                        <a:ext cx="1979612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3124200"/>
            <a:ext cx="228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Circles – UNSW wave model at selected wind speeds</a:t>
            </a:r>
          </a:p>
          <a:p>
            <a:endParaRPr lang="en-US" sz="1600" dirty="0"/>
          </a:p>
          <a:p>
            <a:r>
              <a:rPr lang="en-US" sz="1600" dirty="0" smtClean="0"/>
              <a:t>Solid Lines – C36 fit to circles</a:t>
            </a:r>
          </a:p>
          <a:p>
            <a:endParaRPr lang="en-US" sz="1600" dirty="0"/>
          </a:p>
          <a:p>
            <a:r>
              <a:rPr lang="en-US" sz="1600" dirty="0" smtClean="0"/>
              <a:t>Dashed lines – </a:t>
            </a:r>
            <a:r>
              <a:rPr lang="en-US" sz="1600" dirty="0" err="1" smtClean="0"/>
              <a:t>Brummer</a:t>
            </a:r>
            <a:r>
              <a:rPr lang="en-US" sz="1600" dirty="0" smtClean="0"/>
              <a:t> </a:t>
            </a:r>
            <a:r>
              <a:rPr lang="en-US" sz="1600" dirty="0" err="1" smtClean="0"/>
              <a:t>Rhw</a:t>
            </a:r>
            <a:r>
              <a:rPr lang="en-US" sz="1600" dirty="0" smtClean="0"/>
              <a:t>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4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Wave vs Wind Speed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533400"/>
            <a:ext cx="7696200" cy="1447800"/>
          </a:xfrm>
        </p:spPr>
        <p:txBody>
          <a:bodyPr/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(U) vs C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(</a:t>
            </a:r>
            <a:r>
              <a:rPr lang="en-US" sz="2800" dirty="0" err="1" smtClean="0"/>
              <a:t>U,C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, H</a:t>
            </a:r>
            <a:r>
              <a:rPr lang="en-US" sz="2800" baseline="-25000" dirty="0" smtClean="0"/>
              <a:t>s</a:t>
            </a:r>
            <a:r>
              <a:rPr lang="en-US" sz="2800" dirty="0" smtClean="0"/>
              <a:t>) about the same correlation with direct observations</a:t>
            </a:r>
          </a:p>
          <a:p>
            <a:r>
              <a:rPr lang="en-US" sz="2800" dirty="0" smtClean="0"/>
              <a:t>Whitecaps and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better</a:t>
            </a:r>
            <a:r>
              <a:rPr lang="en-US" sz="2800" dirty="0" smtClean="0"/>
              <a:t> correlation with wave </a:t>
            </a:r>
            <a:r>
              <a:rPr lang="en-US" sz="2800" dirty="0" err="1" smtClean="0"/>
              <a:t>waveinform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1763A-C69E-4BFD-8415-34AEE1C328B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10586"/>
            <a:ext cx="8918400" cy="40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2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800" dirty="0" smtClean="0"/>
              <a:t>Fetch-limited Flow Regimes</a:t>
            </a:r>
            <a:br>
              <a:rPr lang="en-US" sz="2800" dirty="0" smtClean="0"/>
            </a:br>
            <a:r>
              <a:rPr lang="en-US" sz="2800" dirty="0" smtClean="0"/>
              <a:t>Lakes or Coastal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r="4878"/>
          <a:stretch/>
        </p:blipFill>
        <p:spPr>
          <a:xfrm>
            <a:off x="4572001" y="1354628"/>
            <a:ext cx="4297250" cy="353961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r="4838"/>
          <a:stretch/>
        </p:blipFill>
        <p:spPr>
          <a:xfrm>
            <a:off x="228600" y="1352550"/>
            <a:ext cx="4267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Background</a:t>
            </a:r>
          </a:p>
        </p:txBody>
      </p:sp>
      <p:sp>
        <p:nvSpPr>
          <p:cNvPr id="56336" name="Content Placeholder 4"/>
          <p:cNvSpPr>
            <a:spLocks noGrp="1"/>
          </p:cNvSpPr>
          <p:nvPr>
            <p:ph idx="1"/>
          </p:nvPr>
        </p:nvSpPr>
        <p:spPr>
          <a:xfrm>
            <a:off x="685800" y="533400"/>
            <a:ext cx="7696200" cy="3962400"/>
          </a:xfrm>
        </p:spPr>
        <p:txBody>
          <a:bodyPr/>
          <a:lstStyle/>
          <a:p>
            <a:r>
              <a:rPr lang="en-US" sz="2000" dirty="0" smtClean="0"/>
              <a:t>Climate/Weather models are  sensitive to representation of surface fluxes</a:t>
            </a:r>
          </a:p>
          <a:p>
            <a:r>
              <a:rPr lang="en-US" sz="2000" dirty="0" smtClean="0"/>
              <a:t>Basic Meteorological Direct fluxes:</a:t>
            </a:r>
          </a:p>
          <a:p>
            <a:pPr lvl="1"/>
            <a:r>
              <a:rPr lang="en-US" sz="2000" dirty="0" smtClean="0"/>
              <a:t>Sensible Heat,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s</a:t>
            </a:r>
            <a:endParaRPr lang="en-US" sz="2000" baseline="-25000" dirty="0" smtClean="0"/>
          </a:p>
          <a:p>
            <a:pPr lvl="1"/>
            <a:r>
              <a:rPr lang="en-US" sz="2000" dirty="0" smtClean="0"/>
              <a:t>Latent Heat, H</a:t>
            </a:r>
            <a:r>
              <a:rPr lang="en-US" sz="2000" baseline="-25000" dirty="0" smtClean="0"/>
              <a:t>l</a:t>
            </a:r>
          </a:p>
          <a:p>
            <a:pPr lvl="1"/>
            <a:r>
              <a:rPr lang="en-US" sz="2000" dirty="0" smtClean="0"/>
              <a:t>Momentum, </a:t>
            </a:r>
            <a:r>
              <a:rPr lang="el-GR" sz="2000" dirty="0" smtClean="0"/>
              <a:t>τ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At High Winds Wave Breaking Relevant</a:t>
            </a:r>
          </a:p>
          <a:p>
            <a:pPr lvl="1"/>
            <a:r>
              <a:rPr lang="en-US" sz="2000" dirty="0" smtClean="0"/>
              <a:t>Sea spray, gas transfer, drag coefficient, wave dissipation</a:t>
            </a:r>
          </a:p>
          <a:p>
            <a:pPr lvl="1"/>
            <a:r>
              <a:rPr lang="en-US" sz="2000" dirty="0" smtClean="0"/>
              <a:t>Wave parameters</a:t>
            </a:r>
          </a:p>
          <a:p>
            <a:pPr lvl="2"/>
            <a:r>
              <a:rPr lang="en-US" sz="2000" dirty="0" smtClean="0"/>
              <a:t>Phase speed (</a:t>
            </a:r>
            <a:r>
              <a:rPr lang="en-US" sz="2000" dirty="0" err="1" smtClean="0"/>
              <a:t>Cp</a:t>
            </a:r>
            <a:r>
              <a:rPr lang="en-US" sz="2000" dirty="0" smtClean="0"/>
              <a:t>), height, swell vs </a:t>
            </a:r>
            <a:r>
              <a:rPr lang="en-US" sz="2000" dirty="0"/>
              <a:t>seas, Wave </a:t>
            </a:r>
            <a:r>
              <a:rPr lang="en-US" sz="2000" dirty="0" smtClean="0"/>
              <a:t>age=</a:t>
            </a:r>
            <a:r>
              <a:rPr lang="en-US" sz="2000" dirty="0" err="1" smtClean="0"/>
              <a:t>Cp</a:t>
            </a:r>
            <a:r>
              <a:rPr lang="en-US" sz="2000" dirty="0" smtClean="0"/>
              <a:t>/U10</a:t>
            </a:r>
            <a:endParaRPr lang="en-US" sz="2000" baseline="-25000" dirty="0" smtClean="0"/>
          </a:p>
          <a:p>
            <a:pPr lvl="2"/>
            <a:r>
              <a:rPr lang="en-US" sz="2000" dirty="0" smtClean="0"/>
              <a:t>Whitecap fraction, MSS, energy dissipation</a:t>
            </a:r>
            <a:endParaRPr lang="en-US" sz="2000" baseline="-25000" dirty="0" smtClean="0"/>
          </a:p>
        </p:txBody>
      </p:sp>
      <p:sp>
        <p:nvSpPr>
          <p:cNvPr id="563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585821"/>
              </p:ext>
            </p:extLst>
          </p:nvPr>
        </p:nvGraphicFramePr>
        <p:xfrm>
          <a:off x="5791200" y="2201863"/>
          <a:ext cx="87788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9" name="Equation" r:id="rId3" imgW="685800" imgH="253800" progId="Equation.3">
                  <p:embed/>
                </p:oleObj>
              </mc:Choice>
              <mc:Fallback>
                <p:oleObj name="Equation" r:id="rId3" imgW="68580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01863"/>
                        <a:ext cx="87788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66218"/>
              </p:ext>
            </p:extLst>
          </p:nvPr>
        </p:nvGraphicFramePr>
        <p:xfrm>
          <a:off x="5715000" y="1887538"/>
          <a:ext cx="1219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0" name="Equation" r:id="rId5" imgW="914400" imgH="253800" progId="Equation.3">
                  <p:embed/>
                </p:oleObj>
              </mc:Choice>
              <mc:Fallback>
                <p:oleObj name="Equation" r:id="rId5" imgW="91440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87538"/>
                        <a:ext cx="12192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648235"/>
              </p:ext>
            </p:extLst>
          </p:nvPr>
        </p:nvGraphicFramePr>
        <p:xfrm>
          <a:off x="5672138" y="1571625"/>
          <a:ext cx="13033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1" name="Equation" r:id="rId7" imgW="990360" imgH="266400" progId="Equation.3">
                  <p:embed/>
                </p:oleObj>
              </mc:Choice>
              <mc:Fallback>
                <p:oleObj name="Equation" r:id="rId7" imgW="990360" imgH="26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1571625"/>
                        <a:ext cx="1303337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AGU New Orleans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246062"/>
            <a:ext cx="6000750" cy="722313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/>
              <a:t>Present Status of Turbulent </a:t>
            </a:r>
            <a:r>
              <a:rPr lang="en-US" sz="2400" b="1" i="1" dirty="0" smtClean="0"/>
              <a:t>Surface </a:t>
            </a:r>
            <a:r>
              <a:rPr lang="en-US" sz="2400" b="1" dirty="0" smtClean="0">
                <a:solidFill>
                  <a:srgbClr val="FF3300"/>
                </a:solidFill>
              </a:rPr>
              <a:t>Flux</a:t>
            </a:r>
            <a:r>
              <a:rPr lang="en-US" sz="2400" b="1" dirty="0" smtClean="0"/>
              <a:t> Parameterizations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8663" y="1211263"/>
            <a:ext cx="6381750" cy="2224087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Turbulent Fluxes:  Bulk Parameterization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Mean correlation of turbulent variables represented in terms of mean flow variables – wind speed, surface-to-air variable difference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MetFlux</a:t>
            </a:r>
            <a:r>
              <a:rPr lang="en-US" sz="2000" dirty="0" smtClean="0"/>
              <a:t> – Dominated by atmospheric turbulent </a:t>
            </a:r>
            <a:r>
              <a:rPr lang="en-US" sz="2000" dirty="0" err="1" smtClean="0"/>
              <a:t>xfer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GasFlux</a:t>
            </a:r>
            <a:r>
              <a:rPr lang="en-US" sz="2000" dirty="0" smtClean="0"/>
              <a:t> – Dominated by oceanic molecular </a:t>
            </a:r>
            <a:r>
              <a:rPr lang="en-US" sz="2000" dirty="0" err="1" smtClean="0"/>
              <a:t>xfer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Enhanced by whitecap bubbles</a:t>
            </a:r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5367810"/>
              </p:ext>
            </p:extLst>
          </p:nvPr>
        </p:nvGraphicFramePr>
        <p:xfrm>
          <a:off x="661987" y="3505200"/>
          <a:ext cx="5053013" cy="98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Equation" r:id="rId4" imgW="2616120" imgH="507960" progId="Equation.DSMT4">
                  <p:embed/>
                </p:oleObj>
              </mc:Choice>
              <mc:Fallback>
                <p:oleObj name="Equation" r:id="rId4" imgW="2616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" y="3505200"/>
                        <a:ext cx="5053013" cy="98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883919" y="4572000"/>
            <a:ext cx="696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Second-order effects: stability, cool-skin and warm-layer SST, gustiness, waves?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05924"/>
              </p:ext>
            </p:extLst>
          </p:nvPr>
        </p:nvGraphicFramePr>
        <p:xfrm>
          <a:off x="6248399" y="3443943"/>
          <a:ext cx="1539025" cy="67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5" name="Equation" r:id="rId6" imgW="990360" imgH="431640" progId="Equation.DSMT4">
                  <p:embed/>
                </p:oleObj>
              </mc:Choice>
              <mc:Fallback>
                <p:oleObj name="Equation" r:id="rId6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8399" y="3443943"/>
                        <a:ext cx="1539025" cy="670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2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962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COARE Algorithms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History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4518"/>
              </p:ext>
            </p:extLst>
          </p:nvPr>
        </p:nvGraphicFramePr>
        <p:xfrm>
          <a:off x="838200" y="1219200"/>
          <a:ext cx="7543800" cy="4097216"/>
        </p:xfrm>
        <a:graphic>
          <a:graphicData uri="http://schemas.openxmlformats.org/drawingml/2006/table">
            <a:tbl>
              <a:tblPr firstRow="1" firstCol="1" bandRow="1"/>
              <a:tblGrid>
                <a:gridCol w="722107">
                  <a:extLst>
                    <a:ext uri="{9D8B030D-6E8A-4147-A177-3AD203B41FA5}">
                      <a16:colId xmlns:a16="http://schemas.microsoft.com/office/drawing/2014/main" val="1116978529"/>
                    </a:ext>
                  </a:extLst>
                </a:gridCol>
                <a:gridCol w="4306825">
                  <a:extLst>
                    <a:ext uri="{9D8B030D-6E8A-4147-A177-3AD203B41FA5}">
                      <a16:colId xmlns:a16="http://schemas.microsoft.com/office/drawing/2014/main" val="26625808"/>
                    </a:ext>
                  </a:extLst>
                </a:gridCol>
                <a:gridCol w="2514868">
                  <a:extLst>
                    <a:ext uri="{9D8B030D-6E8A-4147-A177-3AD203B41FA5}">
                      <a16:colId xmlns:a16="http://schemas.microsoft.com/office/drawing/2014/main" val="619396084"/>
                    </a:ext>
                  </a:extLst>
                </a:gridCol>
              </a:tblGrid>
              <a:tr h="334108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Table 2.  History of the COARE bulk algorithms.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89500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and Function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Collaborators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854711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1996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 Met fluxes, cool skin, diurnal warm layer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UConn, CSIRO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95601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UConn, LDEO, WHOI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11081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3.0 Met fluxes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UConn, CSIRO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09045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DMS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UHawaii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598703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Snow and Ice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CRREL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01946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Ozone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UColo INSTAR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290387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PCB and PCE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Mich. Tech. U.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029883"/>
                  </a:ext>
                </a:extLst>
              </a:tr>
              <a:tr h="4220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3.1G   Gas fluxes: CO2, CO, O3, DMS, He, SF6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UConn, LDEO, </a:t>
                      </a:r>
                      <a:r>
                        <a:rPr lang="en-GB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UHawaii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GB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UColo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INSTAR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45133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3.5 Met fluxes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UConn, WHOI, SUNY, OSU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231565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3.6 Met, 3.6G Gas,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3.6I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Ice-air-water fluxes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UConn, UNSW, LDEO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31292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7568" y="2697163"/>
            <a:ext cx="1138354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0" y="55626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Algorithms and updates: 11 pubs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9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82235"/>
            <a:ext cx="7687383" cy="923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2011 Synthesis On Transfer Coefficient Direct Measurements: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Combined Observations from NOAA, UConn, </a:t>
            </a:r>
            <a:r>
              <a:rPr lang="en-US" sz="2400" dirty="0" err="1" smtClean="0">
                <a:solidFill>
                  <a:srgbClr val="FF0000"/>
                </a:solidFill>
              </a:rPr>
              <a:t>UMiami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5274804" y="1110884"/>
            <a:ext cx="372632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N</a:t>
            </a:r>
            <a:r>
              <a:rPr lang="en-US" sz="1800" dirty="0" smtClean="0"/>
              <a:t>eutral </a:t>
            </a:r>
            <a:r>
              <a:rPr lang="en-US" sz="1800" dirty="0"/>
              <a:t>turbulent transfer </a:t>
            </a:r>
            <a:r>
              <a:rPr lang="en-US" sz="1800" dirty="0" smtClean="0"/>
              <a:t>coefficients at z=10 m </a:t>
            </a:r>
            <a:r>
              <a:rPr lang="en-US" sz="1800" dirty="0"/>
              <a:t>as a function of </a:t>
            </a:r>
            <a:r>
              <a:rPr lang="en-US" sz="1800" dirty="0" smtClean="0"/>
              <a:t>wind.  </a:t>
            </a: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Symbols are </a:t>
            </a:r>
            <a:r>
              <a:rPr lang="en-US" sz="1800" b="1" dirty="0" smtClean="0">
                <a:solidFill>
                  <a:srgbClr val="FF0000"/>
                </a:solidFill>
              </a:rPr>
              <a:t>Direct Data </a:t>
            </a:r>
            <a:r>
              <a:rPr lang="en-US" sz="1800" dirty="0">
                <a:solidFill>
                  <a:srgbClr val="FF0000"/>
                </a:solidFill>
              </a:rPr>
              <a:t>(14,450 </a:t>
            </a:r>
            <a:r>
              <a:rPr lang="en-US" sz="1800" dirty="0" smtClean="0">
                <a:solidFill>
                  <a:srgbClr val="FF0000"/>
                </a:solidFill>
              </a:rPr>
              <a:t>observations; 90% between 3 and 17 m/s)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</a:rPr>
              <a:t>Dash Lines are </a:t>
            </a:r>
            <a:r>
              <a:rPr lang="en-US" sz="1800" b="1" dirty="0">
                <a:solidFill>
                  <a:srgbClr val="00B0F0"/>
                </a:solidFill>
              </a:rPr>
              <a:t>Parameterizations</a:t>
            </a:r>
          </a:p>
          <a:p>
            <a:endParaRPr lang="en-US" sz="1800" b="1" dirty="0"/>
          </a:p>
          <a:p>
            <a:r>
              <a:rPr lang="en-US" sz="1800" b="1" dirty="0"/>
              <a:t>*Observations of 3 Research Groups Agree Closely ( with 5</a:t>
            </a:r>
            <a:r>
              <a:rPr lang="en-US" sz="1800" b="1" dirty="0" smtClean="0"/>
              <a:t>%) But Need More High Speed Data</a:t>
            </a:r>
          </a:p>
          <a:p>
            <a:endParaRPr lang="en-US" sz="1800" b="1" dirty="0"/>
          </a:p>
          <a:p>
            <a:r>
              <a:rPr lang="en-US" sz="1800" b="1" dirty="0"/>
              <a:t>*Spread of Parameterizations is Greater Than Spread of </a:t>
            </a:r>
            <a:r>
              <a:rPr lang="en-US" sz="1800" b="1" dirty="0" smtClean="0"/>
              <a:t>Observations</a:t>
            </a:r>
          </a:p>
          <a:p>
            <a:endParaRPr lang="en-US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B2D04-A341-4CCA-A16F-9A7FD7B2DE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Content Placeholder 9" descr="scal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584" t="2655" r="6909" b="4765"/>
          <a:stretch>
            <a:fillRect/>
          </a:stretch>
        </p:blipFill>
        <p:spPr>
          <a:xfrm>
            <a:off x="302281" y="949333"/>
            <a:ext cx="4715332" cy="5338111"/>
          </a:xfrm>
        </p:spPr>
      </p:pic>
      <p:sp>
        <p:nvSpPr>
          <p:cNvPr id="2" name="TextBox 1"/>
          <p:cNvSpPr txBox="1"/>
          <p:nvPr/>
        </p:nvSpPr>
        <p:spPr>
          <a:xfrm>
            <a:off x="5274804" y="5181600"/>
            <a:ext cx="272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Uconn</a:t>
            </a:r>
            <a:r>
              <a:rPr lang="en-US" dirty="0" smtClean="0"/>
              <a:t> - C</a:t>
            </a:r>
            <a:r>
              <a:rPr lang="en-US" baseline="-25000" dirty="0" smtClean="0"/>
              <a:t>H</a:t>
            </a:r>
          </a:p>
          <a:p>
            <a:r>
              <a:rPr lang="en-US" dirty="0" smtClean="0"/>
              <a:t>PSD    -  C</a:t>
            </a:r>
            <a:r>
              <a:rPr lang="en-US" baseline="-25000" dirty="0" smtClean="0"/>
              <a:t>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177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622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NOAA COARE Gas Transfer Algorithm: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COARE Turbulent-Molecular Physics and Woolf Bubble Physics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13026"/>
              </p:ext>
            </p:extLst>
          </p:nvPr>
        </p:nvGraphicFramePr>
        <p:xfrm>
          <a:off x="4602163" y="1808163"/>
          <a:ext cx="42814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0" name="Equation" r:id="rId3" imgW="2539800" imgH="241200" progId="Equation.DSMT4">
                  <p:embed/>
                </p:oleObj>
              </mc:Choice>
              <mc:Fallback>
                <p:oleObj name="Equation" r:id="rId3" imgW="253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808163"/>
                        <a:ext cx="428148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73179"/>
              </p:ext>
            </p:extLst>
          </p:nvPr>
        </p:nvGraphicFramePr>
        <p:xfrm>
          <a:off x="4556125" y="2316163"/>
          <a:ext cx="39163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1" name="Equation" r:id="rId5" imgW="2450880" imgH="266400" progId="Equation.3">
                  <p:embed/>
                </p:oleObj>
              </mc:Choice>
              <mc:Fallback>
                <p:oleObj name="Equation" r:id="rId5" imgW="2450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2316163"/>
                        <a:ext cx="391636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472510"/>
              </p:ext>
            </p:extLst>
          </p:nvPr>
        </p:nvGraphicFramePr>
        <p:xfrm>
          <a:off x="4495800" y="914400"/>
          <a:ext cx="3276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2" name="Equation" r:id="rId7" imgW="1790700" imgH="241300" progId="Equation.3">
                  <p:embed/>
                </p:oleObj>
              </mc:Choice>
              <mc:Fallback>
                <p:oleObj name="Equation" r:id="rId7" imgW="1790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14400"/>
                        <a:ext cx="32766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54906"/>
              </p:ext>
            </p:extLst>
          </p:nvPr>
        </p:nvGraphicFramePr>
        <p:xfrm>
          <a:off x="4616450" y="3886200"/>
          <a:ext cx="30337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3" name="Equation" r:id="rId9" imgW="2070000" imgH="419040" progId="Equation.3">
                  <p:embed/>
                </p:oleObj>
              </mc:Choice>
              <mc:Fallback>
                <p:oleObj name="Equation" r:id="rId9" imgW="2070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886200"/>
                        <a:ext cx="30337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4572000" y="2895600"/>
          <a:ext cx="990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4" name="Equation" r:id="rId11" imgW="634725" imgH="418918" progId="Equation.3">
                  <p:embed/>
                </p:oleObj>
              </mc:Choice>
              <mc:Fallback>
                <p:oleObj name="Equation" r:id="rId11" imgW="634725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9906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57200" y="8382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Bubbles enhance transfer on ocean side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371600" y="1752600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/>
              <a:t>Atmos</a:t>
            </a:r>
            <a:r>
              <a:rPr lang="en-US" b="0" dirty="0"/>
              <a:t> Resistance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295400" y="2300288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Ocean Resistance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33400" y="2971800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A</a:t>
            </a:r>
            <a:r>
              <a:rPr lang="en-US" b="0" dirty="0"/>
              <a:t> is adjustable constant, </a:t>
            </a:r>
            <a:r>
              <a:rPr lang="en-US" i="1" dirty="0"/>
              <a:t>phi</a:t>
            </a:r>
            <a:r>
              <a:rPr lang="en-US" b="0" dirty="0"/>
              <a:t> </a:t>
            </a:r>
            <a:r>
              <a:rPr lang="en-US" b="0" dirty="0" smtClean="0"/>
              <a:t>an ocean </a:t>
            </a:r>
            <a:r>
              <a:rPr lang="en-US" b="0" dirty="0"/>
              <a:t>buoyancy function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609600" y="3886200"/>
            <a:ext cx="3581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Woolf bubble </a:t>
            </a:r>
            <a:r>
              <a:rPr lang="en-US" b="0" dirty="0" err="1"/>
              <a:t>xfer</a:t>
            </a:r>
            <a:r>
              <a:rPr lang="en-US" b="0" dirty="0"/>
              <a:t> </a:t>
            </a:r>
            <a:r>
              <a:rPr lang="en-US" b="0" dirty="0" smtClean="0"/>
              <a:t>velocity </a:t>
            </a:r>
            <a:r>
              <a:rPr lang="en-US" i="1" dirty="0" smtClean="0"/>
              <a:t>B</a:t>
            </a:r>
            <a:r>
              <a:rPr lang="en-US" b="0" dirty="0" smtClean="0"/>
              <a:t> </a:t>
            </a:r>
            <a:r>
              <a:rPr lang="en-US" b="0" dirty="0"/>
              <a:t>is adjustable constant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>
                <a:solidFill>
                  <a:srgbClr val="FF0000"/>
                </a:solidFill>
              </a:rPr>
              <a:t>is whitecap fraction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1905000" y="5234970"/>
            <a:ext cx="505417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u</a:t>
            </a:r>
            <a:r>
              <a:rPr lang="en-US" sz="18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*a</a:t>
            </a:r>
            <a:r>
              <a:rPr lang="en-US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from COARE3.0 bulk flux algorithm:</a:t>
            </a:r>
          </a:p>
          <a:p>
            <a:pPr>
              <a:spcBef>
                <a:spcPct val="50000"/>
              </a:spcBef>
            </a:pPr>
            <a:r>
              <a:rPr lang="en-US" sz="1800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Windspeed</a:t>
            </a:r>
            <a:r>
              <a:rPr lang="en-US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wave-based u</a:t>
            </a:r>
            <a:r>
              <a:rPr lang="en-US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relationships</a:t>
            </a:r>
            <a:endParaRPr lang="en-US" sz="1800" b="0" dirty="0"/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30231"/>
              </p:ext>
            </p:extLst>
          </p:nvPr>
        </p:nvGraphicFramePr>
        <p:xfrm>
          <a:off x="4552950" y="4905375"/>
          <a:ext cx="17129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5" name="Equation" r:id="rId13" imgW="1117440" imgH="203040" progId="Equation.3">
                  <p:embed/>
                </p:oleObj>
              </mc:Choice>
              <mc:Fallback>
                <p:oleObj name="Equation" r:id="rId13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4905375"/>
                        <a:ext cx="1712913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B2D04-A341-4CCA-A16F-9A7FD7B2DE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Summary Plots of CO2 and DMS Transfer Velocity Observations as of 2011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2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888" y="1219200"/>
            <a:ext cx="4379912" cy="4035425"/>
          </a:xfrm>
        </p:spPr>
      </p:pic>
      <p:sp>
        <p:nvSpPr>
          <p:cNvPr id="9221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2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1295400"/>
            <a:ext cx="4432300" cy="3987800"/>
          </a:xfrm>
        </p:spPr>
      </p:pic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609600" y="5412472"/>
            <a:ext cx="7086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/>
              <a:t>Because </a:t>
            </a:r>
            <a:r>
              <a:rPr lang="en-US" dirty="0"/>
              <a:t>DMS is more soluble, the bubble contribution is much lower than CO2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B1924-CEA1-47E7-BEA0-E89D1628A1D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4572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It’s Complicated:</a:t>
            </a:r>
            <a:r>
              <a:rPr lang="en-US" sz="28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Banner &amp; Morison Wave Model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" r="1385" b="4488"/>
          <a:stretch/>
        </p:blipFill>
        <p:spPr>
          <a:xfrm>
            <a:off x="1143000" y="2819400"/>
            <a:ext cx="3516813" cy="350612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57200"/>
            <a:ext cx="6019800" cy="247392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95194"/>
              </p:ext>
            </p:extLst>
          </p:nvPr>
        </p:nvGraphicFramePr>
        <p:xfrm>
          <a:off x="545013" y="45720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5" name="Equation" r:id="rId5" imgW="241200" imgH="241200" progId="Equation.DSMT4">
                  <p:embed/>
                </p:oleObj>
              </mc:Choice>
              <mc:Fallback>
                <p:oleObj name="Equation" r:id="rId5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013" y="4572000"/>
                        <a:ext cx="469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Use a Model?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971800"/>
          </a:xfrm>
        </p:spPr>
        <p:txBody>
          <a:bodyPr/>
          <a:lstStyle/>
          <a:p>
            <a:r>
              <a:rPr lang="en-US" dirty="0" smtClean="0"/>
              <a:t>Many details that are difficult to observe</a:t>
            </a:r>
          </a:p>
          <a:p>
            <a:r>
              <a:rPr lang="en-US" dirty="0" smtClean="0"/>
              <a:t>Wind-wave parameters are highly correlated, so difficult to separate physics in observations</a:t>
            </a:r>
          </a:p>
          <a:p>
            <a:r>
              <a:rPr lang="en-US" dirty="0" smtClean="0"/>
              <a:t>‘Extrapolate’ to higher wind speeds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10-15, 2017        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AGU New Orleans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F30B-E411-4DED-A5B1-4EEAE9DDF35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22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17354</TotalTime>
  <Words>890</Words>
  <Application>Microsoft Office PowerPoint</Application>
  <PresentationFormat>On-screen Show (4:3)</PresentationFormat>
  <Paragraphs>186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Default Design</vt:lpstr>
      <vt:lpstr>Equation</vt:lpstr>
      <vt:lpstr> A New Surface Wave Coupling Scheme for the COARE Air-Sea Flux Algorithm   C.W. Fairall1, M. Banner2, and R. Morison2 AGU December 2017</vt:lpstr>
      <vt:lpstr>Background</vt:lpstr>
      <vt:lpstr>Present Status of Turbulent Surface Flux Parameterizations</vt:lpstr>
      <vt:lpstr>COARE Algorithms History</vt:lpstr>
      <vt:lpstr>2011 Synthesis On Transfer Coefficient Direct Measurements: Combined Observations from NOAA, UConn, UMiami</vt:lpstr>
      <vt:lpstr>NOAA COARE Gas Transfer Algorithm: COARE Turbulent-Molecular Physics and Woolf Bubble Physics</vt:lpstr>
      <vt:lpstr>Summary Plots of CO2 and DMS Transfer Velocity Observations as of 2011</vt:lpstr>
      <vt:lpstr>It’s Complicated: Banner &amp; Morison Wave Model</vt:lpstr>
      <vt:lpstr>Why Use a Model?</vt:lpstr>
      <vt:lpstr>UNSW Wave Model Example Results</vt:lpstr>
      <vt:lpstr>COARE3.6</vt:lpstr>
      <vt:lpstr>HIWINGS 2015</vt:lpstr>
      <vt:lpstr>Progress on Flux Measurements: Historical vs HIWINGS</vt:lpstr>
      <vt:lpstr>HIWINGS Examples</vt:lpstr>
      <vt:lpstr>Does It Work?  Results from HIWINGS </vt:lpstr>
      <vt:lpstr>The Story of Two Whitecap Parameterizations</vt:lpstr>
      <vt:lpstr>Wave vs Wind Speed</vt:lpstr>
      <vt:lpstr>Fetch-limited Flow Regimes Lakes or Coastal</vt:lpstr>
    </vt:vector>
  </TitlesOfParts>
  <Company>APL-UW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chris fairall</cp:lastModifiedBy>
  <cp:revision>233</cp:revision>
  <dcterms:created xsi:type="dcterms:W3CDTF">2003-02-14T17:35:28Z</dcterms:created>
  <dcterms:modified xsi:type="dcterms:W3CDTF">2018-05-02T17:31:31Z</dcterms:modified>
</cp:coreProperties>
</file>