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Noto Sans Regular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E4334387-8BA6-43CE-9E91-0271A532B332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CD77AAEB-A9DF-4E82-A3F3-ED3558112A3C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Noto Sans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Noto Sans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Noto Sans Regular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 Regular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37E621D-A273-4630-9EAE-796FCB3E9067}" type="slidenum">
              <a:rPr b="1" lang="en-US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ips.ethereum.org/EIPS/eip-1967" TargetMode="External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ethernaut.openzeppelin.com/" TargetMode="External"/><Relationship Id="rId2" Type="http://schemas.openxmlformats.org/officeDocument/2006/relationships/hyperlink" Target="https://mixbytes.io/blog/collisions-solidity-storage-layouts" TargetMode="External"/><Relationship Id="rId3" Type="http://schemas.openxmlformats.org/officeDocument/2006/relationships/hyperlink" Target="https://eips.ethereum.org/EIPS/eip-1967" TargetMode="External"/><Relationship Id="rId4" Type="http://schemas.openxmlformats.org/officeDocument/2006/relationships/hyperlink" Target="https://www.reddit.com/r/ethdev/comments/7xu4vr/oh_dear_somebody_just_got_tricked_on_the_same/dubakau/" TargetMode="External"/><Relationship Id="rId5" Type="http://schemas.openxmlformats.org/officeDocument/2006/relationships/hyperlink" Target="https://hackingdistributed.com/2016/06/18/analysis-of-the-dao-exploit/" TargetMode="External"/><Relationship Id="rId6" Type="http://schemas.openxmlformats.org/officeDocument/2006/relationships/hyperlink" Target="https://hackingdistributed.com/2017/07/22/deep-dive-parity-bug/" TargetMode="External"/><Relationship Id="rId7" Type="http://schemas.openxmlformats.org/officeDocument/2006/relationships/hyperlink" Target="https://ethereum.github.io/yellowpaper/paper.pdf" TargetMode="External"/><Relationship Id="rId8" Type="http://schemas.openxmlformats.org/officeDocument/2006/relationships/hyperlink" Target="https://medium.com/hackernoon/hackpedia-16-solidity-hacks-vulnerabilities-their-fixes-and-real-world-examples-f3210eba5148" TargetMode="External"/><Relationship Id="rId9" Type="http://schemas.openxmlformats.org/officeDocument/2006/relationships/hyperlink" Target="https://etherscan.io/address/0x95d34980095380851902ccd9a1fb4c813c2cb639#code" TargetMode="External"/><Relationship Id="rId10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ckingdistributed.com/2016/06/18/analysis-of-the-dao-exploit/" TargetMode="External"/><Relationship Id="rId2" Type="http://schemas.openxmlformats.org/officeDocument/2006/relationships/hyperlink" Target="https://hackingdistributed.com/2017/07/22/deep-dive-parity-bug/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hackernoon/hackpedia-16-solidity-hacks-vulnerabilities-their-fixes-and-real-world-examples-f3210eba5148" TargetMode="External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therscan.io/address/0x95d34980095380851902ccd9a1fb4c813c2cb639#code" TargetMode="External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Vulnerabilities in Solidity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Noto Sans Regular"/>
              </a:rPr>
              <a:t>Stanciu Andrei Călin</a:t>
            </a:r>
            <a:endParaRPr b="0" lang="en-US" sz="2200" spc="-1" strike="noStrike">
              <a:solidFill>
                <a:srgbClr val="ffffff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1440" y="1851840"/>
            <a:ext cx="9891720" cy="45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Key points: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An address can be casted to any kind of contract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Contracts that call other (potentially unknown contracts) should be treated with care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3. Storage collisions (delegatecall)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74320" y="6766560"/>
            <a:ext cx="5303520" cy="50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Noto Sans Regular"/>
              </a:rPr>
              <a:t>https://solidity-by-example.org/hacks/delegatecall/</a:t>
            </a:r>
            <a:endParaRPr b="0" lang="en-US" sz="1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Contract storage layout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For each contract, the storage is represented by a Patricia Merkle tree on the blockchain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From a “per-variable” perspective, the storage resembles a C++ object memory layout, but whose addresses (offsets) are replaced by “slots”, which are the keys for the tree connected to the blockchain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Each contract starts its storage slot usage from slot 0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Each variable type has its own rules of populating the storage; for example, the following rules apply: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Scalars are stored in the next available slot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Static arrays are stored as scalar variables, one after another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Dynamic arrays store their length in the next available slot, and their contents are stored contiguously: slot for array[idx] = </a:t>
            </a:r>
            <a:r>
              <a:rPr b="0" i="1" lang="en-US" sz="1600" spc="-1" strike="noStrike">
                <a:solidFill>
                  <a:srgbClr val="2c3e50"/>
                </a:solidFill>
                <a:latin typeface="Noto Sans Regular"/>
              </a:rPr>
              <a:t>keccak(array slot) + idx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Maps store the values by the following rule: slot for map[key] = keccak(key || map slot), where “||” denotes string-like concatenation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Other rules might apply for inheritance, small-sized variables (eg. uint8, bool) and so on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Contract storage layout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A concrete example: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5230440"/>
            <a:ext cx="10079640" cy="16275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865600" y="2307240"/>
            <a:ext cx="4266720" cy="281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delegatecall vs call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Delegatecall, in essence, keeps the current contract’s state while executing other contract’s code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Because of this property, the called contract’s storage layout must be compatible with the storage of the callee contract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Other data such as msg.sender or msg.value are propagated through the delegatecall(), and do not change as is the case for normal call() (note that implicit calls such as </a:t>
            </a:r>
            <a:r>
              <a:rPr b="1" i="1" lang="en-US" sz="1600" spc="-1" strike="noStrike">
                <a:solidFill>
                  <a:srgbClr val="2c3e50"/>
                </a:solidFill>
                <a:latin typeface="Noto Sans SemiBold"/>
              </a:rPr>
              <a:t>otherContract.function5(arg1, arg2)</a:t>
            </a: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 are considered “normal” calls, and NOT delegate calls)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When the storage compatibility is not properly managed, depending on the situation, the security risk can be severe. Some common cases include: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A contract that uses another contract as a library that is accessed with delegatecall()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Improper implementation of a proxy pattern (consult </a:t>
            </a:r>
            <a:r>
              <a:rPr b="0" lang="en-US" sz="1600" spc="-1" strike="noStrike">
                <a:solidFill>
                  <a:srgbClr val="2c3e50"/>
                </a:solidFill>
                <a:latin typeface="Noto Sans Regular"/>
                <a:hlinkClick r:id="rId1"/>
              </a:rPr>
              <a:t>EIP-1967</a:t>
            </a:r>
            <a:r>
              <a:rPr b="0" lang="en-US" sz="1600" spc="-1" strike="noStrike">
                <a:solidFill>
                  <a:srgbClr val="2c3e50"/>
                </a:solidFill>
                <a:latin typeface="Noto Sans Regular"/>
              </a:rPr>
              <a:t> for a safe implementation)</a:t>
            </a:r>
            <a:endParaRPr b="0" lang="en-US" sz="16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2116440"/>
            <a:ext cx="5394960" cy="35575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724280" y="2116440"/>
            <a:ext cx="5355720" cy="35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More references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1"/>
              </a:rPr>
              <a:t>https://ethernaut.openzeppelin.com/</a:t>
            </a:r>
            <a:r>
              <a:rPr b="1" lang="en-US" sz="1600" spc="-1" strike="noStrike">
                <a:solidFill>
                  <a:srgbClr val="2c3e50"/>
                </a:solidFill>
                <a:latin typeface="Noto Sans SemiBold"/>
              </a:rPr>
              <a:t> for basic but interesting CTF-style challenges (I recommend Puzzle Wallet)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2"/>
              </a:rPr>
              <a:t>https://mixbytes.io/blog/collisions-solidity-storage-layouts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3"/>
              </a:rPr>
              <a:t>https://eips.ethereum.org/EIPS/eip-1967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4"/>
              </a:rPr>
              <a:t>https://www.reddit.com/r/ethdev/comments/7xu4vr/oh_dear_somebody_just_got_tricked_on_the_same/dubakau/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5"/>
              </a:rPr>
              <a:t>https://hackingdistributed.com/2016/06/18/analysis-of-the-dao-exploit/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6"/>
              </a:rPr>
              <a:t>https://hackingdistributed.com/2017/07/22/deep-dive-parity-bug/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7"/>
              </a:rPr>
              <a:t>https://ethereum.github.io/yellowpaper/paper.pdf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8"/>
              </a:rPr>
              <a:t>https://medium.com/hackernoon/hackpedia-16-solidity-hacks-vulnerabilities-their-fixes-and-real-world-examples-f3210eba5148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lnSpc>
                <a:spcPct val="100000"/>
              </a:lnSpc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2c3e50"/>
                </a:solidFill>
                <a:latin typeface="Noto Sans SemiBold"/>
                <a:hlinkClick r:id="rId9"/>
              </a:rPr>
              <a:t>https://etherscan.io/address/0x95d34980095380851902ccd9a1fb4c813c2cb639#code</a:t>
            </a:r>
            <a:endParaRPr b="1" lang="en-US" sz="16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Motivation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Noto Sans SemiBold"/>
              </a:rPr>
              <a:t>As in every other programming language, specific bugs at different abstraction levels may give rise to security breaches that can be exploited by malicious actors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Noto Sans SemiBold"/>
              </a:rPr>
              <a:t>It is especially important for software that directly deals with money to be secure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2c3e50"/>
                </a:solidFill>
                <a:latin typeface="Noto Sans SemiBold"/>
              </a:rPr>
              <a:t>Real world examples:</a:t>
            </a:r>
            <a:endParaRPr b="1" lang="en-US" sz="2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June 2016, 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  <a:hlinkClick r:id="rId1"/>
              </a:rPr>
              <a:t>The DAO attack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, $50 mil. stolen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2017, 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  <a:hlinkClick r:id="rId2"/>
              </a:rPr>
              <a:t>Parity Multisig Bug</a:t>
            </a:r>
            <a:r>
              <a:rPr b="0" lang="en-US" sz="2000" spc="-1" strike="noStrike">
                <a:solidFill>
                  <a:srgbClr val="2c3e50"/>
                </a:solidFill>
                <a:latin typeface="Noto Sans Regular"/>
              </a:rPr>
              <a:t>, $30 mil. stolen </a:t>
            </a:r>
            <a:endParaRPr b="0" lang="en-US" sz="20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Noto Sans Black"/>
              </a:rPr>
              <a:t>Covered subjects</a:t>
            </a:r>
            <a:endParaRPr b="1" lang="en-US" sz="36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Re-entrancy vulnerability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Re-entrancy “fake” vulnerability (“honeypot”)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Storage collisions (improper use of DELEGATECALL instruction)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1. Re-entrancy attack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5760" y="6309360"/>
            <a:ext cx="950976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Noto Sans Regular"/>
              </a:rPr>
              <a:t>Example adapted from </a:t>
            </a:r>
            <a:r>
              <a:rPr b="0" lang="en-US" sz="1600" spc="-1" strike="noStrike">
                <a:latin typeface="Noto Sans Regular"/>
                <a:hlinkClick r:id="rId1"/>
              </a:rPr>
              <a:t>https://medium.com/hackernoon/hackpedia-16-solidity-hacks-vulnerabilities-their-fixes-and-real-world-examples-f3210eba5148</a:t>
            </a:r>
            <a:endParaRPr b="0" lang="en-US" sz="16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2c3e50"/>
                </a:solidFill>
                <a:latin typeface="Noto Sans SemiBold"/>
              </a:rPr>
              <a:t> </a:t>
            </a:r>
            <a:endParaRPr b="1" lang="en-US" sz="1400" spc="-1" strike="noStrike">
              <a:solidFill>
                <a:srgbClr val="2c3e50"/>
              </a:solidFill>
              <a:latin typeface="Noto Sans SemiBold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731520"/>
            <a:ext cx="5092200" cy="63093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074200" y="731520"/>
            <a:ext cx="5075640" cy="630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Noto Sans SemiBold"/>
              </a:rPr>
              <a:t>Key point:</a:t>
            </a:r>
            <a:endParaRPr b="1" lang="en-US" sz="3200" spc="-1" strike="noStrike">
              <a:solidFill>
                <a:srgbClr val="2c3e50"/>
              </a:solidFill>
              <a:latin typeface="Noto Sans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Noto Sans Regular"/>
              </a:rPr>
              <a:t>Update the new state before executing a transaction</a:t>
            </a:r>
            <a:endParaRPr b="0" lang="en-US" sz="2800" spc="-1" strike="noStrike">
              <a:solidFill>
                <a:srgbClr val="2c3e50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444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2c3e50"/>
                </a:solidFill>
                <a:latin typeface="Noto Sans Regular"/>
              </a:rPr>
              <a:t>2. Re-entrancy honeypot</a:t>
            </a:r>
            <a:endParaRPr b="0" lang="en-US" sz="3200" spc="-1" strike="noStrike">
              <a:solidFill>
                <a:srgbClr val="2c3e50"/>
              </a:solidFill>
              <a:latin typeface="Noto Sans Regular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91440" y="6583680"/>
            <a:ext cx="101156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latin typeface="Noto Sans Regular"/>
                <a:hlinkClick r:id="rId1"/>
              </a:rPr>
              <a:t>https://etherscan.io/address/0x95d34980095380851902ccd9a1fb4c813c2cb639#code</a:t>
            </a:r>
            <a:endParaRPr b="0" lang="en-US" sz="1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14480" y="1350720"/>
            <a:ext cx="5006160" cy="58730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058360" y="1363680"/>
            <a:ext cx="4937760" cy="586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-51120" y="3395160"/>
            <a:ext cx="5030640" cy="14511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731120" y="1097280"/>
            <a:ext cx="5348880" cy="620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2022-04-03T12:26:28Z</dcterms:created>
  <dc:creator/>
  <dc:description/>
  <dc:language>en-US</dc:language>
  <cp:lastModifiedBy/>
  <dcterms:modified xsi:type="dcterms:W3CDTF">2022-04-04T11:27:40Z</dcterms:modified>
  <cp:revision>25</cp:revision>
  <dc:subject/>
  <dc:title>Midnightblue</dc:title>
</cp:coreProperties>
</file>