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3"/>
  </p:notesMasterIdLst>
  <p:sldIdLst>
    <p:sldId id="406" r:id="rId2"/>
    <p:sldId id="407" r:id="rId3"/>
    <p:sldId id="408" r:id="rId4"/>
    <p:sldId id="409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28" r:id="rId24"/>
    <p:sldId id="454" r:id="rId25"/>
    <p:sldId id="429" r:id="rId26"/>
    <p:sldId id="430" r:id="rId27"/>
    <p:sldId id="431" r:id="rId28"/>
    <p:sldId id="432" r:id="rId29"/>
    <p:sldId id="433" r:id="rId30"/>
    <p:sldId id="434" r:id="rId31"/>
    <p:sldId id="435" r:id="rId32"/>
    <p:sldId id="436" r:id="rId33"/>
    <p:sldId id="437" r:id="rId34"/>
    <p:sldId id="438" r:id="rId35"/>
    <p:sldId id="439" r:id="rId36"/>
    <p:sldId id="440" r:id="rId37"/>
    <p:sldId id="441" r:id="rId38"/>
    <p:sldId id="442" r:id="rId39"/>
    <p:sldId id="443" r:id="rId40"/>
    <p:sldId id="444" r:id="rId41"/>
    <p:sldId id="445" r:id="rId42"/>
    <p:sldId id="446" r:id="rId43"/>
    <p:sldId id="447" r:id="rId44"/>
    <p:sldId id="448" r:id="rId45"/>
    <p:sldId id="449" r:id="rId46"/>
    <p:sldId id="450" r:id="rId47"/>
    <p:sldId id="451" r:id="rId48"/>
    <p:sldId id="452" r:id="rId49"/>
    <p:sldId id="453" r:id="rId50"/>
    <p:sldId id="455" r:id="rId51"/>
    <p:sldId id="40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54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5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49" autoAdjust="0"/>
    <p:restoredTop sz="91096" autoAdjust="0"/>
  </p:normalViewPr>
  <p:slideViewPr>
    <p:cSldViewPr>
      <p:cViewPr varScale="1">
        <p:scale>
          <a:sx n="91" d="100"/>
          <a:sy n="91" d="100"/>
        </p:scale>
        <p:origin x="2112" y="184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1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8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Availiable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00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9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 b="1">
                <a:solidFill>
                  <a:srgbClr val="00B050"/>
                </a:solidFill>
                <a:latin typeface="Comic Sans MS" pitchFamily="66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5D9B-A09A-4BFC-90D2-C45A408BAD7F}" type="datetime1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E:\pictures\java\java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06680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E586-5782-419E-AD58-C1E3485CEB3F}" type="datetime1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CFBF-1B32-4EE4-B051-E548EACF610A}" type="datetime1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Comic Sans MS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Comic Sans MS" pitchFamily="66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9A91-730F-43D1-BFBC-FB532B792BAD}" type="datetime1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E:\pictures\java\java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11" y="175260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tx2"/>
                </a:solidFill>
                <a:latin typeface="Comic Sans MS" pitchFamily="66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495800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defRPr sz="3200">
                <a:latin typeface="Times New Roman" pitchFamily="18" charset="0"/>
                <a:cs typeface="Times New Roman" pitchFamily="18" charset="0"/>
              </a:defRPr>
            </a:lvl3pPr>
            <a:lvl4pPr>
              <a:defRPr sz="3200">
                <a:latin typeface="Times New Roman" pitchFamily="18" charset="0"/>
                <a:cs typeface="Times New Roman" pitchFamily="18" charset="0"/>
              </a:defRPr>
            </a:lvl4pPr>
            <a:lvl5pPr>
              <a:defRPr sz="3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26CC93F5-06B0-4B64-A869-F30C7C2E8899}" type="datetime1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28EC-03D2-498E-A1D2-225072306BA7}" type="datetime1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976A-788A-47B3-809E-2ACB9DCC592D}" type="datetime1">
              <a:rPr lang="en-US" smtClean="0"/>
              <a:t>3/6/18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C95B-E8CF-4294-BE13-7407E302EC00}" type="datetime1">
              <a:rPr lang="en-US" smtClean="0"/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92930EA-F6B0-492C-BC84-77F7CAD077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D80A-A435-4253-965B-55384C198AD3}" type="datetime1">
              <a:rPr lang="en-US" smtClean="0"/>
              <a:t>3/6/18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/>
              <a:t>Slide </a:t>
            </a:r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1BE7-67F8-44DA-B6E0-48651AFBF3C9}" type="datetime1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609C-D22A-4911-B6CD-0CDA1789D7EB}" type="datetime1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575" y="674656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</a:lstStyle>
          <a:p>
            <a:fld id="{CD2E508B-BBC7-4A3F-85A0-BE9A3119829F}" type="datetime1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Comic Sans MS" pitchFamily="66" charset="0"/>
              </a:defRPr>
            </a:lvl1pPr>
          </a:lstStyle>
          <a:p>
            <a:fld id="{570B42A4-1804-4764-B166-C5E59524D0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838200"/>
            <a:ext cx="7772400" cy="1371600"/>
          </a:xfrm>
        </p:spPr>
        <p:txBody>
          <a:bodyPr>
            <a:normAutofit/>
          </a:bodyPr>
          <a:lstStyle/>
          <a:p>
            <a:pPr eaLnBrk="1" hangingPunct="1"/>
            <a:br>
              <a:rPr lang="en-US" sz="4000"/>
            </a:br>
            <a:r>
              <a:rPr lang="en-US" sz="4000"/>
              <a:t>I/O In Java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3581400" y="5257800"/>
            <a:ext cx="5275052" cy="1219200"/>
          </a:xfrm>
        </p:spPr>
        <p:txBody>
          <a:bodyPr>
            <a:normAutofit/>
          </a:bodyPr>
          <a:lstStyle/>
          <a:p>
            <a:pPr algn="ctr"/>
            <a:r>
              <a:rPr lang="en-US" sz="1800"/>
              <a:t>Faculty of Information Technologies</a:t>
            </a:r>
          </a:p>
          <a:p>
            <a:pPr algn="ctr"/>
            <a:r>
              <a:rPr lang="en-US" sz="1800"/>
              <a:t>Industrial University of Ho Chi Minh City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7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Giao diện DataOutput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30725"/>
          </a:xfrm>
        </p:spPr>
        <p:txBody>
          <a:bodyPr/>
          <a:lstStyle/>
          <a:p>
            <a:pPr>
              <a:defRPr/>
            </a:pPr>
            <a:r>
              <a:rPr lang="en-US" err="1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Chuyển</a:t>
            </a:r>
            <a:r>
              <a:rPr lang="en-US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 </a:t>
            </a:r>
            <a:r>
              <a:rPr lang="en-US" err="1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đổi</a:t>
            </a:r>
            <a:r>
              <a:rPr lang="en-US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 </a:t>
            </a:r>
            <a:r>
              <a:rPr lang="en-US" err="1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các</a:t>
            </a:r>
            <a:r>
              <a:rPr lang="en-US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 </a:t>
            </a:r>
            <a:r>
              <a:rPr lang="en-US" err="1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dữ</a:t>
            </a:r>
            <a:r>
              <a:rPr lang="en-US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 </a:t>
            </a:r>
            <a:r>
              <a:rPr lang="en-US" err="1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liệu</a:t>
            </a:r>
            <a:r>
              <a:rPr lang="en-US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 </a:t>
            </a:r>
            <a:r>
              <a:rPr lang="en-US" err="1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nguyên</a:t>
            </a:r>
            <a:r>
              <a:rPr lang="en-US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 </a:t>
            </a:r>
            <a:r>
              <a:rPr lang="en-US" err="1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thủy</a:t>
            </a:r>
            <a:r>
              <a:rPr lang="en-US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 </a:t>
            </a:r>
            <a:r>
              <a:rPr lang="en-US" err="1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của</a:t>
            </a:r>
            <a:r>
              <a:rPr lang="en-US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 Java </a:t>
            </a:r>
            <a:r>
              <a:rPr lang="en-US" err="1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thành</a:t>
            </a:r>
            <a:r>
              <a:rPr lang="en-US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 </a:t>
            </a:r>
            <a:r>
              <a:rPr lang="en-US" err="1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một</a:t>
            </a:r>
            <a:r>
              <a:rPr lang="en-US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 </a:t>
            </a:r>
            <a:r>
              <a:rPr lang="en-US" err="1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dãy</a:t>
            </a:r>
            <a:r>
              <a:rPr lang="en-US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 </a:t>
            </a:r>
            <a:r>
              <a:rPr lang="en-US" err="1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các</a:t>
            </a:r>
            <a:r>
              <a:rPr lang="en-US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 byte </a:t>
            </a:r>
            <a:r>
              <a:rPr lang="en-US" err="1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và</a:t>
            </a:r>
            <a:r>
              <a:rPr lang="en-US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 </a:t>
            </a:r>
            <a:r>
              <a:rPr lang="en-US" err="1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ghi</a:t>
            </a:r>
            <a:r>
              <a:rPr lang="en-US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 </a:t>
            </a:r>
            <a:r>
              <a:rPr lang="en-US" err="1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lên</a:t>
            </a:r>
            <a:r>
              <a:rPr lang="en-US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 </a:t>
            </a:r>
            <a:r>
              <a:rPr lang="en-US" err="1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luồng</a:t>
            </a:r>
            <a:r>
              <a:rPr lang="en-US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 </a:t>
            </a:r>
            <a:r>
              <a:rPr lang="en-US" err="1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nhị</a:t>
            </a:r>
            <a:r>
              <a:rPr lang="en-US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 </a:t>
            </a:r>
            <a:r>
              <a:rPr lang="en-US" err="1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phân</a:t>
            </a:r>
            <a:r>
              <a:rPr lang="en-US">
                <a:solidFill>
                  <a:schemeClr val="accent5">
                    <a:lumMod val="10000"/>
                  </a:schemeClr>
                </a:solidFill>
                <a:cs typeface="Arial" charset="0"/>
              </a:rPr>
              <a:t>.</a:t>
            </a:r>
          </a:p>
          <a:p>
            <a:pPr lvl="1">
              <a:defRPr/>
            </a:pPr>
            <a:endParaRPr lang="en-US">
              <a:solidFill>
                <a:schemeClr val="accent5">
                  <a:lumMod val="10000"/>
                </a:schemeClr>
              </a:solidFill>
              <a:cs typeface="Arial" charset="0"/>
            </a:endParaRP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32062"/>
            <a:ext cx="356711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7472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DataOutput</a:t>
            </a:r>
            <a:endParaRPr lang="en-US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63749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Ví dụ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22" y="1498600"/>
            <a:ext cx="7696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4200" y="3581400"/>
            <a:ext cx="1447800" cy="1828800"/>
            <a:chOff x="6934200" y="3581400"/>
            <a:chExt cx="1447800" cy="1828800"/>
          </a:xfrm>
        </p:grpSpPr>
        <p:pic>
          <p:nvPicPr>
            <p:cNvPr id="2458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512" y="4089400"/>
              <a:ext cx="685800" cy="132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2" name="TextBox 6"/>
            <p:cNvSpPr txBox="1">
              <a:spLocks noChangeArrowheads="1"/>
            </p:cNvSpPr>
            <p:nvPr/>
          </p:nvSpPr>
          <p:spPr bwMode="auto">
            <a:xfrm>
              <a:off x="6934200" y="3581400"/>
              <a:ext cx="1447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1"/>
                <a:t>Output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871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InputStream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029200" cy="50292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Lớp</a:t>
            </a:r>
            <a:r>
              <a:rPr lang="en-US" dirty="0"/>
              <a:t>  </a:t>
            </a:r>
            <a:r>
              <a:rPr lang="en-US" dirty="0" err="1"/>
              <a:t>InputStream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</a:p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InputStream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endParaRPr lang="en-US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058" y="1905000"/>
            <a:ext cx="35337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94902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InputStream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123589"/>
              </p:ext>
            </p:extLst>
          </p:nvPr>
        </p:nvGraphicFramePr>
        <p:xfrm>
          <a:off x="457200" y="1447800"/>
          <a:ext cx="8171478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Phương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Thức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Mô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Tả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()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Đọc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byte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luồng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Nếu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như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nào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lệ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nó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khoá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phương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thức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phương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thực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khoá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dòng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thực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chờ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lệ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(byte [])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trả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byte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‘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đọc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hay ‘-1’,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nếu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như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thúc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luồng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(byte [],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đọc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mảng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byte.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Nó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trả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byte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thực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đọc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thúc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luồng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available()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trả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lượng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byte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đọc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mà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bị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toả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Nó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trả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byte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close()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đóng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luồng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phóng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thích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mọi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tài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nguyên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luồng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Luôn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luôn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đóng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luồng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chắc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chắn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rằng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luồng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xử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thúc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mark()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Đánh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dấu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trí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tại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luồng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reset()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lại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luồng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trí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đánh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dấu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chót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skip()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bỏ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qua ‘n’ byte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583254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Lớp FileInputStream 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30725"/>
          </a:xfrm>
        </p:spPr>
        <p:txBody>
          <a:bodyPr>
            <a:normAutofit fontScale="85000" lnSpcReduction="10000"/>
          </a:bodyPr>
          <a:lstStyle/>
          <a:p>
            <a:r>
              <a:rPr lang="en-US">
                <a:cs typeface="Arial" panose="020B0604020202020204" pitchFamily="34" charset="0"/>
              </a:rPr>
              <a:t>FileInputStream đọc các byte từ file.</a:t>
            </a:r>
          </a:p>
          <a:p>
            <a:endParaRPr lang="en-US">
              <a:cs typeface="Arial" panose="020B0604020202020204" pitchFamily="34" charset="0"/>
            </a:endParaRPr>
          </a:p>
          <a:p>
            <a:r>
              <a:rPr lang="en-US">
                <a:cs typeface="Arial" panose="020B0604020202020204" pitchFamily="34" charset="0"/>
              </a:rPr>
              <a:t>Được sử dụng đọc dữ liệu hình ảnh.</a:t>
            </a:r>
          </a:p>
          <a:p>
            <a:endParaRPr lang="en-US">
              <a:cs typeface="Arial" panose="020B0604020202020204" pitchFamily="34" charset="0"/>
            </a:endParaRPr>
          </a:p>
          <a:p>
            <a:r>
              <a:rPr lang="en-US">
                <a:cs typeface="Arial" panose="020B0604020202020204" pitchFamily="34" charset="0"/>
              </a:rPr>
              <a:t>FilelnputStream ghi đè tất cả các phương thức của InputStream ngoại trừ phương thức </a:t>
            </a:r>
            <a:r>
              <a:rPr lang="en-US" i="1">
                <a:cs typeface="Arial" panose="020B0604020202020204" pitchFamily="34" charset="0"/>
              </a:rPr>
              <a:t>mark() và reset(). </a:t>
            </a:r>
            <a:endParaRPr lang="en-US">
              <a:cs typeface="Arial" panose="020B0604020202020204" pitchFamily="34" charset="0"/>
            </a:endParaRPr>
          </a:p>
          <a:p>
            <a:endParaRPr lang="en-US">
              <a:cs typeface="Arial" panose="020B0604020202020204" pitchFamily="34" charset="0"/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828800"/>
            <a:ext cx="2032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69527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600"/>
              <a:t>Các hàm khởi tạo của FileInputStream 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778033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00726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600"/>
              <a:t>Các phương thức củaFileInputStream </a:t>
            </a:r>
            <a:endParaRPr lang="en-US" sz="2600" i="1"/>
          </a:p>
        </p:txBody>
      </p:sp>
      <p:grpSp>
        <p:nvGrpSpPr>
          <p:cNvPr id="29699" name="Group 128"/>
          <p:cNvGrpSpPr>
            <a:grpSpLocks/>
          </p:cNvGrpSpPr>
          <p:nvPr/>
        </p:nvGrpSpPr>
        <p:grpSpPr bwMode="auto">
          <a:xfrm>
            <a:off x="457200" y="1295400"/>
            <a:ext cx="7543800" cy="4800600"/>
            <a:chOff x="288" y="816"/>
            <a:chExt cx="3649" cy="3381"/>
          </a:xfrm>
        </p:grpSpPr>
        <p:pic>
          <p:nvPicPr>
            <p:cNvPr id="29700" name="Picture 125"/>
            <p:cNvPicPr>
              <a:picLocks noChangeAspect="1" noChangeArrowheads="1"/>
            </p:cNvPicPr>
            <p:nvPr/>
          </p:nvPicPr>
          <p:blipFill>
            <a:blip r:embed="rId2">
              <a:lum bright="-20000" contras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816"/>
              <a:ext cx="3649" cy="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1" name="Picture 127"/>
            <p:cNvPicPr>
              <a:picLocks noChangeAspect="1" noChangeArrowheads="1"/>
            </p:cNvPicPr>
            <p:nvPr/>
          </p:nvPicPr>
          <p:blipFill>
            <a:blip r:embed="rId3">
              <a:lum bright="-20000" contras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3249"/>
              <a:ext cx="3649" cy="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29611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Ví dụ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315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05777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Lớp trừu tượng OutputStream 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30725"/>
          </a:xfrm>
        </p:spPr>
        <p:txBody>
          <a:bodyPr/>
          <a:lstStyle/>
          <a:p>
            <a:r>
              <a:rPr lang="en-US">
                <a:cs typeface="Arial" panose="020B0604020202020204" pitchFamily="34" charset="0"/>
              </a:rPr>
              <a:t>Định nghĩa các phương thức để ghi các byte lên stream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76600"/>
            <a:ext cx="36861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8469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Các lớp Stream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Luồng dữ liệu (data stream) là một kênh dùng để trao đổi dữ liệu.</a:t>
            </a:r>
          </a:p>
          <a:p>
            <a:endParaRPr lang="en-US"/>
          </a:p>
          <a:p>
            <a:r>
              <a:rPr lang="en-US"/>
              <a:t>Các luồng nhập xuất chuẩn của Java:</a:t>
            </a:r>
          </a:p>
          <a:p>
            <a:pPr lvl="1"/>
            <a:r>
              <a:rPr lang="en-US"/>
              <a:t>in</a:t>
            </a:r>
          </a:p>
          <a:p>
            <a:pPr lvl="1"/>
            <a:r>
              <a:rPr lang="en-US"/>
              <a:t>out</a:t>
            </a:r>
          </a:p>
          <a:p>
            <a:pPr lvl="1"/>
            <a:r>
              <a:rPr lang="en-US"/>
              <a:t>err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828800"/>
            <a:ext cx="3581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191000"/>
            <a:ext cx="36480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65088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Các phương thức OutputStream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762793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5155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Lớp FileOutputStream 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30725"/>
          </a:xfrm>
        </p:spPr>
        <p:txBody>
          <a:bodyPr/>
          <a:lstStyle/>
          <a:p>
            <a:r>
              <a:rPr lang="en-US">
                <a:cs typeface="Arial" panose="020B0604020202020204" pitchFamily="34" charset="0"/>
              </a:rPr>
              <a:t>Ghi các bytes lên file.</a:t>
            </a:r>
          </a:p>
          <a:p>
            <a:r>
              <a:rPr lang="en-US">
                <a:cs typeface="Arial" panose="020B0604020202020204" pitchFamily="34" charset="0"/>
              </a:rPr>
              <a:t>lOException sẽ phát sinh khi ghi lên một file được mở với chế độ Read Only.</a:t>
            </a:r>
          </a:p>
          <a:p>
            <a:endParaRPr lang="en-US">
              <a:cs typeface="Arial" panose="020B0604020202020204" pitchFamily="34" charset="0"/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65562"/>
            <a:ext cx="32004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16862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600"/>
              <a:t>Hàm khởi tạo của FileOutputStream 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31938"/>
            <a:ext cx="800100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52722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40079" y="701957"/>
            <a:ext cx="6705600" cy="585788"/>
          </a:xfrm>
        </p:spPr>
        <p:txBody>
          <a:bodyPr/>
          <a:lstStyle/>
          <a:p>
            <a:pPr>
              <a:defRPr/>
            </a:pPr>
            <a:r>
              <a:rPr lang="en-US" sz="2600"/>
              <a:t>Phương thức củaFileOutputStream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70000"/>
            <a:ext cx="7772400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29236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Byte Stream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1716"/>
            <a:ext cx="7772400" cy="5185502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5486400" y="2667000"/>
            <a:ext cx="3505200" cy="1143000"/>
          </a:xfrm>
          <a:prstGeom prst="wedgeRoundRectCallout">
            <a:avLst>
              <a:gd name="adj1" fmla="val -117465"/>
              <a:gd name="adj2" fmla="val 10035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Chứa file dữ liệu cần đọc</a:t>
            </a:r>
          </a:p>
        </p:txBody>
      </p:sp>
    </p:spTree>
    <p:extLst>
      <p:ext uri="{BB962C8B-B14F-4D97-AF65-F5344CB8AC3E}">
        <p14:creationId xmlns:p14="http://schemas.microsoft.com/office/powerpoint/2010/main" val="39435548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Ví dụ</a:t>
            </a: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315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01628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Lớp File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5715000" cy="4530725"/>
          </a:xfrm>
        </p:spPr>
        <p:txBody>
          <a:bodyPr>
            <a:normAutofit lnSpcReduction="10000"/>
          </a:bodyPr>
          <a:lstStyle/>
          <a:p>
            <a:r>
              <a:rPr lang="en-US">
                <a:cs typeface="Arial" panose="020B0604020202020204" pitchFamily="34" charset="0"/>
              </a:rPr>
              <a:t>Làm việc trực tiếp với các tập tin.</a:t>
            </a:r>
          </a:p>
          <a:p>
            <a:endParaRPr lang="en-US">
              <a:cs typeface="Arial" panose="020B0604020202020204" pitchFamily="34" charset="0"/>
            </a:endParaRPr>
          </a:p>
          <a:p>
            <a:pPr lvl="1"/>
            <a:r>
              <a:rPr lang="en-US">
                <a:cs typeface="Arial" panose="020B0604020202020204" pitchFamily="34" charset="0"/>
              </a:rPr>
              <a:t>Tạo, xóa, đổi tên tập tin</a:t>
            </a:r>
          </a:p>
          <a:p>
            <a:pPr lvl="1"/>
            <a:r>
              <a:rPr lang="en-US">
                <a:cs typeface="Arial" panose="020B0604020202020204" pitchFamily="34" charset="0"/>
              </a:rPr>
              <a:t>Lấy thông tin đường dẫn</a:t>
            </a:r>
          </a:p>
          <a:p>
            <a:pPr lvl="1"/>
            <a:r>
              <a:rPr lang="en-US">
                <a:cs typeface="Arial" panose="020B0604020202020204" pitchFamily="34" charset="0"/>
              </a:rPr>
              <a:t>Kiểm tra sự tồn tại của một tập tin/thư mục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00200"/>
            <a:ext cx="24574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84662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Hảm khởi tạo của File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924800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60006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Phương thức của File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03217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Bộ đệm (Buffer) I/O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419600" cy="4530725"/>
          </a:xfrm>
        </p:spPr>
        <p:txBody>
          <a:bodyPr/>
          <a:lstStyle/>
          <a:p>
            <a:r>
              <a:rPr lang="en-US">
                <a:cs typeface="Arial" panose="020B0604020202020204" pitchFamily="34" charset="0"/>
              </a:rPr>
              <a:t>Bộ đệm: vùng nhớ tạm thời cho dữ liệu.</a:t>
            </a:r>
          </a:p>
          <a:p>
            <a:endParaRPr lang="en-US">
              <a:cs typeface="Arial" panose="020B0604020202020204" pitchFamily="34" charset="0"/>
            </a:endParaRPr>
          </a:p>
          <a:p>
            <a:r>
              <a:rPr lang="en-US">
                <a:cs typeface="Arial" panose="020B0604020202020204" pitchFamily="34" charset="0"/>
              </a:rPr>
              <a:t>Tăng hiệu quả khi đọc/ghi dữ liệu .</a:t>
            </a:r>
          </a:p>
          <a:p>
            <a:endParaRPr lang="en-US">
              <a:cs typeface="Arial" panose="020B0604020202020204" pitchFamily="34" charset="0"/>
            </a:endParaRP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81200"/>
            <a:ext cx="38862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3224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25885" y="578633"/>
            <a:ext cx="6705600" cy="584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lớp</a:t>
            </a:r>
            <a:r>
              <a:rPr lang="en-US"/>
              <a:t>  Stream </a:t>
            </a:r>
            <a:br>
              <a:rPr lang="en-US"/>
            </a:br>
            <a:endParaRPr lang="en-US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3810000" cy="4530725"/>
          </a:xfrm>
        </p:spPr>
        <p:txBody>
          <a:bodyPr>
            <a:normAutofit fontScale="77500" lnSpcReduction="20000"/>
          </a:bodyPr>
          <a:lstStyle/>
          <a:p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thao</a:t>
            </a:r>
            <a:r>
              <a:rPr lang="en-US"/>
              <a:t> </a:t>
            </a:r>
            <a:r>
              <a:rPr lang="en-US" err="1"/>
              <a:t>tác</a:t>
            </a:r>
            <a:r>
              <a:rPr lang="en-US"/>
              <a:t> </a:t>
            </a:r>
            <a:r>
              <a:rPr lang="en-US" err="1"/>
              <a:t>nhập</a:t>
            </a:r>
            <a:r>
              <a:rPr lang="en-US"/>
              <a:t>/</a:t>
            </a:r>
            <a:r>
              <a:rPr lang="en-US" err="1"/>
              <a:t>xuất</a:t>
            </a:r>
            <a:r>
              <a:rPr lang="en-US"/>
              <a:t> (input/output).</a:t>
            </a:r>
          </a:p>
          <a:p>
            <a:pPr lvl="1"/>
            <a:r>
              <a:rPr lang="en-US" err="1">
                <a:solidFill>
                  <a:srgbClr val="0000CC"/>
                </a:solidFill>
              </a:rPr>
              <a:t>Luồng</a:t>
            </a:r>
            <a:r>
              <a:rPr lang="en-US">
                <a:solidFill>
                  <a:srgbClr val="0000CC"/>
                </a:solidFill>
              </a:rPr>
              <a:t> </a:t>
            </a:r>
            <a:r>
              <a:rPr lang="en-US" err="1">
                <a:solidFill>
                  <a:srgbClr val="0000CC"/>
                </a:solidFill>
              </a:rPr>
              <a:t>nhập</a:t>
            </a:r>
            <a:r>
              <a:rPr lang="en-US">
                <a:solidFill>
                  <a:srgbClr val="0000CC"/>
                </a:solidFill>
              </a:rPr>
              <a:t>(input stream) </a:t>
            </a:r>
            <a:r>
              <a:rPr lang="en-US" err="1">
                <a:solidFill>
                  <a:srgbClr val="0000CC"/>
                </a:solidFill>
              </a:rPr>
              <a:t>đọc</a:t>
            </a:r>
            <a:r>
              <a:rPr lang="en-US">
                <a:solidFill>
                  <a:srgbClr val="0000CC"/>
                </a:solidFill>
              </a:rPr>
              <a:t> </a:t>
            </a:r>
            <a:r>
              <a:rPr lang="en-US" err="1">
                <a:solidFill>
                  <a:srgbClr val="0000CC"/>
                </a:solidFill>
              </a:rPr>
              <a:t>dữ</a:t>
            </a:r>
            <a:r>
              <a:rPr lang="en-US">
                <a:solidFill>
                  <a:srgbClr val="0000CC"/>
                </a:solidFill>
              </a:rPr>
              <a:t> </a:t>
            </a:r>
            <a:r>
              <a:rPr lang="en-US" err="1">
                <a:solidFill>
                  <a:srgbClr val="0000CC"/>
                </a:solidFill>
              </a:rPr>
              <a:t>liệu</a:t>
            </a:r>
            <a:r>
              <a:rPr lang="en-US">
                <a:solidFill>
                  <a:srgbClr val="0000CC"/>
                </a:solidFill>
              </a:rPr>
              <a:t> </a:t>
            </a:r>
            <a:r>
              <a:rPr lang="en-US" err="1">
                <a:solidFill>
                  <a:srgbClr val="0000CC"/>
                </a:solidFill>
              </a:rPr>
              <a:t>từ</a:t>
            </a:r>
            <a:r>
              <a:rPr lang="en-US">
                <a:solidFill>
                  <a:srgbClr val="0000CC"/>
                </a:solidFill>
              </a:rPr>
              <a:t> </a:t>
            </a:r>
            <a:r>
              <a:rPr lang="en-US" err="1">
                <a:solidFill>
                  <a:srgbClr val="0000CC"/>
                </a:solidFill>
              </a:rPr>
              <a:t>một</a:t>
            </a:r>
            <a:r>
              <a:rPr lang="en-US">
                <a:solidFill>
                  <a:srgbClr val="0000CC"/>
                </a:solidFill>
              </a:rPr>
              <a:t> </a:t>
            </a:r>
            <a:r>
              <a:rPr lang="en-US" err="1">
                <a:solidFill>
                  <a:srgbClr val="0000CC"/>
                </a:solidFill>
              </a:rPr>
              <a:t>nguồn</a:t>
            </a:r>
            <a:r>
              <a:rPr lang="en-US">
                <a:solidFill>
                  <a:srgbClr val="0000CC"/>
                </a:solidFill>
              </a:rPr>
              <a:t> </a:t>
            </a:r>
            <a:r>
              <a:rPr lang="en-US" err="1">
                <a:solidFill>
                  <a:srgbClr val="0000CC"/>
                </a:solidFill>
              </a:rPr>
              <a:t>đưa</a:t>
            </a:r>
            <a:r>
              <a:rPr lang="en-US">
                <a:solidFill>
                  <a:srgbClr val="0000CC"/>
                </a:solidFill>
              </a:rPr>
              <a:t> </a:t>
            </a:r>
            <a:r>
              <a:rPr lang="en-US" err="1">
                <a:solidFill>
                  <a:srgbClr val="0000CC"/>
                </a:solidFill>
              </a:rPr>
              <a:t>vào</a:t>
            </a:r>
            <a:r>
              <a:rPr lang="en-US">
                <a:solidFill>
                  <a:srgbClr val="0000CC"/>
                </a:solidFill>
              </a:rPr>
              <a:t> </a:t>
            </a:r>
            <a:r>
              <a:rPr lang="en-US" err="1">
                <a:solidFill>
                  <a:srgbClr val="0000CC"/>
                </a:solidFill>
              </a:rPr>
              <a:t>chương</a:t>
            </a:r>
            <a:r>
              <a:rPr lang="en-US">
                <a:solidFill>
                  <a:srgbClr val="0000CC"/>
                </a:solidFill>
              </a:rPr>
              <a:t> </a:t>
            </a:r>
            <a:r>
              <a:rPr lang="en-US" err="1">
                <a:solidFill>
                  <a:srgbClr val="0000CC"/>
                </a:solidFill>
              </a:rPr>
              <a:t>trình</a:t>
            </a:r>
            <a:r>
              <a:rPr lang="en-US">
                <a:solidFill>
                  <a:srgbClr val="0000CC"/>
                </a:solidFill>
              </a:rPr>
              <a:t>, </a:t>
            </a:r>
            <a:r>
              <a:rPr lang="en-US" err="1">
                <a:solidFill>
                  <a:srgbClr val="0000CC"/>
                </a:solidFill>
              </a:rPr>
              <a:t>và</a:t>
            </a:r>
            <a:r>
              <a:rPr lang="en-US">
                <a:solidFill>
                  <a:srgbClr val="0000CC"/>
                </a:solidFill>
              </a:rPr>
              <a:t> </a:t>
            </a:r>
            <a:r>
              <a:rPr lang="en-US" err="1">
                <a:solidFill>
                  <a:srgbClr val="0000CC"/>
                </a:solidFill>
              </a:rPr>
              <a:t>Luồng</a:t>
            </a:r>
            <a:r>
              <a:rPr lang="en-US">
                <a:solidFill>
                  <a:srgbClr val="0000CC"/>
                </a:solidFill>
              </a:rPr>
              <a:t> </a:t>
            </a:r>
            <a:r>
              <a:rPr lang="en-US" err="1">
                <a:solidFill>
                  <a:srgbClr val="0000CC"/>
                </a:solidFill>
              </a:rPr>
              <a:t>xuất</a:t>
            </a:r>
            <a:r>
              <a:rPr lang="en-US">
                <a:solidFill>
                  <a:srgbClr val="0000CC"/>
                </a:solidFill>
              </a:rPr>
              <a:t> </a:t>
            </a:r>
            <a:r>
              <a:rPr lang="en-US" err="1">
                <a:solidFill>
                  <a:srgbClr val="0000CC"/>
                </a:solidFill>
              </a:rPr>
              <a:t>làm</a:t>
            </a:r>
            <a:r>
              <a:rPr lang="en-US">
                <a:solidFill>
                  <a:srgbClr val="0000CC"/>
                </a:solidFill>
              </a:rPr>
              <a:t> </a:t>
            </a:r>
            <a:r>
              <a:rPr lang="en-US" err="1">
                <a:solidFill>
                  <a:srgbClr val="0000CC"/>
                </a:solidFill>
              </a:rPr>
              <a:t>công</a:t>
            </a:r>
            <a:r>
              <a:rPr lang="en-US">
                <a:solidFill>
                  <a:srgbClr val="0000CC"/>
                </a:solidFill>
              </a:rPr>
              <a:t> </a:t>
            </a:r>
            <a:r>
              <a:rPr lang="en-US" err="1">
                <a:solidFill>
                  <a:srgbClr val="0000CC"/>
                </a:solidFill>
              </a:rPr>
              <a:t>việc</a:t>
            </a:r>
            <a:r>
              <a:rPr lang="en-US">
                <a:solidFill>
                  <a:srgbClr val="0000CC"/>
                </a:solidFill>
              </a:rPr>
              <a:t> </a:t>
            </a:r>
            <a:r>
              <a:rPr lang="en-US" err="1">
                <a:solidFill>
                  <a:srgbClr val="0000CC"/>
                </a:solidFill>
              </a:rPr>
              <a:t>ngược</a:t>
            </a:r>
            <a:r>
              <a:rPr lang="en-US">
                <a:solidFill>
                  <a:srgbClr val="0000CC"/>
                </a:solidFill>
              </a:rPr>
              <a:t> </a:t>
            </a:r>
            <a:r>
              <a:rPr lang="en-US" err="1">
                <a:solidFill>
                  <a:srgbClr val="0000CC"/>
                </a:solidFill>
              </a:rPr>
              <a:t>lại</a:t>
            </a:r>
            <a:endParaRPr lang="en-US">
              <a:solidFill>
                <a:srgbClr val="0000CC"/>
              </a:solidFill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76400"/>
            <a:ext cx="3581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191000"/>
            <a:ext cx="36480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71012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Lớp Buffered I/O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47509"/>
            <a:ext cx="6934200" cy="45307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cs typeface="Arial" panose="020B0604020202020204" pitchFamily="34" charset="0"/>
              </a:rPr>
              <a:t>Low-Level Stream </a:t>
            </a:r>
            <a:r>
              <a:rPr lang="en-US" sz="2400" i="1">
                <a:cs typeface="Arial" panose="020B0604020202020204" pitchFamily="34" charset="0"/>
              </a:rPr>
              <a:t>(Byte Streams)</a:t>
            </a:r>
          </a:p>
          <a:p>
            <a:pPr lvl="1" algn="l">
              <a:lnSpc>
                <a:spcPct val="90000"/>
              </a:lnSpc>
            </a:pPr>
            <a:r>
              <a:rPr lang="en-US" sz="2400">
                <a:cs typeface="Arial" panose="020B0604020202020204" pitchFamily="34" charset="0"/>
              </a:rPr>
              <a:t>BufferedInputStream</a:t>
            </a:r>
          </a:p>
          <a:p>
            <a:pPr lvl="1" algn="l">
              <a:lnSpc>
                <a:spcPct val="90000"/>
              </a:lnSpc>
            </a:pPr>
            <a:r>
              <a:rPr lang="en-US" sz="2400">
                <a:cs typeface="Arial" panose="020B0604020202020204" pitchFamily="34" charset="0"/>
              </a:rPr>
              <a:t>BufferedOutputStream</a:t>
            </a:r>
          </a:p>
          <a:p>
            <a:pPr lvl="1" algn="l">
              <a:lnSpc>
                <a:spcPct val="90000"/>
              </a:lnSpc>
            </a:pPr>
            <a:endParaRPr lang="en-US" sz="2400"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en-US" sz="2400">
                <a:cs typeface="Arial" panose="020B0604020202020204" pitchFamily="34" charset="0"/>
              </a:rPr>
              <a:t>Hi-Level Stream </a:t>
            </a:r>
            <a:r>
              <a:rPr lang="en-US" sz="2400" i="1">
                <a:cs typeface="Arial" panose="020B0604020202020204" pitchFamily="34" charset="0"/>
              </a:rPr>
              <a:t>(Character Streams)</a:t>
            </a:r>
          </a:p>
          <a:p>
            <a:pPr lvl="1" algn="l">
              <a:lnSpc>
                <a:spcPct val="90000"/>
              </a:lnSpc>
            </a:pPr>
            <a:r>
              <a:rPr lang="en-US" sz="2400">
                <a:cs typeface="Arial" panose="020B0604020202020204" pitchFamily="34" charset="0"/>
              </a:rPr>
              <a:t>BufferedReader</a:t>
            </a:r>
          </a:p>
          <a:p>
            <a:pPr lvl="1" algn="l">
              <a:lnSpc>
                <a:spcPct val="90000"/>
              </a:lnSpc>
            </a:pPr>
            <a:r>
              <a:rPr lang="en-US" sz="2400">
                <a:cs typeface="Arial" panose="020B0604020202020204" pitchFamily="34" charset="0"/>
              </a:rPr>
              <a:t>BufferedWriter</a:t>
            </a:r>
          </a:p>
          <a:p>
            <a:pPr lvl="1" algn="l">
              <a:lnSpc>
                <a:spcPct val="90000"/>
              </a:lnSpc>
            </a:pPr>
            <a:endParaRPr lang="en-US" sz="2400"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en-US" sz="2400">
                <a:cs typeface="Arial" panose="020B0604020202020204" pitchFamily="34" charset="0"/>
              </a:rPr>
              <a:t>Nên sử dụng kèm  BufferedXXX với các Luồng </a:t>
            </a:r>
          </a:p>
          <a:p>
            <a:pPr algn="l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>
                <a:cs typeface="Arial" panose="020B0604020202020204" pitchFamily="34" charset="0"/>
              </a:rPr>
              <a:t> </a:t>
            </a:r>
          </a:p>
          <a:p>
            <a:pPr algn="l">
              <a:lnSpc>
                <a:spcPct val="90000"/>
              </a:lnSpc>
            </a:pPr>
            <a:r>
              <a:rPr lang="en-US" sz="2000">
                <a:cs typeface="Arial" panose="020B0604020202020204" pitchFamily="34" charset="0"/>
              </a:rPr>
              <a:t>FileInputStream fis = new FileInputStream("test.dat");</a:t>
            </a:r>
          </a:p>
          <a:p>
            <a:pPr lvl="1" algn="l">
              <a:lnSpc>
                <a:spcPct val="90000"/>
              </a:lnSpc>
            </a:pPr>
            <a:r>
              <a:rPr lang="en-US" sz="2000">
                <a:cs typeface="Arial" panose="020B0604020202020204" pitchFamily="34" charset="0"/>
              </a:rPr>
              <a:t>BufferedInputStream bis = new BufferedInputStream(fis);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 cstate="email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139" y="1143000"/>
            <a:ext cx="1967316" cy="379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2589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Gợi ý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1148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>
                <a:cs typeface="Arial" panose="020B0604020202020204" pitchFamily="34" charset="0"/>
              </a:rPr>
              <a:t>Đọc/ghi dữ liệu dạng byte </a:t>
            </a:r>
            <a:r>
              <a:rPr lang="en-US">
                <a:solidFill>
                  <a:srgbClr val="0000CC"/>
                </a:solidFill>
                <a:cs typeface="Arial" panose="020B0604020202020204" pitchFamily="34" charset="0"/>
              </a:rPr>
              <a:t>FileInputStream/FileOutputStream</a:t>
            </a:r>
          </a:p>
          <a:p>
            <a:endParaRPr lang="en-US">
              <a:solidFill>
                <a:srgbClr val="0000CC"/>
              </a:solidFill>
              <a:cs typeface="Arial" panose="020B0604020202020204" pitchFamily="34" charset="0"/>
            </a:endParaRPr>
          </a:p>
          <a:p>
            <a:r>
              <a:rPr lang="en-US">
                <a:cs typeface="Arial" panose="020B0604020202020204" pitchFamily="34" charset="0"/>
              </a:rPr>
              <a:t>Đọc/ghi dữ liệu dạng ký tự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>
                <a:solidFill>
                  <a:srgbClr val="0000CC"/>
                </a:solidFill>
                <a:cs typeface="Arial" panose="020B0604020202020204" pitchFamily="34" charset="0"/>
              </a:rPr>
              <a:t>	FileReader/FileWriter</a:t>
            </a:r>
          </a:p>
          <a:p>
            <a:endParaRPr lang="en-US">
              <a:cs typeface="Arial" panose="020B0604020202020204" pitchFamily="34" charset="0"/>
            </a:endParaRPr>
          </a:p>
          <a:p>
            <a:r>
              <a:rPr lang="en-US">
                <a:cs typeface="Arial" panose="020B0604020202020204" pitchFamily="34" charset="0"/>
              </a:rPr>
              <a:t>Kết hợp </a:t>
            </a:r>
            <a:r>
              <a:rPr lang="en-US">
                <a:solidFill>
                  <a:srgbClr val="0000CC"/>
                </a:solidFill>
                <a:cs typeface="Arial" panose="020B0604020202020204" pitchFamily="34" charset="0"/>
              </a:rPr>
              <a:t>BufferedXXX </a:t>
            </a:r>
            <a:r>
              <a:rPr lang="en-US">
                <a:cs typeface="Arial" panose="020B0604020202020204" pitchFamily="34" charset="0"/>
                <a:sym typeface="Wingdings" panose="05000000000000000000" pitchFamily="2" charset="2"/>
              </a:rPr>
              <a:t> tăng hiệu quả đọc/ghi dữ liệu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0615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Ví dụ</a:t>
            </a: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70008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419600"/>
            <a:ext cx="4038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70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err="1"/>
              <a:t>Luồng</a:t>
            </a:r>
            <a:r>
              <a:rPr lang="en-US"/>
              <a:t> </a:t>
            </a:r>
            <a:r>
              <a:rPr lang="en-US" err="1"/>
              <a:t>Ký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(Character Stream)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30725"/>
          </a:xfrm>
        </p:spPr>
        <p:txBody>
          <a:bodyPr>
            <a:normAutofit fontScale="85000" lnSpcReduction="20000"/>
          </a:bodyPr>
          <a:lstStyle/>
          <a:p>
            <a:r>
              <a:rPr lang="en-US">
                <a:cs typeface="Arial" panose="020B0604020202020204" pitchFamily="34" charset="0"/>
              </a:rPr>
              <a:t>Hổ trợ các thao tác nhập xuất trên ký tự</a:t>
            </a:r>
          </a:p>
          <a:p>
            <a:endParaRPr lang="en-US">
              <a:cs typeface="Arial" panose="020B0604020202020204" pitchFamily="34" charset="0"/>
            </a:endParaRPr>
          </a:p>
          <a:p>
            <a:r>
              <a:rPr lang="en-US">
                <a:cs typeface="Arial" panose="020B0604020202020204" pitchFamily="34" charset="0"/>
              </a:rPr>
              <a:t>Hổ trợ Unicode</a:t>
            </a:r>
          </a:p>
          <a:p>
            <a:endParaRPr lang="en-US">
              <a:cs typeface="Arial" panose="020B0604020202020204" pitchFamily="34" charset="0"/>
            </a:endParaRPr>
          </a:p>
          <a:p>
            <a:r>
              <a:rPr lang="en-US">
                <a:cs typeface="Arial" panose="020B0604020202020204" pitchFamily="34" charset="0"/>
              </a:rPr>
              <a:t>Reader,  Writer là các lớp trừu tượng  tất cả các luồng ký tự thừa kế từ 2 lớp này</a:t>
            </a:r>
          </a:p>
          <a:p>
            <a:endParaRPr lang="en-US">
              <a:cs typeface="Arial" panose="020B0604020202020204" pitchFamily="34" charset="0"/>
            </a:endParaRPr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47800"/>
            <a:ext cx="36957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14182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Lớp Reader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9600"/>
          </a:xfrm>
        </p:spPr>
        <p:txBody>
          <a:bodyPr>
            <a:normAutofit fontScale="77500" lnSpcReduction="20000"/>
          </a:bodyPr>
          <a:lstStyle/>
          <a:p>
            <a:r>
              <a:rPr lang="en-US">
                <a:cs typeface="Arial" panose="020B0604020202020204" pitchFamily="34" charset="0"/>
              </a:rPr>
              <a:t>Sử dụng để đọc dữ liệu dạng ký tự.</a:t>
            </a:r>
          </a:p>
          <a:p>
            <a:endParaRPr lang="en-US">
              <a:cs typeface="Arial" panose="020B0604020202020204" pitchFamily="34" charset="0"/>
            </a:endParaRPr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747963"/>
            <a:ext cx="7934325" cy="212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84785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Phương thức của lớp Reader</a:t>
            </a: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85925"/>
            <a:ext cx="76962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78215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592899" y="709612"/>
            <a:ext cx="6705600" cy="5857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err="1"/>
              <a:t>Lớp</a:t>
            </a:r>
            <a:r>
              <a:rPr lang="en-US"/>
              <a:t> </a:t>
            </a:r>
            <a:r>
              <a:rPr lang="en-US" err="1"/>
              <a:t>CharArrayReader</a:t>
            </a:r>
            <a:br>
              <a:rPr lang="en-US"/>
            </a:br>
            <a:endParaRPr lang="en-US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19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>
                <a:cs typeface="Arial" charset="0"/>
              </a:rPr>
              <a:t>Thừa kế từ lớp </a:t>
            </a:r>
            <a:r>
              <a:rPr lang="en-US" sz="2800">
                <a:solidFill>
                  <a:srgbClr val="0000CC"/>
                </a:solidFill>
                <a:cs typeface="Arial" charset="0"/>
              </a:rPr>
              <a:t>Reader</a:t>
            </a:r>
            <a:r>
              <a:rPr lang="en-US" sz="2800">
                <a:cs typeface="Arial" charset="0"/>
              </a:rPr>
              <a:t>.</a:t>
            </a:r>
          </a:p>
          <a:p>
            <a:pPr>
              <a:defRPr/>
            </a:pPr>
            <a:endParaRPr lang="en-US" sz="2800">
              <a:cs typeface="Arial" charset="0"/>
            </a:endParaRPr>
          </a:p>
          <a:p>
            <a:pPr>
              <a:defRPr/>
            </a:pPr>
            <a:r>
              <a:rPr lang="en-US" sz="2800">
                <a:cs typeface="Arial" charset="0"/>
              </a:rPr>
              <a:t>Xem mảng ký tự như là nguồn dữ liệu. </a:t>
            </a: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0"/>
            <a:ext cx="7239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86541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594269" y="740568"/>
            <a:ext cx="6705600" cy="5857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err="1"/>
              <a:t>Lớp</a:t>
            </a:r>
            <a:r>
              <a:rPr lang="en-US"/>
              <a:t> </a:t>
            </a:r>
            <a:r>
              <a:rPr lang="en-US" err="1"/>
              <a:t>trừu</a:t>
            </a:r>
            <a:r>
              <a:rPr lang="en-US"/>
              <a:t> </a:t>
            </a:r>
            <a:r>
              <a:rPr lang="en-US" err="1"/>
              <a:t>tượng</a:t>
            </a:r>
            <a:r>
              <a:rPr lang="en-US"/>
              <a:t> Writer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>
            <a:noAutofit/>
          </a:bodyPr>
          <a:lstStyle/>
          <a:p>
            <a:r>
              <a:rPr lang="en-US" sz="2800">
                <a:cs typeface="Arial" panose="020B0604020202020204" pitchFamily="34" charset="0"/>
              </a:rPr>
              <a:t>Hổ trợ ghi dữ liệu dạng ký tự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2700338"/>
            <a:ext cx="7953375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70387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Phương thức của lớp Writer</a:t>
            </a: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7620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6995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Lớp CharArrayWriter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2954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>
                <a:cs typeface="Arial" charset="0"/>
              </a:rPr>
              <a:t>Thừa kế từ lớp </a:t>
            </a:r>
            <a:r>
              <a:rPr lang="en-US" sz="2400">
                <a:solidFill>
                  <a:srgbClr val="0000CC"/>
                </a:solidFill>
                <a:cs typeface="Arial" charset="0"/>
              </a:rPr>
              <a:t>Writer</a:t>
            </a:r>
            <a:r>
              <a:rPr lang="en-US" sz="2400">
                <a:cs typeface="Arial" charset="0"/>
              </a:rPr>
              <a:t>.</a:t>
            </a:r>
          </a:p>
          <a:p>
            <a:pPr>
              <a:defRPr/>
            </a:pPr>
            <a:endParaRPr lang="en-US" sz="2400">
              <a:cs typeface="Arial" charset="0"/>
            </a:endParaRPr>
          </a:p>
          <a:p>
            <a:pPr>
              <a:defRPr/>
            </a:pPr>
            <a:r>
              <a:rPr lang="en-US" sz="2400">
                <a:cs typeface="Arial" charset="0"/>
              </a:rPr>
              <a:t>Ghi dữ liệu ra một mảng ký tự.</a:t>
            </a: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7239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6056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104" y="685800"/>
            <a:ext cx="6705600" cy="584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“</a:t>
            </a:r>
            <a:r>
              <a:rPr lang="en-US" err="1"/>
              <a:t>Luồng</a:t>
            </a:r>
            <a:r>
              <a:rPr lang="en-US"/>
              <a:t>” </a:t>
            </a:r>
            <a:r>
              <a:rPr lang="en-US" err="1"/>
              <a:t>trong</a:t>
            </a:r>
            <a:r>
              <a:rPr lang="en-US"/>
              <a:t> Java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98463" indent="-381000">
              <a:buClr>
                <a:srgbClr val="0000CC"/>
              </a:buClr>
              <a:buFont typeface="Wingdings" panose="05000000000000000000" pitchFamily="2" charset="2"/>
              <a:buAutoNum type="arabicPeriod"/>
            </a:pPr>
            <a:r>
              <a:rPr lang="en-US">
                <a:cs typeface="Arial" panose="020B0604020202020204" pitchFamily="34" charset="0"/>
              </a:rPr>
              <a:t>Byte Streams – Low-Level Stream</a:t>
            </a:r>
          </a:p>
          <a:p>
            <a:pPr marL="681038" lvl="1" indent="-361950"/>
            <a:r>
              <a:rPr lang="en-US">
                <a:cs typeface="Arial" panose="020B0604020202020204" pitchFamily="34" charset="0"/>
              </a:rPr>
              <a:t>Thực hiện các thao tác nhập xuất theo từng byte.</a:t>
            </a:r>
          </a:p>
          <a:p>
            <a:pPr marL="1033463" lvl="2" indent="-361950"/>
            <a:endParaRPr lang="en-US">
              <a:cs typeface="Arial" panose="020B0604020202020204" pitchFamily="34" charset="0"/>
            </a:endParaRPr>
          </a:p>
          <a:p>
            <a:pPr marL="398463" indent="-381000">
              <a:buClr>
                <a:srgbClr val="0000CC"/>
              </a:buClr>
              <a:buFont typeface="Wingdings" panose="05000000000000000000" pitchFamily="2" charset="2"/>
              <a:buAutoNum type="arabicPeriod"/>
            </a:pPr>
            <a:r>
              <a:rPr lang="en-US">
                <a:cs typeface="Arial" panose="020B0604020202020204" pitchFamily="34" charset="0"/>
              </a:rPr>
              <a:t>Character Streams – High-Level Streams</a:t>
            </a:r>
          </a:p>
          <a:p>
            <a:pPr marL="681038" lvl="1" indent="-361950"/>
            <a:r>
              <a:rPr lang="en-US">
                <a:cs typeface="Arial" panose="020B0604020202020204" pitchFamily="34" charset="0"/>
              </a:rPr>
              <a:t>Thực hiện các thao tác nhập xuất theo ký tự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40227"/>
      </p:ext>
    </p:extLst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6705600" cy="5857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Ví dụ</a:t>
            </a:r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1"/>
            <a:ext cx="7696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67542"/>
      </p:ext>
    </p:extLst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Ví dụ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7239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3284"/>
      </p:ext>
    </p:extLst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6705600" cy="5857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err="1"/>
              <a:t>Tuần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(Serialization)</a:t>
            </a:r>
            <a:br>
              <a:rPr lang="en-US"/>
            </a:br>
            <a:endParaRPr lang="en-US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cs typeface="Arial" panose="020B0604020202020204" pitchFamily="34" charset="0"/>
              </a:rPr>
              <a:t>Là quá trình Đọc/Ghi đối tượng theo dạng byte .</a:t>
            </a:r>
          </a:p>
          <a:p>
            <a:endParaRPr lang="en-US">
              <a:cs typeface="Arial" panose="020B0604020202020204" pitchFamily="34" charset="0"/>
            </a:endParaRPr>
          </a:p>
          <a:p>
            <a:r>
              <a:rPr lang="en-US">
                <a:cs typeface="Arial" panose="020B0604020202020204" pitchFamily="34" charset="0"/>
              </a:rPr>
              <a:t>Đối tượng muốn tuần tự hóa phải thực thi giao diện </a:t>
            </a:r>
            <a:r>
              <a:rPr lang="en-US">
                <a:solidFill>
                  <a:srgbClr val="0000CC"/>
                </a:solidFill>
                <a:cs typeface="Arial" panose="020B0604020202020204" pitchFamily="34" charset="0"/>
              </a:rPr>
              <a:t>serializable</a:t>
            </a:r>
            <a:r>
              <a:rPr lang="en-US">
                <a:cs typeface="Arial" panose="020B0604020202020204" pitchFamily="34" charset="0"/>
              </a:rPr>
              <a:t>.</a:t>
            </a:r>
          </a:p>
          <a:p>
            <a:endParaRPr lang="en-US">
              <a:cs typeface="Arial" panose="020B0604020202020204" pitchFamily="34" charset="0"/>
            </a:endParaRPr>
          </a:p>
          <a:p>
            <a:r>
              <a:rPr lang="en-US">
                <a:cs typeface="Arial" panose="020B0604020202020204" pitchFamily="34" charset="0"/>
              </a:rPr>
              <a:t>Các biến transient và static không thể tuần tự hóa .</a:t>
            </a:r>
          </a:p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30770"/>
      </p:ext>
    </p:extLst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6477000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600"/>
              <a:t>Ví dụ</a:t>
            </a: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3276600" y="2133600"/>
            <a:ext cx="39624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16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Lớp ObjectlnputStream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9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err="1"/>
              <a:t>Lớp</a:t>
            </a:r>
            <a:r>
              <a:rPr lang="en-US" sz="2800"/>
              <a:t> con </a:t>
            </a:r>
            <a:r>
              <a:rPr lang="en-US" sz="2800" err="1"/>
              <a:t>của</a:t>
            </a:r>
            <a:r>
              <a:rPr lang="en-US" sz="2800"/>
              <a:t> </a:t>
            </a:r>
            <a:r>
              <a:rPr lang="en-US" sz="2800" err="1">
                <a:solidFill>
                  <a:srgbClr val="0000CC"/>
                </a:solidFill>
              </a:rPr>
              <a:t>InputStream</a:t>
            </a:r>
            <a:r>
              <a:rPr lang="en-US" sz="2800"/>
              <a:t> </a:t>
            </a:r>
          </a:p>
          <a:p>
            <a:pPr>
              <a:defRPr/>
            </a:pPr>
            <a:r>
              <a:rPr lang="en-US" sz="2800"/>
              <a:t>Dùng </a:t>
            </a:r>
            <a:r>
              <a:rPr lang="en-US" sz="2800" err="1"/>
              <a:t>để</a:t>
            </a:r>
            <a:r>
              <a:rPr lang="en-US" sz="2800"/>
              <a:t> </a:t>
            </a:r>
            <a:r>
              <a:rPr lang="en-US" sz="2800" err="1"/>
              <a:t>đọc</a:t>
            </a:r>
            <a:r>
              <a:rPr lang="en-US" sz="2800"/>
              <a:t> </a:t>
            </a:r>
            <a:r>
              <a:rPr lang="en-US" sz="2800" err="1"/>
              <a:t>đối</a:t>
            </a:r>
            <a:r>
              <a:rPr lang="en-US" sz="2800"/>
              <a:t> </a:t>
            </a:r>
            <a:r>
              <a:rPr lang="en-US" sz="2800" err="1"/>
              <a:t>tượng</a:t>
            </a:r>
            <a:r>
              <a:rPr lang="en-US" sz="2800"/>
              <a:t> </a:t>
            </a:r>
            <a:r>
              <a:rPr lang="en-US" sz="2800" err="1"/>
              <a:t>từ</a:t>
            </a:r>
            <a:r>
              <a:rPr lang="en-US" sz="2800"/>
              <a:t> </a:t>
            </a:r>
            <a:r>
              <a:rPr lang="en-US" sz="2800" err="1"/>
              <a:t>các</a:t>
            </a:r>
            <a:r>
              <a:rPr lang="en-US" sz="2800"/>
              <a:t> </a:t>
            </a:r>
            <a:r>
              <a:rPr lang="en-US" sz="2800" err="1"/>
              <a:t>luồng</a:t>
            </a:r>
            <a:r>
              <a:rPr lang="en-US" sz="2800"/>
              <a:t> </a:t>
            </a:r>
            <a:r>
              <a:rPr lang="en-US" sz="2800" err="1"/>
              <a:t>nhập</a:t>
            </a:r>
            <a:r>
              <a:rPr lang="en-US" sz="2800"/>
              <a:t>  (input streams)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734594"/>
            <a:ext cx="8305800" cy="280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31286"/>
      </p:ext>
    </p:extLst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381000" y="835916"/>
            <a:ext cx="8001000" cy="5857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ObjectlnputStream</a:t>
            </a:r>
            <a:endParaRPr lang="en-US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239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4550"/>
      </p:ext>
    </p:extLst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6705600" cy="5857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err="1"/>
              <a:t>Lớp</a:t>
            </a:r>
            <a:r>
              <a:rPr lang="en-US"/>
              <a:t> </a:t>
            </a:r>
            <a:r>
              <a:rPr lang="en-US" err="1"/>
              <a:t>ObjectOutputStream</a:t>
            </a:r>
            <a:br>
              <a:rPr lang="en-US"/>
            </a:br>
            <a:endParaRPr lang="en-US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383088" y="1447800"/>
            <a:ext cx="8229600" cy="15240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err="1"/>
              <a:t>Lớp</a:t>
            </a:r>
            <a:r>
              <a:rPr lang="en-US"/>
              <a:t> con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>
                <a:solidFill>
                  <a:srgbClr val="0000CC"/>
                </a:solidFill>
              </a:rPr>
              <a:t>OutputStream</a:t>
            </a:r>
            <a:r>
              <a:rPr lang="en-US"/>
              <a:t> 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ghi</a:t>
            </a:r>
            <a:r>
              <a:rPr lang="en-US"/>
              <a:t> 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tượng</a:t>
            </a:r>
            <a:r>
              <a:rPr lang="en-US"/>
              <a:t> </a:t>
            </a:r>
            <a:r>
              <a:rPr lang="en-US" err="1"/>
              <a:t>xuống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luồng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 (output streams)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29000"/>
            <a:ext cx="7924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80792"/>
      </p:ext>
    </p:extLst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7010400" cy="5857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/>
              <a:t>Phương thức của ObjectOutputStream </a:t>
            </a:r>
            <a:br>
              <a:rPr lang="en-US" sz="2800"/>
            </a:br>
            <a:endParaRPr lang="en-US" sz="2800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6477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1763"/>
      </p:ext>
    </p:extLst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/>
              <a:t>Ví dụ</a:t>
            </a:r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6553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03964"/>
      </p:ext>
    </p:extLst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Ví dụ</a:t>
            </a:r>
            <a:endParaRPr lang="en-US" sz="2000"/>
          </a:p>
        </p:txBody>
      </p:sp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6781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410200" y="4724400"/>
            <a:ext cx="3048000" cy="1676400"/>
            <a:chOff x="5410200" y="4724400"/>
            <a:chExt cx="3048000" cy="1676400"/>
          </a:xfrm>
        </p:grpSpPr>
        <p:pic>
          <p:nvPicPr>
            <p:cNvPr id="6144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5257800"/>
              <a:ext cx="3048000" cy="11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46" name="TextBox 6"/>
            <p:cNvSpPr txBox="1">
              <a:spLocks noChangeArrowheads="1"/>
            </p:cNvSpPr>
            <p:nvPr/>
          </p:nvSpPr>
          <p:spPr bwMode="auto">
            <a:xfrm>
              <a:off x="5410200" y="4724400"/>
              <a:ext cx="1447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1"/>
                <a:t>Output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382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sz="2800"/>
              <a:t>Basic Input Stream Hierarchy</a:t>
            </a:r>
            <a:endParaRPr lang="en-US" sz="28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EE494E-2D5E-4AF0-AEF6-5455838833E5}" type="slidenum">
              <a:rPr lang="en-US"/>
              <a:pPr eaLnBrk="1" hangingPunct="1"/>
              <a:t>5</a:t>
            </a:fld>
            <a:endParaRPr lang="en-US"/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2238"/>
            <a:ext cx="9144000" cy="407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75723"/>
      </p:ext>
    </p:extLst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33402"/>
            <a:ext cx="9144000" cy="6188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685800"/>
            <a:ext cx="4953000" cy="609600"/>
          </a:xfrm>
        </p:spPr>
        <p:txBody>
          <a:bodyPr>
            <a:normAutofit fontScale="90000"/>
          </a:bodyPr>
          <a:lstStyle/>
          <a:p>
            <a:r>
              <a:rPr lang="en-US"/>
              <a:t>Object serialization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96853"/>
      </p:ext>
    </p:extLst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VoVanHai\Pictures\questions\imagesCAEYXDU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050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277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sz="2400"/>
              <a:t>Basic Output Stream Hierarchy</a:t>
            </a:r>
            <a:endParaRPr lang="en-US" sz="240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DA9E8C-4925-4E7C-BB13-5934EA29C912}" type="slidenum">
              <a:rPr lang="en-US"/>
              <a:pPr eaLnBrk="1" hangingPunct="1"/>
              <a:t>6</a:t>
            </a:fld>
            <a:endParaRPr lang="en-US"/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3338"/>
            <a:ext cx="9144000" cy="425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171743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6705600" cy="584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diện</a:t>
            </a:r>
            <a:r>
              <a:rPr lang="en-US"/>
              <a:t> “</a:t>
            </a:r>
            <a:r>
              <a:rPr lang="en-US" err="1"/>
              <a:t>Datalnput</a:t>
            </a:r>
            <a:r>
              <a:rPr lang="en-US"/>
              <a:t>" </a:t>
            </a:r>
            <a:br>
              <a:rPr lang="en-US"/>
            </a:br>
            <a:endParaRPr lang="en-US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5181600" cy="4530725"/>
          </a:xfrm>
        </p:spPr>
        <p:txBody>
          <a:bodyPr/>
          <a:lstStyle/>
          <a:p>
            <a:r>
              <a:rPr lang="en-US">
                <a:cs typeface="Arial" panose="020B0604020202020204" pitchFamily="34" charset="0"/>
              </a:rPr>
              <a:t>Định nghĩa các phương thức để đọc các byte từ các luồng nhị phân (binary stream) rồi chuyển đổi ra các kiểu dữ liệu nguyên thủy(primitive data) của java.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693987"/>
            <a:ext cx="30480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9149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 </a:t>
            </a:r>
            <a:r>
              <a:rPr lang="en-US" err="1"/>
              <a:t>Datalnput</a:t>
            </a:r>
            <a:r>
              <a:rPr lang="en-US"/>
              <a:t> </a:t>
            </a:r>
          </a:p>
        </p:txBody>
      </p:sp>
      <p:pic>
        <p:nvPicPr>
          <p:cNvPr id="2048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295400"/>
            <a:ext cx="78390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3445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04800" y="574675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en-US"/>
              <a:t>Ví dụ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7696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4200" y="3581400"/>
            <a:ext cx="1447800" cy="1828800"/>
            <a:chOff x="6934200" y="3581400"/>
            <a:chExt cx="1447800" cy="1828800"/>
          </a:xfrm>
        </p:grpSpPr>
        <p:pic>
          <p:nvPicPr>
            <p:cNvPr id="2151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512" y="4089400"/>
              <a:ext cx="685800" cy="132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2" name="TextBox 6"/>
            <p:cNvSpPr txBox="1">
              <a:spLocks noChangeArrowheads="1"/>
            </p:cNvSpPr>
            <p:nvPr/>
          </p:nvSpPr>
          <p:spPr bwMode="auto">
            <a:xfrm>
              <a:off x="6934200" y="3581400"/>
              <a:ext cx="1447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1"/>
                <a:t>Output</a:t>
              </a:r>
            </a:p>
          </p:txBody>
        </p:sp>
      </p:grpSp>
      <p:sp>
        <p:nvSpPr>
          <p:cNvPr id="7" name="Line Callout 2 6"/>
          <p:cNvSpPr/>
          <p:nvPr/>
        </p:nvSpPr>
        <p:spPr>
          <a:xfrm>
            <a:off x="7239000" y="304800"/>
            <a:ext cx="1752600" cy="457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1389"/>
              <a:gd name="adj6" fmla="val -458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err="1"/>
              <a:t>InputStream</a:t>
            </a:r>
            <a:endParaRPr lang="en-US"/>
          </a:p>
        </p:txBody>
      </p:sp>
      <p:sp>
        <p:nvSpPr>
          <p:cNvPr id="8" name="Line Callout 2 7"/>
          <p:cNvSpPr/>
          <p:nvPr/>
        </p:nvSpPr>
        <p:spPr>
          <a:xfrm>
            <a:off x="7086600" y="2819400"/>
            <a:ext cx="1828800" cy="457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8056"/>
              <a:gd name="adj6" fmla="val -1125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err="1"/>
              <a:t>OutputStream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336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997</Words>
  <Application>Microsoft Macintosh PowerPoint</Application>
  <PresentationFormat>On-screen Show (4:3)</PresentationFormat>
  <Paragraphs>204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Comic Sans MS</vt:lpstr>
      <vt:lpstr>Courier New</vt:lpstr>
      <vt:lpstr>Georgia</vt:lpstr>
      <vt:lpstr>Times New Roman</vt:lpstr>
      <vt:lpstr>Verdana</vt:lpstr>
      <vt:lpstr>Wingdings</vt:lpstr>
      <vt:lpstr>Project Status Report</vt:lpstr>
      <vt:lpstr> I/O In Java</vt:lpstr>
      <vt:lpstr>Các lớp Stream </vt:lpstr>
      <vt:lpstr>Ứng dụng của lớp  Stream  </vt:lpstr>
      <vt:lpstr>Các loại “Luồng” trong Java</vt:lpstr>
      <vt:lpstr>Basic Input Stream Hierarchy</vt:lpstr>
      <vt:lpstr>Basic Output Stream Hierarchy</vt:lpstr>
      <vt:lpstr>Giao diện “Datalnput"  </vt:lpstr>
      <vt:lpstr>Các phương thức của  Datalnput </vt:lpstr>
      <vt:lpstr>Ví dụ</vt:lpstr>
      <vt:lpstr>Giao diện DataOutput </vt:lpstr>
      <vt:lpstr>Các phương thức của DataOutput</vt:lpstr>
      <vt:lpstr>Ví dụ</vt:lpstr>
      <vt:lpstr>Lớp trừu tượng InputStream</vt:lpstr>
      <vt:lpstr>Các phương thức của InputStream</vt:lpstr>
      <vt:lpstr>Lớp FileInputStream </vt:lpstr>
      <vt:lpstr>Các hàm khởi tạo của FileInputStream </vt:lpstr>
      <vt:lpstr>Các phương thức củaFileInputStream </vt:lpstr>
      <vt:lpstr>Ví dụ</vt:lpstr>
      <vt:lpstr>Lớp trừu tượng OutputStream </vt:lpstr>
      <vt:lpstr>Các phương thức OutputStream</vt:lpstr>
      <vt:lpstr>Lớp FileOutputStream </vt:lpstr>
      <vt:lpstr>Hàm khởi tạo của FileOutputStream </vt:lpstr>
      <vt:lpstr>Phương thức củaFileOutputStream</vt:lpstr>
      <vt:lpstr>Byte Stream example</vt:lpstr>
      <vt:lpstr>Ví dụ</vt:lpstr>
      <vt:lpstr>Lớp File</vt:lpstr>
      <vt:lpstr>Hảm khởi tạo của File</vt:lpstr>
      <vt:lpstr>Phương thức của File</vt:lpstr>
      <vt:lpstr>Bộ đệm (Buffer) I/O</vt:lpstr>
      <vt:lpstr>Lớp Buffered I/O</vt:lpstr>
      <vt:lpstr>Gợi ý</vt:lpstr>
      <vt:lpstr>Ví dụ</vt:lpstr>
      <vt:lpstr>Luồng Ký tự (Character Stream)</vt:lpstr>
      <vt:lpstr>Lớp Reader</vt:lpstr>
      <vt:lpstr>Phương thức của lớp Reader</vt:lpstr>
      <vt:lpstr>Lớp CharArrayReader </vt:lpstr>
      <vt:lpstr>Lớp trừu tượng Writer</vt:lpstr>
      <vt:lpstr>Phương thức của lớp Writer</vt:lpstr>
      <vt:lpstr>Lớp CharArrayWriter</vt:lpstr>
      <vt:lpstr>Ví dụ</vt:lpstr>
      <vt:lpstr>Ví dụ</vt:lpstr>
      <vt:lpstr>Tuần tự hóa (Serialization) </vt:lpstr>
      <vt:lpstr>Ví dụ</vt:lpstr>
      <vt:lpstr>Lớp ObjectlnputStream</vt:lpstr>
      <vt:lpstr>Phương thức của ObjectlnputStream</vt:lpstr>
      <vt:lpstr>Lớp ObjectOutputStream </vt:lpstr>
      <vt:lpstr>Phương thức của ObjectOutputStream  </vt:lpstr>
      <vt:lpstr>Ví dụ</vt:lpstr>
      <vt:lpstr>Ví dụ</vt:lpstr>
      <vt:lpstr>Object serialization demo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2012-03-15T07:33:01Z</dcterms:created>
  <dcterms:modified xsi:type="dcterms:W3CDTF">2018-03-06T03:33:06Z</dcterms:modified>
</cp:coreProperties>
</file>