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7"/>
  </p:notesMasterIdLst>
  <p:handoutMasterIdLst>
    <p:handoutMasterId r:id="rId38"/>
  </p:handoutMasterIdLst>
  <p:sldIdLst>
    <p:sldId id="259" r:id="rId2"/>
    <p:sldId id="261" r:id="rId3"/>
    <p:sldId id="272" r:id="rId4"/>
    <p:sldId id="273" r:id="rId5"/>
    <p:sldId id="276" r:id="rId6"/>
    <p:sldId id="307" r:id="rId7"/>
    <p:sldId id="309" r:id="rId8"/>
    <p:sldId id="308" r:id="rId9"/>
    <p:sldId id="277" r:id="rId10"/>
    <p:sldId id="278" r:id="rId11"/>
    <p:sldId id="279" r:id="rId12"/>
    <p:sldId id="280" r:id="rId13"/>
    <p:sldId id="285" r:id="rId14"/>
    <p:sldId id="287" r:id="rId15"/>
    <p:sldId id="286" r:id="rId16"/>
    <p:sldId id="282" r:id="rId17"/>
    <p:sldId id="283" r:id="rId18"/>
    <p:sldId id="284" r:id="rId19"/>
    <p:sldId id="306" r:id="rId20"/>
    <p:sldId id="288" r:id="rId21"/>
    <p:sldId id="289" r:id="rId22"/>
    <p:sldId id="290" r:id="rId23"/>
    <p:sldId id="303" r:id="rId24"/>
    <p:sldId id="292" r:id="rId25"/>
    <p:sldId id="300" r:id="rId26"/>
    <p:sldId id="304" r:id="rId27"/>
    <p:sldId id="305" r:id="rId28"/>
    <p:sldId id="294" r:id="rId29"/>
    <p:sldId id="295" r:id="rId30"/>
    <p:sldId id="296" r:id="rId31"/>
    <p:sldId id="297" r:id="rId32"/>
    <p:sldId id="298" r:id="rId33"/>
    <p:sldId id="299" r:id="rId34"/>
    <p:sldId id="301" r:id="rId35"/>
    <p:sldId id="302" r:id="rId36"/>
  </p:sldIdLst>
  <p:sldSz cx="9144000" cy="6858000" type="screen4x3"/>
  <p:notesSz cx="9896475" cy="66690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261"/>
            <p14:sldId id="272"/>
            <p14:sldId id="273"/>
            <p14:sldId id="276"/>
            <p14:sldId id="307"/>
            <p14:sldId id="309"/>
            <p14:sldId id="308"/>
            <p14:sldId id="277"/>
            <p14:sldId id="278"/>
            <p14:sldId id="279"/>
            <p14:sldId id="280"/>
            <p14:sldId id="285"/>
            <p14:sldId id="287"/>
            <p14:sldId id="286"/>
            <p14:sldId id="282"/>
            <p14:sldId id="283"/>
            <p14:sldId id="284"/>
            <p14:sldId id="306"/>
            <p14:sldId id="288"/>
            <p14:sldId id="289"/>
            <p14:sldId id="290"/>
            <p14:sldId id="303"/>
            <p14:sldId id="292"/>
            <p14:sldId id="300"/>
            <p14:sldId id="304"/>
            <p14:sldId id="305"/>
            <p14:sldId id="294"/>
            <p14:sldId id="295"/>
            <p14:sldId id="296"/>
            <p14:sldId id="297"/>
            <p14:sldId id="298"/>
            <p14:sldId id="299"/>
            <p14:sldId id="301"/>
            <p14:sldId id="302"/>
          </p14:sldIdLst>
        </p14:section>
      </p14:sectionLst>
    </p:ext>
    <p:ext uri="{EFAFB233-063F-42B5-8137-9DF3F51BA10A}">
      <p15:sldGuideLst xmlns="" xmlns:p15="http://schemas.microsoft.com/office/powerpoint/2012/main">
        <p15:guide id="1" orient="horz" pos="2160" userDrawn="1">
          <p15:clr>
            <a:srgbClr val="A4A3A4"/>
          </p15:clr>
        </p15:guide>
        <p15:guide id="2" orient="horz" pos="576" userDrawn="1">
          <p15:clr>
            <a:srgbClr val="A4A3A4"/>
          </p15:clr>
        </p15:guide>
        <p15:guide id="3" pos="2880" userDrawn="1">
          <p15:clr>
            <a:srgbClr val="A4A3A4"/>
          </p15:clr>
        </p15:guide>
        <p15:guide id="4"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5" autoAdjust="0"/>
    <p:restoredTop sz="93670" autoAdjust="0"/>
  </p:normalViewPr>
  <p:slideViewPr>
    <p:cSldViewPr>
      <p:cViewPr varScale="1">
        <p:scale>
          <a:sx n="50" d="100"/>
          <a:sy n="50" d="100"/>
        </p:scale>
        <p:origin x="-1104" y="-77"/>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88473" cy="334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05712" y="0"/>
            <a:ext cx="4288473" cy="334613"/>
          </a:xfrm>
          <a:prstGeom prst="rect">
            <a:avLst/>
          </a:prstGeom>
        </p:spPr>
        <p:txBody>
          <a:bodyPr vert="horz" lIns="91440" tIns="45720" rIns="91440" bIns="45720" rtlCol="0"/>
          <a:lstStyle>
            <a:lvl1pPr algn="r">
              <a:defRPr sz="1200"/>
            </a:lvl1pPr>
          </a:lstStyle>
          <a:p>
            <a:fld id="{44E51AAF-4D8E-4AB9-9155-C4461D23B1D3}" type="datetimeFigureOut">
              <a:rPr lang="en-US" smtClean="0"/>
              <a:t>10/4/2023</a:t>
            </a:fld>
            <a:endParaRPr lang="en-US"/>
          </a:p>
        </p:txBody>
      </p:sp>
      <p:sp>
        <p:nvSpPr>
          <p:cNvPr id="4" name="Footer Placeholder 3"/>
          <p:cNvSpPr>
            <a:spLocks noGrp="1"/>
          </p:cNvSpPr>
          <p:nvPr>
            <p:ph type="ftr" sz="quarter" idx="2"/>
          </p:nvPr>
        </p:nvSpPr>
        <p:spPr>
          <a:xfrm>
            <a:off x="0" y="6334476"/>
            <a:ext cx="4288473" cy="3346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05712" y="6334476"/>
            <a:ext cx="4288473" cy="334612"/>
          </a:xfrm>
          <a:prstGeom prst="rect">
            <a:avLst/>
          </a:prstGeom>
        </p:spPr>
        <p:txBody>
          <a:bodyPr vert="horz" lIns="91440" tIns="45720" rIns="91440" bIns="45720" rtlCol="0" anchor="b"/>
          <a:lstStyle>
            <a:lvl1pPr algn="r">
              <a:defRPr sz="1200"/>
            </a:lvl1pPr>
          </a:lstStyle>
          <a:p>
            <a:fld id="{5665D9FC-C1EF-41B9-BB3B-8489AF825F0A}" type="slidenum">
              <a:rPr lang="en-US" smtClean="0"/>
              <a:t>‹#›</a:t>
            </a:fld>
            <a:endParaRPr lang="en-US"/>
          </a:p>
        </p:txBody>
      </p:sp>
    </p:spTree>
    <p:extLst>
      <p:ext uri="{BB962C8B-B14F-4D97-AF65-F5344CB8AC3E}">
        <p14:creationId xmlns:p14="http://schemas.microsoft.com/office/powerpoint/2010/main" val="3552321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88473" cy="3334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05712" y="0"/>
            <a:ext cx="4288473" cy="333454"/>
          </a:xfrm>
          <a:prstGeom prst="rect">
            <a:avLst/>
          </a:prstGeom>
        </p:spPr>
        <p:txBody>
          <a:bodyPr vert="horz" lIns="91440" tIns="45720" rIns="91440" bIns="45720" rtlCol="0"/>
          <a:lstStyle>
            <a:lvl1pPr algn="r">
              <a:defRPr sz="1200"/>
            </a:lvl1pPr>
          </a:lstStyle>
          <a:p>
            <a:fld id="{724506C0-3FFE-45A5-803D-9F4FC5464A70}" type="datetimeFigureOut">
              <a:rPr lang="en-US" smtClean="0"/>
              <a:t>10/4/2023</a:t>
            </a:fld>
            <a:endParaRPr lang="en-US"/>
          </a:p>
        </p:txBody>
      </p:sp>
      <p:sp>
        <p:nvSpPr>
          <p:cNvPr id="4" name="Slide Image Placeholder 3"/>
          <p:cNvSpPr>
            <a:spLocks noGrp="1" noRot="1" noChangeAspect="1"/>
          </p:cNvSpPr>
          <p:nvPr>
            <p:ph type="sldImg" idx="2"/>
          </p:nvPr>
        </p:nvSpPr>
        <p:spPr>
          <a:xfrm>
            <a:off x="3281363" y="500063"/>
            <a:ext cx="3333750" cy="25003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9648" y="3167817"/>
            <a:ext cx="7917180" cy="300109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334477"/>
            <a:ext cx="4288473" cy="33345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05712" y="6334477"/>
            <a:ext cx="4288473" cy="333454"/>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6898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oracle.com/javase/tutorial/essential/regex/char_classes.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docs.oracle.com/javase/tutorial/essential/regex/group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2766065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smtClean="0">
                <a:solidFill>
                  <a:srgbClr val="FF0000"/>
                </a:solidFill>
              </a:rPr>
              <a:t>Significant: quan trong, có</a:t>
            </a:r>
            <a:r>
              <a:rPr lang="en-GB" sz="1200" i="0" baseline="0" smtClean="0">
                <a:solidFill>
                  <a:srgbClr val="FF0000"/>
                </a:solidFill>
              </a:rPr>
              <a:t> ý nghĩa</a:t>
            </a:r>
            <a:endParaRPr lang="en-US" i="0"/>
          </a:p>
        </p:txBody>
      </p:sp>
      <p:sp>
        <p:nvSpPr>
          <p:cNvPr id="4" name="Slide Number Placeholder 3"/>
          <p:cNvSpPr>
            <a:spLocks noGrp="1"/>
          </p:cNvSpPr>
          <p:nvPr>
            <p:ph type="sldNum" sz="quarter" idx="10"/>
          </p:nvPr>
        </p:nvSpPr>
        <p:spPr/>
        <p:txBody>
          <a:bodyPr/>
          <a:lstStyle/>
          <a:p>
            <a:fld id="{F8646707-6BBD-41A9-B4DF-0C76A73A2D2A}" type="slidenum">
              <a:rPr lang="en-US" smtClean="0"/>
              <a:t>31</a:t>
            </a:fld>
            <a:endParaRPr lang="en-US"/>
          </a:p>
        </p:txBody>
      </p:sp>
    </p:spTree>
    <p:extLst>
      <p:ext uri="{BB962C8B-B14F-4D97-AF65-F5344CB8AC3E}">
        <p14:creationId xmlns:p14="http://schemas.microsoft.com/office/powerpoint/2010/main" val="850339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r>
              <a:rPr lang="en-GB" sz="1200" smtClean="0"/>
              <a:t>miniature </a:t>
            </a:r>
            <a:r>
              <a:rPr lang="vi-VN" sz="1200" smtClean="0"/>
              <a:t>: bức</a:t>
            </a:r>
            <a:r>
              <a:rPr lang="vi-VN" sz="1200" baseline="0" smtClean="0"/>
              <a:t> tiểu họa (thu nhỏ lại)</a:t>
            </a:r>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33</a:t>
            </a:fld>
            <a:endParaRPr lang="en-US"/>
          </a:p>
        </p:txBody>
      </p:sp>
    </p:spTree>
    <p:extLst>
      <p:ext uri="{BB962C8B-B14F-4D97-AF65-F5344CB8AC3E}">
        <p14:creationId xmlns:p14="http://schemas.microsoft.com/office/powerpoint/2010/main" val="204027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3869299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5</a:t>
            </a:fld>
            <a:endParaRPr lang="en-US"/>
          </a:p>
        </p:txBody>
      </p:sp>
    </p:spTree>
    <p:extLst>
      <p:ext uri="{BB962C8B-B14F-4D97-AF65-F5344CB8AC3E}">
        <p14:creationId xmlns:p14="http://schemas.microsoft.com/office/powerpoint/2010/main" val="270508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import </a:t>
            </a:r>
            <a:r>
              <a:rPr lang="en-US" smtClean="0"/>
              <a:t>java.util.regex.Matcher;</a:t>
            </a:r>
            <a:br>
              <a:rPr lang="en-US" smtClean="0"/>
            </a:br>
            <a:r>
              <a:rPr lang="en-US" b="1" smtClean="0"/>
              <a:t>import </a:t>
            </a:r>
            <a:r>
              <a:rPr lang="en-US" smtClean="0"/>
              <a:t>java.util.regex.Pattern;</a:t>
            </a:r>
            <a:br>
              <a:rPr lang="en-US" smtClean="0"/>
            </a:br>
            <a:r>
              <a:rPr lang="en-US" smtClean="0"/>
              <a:t/>
            </a:r>
            <a:br>
              <a:rPr lang="en-US" smtClean="0"/>
            </a:br>
            <a:r>
              <a:rPr lang="en-US" b="1" smtClean="0"/>
              <a:t>public class </a:t>
            </a:r>
            <a:r>
              <a:rPr lang="en-US" smtClean="0"/>
              <a:t>Main {</a:t>
            </a:r>
            <a:br>
              <a:rPr lang="en-US" smtClean="0"/>
            </a:br>
            <a:r>
              <a:rPr lang="en-US" smtClean="0"/>
              <a:t>  </a:t>
            </a:r>
            <a:r>
              <a:rPr lang="en-US" b="1" smtClean="0"/>
              <a:t>public static void </a:t>
            </a:r>
            <a:r>
              <a:rPr lang="en-US" smtClean="0"/>
              <a:t>main(String[] argv) </a:t>
            </a:r>
            <a:r>
              <a:rPr lang="en-US" b="1" smtClean="0"/>
              <a:t>throws </a:t>
            </a:r>
            <a:r>
              <a:rPr lang="en-US" smtClean="0"/>
              <a:t>Exception {</a:t>
            </a:r>
            <a:br>
              <a:rPr lang="en-US" smtClean="0"/>
            </a:br>
            <a:r>
              <a:rPr lang="en-US" smtClean="0"/>
              <a:t/>
            </a:r>
            <a:br>
              <a:rPr lang="en-US" smtClean="0"/>
            </a:br>
            <a:r>
              <a:rPr lang="en-US" smtClean="0"/>
              <a:t>    CharSequence inputStr = "Abc\ndef";</a:t>
            </a:r>
            <a:br>
              <a:rPr lang="en-US" smtClean="0"/>
            </a:br>
            <a:r>
              <a:rPr lang="en-US" smtClean="0"/>
              <a:t>    String patternStr = "abc$";</a:t>
            </a:r>
            <a:br>
              <a:rPr lang="en-US" smtClean="0"/>
            </a:br>
            <a:r>
              <a:rPr lang="en-US" smtClean="0"/>
              <a:t/>
            </a:r>
            <a:br>
              <a:rPr lang="en-US" smtClean="0"/>
            </a:br>
            <a:r>
              <a:rPr lang="en-US" smtClean="0"/>
              <a:t>    // Compile with multiline and case-insensitive enabled</a:t>
            </a:r>
            <a:br>
              <a:rPr lang="en-US" smtClean="0"/>
            </a:br>
            <a:r>
              <a:rPr lang="en-US" smtClean="0"/>
              <a:t>    Pattern pattern = Pattern.compile(patternStr, Pattern.MULTILINE | Pattern.CASE_INSENSITIVE);</a:t>
            </a:r>
            <a:br>
              <a:rPr lang="en-US" smtClean="0"/>
            </a:br>
            <a:r>
              <a:rPr lang="en-US" smtClean="0"/>
              <a:t>    Matcher matcher = pattern.matcher(inputStr);</a:t>
            </a:r>
            <a:br>
              <a:rPr lang="en-US" smtClean="0"/>
            </a:br>
            <a:r>
              <a:rPr lang="en-US" smtClean="0"/>
              <a:t>    </a:t>
            </a:r>
            <a:r>
              <a:rPr lang="en-US" b="1" smtClean="0"/>
              <a:t>boolean </a:t>
            </a:r>
            <a:r>
              <a:rPr lang="en-US" smtClean="0"/>
              <a:t>matchFound = matcher.find(); </a:t>
            </a:r>
            <a:br>
              <a:rPr lang="en-US" smtClean="0"/>
            </a:br>
            <a:r>
              <a:rPr lang="en-US" smtClean="0"/>
              <a:t>  }</a:t>
            </a:r>
            <a:br>
              <a:rPr lang="en-US" smtClean="0"/>
            </a:br>
            <a:r>
              <a:rPr lang="en-US" smtClean="0"/>
              <a:t>}</a:t>
            </a:r>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7</a:t>
            </a:fld>
            <a:endParaRPr lang="en-US"/>
          </a:p>
        </p:txBody>
      </p:sp>
    </p:spTree>
    <p:extLst>
      <p:ext uri="{BB962C8B-B14F-4D97-AF65-F5344CB8AC3E}">
        <p14:creationId xmlns:p14="http://schemas.microsoft.com/office/powerpoint/2010/main" val="1045998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138139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Consecutively: liên</a:t>
            </a:r>
            <a:r>
              <a:rPr lang="en-US" sz="1200" baseline="0" smtClean="0"/>
              <a:t> tiếp</a:t>
            </a:r>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16</a:t>
            </a:fld>
            <a:endParaRPr lang="en-US"/>
          </a:p>
        </p:txBody>
      </p:sp>
    </p:spTree>
    <p:extLst>
      <p:ext uri="{BB962C8B-B14F-4D97-AF65-F5344CB8AC3E}">
        <p14:creationId xmlns:p14="http://schemas.microsoft.com/office/powerpoint/2010/main" val="54546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effectLst/>
              </a:rPr>
              <a:t>The following examples demonstrate the use of boundary matchers ^ and $. As noted above, ^ matches the beginning of a line, and $ matches the end.</a:t>
            </a:r>
          </a:p>
          <a:p>
            <a:endParaRPr lang="en-US" smtClean="0">
              <a:effectLst/>
            </a:endParaRPr>
          </a:p>
          <a:p>
            <a:r>
              <a:rPr lang="en-US" smtClean="0">
                <a:effectLst/>
              </a:rPr>
              <a:t> </a:t>
            </a:r>
          </a:p>
          <a:p>
            <a:r>
              <a:rPr lang="en-US" smtClean="0">
                <a:effectLst/>
              </a:rPr>
              <a:t>Enter your regex: ^dog$</a:t>
            </a:r>
          </a:p>
          <a:p>
            <a:r>
              <a:rPr lang="en-US" smtClean="0">
                <a:effectLst/>
              </a:rPr>
              <a:t>Enter input string to search: dog</a:t>
            </a:r>
          </a:p>
          <a:p>
            <a:r>
              <a:rPr lang="en-US" smtClean="0">
                <a:effectLst/>
              </a:rPr>
              <a:t>I found the text "dog" starting at index 0 and ending at index 3.</a:t>
            </a:r>
          </a:p>
          <a:p>
            <a:endParaRPr lang="en-US" smtClean="0">
              <a:effectLst/>
            </a:endParaRPr>
          </a:p>
          <a:p>
            <a:r>
              <a:rPr lang="en-US" smtClean="0">
                <a:effectLst/>
              </a:rPr>
              <a:t>Enter your regex: ^dog$</a:t>
            </a:r>
          </a:p>
          <a:p>
            <a:r>
              <a:rPr lang="en-US" smtClean="0">
                <a:effectLst/>
              </a:rPr>
              <a:t>Enter input string to search:       dog</a:t>
            </a:r>
          </a:p>
          <a:p>
            <a:r>
              <a:rPr lang="en-US" smtClean="0">
                <a:effectLst/>
              </a:rPr>
              <a:t>No match found.</a:t>
            </a:r>
          </a:p>
          <a:p>
            <a:endParaRPr lang="en-US" smtClean="0">
              <a:effectLst/>
            </a:endParaRPr>
          </a:p>
          <a:p>
            <a:r>
              <a:rPr lang="en-US" smtClean="0">
                <a:effectLst/>
              </a:rPr>
              <a:t>Enter your regex: \s*dog$</a:t>
            </a:r>
          </a:p>
          <a:p>
            <a:r>
              <a:rPr lang="en-US" smtClean="0">
                <a:effectLst/>
              </a:rPr>
              <a:t>Enter input string to search:             dog</a:t>
            </a:r>
          </a:p>
          <a:p>
            <a:r>
              <a:rPr lang="en-US" smtClean="0">
                <a:effectLst/>
              </a:rPr>
              <a:t>I found the text "            dog" starting at index 0 and ending at index 15.</a:t>
            </a:r>
          </a:p>
          <a:p>
            <a:endParaRPr lang="en-US" smtClean="0">
              <a:effectLst/>
            </a:endParaRPr>
          </a:p>
          <a:p>
            <a:r>
              <a:rPr lang="en-US" smtClean="0">
                <a:effectLst/>
              </a:rPr>
              <a:t>Enter your regex: ^dog\w*</a:t>
            </a:r>
          </a:p>
          <a:p>
            <a:r>
              <a:rPr lang="en-US" smtClean="0">
                <a:effectLst/>
              </a:rPr>
              <a:t>Enter input string to search: dogblahblah</a:t>
            </a:r>
          </a:p>
          <a:p>
            <a:r>
              <a:rPr lang="en-US" smtClean="0">
                <a:effectLst/>
              </a:rPr>
              <a:t>I found the text "dogblahblah" starting at index 0 and ending at index 11.</a:t>
            </a:r>
          </a:p>
          <a:p>
            <a:endParaRPr lang="en-US" smtClean="0">
              <a:effectLst/>
            </a:endParaRPr>
          </a:p>
          <a:p>
            <a:r>
              <a:rPr lang="en-US" smtClean="0">
                <a:effectLst/>
              </a:rPr>
              <a:t>The first example is successful because the pattern occupies the entire input string. The second example fails because the input string contains extra whitespace at the beginning. The third example specifies an expression that allows for unlimited white space, followed by "dog" on the end of the line. The fourth example requires "dog" to be present at the beginning of a line followed by an unlimited number of word characters.</a:t>
            </a:r>
          </a:p>
          <a:p>
            <a:endParaRPr lang="en-US" smtClean="0">
              <a:effectLst/>
            </a:endParaRPr>
          </a:p>
          <a:p>
            <a:r>
              <a:rPr lang="en-US" smtClean="0">
                <a:effectLst/>
              </a:rPr>
              <a:t>To check if a pattern begins and ends on a word boundary (as opposed to a substring within a longer string), just use \b on either side; for example, \bdog\b</a:t>
            </a:r>
          </a:p>
          <a:p>
            <a:endParaRPr lang="en-US" smtClean="0">
              <a:effectLst/>
            </a:endParaRPr>
          </a:p>
          <a:p>
            <a:r>
              <a:rPr lang="en-US" smtClean="0">
                <a:effectLst/>
              </a:rPr>
              <a:t> </a:t>
            </a:r>
          </a:p>
          <a:p>
            <a:endParaRPr lang="en-US" smtClean="0">
              <a:effectLst/>
            </a:endParaRPr>
          </a:p>
          <a:p>
            <a:r>
              <a:rPr lang="en-US" smtClean="0">
                <a:effectLst/>
              </a:rPr>
              <a:t>Enter your regex: \bdog\b</a:t>
            </a:r>
          </a:p>
          <a:p>
            <a:r>
              <a:rPr lang="en-US" smtClean="0">
                <a:effectLst/>
              </a:rPr>
              <a:t>Enter input string to search: The dog plays in the yard.</a:t>
            </a:r>
          </a:p>
          <a:p>
            <a:r>
              <a:rPr lang="en-US" smtClean="0">
                <a:effectLst/>
              </a:rPr>
              <a:t>I found the text "dog" starting at index 4 and ending at index 7.</a:t>
            </a:r>
          </a:p>
          <a:p>
            <a:endParaRPr lang="en-US" smtClean="0">
              <a:effectLst/>
            </a:endParaRPr>
          </a:p>
          <a:p>
            <a:r>
              <a:rPr lang="en-US" smtClean="0">
                <a:effectLst/>
              </a:rPr>
              <a:t>Enter your regex: \bdog\b</a:t>
            </a:r>
          </a:p>
          <a:p>
            <a:r>
              <a:rPr lang="en-US" smtClean="0">
                <a:effectLst/>
              </a:rPr>
              <a:t>Enter input string to search: The doggie plays in the yard.</a:t>
            </a:r>
          </a:p>
          <a:p>
            <a:r>
              <a:rPr lang="en-US" smtClean="0">
                <a:effectLst/>
              </a:rPr>
              <a:t>No match found.</a:t>
            </a:r>
          </a:p>
          <a:p>
            <a:endParaRPr lang="en-US" smtClean="0">
              <a:effectLst/>
            </a:endParaRPr>
          </a:p>
          <a:p>
            <a:r>
              <a:rPr lang="en-US" smtClean="0">
                <a:effectLst/>
              </a:rPr>
              <a:t>To match the expression on a non-word boundary, use \B instead:</a:t>
            </a:r>
          </a:p>
          <a:p>
            <a:endParaRPr lang="en-US" smtClean="0">
              <a:effectLst/>
            </a:endParaRPr>
          </a:p>
          <a:p>
            <a:r>
              <a:rPr lang="en-US" smtClean="0">
                <a:effectLst/>
              </a:rPr>
              <a:t> </a:t>
            </a:r>
          </a:p>
          <a:p>
            <a:r>
              <a:rPr lang="en-US" smtClean="0">
                <a:effectLst/>
              </a:rPr>
              <a:t>Enter your regex: \bdog\B</a:t>
            </a:r>
          </a:p>
          <a:p>
            <a:r>
              <a:rPr lang="en-US" smtClean="0">
                <a:effectLst/>
              </a:rPr>
              <a:t>Enter input string to search: The dog plays in the yard.</a:t>
            </a:r>
          </a:p>
          <a:p>
            <a:r>
              <a:rPr lang="en-US" smtClean="0">
                <a:effectLst/>
              </a:rPr>
              <a:t>No match found.</a:t>
            </a:r>
          </a:p>
          <a:p>
            <a:endParaRPr lang="en-US" smtClean="0">
              <a:effectLst/>
            </a:endParaRPr>
          </a:p>
          <a:p>
            <a:r>
              <a:rPr lang="en-US" smtClean="0">
                <a:effectLst/>
              </a:rPr>
              <a:t>Enter your regex: \bdog\B</a:t>
            </a:r>
          </a:p>
          <a:p>
            <a:r>
              <a:rPr lang="en-US" smtClean="0">
                <a:effectLst/>
              </a:rPr>
              <a:t>Enter input string to search: The doggie plays in the yard.</a:t>
            </a:r>
          </a:p>
          <a:p>
            <a:r>
              <a:rPr lang="en-US" smtClean="0">
                <a:effectLst/>
              </a:rPr>
              <a:t>I found the text "dog" starting at index 4 and ending at index 7.</a:t>
            </a:r>
          </a:p>
          <a:p>
            <a:endParaRPr lang="en-US" smtClean="0">
              <a:effectLst/>
            </a:endParaRPr>
          </a:p>
          <a:p>
            <a:r>
              <a:rPr lang="en-US" smtClean="0">
                <a:effectLst/>
              </a:rPr>
              <a:t>To require the match to occur only at the end of the previous match, use \G:</a:t>
            </a:r>
          </a:p>
          <a:p>
            <a:endParaRPr lang="en-US" smtClean="0">
              <a:effectLst/>
            </a:endParaRPr>
          </a:p>
          <a:p>
            <a:r>
              <a:rPr lang="en-US" smtClean="0">
                <a:effectLst/>
              </a:rPr>
              <a:t> </a:t>
            </a:r>
          </a:p>
          <a:p>
            <a:r>
              <a:rPr lang="en-US" smtClean="0">
                <a:effectLst/>
              </a:rPr>
              <a:t>Enter your regex: dog </a:t>
            </a:r>
          </a:p>
          <a:p>
            <a:r>
              <a:rPr lang="en-US" smtClean="0">
                <a:effectLst/>
              </a:rPr>
              <a:t>Enter input string to search: dog dog</a:t>
            </a:r>
          </a:p>
          <a:p>
            <a:r>
              <a:rPr lang="en-US" smtClean="0">
                <a:effectLst/>
              </a:rPr>
              <a:t>I found the text "dog" starting at index 0 and ending at index 3.</a:t>
            </a:r>
          </a:p>
          <a:p>
            <a:r>
              <a:rPr lang="en-US" smtClean="0">
                <a:effectLst/>
              </a:rPr>
              <a:t>I found the text "dog" starting at index 4 and ending at index 7.</a:t>
            </a:r>
          </a:p>
          <a:p>
            <a:endParaRPr lang="en-US" smtClean="0">
              <a:effectLst/>
            </a:endParaRPr>
          </a:p>
          <a:p>
            <a:r>
              <a:rPr lang="en-US" smtClean="0">
                <a:effectLst/>
              </a:rPr>
              <a:t>Enter your regex: \Gdog </a:t>
            </a:r>
          </a:p>
          <a:p>
            <a:r>
              <a:rPr lang="en-US" smtClean="0">
                <a:effectLst/>
              </a:rPr>
              <a:t>Enter input string to search: dog dog</a:t>
            </a:r>
          </a:p>
          <a:p>
            <a:r>
              <a:rPr lang="en-US" smtClean="0">
                <a:effectLst/>
              </a:rPr>
              <a:t>I found the text "dog" starting at index 0 and ending at index 3.</a:t>
            </a:r>
          </a:p>
          <a:p>
            <a:endParaRPr lang="en-US" smtClean="0">
              <a:effectLst/>
            </a:endParaRPr>
          </a:p>
          <a:p>
            <a:r>
              <a:rPr lang="en-US" smtClean="0">
                <a:effectLst/>
              </a:rPr>
              <a:t>Here the second example finds only one match, because the second occurrence of "dog" does not start at the end of the previous match.</a:t>
            </a:r>
          </a:p>
        </p:txBody>
      </p:sp>
      <p:sp>
        <p:nvSpPr>
          <p:cNvPr id="4" name="Slide Number Placeholder 3"/>
          <p:cNvSpPr>
            <a:spLocks noGrp="1"/>
          </p:cNvSpPr>
          <p:nvPr>
            <p:ph type="sldNum" sz="quarter" idx="10"/>
          </p:nvPr>
        </p:nvSpPr>
        <p:spPr/>
        <p:txBody>
          <a:bodyPr/>
          <a:lstStyle/>
          <a:p>
            <a:fld id="{F8646707-6BBD-41A9-B4DF-0C76A73A2D2A}" type="slidenum">
              <a:rPr lang="en-US" smtClean="0"/>
              <a:t>18</a:t>
            </a:fld>
            <a:endParaRPr lang="en-US"/>
          </a:p>
        </p:txBody>
      </p:sp>
    </p:spTree>
    <p:extLst>
      <p:ext uri="{BB962C8B-B14F-4D97-AF65-F5344CB8AC3E}">
        <p14:creationId xmlns:p14="http://schemas.microsoft.com/office/powerpoint/2010/main" val="3230174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r>
              <a:rPr lang="vi-VN" smtClean="0"/>
              <a:t>Reluctant:</a:t>
            </a:r>
            <a:r>
              <a:rPr lang="en-US" smtClean="0"/>
              <a:t> </a:t>
            </a:r>
            <a:r>
              <a:rPr lang="vi-VN" smtClean="0"/>
              <a:t>miễn cưỡng, bất đắc dĩ, không thích, không sẵn lòng</a:t>
            </a:r>
          </a:p>
          <a:p>
            <a:r>
              <a:rPr lang="vi-VN" smtClean="0"/>
              <a:t>Possessive:</a:t>
            </a:r>
            <a:r>
              <a:rPr lang="en-US" smtClean="0"/>
              <a:t> </a:t>
            </a:r>
            <a:r>
              <a:rPr lang="vi-VN" smtClean="0"/>
              <a:t>sở hữu, chiếm hữu</a:t>
            </a:r>
            <a:endParaRPr lang="en-US" smtClean="0"/>
          </a:p>
          <a:p>
            <a:r>
              <a:rPr lang="en-US" smtClean="0"/>
              <a:t>back- off: </a:t>
            </a:r>
            <a:r>
              <a:rPr lang="en-US" sz="1200" kern="1200" smtClean="0">
                <a:solidFill>
                  <a:schemeClr val="tx1"/>
                </a:solidFill>
                <a:effectLst/>
                <a:latin typeface="+mn-lt"/>
                <a:ea typeface="+mn-ea"/>
                <a:cs typeface="+mn-cs"/>
              </a:rPr>
              <a:t>move backwards from a certain position</a:t>
            </a:r>
            <a:endParaRPr lang="vi-VN" smtClean="0"/>
          </a:p>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21</a:t>
            </a:fld>
            <a:endParaRPr lang="en-US"/>
          </a:p>
        </p:txBody>
      </p:sp>
    </p:spTree>
    <p:extLst>
      <p:ext uri="{BB962C8B-B14F-4D97-AF65-F5344CB8AC3E}">
        <p14:creationId xmlns:p14="http://schemas.microsoft.com/office/powerpoint/2010/main" val="168356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Quantifiers</a:t>
            </a:r>
          </a:p>
          <a:p>
            <a:r>
              <a:rPr lang="en-US" sz="1200" b="0" i="1" kern="1200" smtClean="0">
                <a:solidFill>
                  <a:schemeClr val="tx1"/>
                </a:solidFill>
                <a:effectLst/>
                <a:latin typeface="+mn-lt"/>
                <a:ea typeface="+mn-ea"/>
                <a:cs typeface="+mn-cs"/>
              </a:rPr>
              <a:t>Quantifiers</a:t>
            </a:r>
            <a:r>
              <a:rPr lang="en-US" sz="1200" b="0" i="0" kern="1200" smtClean="0">
                <a:solidFill>
                  <a:schemeClr val="tx1"/>
                </a:solidFill>
                <a:effectLst/>
                <a:latin typeface="+mn-lt"/>
                <a:ea typeface="+mn-ea"/>
                <a:cs typeface="+mn-cs"/>
              </a:rPr>
              <a:t> allow you to specify the number of occurrences to match against. For convenience, the three sections of the Pattern API specification describing greedy, reluctant, and possessive quantifiers are presented below. At first glance it may appear that the quantifiers X?, X?? and X?+ do exactly the same thing, since they all promise to match "X, once or not at all". There are subtle implementation differences which will be explained near the end of this section.</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GreedyReluctantPossessiveMeaningX?X??X?+X, once or not at allX*X*?X*+X, zero or more timesX+X+?X++X, one or more timesX{n}X{n}?X{n}+X, exactly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timesX{n,}X{n,}?X{n,}+X, at least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timesX{n,m}X{n,m}?X{n,m}+X, at least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but not more than </a:t>
            </a:r>
            <a:r>
              <a:rPr lang="en-US" sz="1200" b="0" i="1" kern="1200" smtClean="0">
                <a:solidFill>
                  <a:schemeClr val="tx1"/>
                </a:solidFill>
                <a:effectLst/>
                <a:latin typeface="+mn-lt"/>
                <a:ea typeface="+mn-ea"/>
                <a:cs typeface="+mn-cs"/>
              </a:rPr>
              <a:t>m</a:t>
            </a:r>
            <a:r>
              <a:rPr lang="en-US" sz="1200" b="0" i="0" kern="1200" smtClean="0">
                <a:solidFill>
                  <a:schemeClr val="tx1"/>
                </a:solidFill>
                <a:effectLst/>
                <a:latin typeface="+mn-lt"/>
                <a:ea typeface="+mn-ea"/>
                <a:cs typeface="+mn-cs"/>
              </a:rPr>
              <a:t> times</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Let's start our look at greedy quantifiers by creating three different regular expressions: the letter "a" followed by either ?, *, or +. Let's see what happens when these expressions are tested against an empty input string "":</a:t>
            </a:r>
          </a:p>
          <a:p>
            <a:r>
              <a:rPr lang="en-US" sz="1200" b="0" i="0" kern="1200" smtClean="0">
                <a:solidFill>
                  <a:schemeClr val="tx1"/>
                </a:solidFill>
                <a:effectLst/>
                <a:latin typeface="+mn-lt"/>
                <a:ea typeface="+mn-ea"/>
                <a:cs typeface="+mn-cs"/>
              </a:rPr>
              <a:t>Enter your regex: a? Enter input string to search: I found the text "" starting at index 0 and ending at index 0. Enter your regex: a* Enter input string to search: I found the text "" starting at index 0 and ending at index 0. Enter your regex: a+ Enter input string to search: No match found. </a:t>
            </a:r>
          </a:p>
          <a:p>
            <a:r>
              <a:rPr lang="en-US" sz="1200" b="1" i="0" kern="1200" smtClean="0">
                <a:solidFill>
                  <a:schemeClr val="tx1"/>
                </a:solidFill>
                <a:effectLst/>
                <a:latin typeface="+mn-lt"/>
                <a:ea typeface="+mn-ea"/>
                <a:cs typeface="+mn-cs"/>
              </a:rPr>
              <a:t>Zero-Length Matches</a:t>
            </a:r>
          </a:p>
          <a:p>
            <a:r>
              <a:rPr lang="en-US" sz="1200" b="0" i="0" kern="1200" smtClean="0">
                <a:solidFill>
                  <a:schemeClr val="tx1"/>
                </a:solidFill>
                <a:effectLst/>
                <a:latin typeface="+mn-lt"/>
                <a:ea typeface="+mn-ea"/>
                <a:cs typeface="+mn-cs"/>
              </a:rPr>
              <a:t>In the above example, the match is successful in the first two cases because the expressions a? and a* both allow for zero occurrences of the letter a. You'll also notice that the start and end indices are both zero, which is unlike any of the examples we've seen so far. The empty input string "" has no length, so the test simply matches nothing at index 0. Matches of this sort are known as a </a:t>
            </a:r>
            <a:r>
              <a:rPr lang="en-US" sz="1200" b="0" i="1" kern="1200" smtClean="0">
                <a:solidFill>
                  <a:schemeClr val="tx1"/>
                </a:solidFill>
                <a:effectLst/>
                <a:latin typeface="+mn-lt"/>
                <a:ea typeface="+mn-ea"/>
                <a:cs typeface="+mn-cs"/>
              </a:rPr>
              <a:t>zero-length matches</a:t>
            </a:r>
            <a:r>
              <a:rPr lang="en-US" sz="1200" b="0" i="0" kern="1200" smtClean="0">
                <a:solidFill>
                  <a:schemeClr val="tx1"/>
                </a:solidFill>
                <a:effectLst/>
                <a:latin typeface="+mn-lt"/>
                <a:ea typeface="+mn-ea"/>
                <a:cs typeface="+mn-cs"/>
              </a:rPr>
              <a:t>. A zero-length match can occur in several cases: in an empty input string, at the beginning of an input string, after the last character of an input string, or in between any two characters of an input string. Zero-length matches are easily identifiable because they always start and end at the same index position.</a:t>
            </a:r>
          </a:p>
          <a:p>
            <a:r>
              <a:rPr lang="en-US" sz="1200" b="0" i="0" kern="1200" smtClean="0">
                <a:solidFill>
                  <a:schemeClr val="tx1"/>
                </a:solidFill>
                <a:effectLst/>
                <a:latin typeface="+mn-lt"/>
                <a:ea typeface="+mn-ea"/>
                <a:cs typeface="+mn-cs"/>
              </a:rPr>
              <a:t>Let's explore zero-length matches with a few more examples. Change the input string to a single letter "a" and you'll notice something interesting:</a:t>
            </a:r>
          </a:p>
          <a:p>
            <a:r>
              <a:rPr lang="en-US" sz="1200" b="0" i="0" kern="1200" smtClean="0">
                <a:solidFill>
                  <a:schemeClr val="tx1"/>
                </a:solidFill>
                <a:effectLst/>
                <a:latin typeface="+mn-lt"/>
                <a:ea typeface="+mn-ea"/>
                <a:cs typeface="+mn-cs"/>
              </a:rPr>
              <a:t>Enter your regex: a? Enter input string to search: a I found the text "a" starting at index 0 and ending at index 1. I found the text "" starting at index 1 and ending at index 1. Enter your regex: a* Enter input string to search: a I found the text "a" starting at index 0 and ending at index 1. I found the text "" starting at index 1 and ending at index 1. Enter your regex: a+ Enter input string to search: a I found the text "a" starting at index 0 and ending at index 1. </a:t>
            </a:r>
          </a:p>
          <a:p>
            <a:r>
              <a:rPr lang="en-US" sz="1200" b="0" i="0" kern="1200" smtClean="0">
                <a:solidFill>
                  <a:schemeClr val="tx1"/>
                </a:solidFill>
                <a:effectLst/>
                <a:latin typeface="+mn-lt"/>
                <a:ea typeface="+mn-ea"/>
                <a:cs typeface="+mn-cs"/>
              </a:rPr>
              <a:t>All three quantifiers found the letter "a", but the first two also found a zero-length match at index 1; that is, after the last character of the input string. Remember, the matcher sees the character "a" as sitting in the cell between index 0 and index 1, and our test harness loops until it can no longer find a match. Depending on the quantifier used, the presence of "nothing" at the index after the last character may or may not trigger a match.</a:t>
            </a:r>
          </a:p>
          <a:p>
            <a:r>
              <a:rPr lang="en-US" sz="1200" b="0" i="0" kern="1200" smtClean="0">
                <a:solidFill>
                  <a:schemeClr val="tx1"/>
                </a:solidFill>
                <a:effectLst/>
                <a:latin typeface="+mn-lt"/>
                <a:ea typeface="+mn-ea"/>
                <a:cs typeface="+mn-cs"/>
              </a:rPr>
              <a:t>Now change the input string to the letter "a" five times in a row and you'll get the following:</a:t>
            </a:r>
          </a:p>
          <a:p>
            <a:r>
              <a:rPr lang="en-US" sz="1200" b="0" i="0" kern="1200" smtClean="0">
                <a:solidFill>
                  <a:schemeClr val="tx1"/>
                </a:solidFill>
                <a:effectLst/>
                <a:latin typeface="+mn-lt"/>
                <a:ea typeface="+mn-ea"/>
                <a:cs typeface="+mn-cs"/>
              </a:rPr>
              <a:t>Enter your regex: a? Enter input string to search: aaaaa I found the text "a" starting at index 0 and ending at index 1. I found the text "a" starting at index 1 and ending at index 2. I found the text "a" starting at index 2 and ending at index 3. I found the text "a" starting at index 3 and ending at index 4. I found the text "a" starting at index 4 and ending at index 5. I found the text "" starting at index 5 and ending at index 5. Enter your regex: a* Enter input string to search: aaaaa I found the text "aaaaa" starting at index 0 and ending at index 5. I found the text "" starting at index 5 and ending at index 5. Enter your regex: a+ Enter input string to search: aaaaa I found the text "aaaaa" starting at index 0 and ending at index 5. </a:t>
            </a:r>
          </a:p>
          <a:p>
            <a:r>
              <a:rPr lang="en-US" sz="1200" b="0" i="0" kern="1200" smtClean="0">
                <a:solidFill>
                  <a:schemeClr val="tx1"/>
                </a:solidFill>
                <a:effectLst/>
                <a:latin typeface="+mn-lt"/>
                <a:ea typeface="+mn-ea"/>
                <a:cs typeface="+mn-cs"/>
              </a:rPr>
              <a:t>The expression a? finds an individual match for each character, since it matches when "a" appears zero or one times. The expression a* finds two separate matches: all of the letter "a"'s in the first match, then the zero-length match after the last character at index 5. And finally, a+ matches all occurrences of the letter "a", ignoring the presence of "nothing" at the last index.</a:t>
            </a:r>
          </a:p>
          <a:p>
            <a:r>
              <a:rPr lang="en-US" sz="1200" b="0" i="0" kern="1200" smtClean="0">
                <a:solidFill>
                  <a:schemeClr val="tx1"/>
                </a:solidFill>
                <a:effectLst/>
                <a:latin typeface="+mn-lt"/>
                <a:ea typeface="+mn-ea"/>
                <a:cs typeface="+mn-cs"/>
              </a:rPr>
              <a:t>At this point, you might be wondering what the results would be if the first two quantifiers encounter a letter other than "a". For example, what happens if it encounters the letter "b", as in "ababaaaab"?</a:t>
            </a:r>
          </a:p>
          <a:p>
            <a:r>
              <a:rPr lang="en-US" sz="1200" b="0" i="0" kern="1200" smtClean="0">
                <a:solidFill>
                  <a:schemeClr val="tx1"/>
                </a:solidFill>
                <a:effectLst/>
                <a:latin typeface="+mn-lt"/>
                <a:ea typeface="+mn-ea"/>
                <a:cs typeface="+mn-cs"/>
              </a:rPr>
              <a:t>Let's find out:</a:t>
            </a:r>
          </a:p>
          <a:p>
            <a:r>
              <a:rPr lang="en-US" sz="1200" b="0" i="0" kern="1200" smtClean="0">
                <a:solidFill>
                  <a:schemeClr val="tx1"/>
                </a:solidFill>
                <a:effectLst/>
                <a:latin typeface="+mn-lt"/>
                <a:ea typeface="+mn-ea"/>
                <a:cs typeface="+mn-cs"/>
              </a:rPr>
              <a:t>Enter your regex: a? Enter input string to search: ababaaaab I found the text "a" starting at index 0 and ending at index 1. I found the text "" starting at index 1 and ending at index 1. I found the text "a" starting at index 2 and ending at index 3. I found the text "" starting at index 3 and ending at index 3. I found the text "a" starting at index 4 and ending at index 5. I found the text "a" starting at index 5 and ending at index 6. I found the text "a" starting at index 6 and ending at index 7. I found the text "a" starting at index 7 and ending at index 8. I found the text "" starting at index 8 and ending at index 8. I found the text "" starting at index 9 and ending at index 9. Enter your regex: a* Enter input string to search: ababaaaab I found the text "a" starting at index 0 and ending at index 1. I found the text "" starting at index 1 and ending at index 1. I found the text "a" starting at index 2 and ending at index 3. I found the text "" starting at index 3 and ending at index 3. I found the text "aaaa" starting at index 4 and ending at index 8. I found the text "" starting at index 8 and ending at index 8. I found the text "" starting at index 9 and ending at index 9. Enter your regex: a+ Enter input string to search: ababaaaab I found the text "a" starting at index 0 and ending at index 1. I found the text "a" starting at index 2 and ending at index 3. I found the text "aaaa" starting at index 4 and ending at index 8. </a:t>
            </a:r>
          </a:p>
          <a:p>
            <a:r>
              <a:rPr lang="en-US" sz="1200" b="0" i="0" kern="1200" smtClean="0">
                <a:solidFill>
                  <a:schemeClr val="tx1"/>
                </a:solidFill>
                <a:effectLst/>
                <a:latin typeface="+mn-lt"/>
                <a:ea typeface="+mn-ea"/>
                <a:cs typeface="+mn-cs"/>
              </a:rPr>
              <a:t>Even though the letter "b" appears in cells 1, 3, and 8, the output reports a zero-length match at those locations. The regular expression a? is not specifically looking for the letter "b"; it's merely looking for the presence (or lack thereof) of the letter "a". If the quantifier allows for a match of "a" zero times, anything in the input string that's not an "a" will show up as a zero-length match. The remaining a's are matched according to the rules discussed in the previous examples.</a:t>
            </a:r>
          </a:p>
          <a:p>
            <a:r>
              <a:rPr lang="en-US" sz="1200" b="0" i="0" kern="1200" smtClean="0">
                <a:solidFill>
                  <a:schemeClr val="tx1"/>
                </a:solidFill>
                <a:effectLst/>
                <a:latin typeface="+mn-lt"/>
                <a:ea typeface="+mn-ea"/>
                <a:cs typeface="+mn-cs"/>
              </a:rPr>
              <a:t>To match a pattern exactly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number of times, simply specify the number inside a set of braces:</a:t>
            </a:r>
          </a:p>
          <a:p>
            <a:r>
              <a:rPr lang="en-US" sz="1200" b="0" i="0" kern="1200" smtClean="0">
                <a:solidFill>
                  <a:schemeClr val="tx1"/>
                </a:solidFill>
                <a:effectLst/>
                <a:latin typeface="+mn-lt"/>
                <a:ea typeface="+mn-ea"/>
                <a:cs typeface="+mn-cs"/>
              </a:rPr>
              <a:t>Enter your regex: a{3} Enter input string to search: aa No match found. Enter your regex: a{3} Enter input string to search: aaa I found the text "aaa" starting at index 0 and ending at index 3. Enter your regex: a{3} Enter input string to search: aaaa I found the text "aaa" starting at index 0 and ending at index 3. </a:t>
            </a:r>
          </a:p>
          <a:p>
            <a:r>
              <a:rPr lang="en-US" sz="1200" b="0" i="0" kern="1200" smtClean="0">
                <a:solidFill>
                  <a:schemeClr val="tx1"/>
                </a:solidFill>
                <a:effectLst/>
                <a:latin typeface="+mn-lt"/>
                <a:ea typeface="+mn-ea"/>
                <a:cs typeface="+mn-cs"/>
              </a:rPr>
              <a:t>Here, the regular expression a{3} is searching for three occurrences of the letter "a" in a row. The first test fails because the input string does not have enough a's to match against. The second test contains exactly 3 a's in the input string, which triggers a match. The third test also triggers a match because there are exactly 3 a's at the beginning of the input string. Anything following that is irrelevant to the first match. If the pattern should appear again after that point, it would trigger subsequent matches:</a:t>
            </a:r>
          </a:p>
          <a:p>
            <a:r>
              <a:rPr lang="en-US" sz="1200" b="0" i="0" kern="1200" smtClean="0">
                <a:solidFill>
                  <a:schemeClr val="tx1"/>
                </a:solidFill>
                <a:effectLst/>
                <a:latin typeface="+mn-lt"/>
                <a:ea typeface="+mn-ea"/>
                <a:cs typeface="+mn-cs"/>
              </a:rPr>
              <a:t>Enter your regex: a{3} Enter input string to search: aaaaaaaaa I found the text "aaa" starting at index 0 and ending at index 3. I found the text "aaa" starting at index 3 and ending at index 6. I found the text "aaa" starting at index 6 and ending at index 9. </a:t>
            </a:r>
          </a:p>
          <a:p>
            <a:r>
              <a:rPr lang="en-US" sz="1200" b="0" i="0" kern="1200" smtClean="0">
                <a:solidFill>
                  <a:schemeClr val="tx1"/>
                </a:solidFill>
                <a:effectLst/>
                <a:latin typeface="+mn-lt"/>
                <a:ea typeface="+mn-ea"/>
                <a:cs typeface="+mn-cs"/>
              </a:rPr>
              <a:t>To require a pattern to appear at least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times, add a comma after the number:</a:t>
            </a:r>
          </a:p>
          <a:p>
            <a:r>
              <a:rPr lang="en-US" sz="1200" b="0" i="0" kern="1200" smtClean="0">
                <a:solidFill>
                  <a:schemeClr val="tx1"/>
                </a:solidFill>
                <a:effectLst/>
                <a:latin typeface="+mn-lt"/>
                <a:ea typeface="+mn-ea"/>
                <a:cs typeface="+mn-cs"/>
              </a:rPr>
              <a:t>Enter your regex: a{3,} Enter input string to search: aaaaaaaaa I found the text "aaaaaaaaa" starting at index 0 and ending at index 9. </a:t>
            </a:r>
          </a:p>
          <a:p>
            <a:r>
              <a:rPr lang="en-US" sz="1200" b="0" i="0" kern="1200" smtClean="0">
                <a:solidFill>
                  <a:schemeClr val="tx1"/>
                </a:solidFill>
                <a:effectLst/>
                <a:latin typeface="+mn-lt"/>
                <a:ea typeface="+mn-ea"/>
                <a:cs typeface="+mn-cs"/>
              </a:rPr>
              <a:t>With the same input string, this test finds only one match, because the 9 a's in a row satisfy the need for "at least" 3 a's.</a:t>
            </a:r>
          </a:p>
          <a:p>
            <a:r>
              <a:rPr lang="en-US" sz="1200" b="0" i="0" kern="1200" smtClean="0">
                <a:solidFill>
                  <a:schemeClr val="tx1"/>
                </a:solidFill>
                <a:effectLst/>
                <a:latin typeface="+mn-lt"/>
                <a:ea typeface="+mn-ea"/>
                <a:cs typeface="+mn-cs"/>
              </a:rPr>
              <a:t>Finally, to specify an upper limit on the number of occurances, add a second number inside the braces:</a:t>
            </a:r>
          </a:p>
          <a:p>
            <a:r>
              <a:rPr lang="en-US" sz="1200" b="0" i="0" kern="1200" smtClean="0">
                <a:solidFill>
                  <a:schemeClr val="tx1"/>
                </a:solidFill>
                <a:effectLst/>
                <a:latin typeface="+mn-lt"/>
                <a:ea typeface="+mn-ea"/>
                <a:cs typeface="+mn-cs"/>
              </a:rPr>
              <a:t>Enter your regex: a{3,6} // find at least 3 (but no more than 6) a's in a row Enter input string to search: aaaaaaaaa I found the text "aaaaaa" starting at index 0 and ending at index 6. I found the text "aaa" starting at index 6 and ending at index 9. </a:t>
            </a:r>
          </a:p>
          <a:p>
            <a:r>
              <a:rPr lang="en-US" sz="1200" b="0" i="0" kern="1200" smtClean="0">
                <a:solidFill>
                  <a:schemeClr val="tx1"/>
                </a:solidFill>
                <a:effectLst/>
                <a:latin typeface="+mn-lt"/>
                <a:ea typeface="+mn-ea"/>
                <a:cs typeface="+mn-cs"/>
              </a:rPr>
              <a:t>Here the first match is forced to stop at the upper limit of 6 characters. The second match includes whatever is left over, which happens to be three a's — the mimimum number of characters allowed for this match. If the input string were one character shorter, there would not be a second match since only two a's would remain.</a:t>
            </a:r>
          </a:p>
          <a:p>
            <a:r>
              <a:rPr lang="en-US" sz="1200" b="1" i="0" kern="1200" smtClean="0">
                <a:solidFill>
                  <a:schemeClr val="tx1"/>
                </a:solidFill>
                <a:effectLst/>
                <a:latin typeface="+mn-lt"/>
                <a:ea typeface="+mn-ea"/>
                <a:cs typeface="+mn-cs"/>
              </a:rPr>
              <a:t>Capturing Groups and Character Classes with Quantifiers</a:t>
            </a:r>
          </a:p>
          <a:p>
            <a:r>
              <a:rPr lang="en-US" sz="1200" b="0" i="0" kern="1200" smtClean="0">
                <a:solidFill>
                  <a:schemeClr val="tx1"/>
                </a:solidFill>
                <a:effectLst/>
                <a:latin typeface="+mn-lt"/>
                <a:ea typeface="+mn-ea"/>
                <a:cs typeface="+mn-cs"/>
              </a:rPr>
              <a:t>Until now, we've only tested quantifiers on input strings containing one character. In fact, quantifiers can only attach to one character at a time, so the regular expression "abc+" would mean "a, followed by b, followed by c one or more times". It would not mean "abc" one or more times. However, quantifiers can also attach to </a:t>
            </a:r>
            <a:r>
              <a:rPr lang="en-US" sz="1200" b="0" i="0" kern="1200" smtClean="0">
                <a:solidFill>
                  <a:schemeClr val="tx1"/>
                </a:solidFill>
                <a:effectLst/>
                <a:latin typeface="+mn-lt"/>
                <a:ea typeface="+mn-ea"/>
                <a:cs typeface="+mn-cs"/>
                <a:hlinkClick r:id="rId3"/>
              </a:rPr>
              <a:t>Character Classes</a:t>
            </a:r>
            <a:r>
              <a:rPr lang="en-US" sz="1200" b="0" i="0" kern="1200" smtClean="0">
                <a:solidFill>
                  <a:schemeClr val="tx1"/>
                </a:solidFill>
                <a:effectLst/>
                <a:latin typeface="+mn-lt"/>
                <a:ea typeface="+mn-ea"/>
                <a:cs typeface="+mn-cs"/>
              </a:rPr>
              <a:t> and </a:t>
            </a:r>
            <a:r>
              <a:rPr lang="en-US" sz="1200" b="0" i="0" kern="1200" smtClean="0">
                <a:solidFill>
                  <a:schemeClr val="tx1"/>
                </a:solidFill>
                <a:effectLst/>
                <a:latin typeface="+mn-lt"/>
                <a:ea typeface="+mn-ea"/>
                <a:cs typeface="+mn-cs"/>
                <a:hlinkClick r:id="rId4"/>
              </a:rPr>
              <a:t>Capturing Groups</a:t>
            </a:r>
            <a:r>
              <a:rPr lang="en-US" sz="1200" b="0" i="0" kern="1200" smtClean="0">
                <a:solidFill>
                  <a:schemeClr val="tx1"/>
                </a:solidFill>
                <a:effectLst/>
                <a:latin typeface="+mn-lt"/>
                <a:ea typeface="+mn-ea"/>
                <a:cs typeface="+mn-cs"/>
              </a:rPr>
              <a:t>, such as [abc]+ (a or b or c, one or more times) or (abc)+ (the group "abc", one or more times).</a:t>
            </a:r>
          </a:p>
          <a:p>
            <a:r>
              <a:rPr lang="en-US" sz="1200" b="0" i="0" kern="1200" smtClean="0">
                <a:solidFill>
                  <a:schemeClr val="tx1"/>
                </a:solidFill>
                <a:effectLst/>
                <a:latin typeface="+mn-lt"/>
                <a:ea typeface="+mn-ea"/>
                <a:cs typeface="+mn-cs"/>
              </a:rPr>
              <a:t>Let's illustrate by specifying the group (dog), three times in a row.</a:t>
            </a:r>
          </a:p>
          <a:p>
            <a:r>
              <a:rPr lang="en-US" sz="1200" b="0" i="0" kern="1200" smtClean="0">
                <a:solidFill>
                  <a:schemeClr val="tx1"/>
                </a:solidFill>
                <a:effectLst/>
                <a:latin typeface="+mn-lt"/>
                <a:ea typeface="+mn-ea"/>
                <a:cs typeface="+mn-cs"/>
              </a:rPr>
              <a:t>Enter your regex: (dog){3} Enter input string to search: dogdogdogdogdogdog I found the text "dogdogdog" starting at index 0 and ending at index 9. I found the text "dogdogdog" starting at index 9 and ending at index 18. Enter your regex: dog{3} Enter input string to search: dogdogdogdogdogdog No match found. </a:t>
            </a:r>
          </a:p>
          <a:p>
            <a:r>
              <a:rPr lang="en-US" sz="1200" b="0" i="0" kern="1200" smtClean="0">
                <a:solidFill>
                  <a:schemeClr val="tx1"/>
                </a:solidFill>
                <a:effectLst/>
                <a:latin typeface="+mn-lt"/>
                <a:ea typeface="+mn-ea"/>
                <a:cs typeface="+mn-cs"/>
              </a:rPr>
              <a:t>Here the first example finds three matches, since the quantifier applies to the entire capturing group. Remove the parentheses, however, and the match fails because the quantifier {3} now applies only to the letter "g".</a:t>
            </a:r>
          </a:p>
          <a:p>
            <a:r>
              <a:rPr lang="en-US" sz="1200" b="0" i="0" kern="1200" smtClean="0">
                <a:solidFill>
                  <a:schemeClr val="tx1"/>
                </a:solidFill>
                <a:effectLst/>
                <a:latin typeface="+mn-lt"/>
                <a:ea typeface="+mn-ea"/>
                <a:cs typeface="+mn-cs"/>
              </a:rPr>
              <a:t>Similarly, we can apply a quantifier to an entire character class:</a:t>
            </a:r>
          </a:p>
          <a:p>
            <a:r>
              <a:rPr lang="en-US" sz="1200" b="0" i="0" kern="1200" smtClean="0">
                <a:solidFill>
                  <a:schemeClr val="tx1"/>
                </a:solidFill>
                <a:effectLst/>
                <a:latin typeface="+mn-lt"/>
                <a:ea typeface="+mn-ea"/>
                <a:cs typeface="+mn-cs"/>
              </a:rPr>
              <a:t>Enter your regex: [abc]{3} Enter input string to search: abccabaaaccbbbc I found the text "abc" starting at index 0 and ending at index 3. I found the text "cab" starting at index 3 and ending at index 6. I found the text "aaa" starting at index 6 and ending at index 9. I found the text "ccb" starting at index 9 and ending at index 12. I found the text "bbc" starting at index 12 and ending at index 15. Enter your regex: abc{3} Enter input string to search: abccabaaaccbbbc No match found. </a:t>
            </a:r>
          </a:p>
          <a:p>
            <a:r>
              <a:rPr lang="en-US" sz="1200" b="0" i="0" kern="1200" smtClean="0">
                <a:solidFill>
                  <a:schemeClr val="tx1"/>
                </a:solidFill>
                <a:effectLst/>
                <a:latin typeface="+mn-lt"/>
                <a:ea typeface="+mn-ea"/>
                <a:cs typeface="+mn-cs"/>
              </a:rPr>
              <a:t>Here the quantifier {3} applies to the entire character class in the first example, but only to the letter "c" in the second.</a:t>
            </a:r>
          </a:p>
          <a:p>
            <a:r>
              <a:rPr lang="en-US" sz="1200" b="1" i="0" kern="1200" smtClean="0">
                <a:solidFill>
                  <a:schemeClr val="tx1"/>
                </a:solidFill>
                <a:effectLst/>
                <a:latin typeface="+mn-lt"/>
                <a:ea typeface="+mn-ea"/>
                <a:cs typeface="+mn-cs"/>
              </a:rPr>
              <a:t>Differences Among Greedy, Reluctant, and Possessive Quantifiers</a:t>
            </a:r>
          </a:p>
          <a:p>
            <a:r>
              <a:rPr lang="en-US" sz="1200" b="0" i="0" kern="1200" smtClean="0">
                <a:solidFill>
                  <a:schemeClr val="tx1"/>
                </a:solidFill>
                <a:effectLst/>
                <a:latin typeface="+mn-lt"/>
                <a:ea typeface="+mn-ea"/>
                <a:cs typeface="+mn-cs"/>
              </a:rPr>
              <a:t>There are subtle differences among greedy, reluctant, and possessive quantifiers.</a:t>
            </a:r>
          </a:p>
          <a:p>
            <a:r>
              <a:rPr lang="en-US" sz="1200" b="0" i="0" kern="1200" smtClean="0">
                <a:solidFill>
                  <a:schemeClr val="tx1"/>
                </a:solidFill>
                <a:effectLst/>
                <a:latin typeface="+mn-lt"/>
                <a:ea typeface="+mn-ea"/>
                <a:cs typeface="+mn-cs"/>
              </a:rPr>
              <a:t>Greedy quantifiers are considered "greedy" because they force the matcher to read in, or </a:t>
            </a:r>
            <a:r>
              <a:rPr lang="en-US" sz="1200" b="0" i="1" kern="1200" smtClean="0">
                <a:solidFill>
                  <a:schemeClr val="tx1"/>
                </a:solidFill>
                <a:effectLst/>
                <a:latin typeface="+mn-lt"/>
                <a:ea typeface="+mn-ea"/>
                <a:cs typeface="+mn-cs"/>
              </a:rPr>
              <a:t>eat</a:t>
            </a:r>
            <a:r>
              <a:rPr lang="en-US" sz="1200" b="0" i="0" kern="1200" smtClean="0">
                <a:solidFill>
                  <a:schemeClr val="tx1"/>
                </a:solidFill>
                <a:effectLst/>
                <a:latin typeface="+mn-lt"/>
                <a:ea typeface="+mn-ea"/>
                <a:cs typeface="+mn-cs"/>
              </a:rPr>
              <a:t>, the entire input string prior to attempting the first match. If the first match attempt (the entire input string) fails, the matcher backs off the input string by one character and tries again, repeating the process until a match is found or there are no more characters left to back off from. Depending on the quantifier used in the expression, the last thing it will try matching against is 1 or 0 characters.</a:t>
            </a:r>
          </a:p>
          <a:p>
            <a:r>
              <a:rPr lang="en-US" sz="1200" b="0" i="0" kern="1200" smtClean="0">
                <a:solidFill>
                  <a:schemeClr val="tx1"/>
                </a:solidFill>
                <a:effectLst/>
                <a:latin typeface="+mn-lt"/>
                <a:ea typeface="+mn-ea"/>
                <a:cs typeface="+mn-cs"/>
              </a:rPr>
              <a:t>The reluctant quantifiers, however, take the opposite approach: They start at the beginning of the input string, then reluctantly eat one character at a time looking for a match. The last thing they try is the entire input string.</a:t>
            </a:r>
          </a:p>
          <a:p>
            <a:r>
              <a:rPr lang="en-US" sz="1200" b="0" i="0" kern="1200" smtClean="0">
                <a:solidFill>
                  <a:schemeClr val="tx1"/>
                </a:solidFill>
                <a:effectLst/>
                <a:latin typeface="+mn-lt"/>
                <a:ea typeface="+mn-ea"/>
                <a:cs typeface="+mn-cs"/>
              </a:rPr>
              <a:t>Finally, the possessive quantifiers always eat the entire input string, trying once (and only once) for a match. Unlike the greedy quantifiers, possessive quantifiers never back off, even if doing so would allow the overall match to succeed.</a:t>
            </a:r>
          </a:p>
          <a:p>
            <a:r>
              <a:rPr lang="en-US" sz="1200" b="0" i="0" kern="1200" smtClean="0">
                <a:solidFill>
                  <a:schemeClr val="tx1"/>
                </a:solidFill>
                <a:effectLst/>
                <a:latin typeface="+mn-lt"/>
                <a:ea typeface="+mn-ea"/>
                <a:cs typeface="+mn-cs"/>
              </a:rPr>
              <a:t>To illustrate, consider the input string xfooxxxxxxfoo.</a:t>
            </a:r>
          </a:p>
          <a:p>
            <a:r>
              <a:rPr lang="en-US" sz="1200" b="0" i="0" kern="1200" smtClean="0">
                <a:solidFill>
                  <a:schemeClr val="tx1"/>
                </a:solidFill>
                <a:effectLst/>
                <a:latin typeface="+mn-lt"/>
                <a:ea typeface="+mn-ea"/>
                <a:cs typeface="+mn-cs"/>
              </a:rPr>
              <a:t>Enter your regex: .*foo // greedy quantifier Enter input string to search: xfooxxxxxxfoo I found the text "xfooxxxxxxfoo" starting at index 0 and ending at index 13. Enter your regex: .*?foo // reluctant quantifier Enter input string to search: xfooxxxxxxfoo I found the text "xfoo" starting at index 0 and ending at index 4. I found the text "xxxxxxfoo" starting at index 4 and ending at index 13. Enter your regex: .*+foo // possessive quantifier Enter input string to search: xfooxxxxxxfoo No match found. </a:t>
            </a:r>
          </a:p>
          <a:p>
            <a:r>
              <a:rPr lang="en-US" sz="1200" b="0" i="0" kern="1200" smtClean="0">
                <a:solidFill>
                  <a:schemeClr val="tx1"/>
                </a:solidFill>
                <a:effectLst/>
                <a:latin typeface="+mn-lt"/>
                <a:ea typeface="+mn-ea"/>
                <a:cs typeface="+mn-cs"/>
              </a:rPr>
              <a:t>The first example uses the greedy quantifier .* to find "anything", zero or more times, followed by the letters "f" "o" "o". Because the quantifier is greedy, the.* portion of the expression first eats the entire input string. At this point, the overall expression cannot succeed, because the last three letters ("f" "o" "o") have already been consumed. So the matcher slowly backs off one letter at a time until the rightmost occurrence of "foo" has been regurgitated, at which point the match succeeds and the search ends.</a:t>
            </a:r>
          </a:p>
          <a:p>
            <a:r>
              <a:rPr lang="en-US" sz="1200" b="0" i="0" kern="1200" smtClean="0">
                <a:solidFill>
                  <a:schemeClr val="tx1"/>
                </a:solidFill>
                <a:effectLst/>
                <a:latin typeface="+mn-lt"/>
                <a:ea typeface="+mn-ea"/>
                <a:cs typeface="+mn-cs"/>
              </a:rPr>
              <a:t>The second example, however, is reluctant, so it starts by first consuming "nothing". Because "foo" doesn't appear at the beginning of the string, it's forced to swallow the first letter (an "x"), which triggers the first match at 0 and 4. Our test harness continues the process until the input string is exhausted. It finds another match at 4 and 13.</a:t>
            </a:r>
          </a:p>
          <a:p>
            <a:r>
              <a:rPr lang="en-US" sz="1200" b="0" i="0" kern="1200" smtClean="0">
                <a:solidFill>
                  <a:schemeClr val="tx1"/>
                </a:solidFill>
                <a:effectLst/>
                <a:latin typeface="+mn-lt"/>
                <a:ea typeface="+mn-ea"/>
                <a:cs typeface="+mn-cs"/>
              </a:rPr>
              <a:t>The third example fails to find a match because the quantifier is possessive. In this case, the entire input string is consumed by .*+, leaving nothing left over to satisfy the "foo" at the end of the expression. Use a possessive quantifier for situations where you want to seize all of something without ever backing off; it will outperform the equivalent greedy quantifier in cases where the match is not immediately found.</a:t>
            </a:r>
          </a:p>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22</a:t>
            </a:fld>
            <a:endParaRPr lang="en-US"/>
          </a:p>
        </p:txBody>
      </p:sp>
    </p:spTree>
    <p:extLst>
      <p:ext uri="{BB962C8B-B14F-4D97-AF65-F5344CB8AC3E}">
        <p14:creationId xmlns:p14="http://schemas.microsoft.com/office/powerpoint/2010/main" val="1312740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sp>
        <p:nvSpPr>
          <p:cNvPr id="2" name="Title 1"/>
          <p:cNvSpPr>
            <a:spLocks noGrp="1"/>
          </p:cNvSpPr>
          <p:nvPr>
            <p:ph type="ctrTitle"/>
          </p:nvPr>
        </p:nvSpPr>
        <p:spPr>
          <a:xfrm>
            <a:off x="381000" y="381003"/>
            <a:ext cx="7772400" cy="761999"/>
          </a:xfrm>
        </p:spPr>
        <p:txBody>
          <a:bodyPr anchor="t"/>
          <a:lstStyle>
            <a:lvl1pPr algn="l">
              <a:defRPr>
                <a:latin typeface="Comic Sans MS" pitchFamily="66"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29200C8B-5E1C-4F11-9AF8-C49D36FABFD0}" type="datetime1">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2050"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0" y="10668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C58E9-9259-4741-8FF8-ED7FFE7AB3A8}" type="datetime1">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A812D-9663-475B-A6EE-4F88D386A5EF}" type="datetime1">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sp>
        <p:nvSpPr>
          <p:cNvPr id="2" name="Title 1"/>
          <p:cNvSpPr>
            <a:spLocks noGrp="1"/>
          </p:cNvSpPr>
          <p:nvPr>
            <p:ph type="title" hasCustomPrompt="1"/>
          </p:nvPr>
        </p:nvSpPr>
        <p:spPr>
          <a:xfrm>
            <a:off x="3768304" y="1905002"/>
            <a:ext cx="5105400" cy="1143001"/>
          </a:xfrm>
        </p:spPr>
        <p:txBody>
          <a:bodyPr anchor="b" anchorCtr="0">
            <a:normAutofit/>
          </a:bodyPr>
          <a:lstStyle>
            <a:lvl1pPr algn="l">
              <a:defRPr sz="3600" b="0" cap="none">
                <a:latin typeface="Comic Sans MS" pitchFamily="66"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2"/>
            <a:ext cx="5105400" cy="1500187"/>
          </a:xfrm>
        </p:spPr>
        <p:txBody>
          <a:bodyPr anchor="t"/>
          <a:lstStyle>
            <a:lvl1pPr marL="0" indent="0">
              <a:buNone/>
              <a:defRPr sz="2000">
                <a:solidFill>
                  <a:schemeClr val="tx1"/>
                </a:solidFill>
                <a:latin typeface="Comic Sans MS" pitchFamily="66"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61DA5-9872-4D25-810B-2D56681B5B2E}" type="datetime1">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1026"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6411" y="17526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chor="t">
            <a:normAutofit/>
          </a:bodyPr>
          <a:lstStyle>
            <a:lvl1pPr algn="l">
              <a:defRPr sz="2800">
                <a:solidFill>
                  <a:srgbClr val="00B050"/>
                </a:solidFill>
                <a:latin typeface="Comic Sans MS" pitchFamily="66"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32350"/>
          </a:xfrm>
        </p:spPr>
        <p:txBody>
          <a:bodyPr>
            <a:normAutofit/>
          </a:bodyPr>
          <a:lstStyle>
            <a:lvl1pPr marL="342900" indent="-342900">
              <a:lnSpc>
                <a:spcPct val="150000"/>
              </a:lnSpc>
              <a:spcBef>
                <a:spcPts val="0"/>
              </a:spcBef>
              <a:buSzPct val="130000"/>
              <a:buFont typeface="Arial" pitchFamily="34" charset="0"/>
              <a:buChar char="•"/>
              <a:defRPr sz="2000">
                <a:latin typeface="Comic Sans MS" pitchFamily="66" charset="0"/>
              </a:defRPr>
            </a:lvl1pPr>
            <a:lvl2pPr marL="571500" indent="-228600">
              <a:lnSpc>
                <a:spcPct val="150000"/>
              </a:lnSpc>
              <a:spcBef>
                <a:spcPts val="0"/>
              </a:spcBef>
              <a:buSzPct val="60000"/>
              <a:buFont typeface="Courier New" pitchFamily="49" charset="0"/>
              <a:buChar char="o"/>
              <a:defRPr sz="1800">
                <a:latin typeface="Comic Sans MS" pitchFamily="66" charset="0"/>
              </a:defRPr>
            </a:lvl2pPr>
            <a:lvl3pPr>
              <a:defRPr sz="2000">
                <a:latin typeface="Comic Sans MS" pitchFamily="66" charset="0"/>
              </a:defRPr>
            </a:lvl3pPr>
            <a:lvl4pPr>
              <a:defRPr sz="2000">
                <a:latin typeface="Comic Sans MS" pitchFamily="66" charset="0"/>
              </a:defRPr>
            </a:lvl4pPr>
            <a:lvl5pPr>
              <a:defRPr sz="2000">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sz="1400"/>
            </a:lvl1pPr>
          </a:lstStyle>
          <a:p>
            <a:fld id="{D83AE535-2A21-40F6-A70D-890BEA7AF913}" type="datetime1">
              <a:rPr lang="en-US" smtClean="0"/>
              <a:t>10/4/2023</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515FC477-0A05-4F3E-8EE9-E015C9089D56}"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1"/>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1"/>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39EDBA-E72D-46D9-8A04-838854401FD0}" type="datetime1">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CFB90B-05A5-4846-8E6D-F2CE836BA635}" type="datetime1">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AB0DB9-ACB5-429B-9B10-61ECFC449F04}" type="datetime1">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2D27F-4D3F-4C96-B243-FB54112C7C3F}" type="datetime1">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2"/>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752602"/>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76D31-3506-46BF-AADE-94F20828E9A8}" type="datetime1">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F09C2-9B8C-4DB2-90D7-DCA298C38B56}" type="datetime1">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1"/>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latin typeface="Comic Sans MS" pitchFamily="66" charset="0"/>
              </a:defRPr>
            </a:lvl1pPr>
          </a:lstStyle>
          <a:p>
            <a:fld id="{15797E01-7B62-45DB-AAF5-99DD9B247BD1}" type="datetime1">
              <a:rPr lang="en-US" smtClean="0"/>
              <a:t>10/4/2023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mic Sans MS" pitchFamily="66" charset="0"/>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latin typeface="Comic Sans MS" pitchFamily="66" charset="0"/>
              </a:defRPr>
            </a:lvl1pPr>
          </a:lstStyle>
          <a:p>
            <a:fld id="{515FC477-0A05-4F3E-8EE9-E015C9089D56}" type="slidenum">
              <a:rPr lang="en-US" smtClean="0"/>
              <a:pPr/>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2"/>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838200" y="1447802"/>
            <a:ext cx="6400800" cy="761999"/>
          </a:xfrm>
        </p:spPr>
        <p:txBody>
          <a:bodyPr>
            <a:normAutofit fontScale="90000"/>
          </a:bodyPr>
          <a:lstStyle/>
          <a:p>
            <a:pPr algn="ctr"/>
            <a:r>
              <a:rPr lang="en-US" sz="4000"/>
              <a:t>Java Programming </a:t>
            </a:r>
            <a:r>
              <a:rPr lang="en-US" sz="4000" smtClean="0"/>
              <a:t>Course</a:t>
            </a:r>
            <a:br>
              <a:rPr lang="en-US" sz="4000" smtClean="0"/>
            </a:br>
            <a:r>
              <a:rPr lang="en-US" sz="4000" smtClean="0"/>
              <a:t>Regular Expression</a:t>
            </a:r>
            <a:endParaRPr lang="en-US" sz="4000" dirty="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what was matched</a:t>
            </a:r>
          </a:p>
        </p:txBody>
      </p:sp>
      <p:sp>
        <p:nvSpPr>
          <p:cNvPr id="3" name="Content Placeholder 2"/>
          <p:cNvSpPr>
            <a:spLocks noGrp="1"/>
          </p:cNvSpPr>
          <p:nvPr>
            <p:ph idx="1"/>
          </p:nvPr>
        </p:nvSpPr>
        <p:spPr/>
        <p:txBody>
          <a:bodyPr>
            <a:normAutofit lnSpcReduction="10000"/>
          </a:bodyPr>
          <a:lstStyle/>
          <a:p>
            <a:r>
              <a:rPr lang="en-US"/>
              <a:t>After a successful match, </a:t>
            </a:r>
            <a:endParaRPr lang="en-US" smtClean="0"/>
          </a:p>
          <a:p>
            <a:pPr lvl="1"/>
            <a:r>
              <a:rPr lang="en-US" smtClean="0">
                <a:solidFill>
                  <a:srgbClr val="00B050"/>
                </a:solidFill>
              </a:rPr>
              <a:t>m.start</a:t>
            </a:r>
            <a:r>
              <a:rPr lang="en-US">
                <a:solidFill>
                  <a:srgbClr val="00B050"/>
                </a:solidFill>
              </a:rPr>
              <a:t>() </a:t>
            </a:r>
            <a:r>
              <a:rPr lang="en-US"/>
              <a:t>will return the index of the first character matched</a:t>
            </a:r>
          </a:p>
          <a:p>
            <a:pPr lvl="1"/>
            <a:r>
              <a:rPr lang="en-US" smtClean="0">
                <a:solidFill>
                  <a:srgbClr val="00B050"/>
                </a:solidFill>
              </a:rPr>
              <a:t>m.end</a:t>
            </a:r>
            <a:r>
              <a:rPr lang="en-US">
                <a:solidFill>
                  <a:srgbClr val="00B050"/>
                </a:solidFill>
              </a:rPr>
              <a:t>() </a:t>
            </a:r>
            <a:r>
              <a:rPr lang="en-US"/>
              <a:t>will return the index of the last character matched, plus one</a:t>
            </a:r>
          </a:p>
          <a:p>
            <a:r>
              <a:rPr lang="en-US"/>
              <a:t>If no match was attempted, or if the match was </a:t>
            </a:r>
            <a:r>
              <a:rPr lang="en-US" smtClean="0"/>
              <a:t>unsuccessful, </a:t>
            </a:r>
            <a:r>
              <a:rPr lang="en-US" smtClean="0">
                <a:solidFill>
                  <a:srgbClr val="00B050"/>
                </a:solidFill>
              </a:rPr>
              <a:t>m.start</a:t>
            </a:r>
            <a:r>
              <a:rPr lang="en-US">
                <a:solidFill>
                  <a:srgbClr val="00B050"/>
                </a:solidFill>
              </a:rPr>
              <a:t>()</a:t>
            </a:r>
            <a:r>
              <a:rPr lang="en-US"/>
              <a:t> and </a:t>
            </a:r>
            <a:r>
              <a:rPr lang="en-US">
                <a:solidFill>
                  <a:srgbClr val="00B050"/>
                </a:solidFill>
              </a:rPr>
              <a:t>m.end()</a:t>
            </a:r>
            <a:r>
              <a:rPr lang="en-US"/>
              <a:t> will throw an IllegalStateException</a:t>
            </a:r>
          </a:p>
          <a:p>
            <a:pPr lvl="1"/>
            <a:r>
              <a:rPr lang="en-US"/>
              <a:t>This is a </a:t>
            </a:r>
            <a:r>
              <a:rPr lang="en-US" i="1"/>
              <a:t>RuntimeException</a:t>
            </a:r>
            <a:r>
              <a:rPr lang="en-US"/>
              <a:t>, so you don’t have to catch it</a:t>
            </a:r>
          </a:p>
          <a:p>
            <a:r>
              <a:rPr lang="en-US"/>
              <a:t>It may seem strange that m.end() returns the index of the last character matched plus one, but this is just what most String methods require</a:t>
            </a:r>
          </a:p>
          <a:p>
            <a:pPr lvl="1"/>
            <a:r>
              <a:rPr lang="en-US"/>
              <a:t>For example, </a:t>
            </a:r>
            <a:r>
              <a:rPr lang="en-US">
                <a:solidFill>
                  <a:srgbClr val="00B050"/>
                </a:solidFill>
              </a:rPr>
              <a:t>"Now is the time".substring(m.start(), m.end())</a:t>
            </a:r>
            <a:r>
              <a:rPr lang="en-US"/>
              <a:t> will return exactly the matched substring</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10</a:t>
            </a:fld>
            <a:endParaRPr lang="en-US"/>
          </a:p>
        </p:txBody>
      </p:sp>
    </p:spTree>
    <p:extLst>
      <p:ext uri="{BB962C8B-B14F-4D97-AF65-F5344CB8AC3E}">
        <p14:creationId xmlns:p14="http://schemas.microsoft.com/office/powerpoint/2010/main" val="312407791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complete example</a:t>
            </a:r>
          </a:p>
        </p:txBody>
      </p:sp>
      <p:sp>
        <p:nvSpPr>
          <p:cNvPr id="3" name="Content Placeholder 2"/>
          <p:cNvSpPr>
            <a:spLocks noGrp="1"/>
          </p:cNvSpPr>
          <p:nvPr>
            <p:ph idx="1"/>
          </p:nvPr>
        </p:nvSpPr>
        <p:spPr>
          <a:xfrm>
            <a:off x="457200" y="1524000"/>
            <a:ext cx="8229600" cy="533400"/>
          </a:xfrm>
        </p:spPr>
        <p:txBody>
          <a:bodyPr>
            <a:normAutofit lnSpcReduction="10000"/>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11</a:t>
            </a:fld>
            <a:endParaRPr lang="en-US"/>
          </a:p>
        </p:txBody>
      </p:sp>
      <p:pic>
        <p:nvPicPr>
          <p:cNvPr id="5" name="Picture 4"/>
          <p:cNvPicPr>
            <a:picLocks noChangeAspect="1"/>
          </p:cNvPicPr>
          <p:nvPr/>
        </p:nvPicPr>
        <p:blipFill>
          <a:blip r:embed="rId2"/>
          <a:stretch>
            <a:fillRect/>
          </a:stretch>
        </p:blipFill>
        <p:spPr>
          <a:xfrm>
            <a:off x="457200" y="1607129"/>
            <a:ext cx="8438046" cy="3401291"/>
          </a:xfrm>
          <a:prstGeom prst="rect">
            <a:avLst/>
          </a:prstGeom>
        </p:spPr>
      </p:pic>
      <p:pic>
        <p:nvPicPr>
          <p:cNvPr id="6" name="Picture 5"/>
          <p:cNvPicPr>
            <a:picLocks noChangeAspect="1"/>
          </p:cNvPicPr>
          <p:nvPr/>
        </p:nvPicPr>
        <p:blipFill>
          <a:blip r:embed="rId3"/>
          <a:stretch>
            <a:fillRect/>
          </a:stretch>
        </p:blipFill>
        <p:spPr>
          <a:xfrm>
            <a:off x="1067979" y="5214360"/>
            <a:ext cx="6552023" cy="1141990"/>
          </a:xfrm>
          <a:prstGeom prst="rect">
            <a:avLst/>
          </a:prstGeom>
        </p:spPr>
      </p:pic>
    </p:spTree>
    <p:extLst>
      <p:ext uri="{BB962C8B-B14F-4D97-AF65-F5344CB8AC3E}">
        <p14:creationId xmlns:p14="http://schemas.microsoft.com/office/powerpoint/2010/main" val="259713748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Additional methods</a:t>
            </a:r>
            <a:endParaRPr lang="en-US"/>
          </a:p>
        </p:txBody>
      </p:sp>
      <p:sp>
        <p:nvSpPr>
          <p:cNvPr id="3" name="Content Placeholder 2"/>
          <p:cNvSpPr>
            <a:spLocks noGrp="1"/>
          </p:cNvSpPr>
          <p:nvPr>
            <p:ph idx="1"/>
          </p:nvPr>
        </p:nvSpPr>
        <p:spPr/>
        <p:txBody>
          <a:bodyPr>
            <a:normAutofit lnSpcReduction="10000"/>
          </a:bodyPr>
          <a:lstStyle/>
          <a:p>
            <a:pPr marL="0"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If </a:t>
            </a:r>
            <a:r>
              <a:rPr lang="en-GB" sz="2400">
                <a:solidFill>
                  <a:srgbClr val="3300FF"/>
                </a:solidFill>
              </a:rPr>
              <a:t>m</a:t>
            </a:r>
            <a:r>
              <a:rPr lang="en-GB" sz="2400"/>
              <a:t> is a matcher, then</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m.replaceFirst(</a:t>
            </a:r>
            <a:r>
              <a:rPr lang="en-GB" sz="2200" b="1" i="1">
                <a:solidFill>
                  <a:srgbClr val="3300FF"/>
                </a:solidFill>
              </a:rPr>
              <a:t>replacement</a:t>
            </a:r>
            <a:r>
              <a:rPr lang="en-GB" sz="2200">
                <a:solidFill>
                  <a:srgbClr val="3300FF"/>
                </a:solidFill>
              </a:rPr>
              <a:t>)</a:t>
            </a:r>
            <a:r>
              <a:rPr lang="en-GB" sz="2200"/>
              <a:t> returns a new String where the first substring matched by the pattern has been replaced by </a:t>
            </a:r>
            <a:r>
              <a:rPr lang="en-GB" sz="2200" b="1" i="1">
                <a:solidFill>
                  <a:srgbClr val="3300FF"/>
                </a:solidFill>
              </a:rPr>
              <a:t>replacement</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m.replaceAll(</a:t>
            </a:r>
            <a:r>
              <a:rPr lang="en-GB" sz="2200" b="1" i="1">
                <a:solidFill>
                  <a:srgbClr val="3300FF"/>
                </a:solidFill>
              </a:rPr>
              <a:t>replacement</a:t>
            </a:r>
            <a:r>
              <a:rPr lang="en-GB" sz="2200">
                <a:solidFill>
                  <a:srgbClr val="3300FF"/>
                </a:solidFill>
              </a:rPr>
              <a:t>)</a:t>
            </a:r>
            <a:r>
              <a:rPr lang="en-GB" sz="2200">
                <a:solidFill>
                  <a:srgbClr val="FFFF7F"/>
                </a:solidFill>
              </a:rPr>
              <a:t> </a:t>
            </a:r>
            <a:r>
              <a:rPr lang="en-GB" sz="2200"/>
              <a:t>returns a new String where every substring matched by the pattern has been replaced by </a:t>
            </a:r>
            <a:r>
              <a:rPr lang="en-GB" sz="2200" b="1" i="1">
                <a:solidFill>
                  <a:srgbClr val="3300FF"/>
                </a:solidFill>
              </a:rPr>
              <a:t>replacement</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m.find(</a:t>
            </a:r>
            <a:r>
              <a:rPr lang="en-GB" sz="2200" b="1" i="1">
                <a:solidFill>
                  <a:srgbClr val="3300FF"/>
                </a:solidFill>
              </a:rPr>
              <a:t>startIndex</a:t>
            </a:r>
            <a:r>
              <a:rPr lang="en-GB" sz="2200">
                <a:solidFill>
                  <a:srgbClr val="3300FF"/>
                </a:solidFill>
              </a:rPr>
              <a:t>)</a:t>
            </a:r>
            <a:r>
              <a:rPr lang="en-GB" sz="2200">
                <a:solidFill>
                  <a:srgbClr val="FFFF7F"/>
                </a:solidFill>
              </a:rPr>
              <a:t> </a:t>
            </a:r>
            <a:r>
              <a:rPr lang="en-GB" sz="2200"/>
              <a:t>looks for the next pattern match, starting at the specified index</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m.reset()</a:t>
            </a:r>
            <a:r>
              <a:rPr lang="en-GB" sz="2200">
                <a:solidFill>
                  <a:srgbClr val="FFFF7F"/>
                </a:solidFill>
              </a:rPr>
              <a:t> </a:t>
            </a:r>
            <a:r>
              <a:rPr lang="en-GB" sz="2200"/>
              <a:t>resets this matcher</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m.reset(</a:t>
            </a:r>
            <a:r>
              <a:rPr lang="en-GB" sz="2200" b="1" i="1">
                <a:solidFill>
                  <a:srgbClr val="3300FF"/>
                </a:solidFill>
              </a:rPr>
              <a:t>newText</a:t>
            </a:r>
            <a:r>
              <a:rPr lang="en-GB" sz="2200">
                <a:solidFill>
                  <a:srgbClr val="3300FF"/>
                </a:solidFill>
              </a:rPr>
              <a:t>)</a:t>
            </a:r>
            <a:r>
              <a:rPr lang="en-GB" sz="2200">
                <a:solidFill>
                  <a:srgbClr val="FFFF7F"/>
                </a:solidFill>
              </a:rPr>
              <a:t> </a:t>
            </a:r>
            <a:r>
              <a:rPr lang="en-GB" sz="2200"/>
              <a:t>resets this matcher and gives it new text to examine (which may be a </a:t>
            </a:r>
            <a:r>
              <a:rPr lang="en-GB" sz="2200">
                <a:solidFill>
                  <a:srgbClr val="3300FF"/>
                </a:solidFill>
              </a:rPr>
              <a:t>String</a:t>
            </a:r>
            <a:r>
              <a:rPr lang="en-GB" sz="2200"/>
              <a:t>, </a:t>
            </a:r>
            <a:r>
              <a:rPr lang="en-GB" sz="2200">
                <a:solidFill>
                  <a:srgbClr val="3300FF"/>
                </a:solidFill>
              </a:rPr>
              <a:t>StringBuffer</a:t>
            </a:r>
            <a:r>
              <a:rPr lang="en-GB" sz="2200"/>
              <a:t>, or </a:t>
            </a:r>
            <a:r>
              <a:rPr lang="en-GB" sz="2200">
                <a:solidFill>
                  <a:srgbClr val="3300FF"/>
                </a:solidFill>
              </a:rPr>
              <a:t>CharBuffer</a:t>
            </a:r>
            <a:r>
              <a:rPr lang="en-GB" sz="2200"/>
              <a:t>)</a:t>
            </a:r>
            <a:r>
              <a:rPr lang="ar-SA" sz="2200"/>
              <a: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12</a:t>
            </a:fld>
            <a:endParaRPr lang="en-US"/>
          </a:p>
        </p:txBody>
      </p:sp>
    </p:spTree>
    <p:extLst>
      <p:ext uri="{BB962C8B-B14F-4D97-AF65-F5344CB8AC3E}">
        <p14:creationId xmlns:p14="http://schemas.microsoft.com/office/powerpoint/2010/main" val="227666677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Metacharacters</a:t>
            </a:r>
          </a:p>
        </p:txBody>
      </p:sp>
      <p:sp>
        <p:nvSpPr>
          <p:cNvPr id="15363" name="Content Placeholder 2"/>
          <p:cNvSpPr>
            <a:spLocks noGrp="1"/>
          </p:cNvSpPr>
          <p:nvPr>
            <p:ph idx="1"/>
          </p:nvPr>
        </p:nvSpPr>
        <p:spPr/>
        <p:txBody>
          <a:bodyPr/>
          <a:lstStyle/>
          <a:p>
            <a:pPr eaLnBrk="1" hangingPunct="1"/>
            <a:r>
              <a:rPr lang="en-US" smtClean="0"/>
              <a:t>Special characters which affect the way a pattern is matched. </a:t>
            </a:r>
          </a:p>
          <a:p>
            <a:pPr eaLnBrk="1" hangingPunct="1"/>
            <a:endParaRPr lang="en-US" smtClean="0"/>
          </a:p>
          <a:p>
            <a:pPr eaLnBrk="1" hangingPunct="1"/>
            <a:r>
              <a:rPr lang="en-US" smtClean="0"/>
              <a:t>Special characters which behave as metacharacter and supported by the API are: ( [ {\ ^ - $ I ] } ) ? * + .</a:t>
            </a:r>
          </a:p>
          <a:p>
            <a:pPr eaLnBrk="1" hangingPunct="1"/>
            <a:endParaRPr lang="en-US" smtClean="0"/>
          </a:p>
          <a:p>
            <a:pPr eaLnBrk="1" hangingPunct="1"/>
            <a:r>
              <a:rPr lang="en-US" smtClean="0"/>
              <a:t>Special characters can be ordinary character  by:</a:t>
            </a:r>
          </a:p>
          <a:p>
            <a:pPr lvl="1" eaLnBrk="1" hangingPunct="1"/>
            <a:r>
              <a:rPr lang="en-US" smtClean="0"/>
              <a:t>precede the metacharacter with a backslash (\)</a:t>
            </a:r>
          </a:p>
          <a:p>
            <a:pPr lvl="1" eaLnBrk="1" hangingPunct="1"/>
            <a:r>
              <a:rPr lang="en-US" smtClean="0"/>
              <a:t>enclose the metacharacter by specifying \Q at the beginning and \E at the end</a:t>
            </a:r>
          </a:p>
        </p:txBody>
      </p:sp>
      <p:sp>
        <p:nvSpPr>
          <p:cNvPr id="15364"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515FC477-0A05-4F3E-8EE9-E015C9089D56}" type="slidenum">
              <a:rPr lang="en-US" smtClean="0"/>
              <a:pPr/>
              <a:t>13</a:t>
            </a:fld>
            <a:endParaRPr lang="en-US"/>
          </a:p>
        </p:txBody>
      </p:sp>
    </p:spTree>
    <p:extLst>
      <p:ext uri="{BB962C8B-B14F-4D97-AF65-F5344CB8AC3E}">
        <p14:creationId xmlns:p14="http://schemas.microsoft.com/office/powerpoint/2010/main" val="417864615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Some simple patterns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3056272"/>
              </p:ext>
            </p:extLst>
          </p:nvPr>
        </p:nvGraphicFramePr>
        <p:xfrm>
          <a:off x="457200" y="1524002"/>
          <a:ext cx="8229600" cy="4791603"/>
        </p:xfrm>
        <a:graphic>
          <a:graphicData uri="http://schemas.openxmlformats.org/drawingml/2006/table">
            <a:tbl>
              <a:tblPr firstRow="1" bandRow="1">
                <a:tableStyleId>{5C22544A-7EE6-4342-B048-85BDC9FD1C3A}</a:tableStyleId>
              </a:tblPr>
              <a:tblGrid>
                <a:gridCol w="1981200"/>
                <a:gridCol w="6248400"/>
              </a:tblGrid>
              <a:tr h="409399">
                <a:tc>
                  <a:txBody>
                    <a:bodyPr/>
                    <a:lstStyle/>
                    <a:p>
                      <a:r>
                        <a:rPr lang="en-US" sz="2000" smtClean="0">
                          <a:latin typeface="Comic Sans MS" panose="030F0702030302020204" pitchFamily="66" charset="0"/>
                        </a:rPr>
                        <a:t>Pattern</a:t>
                      </a:r>
                      <a:endParaRPr lang="en-US" sz="2000">
                        <a:latin typeface="Comic Sans MS" panose="030F0702030302020204" pitchFamily="66" charset="0"/>
                      </a:endParaRPr>
                    </a:p>
                  </a:txBody>
                  <a:tcPr/>
                </a:tc>
                <a:tc>
                  <a:txBody>
                    <a:bodyPr/>
                    <a:lstStyle/>
                    <a:p>
                      <a:r>
                        <a:rPr lang="en-US" sz="2000" smtClean="0">
                          <a:latin typeface="Comic Sans MS" panose="030F0702030302020204" pitchFamily="66" charset="0"/>
                        </a:rPr>
                        <a:t>Description</a:t>
                      </a:r>
                      <a:endParaRPr lang="en-US" sz="2000">
                        <a:latin typeface="Comic Sans MS" panose="030F0702030302020204" pitchFamily="66" charset="0"/>
                      </a:endParaRPr>
                    </a:p>
                  </a:txBody>
                  <a:tcPr/>
                </a:tc>
              </a:tr>
              <a:tr h="581201">
                <a:tc>
                  <a:txBody>
                    <a:bodyPr/>
                    <a:lstStyle/>
                    <a:p>
                      <a:pPr algn="ctr"/>
                      <a:r>
                        <a:rPr lang="en-US" sz="2000" smtClean="0">
                          <a:latin typeface="Comic Sans MS" panose="030F0702030302020204" pitchFamily="66" charset="0"/>
                        </a:rPr>
                        <a:t>abc</a:t>
                      </a:r>
                      <a:endParaRPr lang="en-US" sz="2000">
                        <a:latin typeface="Comic Sans MS" panose="030F0702030302020204" pitchFamily="66" charset="0"/>
                      </a:endParaRPr>
                    </a:p>
                  </a:txBody>
                  <a:tcPr anchor="ctr"/>
                </a:tc>
                <a:tc>
                  <a:txBody>
                    <a:bodyPr/>
                    <a:lstStyle/>
                    <a:p>
                      <a:r>
                        <a:rPr lang="en-US" sz="2000" smtClean="0">
                          <a:latin typeface="Comic Sans MS" panose="030F0702030302020204" pitchFamily="66" charset="0"/>
                        </a:rPr>
                        <a:t>exactly this sequence of three letters</a:t>
                      </a:r>
                      <a:endParaRPr lang="en-US" sz="2000">
                        <a:latin typeface="Comic Sans MS" panose="030F0702030302020204" pitchFamily="66" charset="0"/>
                      </a:endParaRPr>
                    </a:p>
                  </a:txBody>
                  <a:tcPr anchor="ctr"/>
                </a:tc>
              </a:tr>
              <a:tr h="609600">
                <a:tc>
                  <a:txBody>
                    <a:bodyPr/>
                    <a:lstStyle/>
                    <a:p>
                      <a:pPr algn="ctr"/>
                      <a:r>
                        <a:rPr lang="en-US" sz="2000" smtClean="0">
                          <a:latin typeface="Comic Sans MS" panose="030F0702030302020204" pitchFamily="66" charset="0"/>
                        </a:rPr>
                        <a:t>[abc]</a:t>
                      </a:r>
                      <a:endParaRPr lang="en-US" sz="2000">
                        <a:latin typeface="Comic Sans MS" panose="030F0702030302020204" pitchFamily="66" charset="0"/>
                      </a:endParaRPr>
                    </a:p>
                  </a:txBody>
                  <a:tcPr anchor="ctr"/>
                </a:tc>
                <a:tc>
                  <a:txBody>
                    <a:bodyPr/>
                    <a:lstStyle/>
                    <a:p>
                      <a:r>
                        <a:rPr lang="en-US" altLang="zh-TW" sz="2000" smtClean="0">
                          <a:latin typeface="Comic Sans MS" panose="030F0702030302020204" pitchFamily="66" charset="0"/>
                        </a:rPr>
                        <a:t>any </a:t>
                      </a:r>
                      <a:r>
                        <a:rPr lang="en-US" altLang="zh-TW" sz="2000" i="1" smtClean="0">
                          <a:latin typeface="Comic Sans MS" panose="030F0702030302020204" pitchFamily="66" charset="0"/>
                        </a:rPr>
                        <a:t>one</a:t>
                      </a:r>
                      <a:r>
                        <a:rPr lang="en-US" altLang="zh-TW" sz="2000" smtClean="0">
                          <a:latin typeface="Comic Sans MS" panose="030F0702030302020204" pitchFamily="66" charset="0"/>
                        </a:rPr>
                        <a:t> of the letters </a:t>
                      </a:r>
                      <a:r>
                        <a:rPr lang="en-US" altLang="zh-TW" sz="2000" smtClean="0">
                          <a:solidFill>
                            <a:schemeClr val="accent1"/>
                          </a:solidFill>
                          <a:latin typeface="Comic Sans MS" panose="030F0702030302020204" pitchFamily="66" charset="0"/>
                        </a:rPr>
                        <a:t>a</a:t>
                      </a:r>
                      <a:r>
                        <a:rPr lang="en-US" altLang="zh-TW" sz="2000" smtClean="0">
                          <a:latin typeface="Comic Sans MS" panose="030F0702030302020204" pitchFamily="66" charset="0"/>
                        </a:rPr>
                        <a:t>,</a:t>
                      </a:r>
                      <a:r>
                        <a:rPr lang="en-US" altLang="zh-TW" sz="2000" smtClean="0">
                          <a:solidFill>
                            <a:schemeClr val="accent1"/>
                          </a:solidFill>
                          <a:latin typeface="Comic Sans MS" panose="030F0702030302020204" pitchFamily="66" charset="0"/>
                        </a:rPr>
                        <a:t> b</a:t>
                      </a:r>
                      <a:r>
                        <a:rPr lang="en-US" altLang="zh-TW" sz="2000" smtClean="0">
                          <a:latin typeface="Comic Sans MS" panose="030F0702030302020204" pitchFamily="66" charset="0"/>
                        </a:rPr>
                        <a:t>, or </a:t>
                      </a:r>
                      <a:r>
                        <a:rPr lang="en-US" altLang="zh-TW" sz="2000" smtClean="0">
                          <a:solidFill>
                            <a:schemeClr val="accent1"/>
                          </a:solidFill>
                          <a:latin typeface="Comic Sans MS" panose="030F0702030302020204" pitchFamily="66" charset="0"/>
                        </a:rPr>
                        <a:t>c</a:t>
                      </a:r>
                      <a:endParaRPr lang="en-US" sz="2000">
                        <a:latin typeface="Comic Sans MS" panose="030F0702030302020204" pitchFamily="66" charset="0"/>
                      </a:endParaRPr>
                    </a:p>
                  </a:txBody>
                  <a:tcPr anchor="ctr"/>
                </a:tc>
              </a:tr>
              <a:tr h="1354167">
                <a:tc>
                  <a:txBody>
                    <a:bodyPr/>
                    <a:lstStyle/>
                    <a:p>
                      <a:pPr algn="ctr"/>
                      <a:r>
                        <a:rPr lang="en-US" sz="2000" smtClean="0">
                          <a:latin typeface="Comic Sans MS" panose="030F0702030302020204" pitchFamily="66" charset="0"/>
                        </a:rPr>
                        <a:t>[^abc]</a:t>
                      </a:r>
                      <a:endParaRPr lang="en-US" sz="2000">
                        <a:latin typeface="Comic Sans MS" panose="030F0702030302020204" pitchFamily="66" charset="0"/>
                      </a:endParaRPr>
                    </a:p>
                  </a:txBody>
                  <a:tcPr anchor="ctr"/>
                </a:tc>
                <a:tc>
                  <a:txBody>
                    <a:bodyPr/>
                    <a:lstStyle/>
                    <a:p>
                      <a:pPr algn="l"/>
                      <a:r>
                        <a:rPr lang="en-US" altLang="zh-TW" sz="2000" smtClean="0">
                          <a:latin typeface="Comic Sans MS" panose="030F0702030302020204" pitchFamily="66" charset="0"/>
                        </a:rPr>
                        <a:t>any character except one of the letters </a:t>
                      </a:r>
                      <a:r>
                        <a:rPr lang="en-US" altLang="zh-TW" sz="2000" smtClean="0">
                          <a:solidFill>
                            <a:srgbClr val="00B050"/>
                          </a:solidFill>
                          <a:latin typeface="Comic Sans MS" panose="030F0702030302020204" pitchFamily="66" charset="0"/>
                        </a:rPr>
                        <a:t>a</a:t>
                      </a:r>
                      <a:r>
                        <a:rPr lang="en-US" altLang="zh-TW" sz="2000" smtClean="0">
                          <a:latin typeface="Comic Sans MS" panose="030F0702030302020204" pitchFamily="66" charset="0"/>
                        </a:rPr>
                        <a:t>, </a:t>
                      </a:r>
                      <a:r>
                        <a:rPr lang="en-US" altLang="zh-TW" sz="2000" smtClean="0">
                          <a:solidFill>
                            <a:srgbClr val="00B050"/>
                          </a:solidFill>
                          <a:latin typeface="Comic Sans MS" panose="030F0702030302020204" pitchFamily="66" charset="0"/>
                        </a:rPr>
                        <a:t>b</a:t>
                      </a:r>
                      <a:r>
                        <a:rPr lang="en-US" altLang="zh-TW" sz="2000" smtClean="0">
                          <a:latin typeface="Comic Sans MS" panose="030F0702030302020204" pitchFamily="66" charset="0"/>
                        </a:rPr>
                        <a:t>, or </a:t>
                      </a:r>
                      <a:r>
                        <a:rPr lang="en-US" altLang="zh-TW" sz="2000" smtClean="0">
                          <a:solidFill>
                            <a:srgbClr val="00B050"/>
                          </a:solidFill>
                          <a:latin typeface="Comic Sans MS" panose="030F0702030302020204" pitchFamily="66" charset="0"/>
                        </a:rPr>
                        <a:t>c</a:t>
                      </a:r>
                      <a:r>
                        <a:rPr lang="en-US" altLang="zh-TW" sz="2000" smtClean="0">
                          <a:latin typeface="Comic Sans MS" panose="030F0702030302020204" pitchFamily="66" charset="0"/>
                        </a:rPr>
                        <a:t> </a:t>
                      </a:r>
                      <a:br>
                        <a:rPr lang="en-US" altLang="zh-TW" sz="2000" smtClean="0">
                          <a:latin typeface="Comic Sans MS" panose="030F0702030302020204" pitchFamily="66" charset="0"/>
                        </a:rPr>
                      </a:br>
                      <a:r>
                        <a:rPr lang="en-US" altLang="zh-TW" sz="2000" smtClean="0">
                          <a:latin typeface="Comic Sans MS" panose="030F0702030302020204" pitchFamily="66" charset="0"/>
                        </a:rPr>
                        <a:t>(immediately within an open bracket, ^ means “not,”but anywhere else it just means the character ^)</a:t>
                      </a:r>
                    </a:p>
                  </a:txBody>
                  <a:tcPr anchor="ctr"/>
                </a:tc>
              </a:tr>
              <a:tr h="645591">
                <a:tc>
                  <a:txBody>
                    <a:bodyPr/>
                    <a:lstStyle/>
                    <a:p>
                      <a:pPr algn="ctr"/>
                      <a:r>
                        <a:rPr lang="en-US" sz="2000" smtClean="0">
                          <a:latin typeface="Comic Sans MS" panose="030F0702030302020204" pitchFamily="66" charset="0"/>
                        </a:rPr>
                        <a:t>[ab^c]</a:t>
                      </a:r>
                      <a:endParaRPr lang="en-US" sz="2000">
                        <a:latin typeface="Comic Sans MS" panose="030F0702030302020204" pitchFamily="66" charset="0"/>
                      </a:endParaRPr>
                    </a:p>
                  </a:txBody>
                  <a:tcPr anchor="ctr"/>
                </a:tc>
                <a:tc>
                  <a:txBody>
                    <a:bodyPr/>
                    <a:lstStyle/>
                    <a:p>
                      <a:r>
                        <a:rPr lang="en-US" altLang="zh-TW" sz="2000" smtClean="0">
                          <a:solidFill>
                            <a:schemeClr val="accent1"/>
                          </a:solidFill>
                          <a:latin typeface="Comic Sans MS" panose="030F0702030302020204" pitchFamily="66" charset="0"/>
                        </a:rPr>
                        <a:t>a</a:t>
                      </a:r>
                      <a:r>
                        <a:rPr lang="en-US" altLang="zh-TW" sz="2000" smtClean="0">
                          <a:latin typeface="Comic Sans MS" panose="030F0702030302020204" pitchFamily="66" charset="0"/>
                        </a:rPr>
                        <a:t>, </a:t>
                      </a:r>
                      <a:r>
                        <a:rPr lang="en-US" altLang="zh-TW" sz="2000" smtClean="0">
                          <a:solidFill>
                            <a:schemeClr val="accent1"/>
                          </a:solidFill>
                          <a:latin typeface="Comic Sans MS" panose="030F0702030302020204" pitchFamily="66" charset="0"/>
                        </a:rPr>
                        <a:t>b</a:t>
                      </a:r>
                      <a:r>
                        <a:rPr lang="en-US" altLang="zh-TW" sz="2000" smtClean="0">
                          <a:latin typeface="Comic Sans MS" panose="030F0702030302020204" pitchFamily="66" charset="0"/>
                        </a:rPr>
                        <a:t>, </a:t>
                      </a:r>
                      <a:r>
                        <a:rPr lang="en-US" altLang="zh-TW" sz="2000" smtClean="0">
                          <a:solidFill>
                            <a:schemeClr val="accent1"/>
                          </a:solidFill>
                          <a:latin typeface="Comic Sans MS" panose="030F0702030302020204" pitchFamily="66" charset="0"/>
                        </a:rPr>
                        <a:t>^</a:t>
                      </a:r>
                      <a:r>
                        <a:rPr lang="en-US" altLang="zh-TW" sz="2000" smtClean="0">
                          <a:latin typeface="Comic Sans MS" panose="030F0702030302020204" pitchFamily="66" charset="0"/>
                        </a:rPr>
                        <a:t> or </a:t>
                      </a:r>
                      <a:r>
                        <a:rPr lang="en-US" altLang="zh-TW" sz="2000" smtClean="0">
                          <a:solidFill>
                            <a:schemeClr val="accent1"/>
                          </a:solidFill>
                          <a:latin typeface="Comic Sans MS" panose="030F0702030302020204" pitchFamily="66" charset="0"/>
                        </a:rPr>
                        <a:t>c</a:t>
                      </a:r>
                      <a:r>
                        <a:rPr lang="en-US" altLang="zh-TW" sz="2000" smtClean="0">
                          <a:latin typeface="Comic Sans MS" panose="030F0702030302020204" pitchFamily="66" charset="0"/>
                        </a:rPr>
                        <a:t>.</a:t>
                      </a:r>
                    </a:p>
                  </a:txBody>
                  <a:tcPr anchor="ctr"/>
                </a:tc>
              </a:tr>
              <a:tr h="629845">
                <a:tc>
                  <a:txBody>
                    <a:bodyPr/>
                    <a:lstStyle/>
                    <a:p>
                      <a:pPr algn="ctr"/>
                      <a:r>
                        <a:rPr lang="en-US" sz="2000" smtClean="0">
                          <a:latin typeface="Comic Sans MS" panose="030F0702030302020204" pitchFamily="66" charset="0"/>
                        </a:rPr>
                        <a:t>[a-z]</a:t>
                      </a:r>
                      <a:endParaRPr lang="en-US" sz="2000">
                        <a:latin typeface="Comic Sans MS" panose="030F0702030302020204" pitchFamily="66" charset="0"/>
                      </a:endParaRPr>
                    </a:p>
                  </a:txBody>
                  <a:tcPr anchor="ctr"/>
                </a:tc>
                <a:tc>
                  <a:txBody>
                    <a:bodyPr/>
                    <a:lstStyle/>
                    <a:p>
                      <a:r>
                        <a:rPr lang="en-GB" sz="2000" smtClean="0">
                          <a:latin typeface="Comic Sans MS" panose="030F0702030302020204" pitchFamily="66" charset="0"/>
                        </a:rPr>
                        <a:t>any </a:t>
                      </a:r>
                      <a:r>
                        <a:rPr lang="en-GB" sz="2000" i="1" smtClean="0">
                          <a:latin typeface="Comic Sans MS" panose="030F0702030302020204" pitchFamily="66" charset="0"/>
                        </a:rPr>
                        <a:t>one</a:t>
                      </a:r>
                      <a:r>
                        <a:rPr lang="en-GB" sz="2000" smtClean="0">
                          <a:latin typeface="Comic Sans MS" panose="030F0702030302020204" pitchFamily="66" charset="0"/>
                        </a:rPr>
                        <a:t> character from </a:t>
                      </a:r>
                      <a:r>
                        <a:rPr lang="en-GB" sz="2000" smtClean="0">
                          <a:solidFill>
                            <a:srgbClr val="3300FF"/>
                          </a:solidFill>
                          <a:latin typeface="Comic Sans MS" panose="030F0702030302020204" pitchFamily="66" charset="0"/>
                        </a:rPr>
                        <a:t>a</a:t>
                      </a:r>
                      <a:r>
                        <a:rPr lang="en-GB" sz="2000" smtClean="0">
                          <a:latin typeface="Comic Sans MS" panose="030F0702030302020204" pitchFamily="66" charset="0"/>
                        </a:rPr>
                        <a:t> through </a:t>
                      </a:r>
                      <a:r>
                        <a:rPr lang="en-GB" sz="2000" smtClean="0">
                          <a:solidFill>
                            <a:srgbClr val="3300FF"/>
                          </a:solidFill>
                          <a:latin typeface="Comic Sans MS" panose="030F0702030302020204" pitchFamily="66" charset="0"/>
                        </a:rPr>
                        <a:t>z</a:t>
                      </a:r>
                      <a:r>
                        <a:rPr lang="en-GB" sz="2000" smtClean="0">
                          <a:latin typeface="Comic Sans MS" panose="030F0702030302020204" pitchFamily="66" charset="0"/>
                        </a:rPr>
                        <a:t>, inclusive</a:t>
                      </a:r>
                      <a:endParaRPr lang="en-US" sz="2000">
                        <a:latin typeface="Comic Sans MS" panose="030F0702030302020204" pitchFamily="66" charset="0"/>
                      </a:endParaRPr>
                    </a:p>
                  </a:txBody>
                  <a:tcPr anchor="ctr"/>
                </a:tc>
              </a:tr>
              <a:tr h="561800">
                <a:tc>
                  <a:txBody>
                    <a:bodyPr/>
                    <a:lstStyle/>
                    <a:p>
                      <a:pPr algn="ctr"/>
                      <a:r>
                        <a:rPr lang="en-US" sz="2000" smtClean="0">
                          <a:latin typeface="Comic Sans MS" panose="030F0702030302020204" pitchFamily="66" charset="0"/>
                        </a:rPr>
                        <a:t>[a-zA-Z0-9]</a:t>
                      </a:r>
                      <a:endParaRPr lang="en-US" sz="2000">
                        <a:latin typeface="Comic Sans MS" panose="030F0702030302020204" pitchFamily="66"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smtClean="0">
                          <a:latin typeface="Comic Sans MS" panose="030F0702030302020204" pitchFamily="66" charset="0"/>
                        </a:rPr>
                        <a:t>any </a:t>
                      </a:r>
                      <a:r>
                        <a:rPr lang="en-GB" sz="2000" i="1" smtClean="0">
                          <a:latin typeface="Comic Sans MS" panose="030F0702030302020204" pitchFamily="66" charset="0"/>
                        </a:rPr>
                        <a:t>one</a:t>
                      </a:r>
                      <a:r>
                        <a:rPr lang="en-GB" sz="2000" smtClean="0">
                          <a:latin typeface="Comic Sans MS" panose="030F0702030302020204" pitchFamily="66" charset="0"/>
                        </a:rPr>
                        <a:t> letter or digit</a:t>
                      </a:r>
                    </a:p>
                  </a:txBody>
                  <a:tcPr anchor="ctr"/>
                </a:tc>
              </a:tr>
            </a:tbl>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14</a:t>
            </a:fld>
            <a:endParaRPr lang="en-US"/>
          </a:p>
        </p:txBody>
      </p:sp>
    </p:spTree>
    <p:extLst>
      <p:ext uri="{BB962C8B-B14F-4D97-AF65-F5344CB8AC3E}">
        <p14:creationId xmlns:p14="http://schemas.microsoft.com/office/powerpoint/2010/main" val="665179070"/>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Character Classes</a:t>
            </a:r>
          </a:p>
        </p:txBody>
      </p:sp>
      <p:graphicFrame>
        <p:nvGraphicFramePr>
          <p:cNvPr id="17439" name="Group 31"/>
          <p:cNvGraphicFramePr>
            <a:graphicFrameLocks noGrp="1"/>
          </p:cNvGraphicFramePr>
          <p:nvPr>
            <p:extLst>
              <p:ext uri="{D42A27DB-BD31-4B8C-83A1-F6EECF244321}">
                <p14:modId xmlns:p14="http://schemas.microsoft.com/office/powerpoint/2010/main" val="749692771"/>
              </p:ext>
            </p:extLst>
          </p:nvPr>
        </p:nvGraphicFramePr>
        <p:xfrm>
          <a:off x="457200" y="2057402"/>
          <a:ext cx="8305800" cy="4429179"/>
        </p:xfrm>
        <a:graphic>
          <a:graphicData uri="http://schemas.openxmlformats.org/drawingml/2006/table">
            <a:tbl>
              <a:tblPr/>
              <a:tblGrid>
                <a:gridCol w="2018770"/>
                <a:gridCol w="6287030"/>
              </a:tblGrid>
              <a:tr h="5827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[abc]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b, or c (simple class)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7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[^abc]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Any character except a, b, or c (negation)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7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[a-zA-Z]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through z or A through Z, inclusive (range)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25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[a-d[m-p]]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through d, or m through p: [a-dm-p] (union)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7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[a-z&amp;&amp;[def]]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d, e, or f (intersection)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25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[a-z&amp;&amp;[^bc]]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through z, except for b and c: [ad-z] (subtraction)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25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[a-z&amp;&amp;[^m-p]]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through z, and not m through p: [a-lq-z](subtraction)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37" name="Content Placeholder 2"/>
          <p:cNvSpPr>
            <a:spLocks noGrp="1"/>
          </p:cNvSpPr>
          <p:nvPr>
            <p:ph idx="1"/>
          </p:nvPr>
        </p:nvSpPr>
        <p:spPr>
          <a:xfrm>
            <a:off x="533400" y="1371600"/>
            <a:ext cx="8229600" cy="533400"/>
          </a:xfrm>
        </p:spPr>
        <p:txBody>
          <a:bodyPr>
            <a:normAutofit lnSpcReduction="10000"/>
          </a:bodyPr>
          <a:lstStyle/>
          <a:p>
            <a:pPr eaLnBrk="1" hangingPunct="1"/>
            <a:r>
              <a:rPr lang="en-US" smtClean="0"/>
              <a:t>Set of characters enclosed within square brackets</a:t>
            </a:r>
          </a:p>
        </p:txBody>
      </p:sp>
      <p:sp>
        <p:nvSpPr>
          <p:cNvPr id="17438"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515FC477-0A05-4F3E-8EE9-E015C9089D56}" type="slidenum">
              <a:rPr lang="en-US" smtClean="0"/>
              <a:pPr/>
              <a:t>15</a:t>
            </a:fld>
            <a:endParaRPr lang="en-US"/>
          </a:p>
        </p:txBody>
      </p:sp>
    </p:spTree>
    <p:extLst>
      <p:ext uri="{BB962C8B-B14F-4D97-AF65-F5344CB8AC3E}">
        <p14:creationId xmlns:p14="http://schemas.microsoft.com/office/powerpoint/2010/main" val="341621645"/>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Sequences and alternatives</a:t>
            </a:r>
            <a:endParaRPr lang="en-US"/>
          </a:p>
        </p:txBody>
      </p:sp>
      <p:sp>
        <p:nvSpPr>
          <p:cNvPr id="3" name="Content Placeholder 2"/>
          <p:cNvSpPr>
            <a:spLocks noGrp="1"/>
          </p:cNvSpPr>
          <p:nvPr>
            <p:ph idx="1"/>
          </p:nvPr>
        </p:nvSpPr>
        <p:spPr/>
        <p:txBody>
          <a:bodyPr>
            <a:normAutofit/>
          </a:bodyPr>
          <a:lstStyle/>
          <a:p>
            <a:pPr algn="just"/>
            <a:r>
              <a:rPr lang="en-US" sz="2400"/>
              <a:t>If one pattern is followed by another, the two patterns must match consecutively</a:t>
            </a:r>
          </a:p>
          <a:p>
            <a:pPr lvl="1" algn="just"/>
            <a:r>
              <a:rPr lang="en-US" sz="2000"/>
              <a:t>For example, </a:t>
            </a:r>
            <a:r>
              <a:rPr lang="en-US" sz="2000">
                <a:solidFill>
                  <a:srgbClr val="00B050"/>
                </a:solidFill>
              </a:rPr>
              <a:t>[A-Za-z]+[0-9] </a:t>
            </a:r>
            <a:r>
              <a:rPr lang="en-US" sz="2000"/>
              <a:t>will match one or more letters immediately followed by one digit</a:t>
            </a:r>
          </a:p>
          <a:p>
            <a:pPr algn="just"/>
            <a:r>
              <a:rPr lang="en-US" sz="2400"/>
              <a:t>The vertical bar, |, is used to separate alternatives</a:t>
            </a:r>
          </a:p>
          <a:p>
            <a:pPr lvl="1" algn="just"/>
            <a:r>
              <a:rPr lang="en-US" sz="2000"/>
              <a:t>For example, the pattern </a:t>
            </a:r>
            <a:r>
              <a:rPr lang="en-US" sz="2000">
                <a:solidFill>
                  <a:srgbClr val="00B050"/>
                </a:solidFill>
              </a:rPr>
              <a:t>abc|xyz</a:t>
            </a:r>
            <a:r>
              <a:rPr lang="en-US" sz="2000"/>
              <a:t> will match either abc or xyz</a:t>
            </a:r>
          </a:p>
          <a:p>
            <a:pPr algn="just"/>
            <a:endParaRPr lang="en-US" sz="2400"/>
          </a:p>
        </p:txBody>
      </p:sp>
      <p:sp>
        <p:nvSpPr>
          <p:cNvPr id="4" name="Slide Number Placeholder 3"/>
          <p:cNvSpPr>
            <a:spLocks noGrp="1"/>
          </p:cNvSpPr>
          <p:nvPr>
            <p:ph type="sldNum" sz="quarter" idx="12"/>
          </p:nvPr>
        </p:nvSpPr>
        <p:spPr/>
        <p:txBody>
          <a:bodyPr/>
          <a:lstStyle/>
          <a:p>
            <a:fld id="{515FC477-0A05-4F3E-8EE9-E015C9089D56}" type="slidenum">
              <a:rPr lang="en-US" smtClean="0"/>
              <a:pPr/>
              <a:t>16</a:t>
            </a:fld>
            <a:endParaRPr lang="en-US"/>
          </a:p>
        </p:txBody>
      </p:sp>
    </p:spTree>
    <p:extLst>
      <p:ext uri="{BB962C8B-B14F-4D97-AF65-F5344CB8AC3E}">
        <p14:creationId xmlns:p14="http://schemas.microsoft.com/office/powerpoint/2010/main" val="349939668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predefined </a:t>
            </a:r>
            <a:r>
              <a:rPr lang="en-US"/>
              <a:t>Character Classes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19356"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35034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Boundary matchers</a:t>
            </a:r>
            <a:endParaRPr lang="en-US"/>
          </a:p>
        </p:txBody>
      </p:sp>
      <p:sp>
        <p:nvSpPr>
          <p:cNvPr id="3" name="Content Placeholder 2"/>
          <p:cNvSpPr>
            <a:spLocks noGrp="1"/>
          </p:cNvSpPr>
          <p:nvPr>
            <p:ph idx="1"/>
          </p:nvPr>
        </p:nvSpPr>
        <p:spPr/>
        <p:txBody>
          <a:bodyPr>
            <a:normAutofit lnSpcReduction="10000"/>
          </a:bodyPr>
          <a:lstStyle/>
          <a:p>
            <a:pPr>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These patterns match the </a:t>
            </a:r>
            <a:r>
              <a:rPr lang="en-GB" i="1"/>
              <a:t>empty string</a:t>
            </a:r>
            <a:r>
              <a:rPr lang="en-GB"/>
              <a:t> if at the specified position:</a:t>
            </a:r>
          </a:p>
          <a:p>
            <a:pPr>
              <a:lnSpc>
                <a:spcPct val="80000"/>
              </a:lnSpc>
              <a:spcBef>
                <a:spcPts val="600"/>
              </a:spcBef>
              <a:buClr>
                <a:srgbClr val="FFFF7F"/>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a:t>
            </a:r>
            <a:r>
              <a:rPr lang="en-GB">
                <a:solidFill>
                  <a:srgbClr val="FFFF7F"/>
                </a:solidFill>
                <a:latin typeface="Trebuchet MS" panose="020B0603020202020204" pitchFamily="34" charset="0"/>
              </a:rPr>
              <a:t>	</a:t>
            </a:r>
            <a:r>
              <a:rPr lang="en-GB"/>
              <a:t>the beginning of a line</a:t>
            </a:r>
            <a:br>
              <a:rPr lang="en-GB"/>
            </a:b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a:t>
            </a:r>
            <a:r>
              <a:rPr lang="en-GB">
                <a:solidFill>
                  <a:srgbClr val="FFFF7F"/>
                </a:solidFill>
                <a:latin typeface="Trebuchet MS" panose="020B0603020202020204" pitchFamily="34" charset="0"/>
              </a:rPr>
              <a:t>	</a:t>
            </a:r>
            <a:r>
              <a:rPr lang="en-GB"/>
              <a:t>the end of a line</a:t>
            </a:r>
            <a:r>
              <a:rPr lang="en-GB">
                <a:solidFill>
                  <a:srgbClr val="FFFF7F"/>
                </a:solidFill>
                <a:latin typeface="Trebuchet MS" panose="020B0603020202020204" pitchFamily="34" charset="0"/>
              </a:rPr>
              <a:t/>
            </a:r>
            <a:br>
              <a:rPr lang="en-GB">
                <a:solidFill>
                  <a:srgbClr val="FFFF7F"/>
                </a:solidFill>
                <a:latin typeface="Trebuchet MS" panose="020B0603020202020204" pitchFamily="34" charset="0"/>
              </a:rPr>
            </a:br>
            <a:endParaRPr lang="en-GB">
              <a:solidFill>
                <a:srgbClr val="FFFF7F"/>
              </a:solidFill>
              <a:latin typeface="Trebuchet MS" panose="020B0603020202020204" pitchFamily="34" charset="0"/>
            </a:endParaRPr>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\b</a:t>
            </a:r>
            <a:r>
              <a:rPr lang="en-GB">
                <a:solidFill>
                  <a:srgbClr val="FFFF7F"/>
                </a:solidFill>
                <a:latin typeface="Trebuchet MS" panose="020B0603020202020204" pitchFamily="34" charset="0"/>
              </a:rPr>
              <a:t>	</a:t>
            </a:r>
            <a:r>
              <a:rPr lang="en-GB"/>
              <a:t>a word boundary</a:t>
            </a:r>
            <a:br>
              <a:rPr lang="en-GB"/>
            </a:b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\B</a:t>
            </a:r>
            <a:r>
              <a:rPr lang="en-GB">
                <a:solidFill>
                  <a:srgbClr val="FFFF7F"/>
                </a:solidFill>
                <a:latin typeface="Trebuchet MS" panose="020B0603020202020204" pitchFamily="34" charset="0"/>
              </a:rPr>
              <a:t>	</a:t>
            </a:r>
            <a:r>
              <a:rPr lang="en-GB"/>
              <a:t>not a word boundary</a:t>
            </a:r>
            <a:br>
              <a:rPr lang="en-GB"/>
            </a:b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\A</a:t>
            </a:r>
            <a:r>
              <a:rPr lang="en-GB"/>
              <a:t>	the beginning of the input (can be multiple lines)</a:t>
            </a:r>
            <a:r>
              <a:rPr lang="en-GB">
                <a:solidFill>
                  <a:srgbClr val="FFFF7F"/>
                </a:solidFill>
                <a:latin typeface="Trebuchet MS" panose="020B0603020202020204" pitchFamily="34" charset="0"/>
              </a:rPr>
              <a:t/>
            </a:r>
            <a:br>
              <a:rPr lang="en-GB">
                <a:solidFill>
                  <a:srgbClr val="FFFF7F"/>
                </a:solidFill>
                <a:latin typeface="Trebuchet MS" panose="020B0603020202020204" pitchFamily="34" charset="0"/>
              </a:rPr>
            </a:br>
            <a:endParaRPr lang="en-GB">
              <a:solidFill>
                <a:srgbClr val="FFFF7F"/>
              </a:solidFill>
              <a:latin typeface="Trebuchet MS" panose="020B0603020202020204" pitchFamily="34" charset="0"/>
            </a:endParaRPr>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\Z</a:t>
            </a:r>
            <a:r>
              <a:rPr lang="en-GB"/>
              <a:t>	the end of the input except for the final terminator, if any</a:t>
            </a:r>
            <a:r>
              <a:rPr lang="en-GB">
                <a:solidFill>
                  <a:srgbClr val="FFFF7F"/>
                </a:solidFill>
                <a:latin typeface="Trebuchet MS" panose="020B0603020202020204" pitchFamily="34" charset="0"/>
              </a:rPr>
              <a:t/>
            </a:r>
            <a:br>
              <a:rPr lang="en-GB">
                <a:solidFill>
                  <a:srgbClr val="FFFF7F"/>
                </a:solidFill>
                <a:latin typeface="Trebuchet MS" panose="020B0603020202020204" pitchFamily="34" charset="0"/>
              </a:rPr>
            </a:br>
            <a:endParaRPr lang="en-GB">
              <a:solidFill>
                <a:srgbClr val="FFFF7F"/>
              </a:solidFill>
              <a:latin typeface="Trebuchet MS" panose="020B0603020202020204" pitchFamily="34" charset="0"/>
            </a:endParaRPr>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\z</a:t>
            </a:r>
            <a:r>
              <a:rPr lang="en-GB">
                <a:solidFill>
                  <a:srgbClr val="FFFF7F"/>
                </a:solidFill>
                <a:latin typeface="Trebuchet MS" panose="020B0603020202020204" pitchFamily="34" charset="0"/>
              </a:rPr>
              <a:t>	</a:t>
            </a:r>
            <a:r>
              <a:rPr lang="en-GB"/>
              <a:t>the end of the input</a:t>
            </a:r>
            <a:br>
              <a:rPr lang="en-GB"/>
            </a:b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\G</a:t>
            </a:r>
            <a:r>
              <a:rPr lang="en-GB">
                <a:solidFill>
                  <a:srgbClr val="FFFF7F"/>
                </a:solidFill>
                <a:latin typeface="Trebuchet MS" panose="020B0603020202020204" pitchFamily="34" charset="0"/>
              </a:rPr>
              <a:t>	</a:t>
            </a:r>
            <a:r>
              <a:rPr lang="en-GB"/>
              <a:t>the end of the previous match</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18</a:t>
            </a:fld>
            <a:endParaRPr lang="en-US"/>
          </a:p>
        </p:txBody>
      </p:sp>
    </p:spTree>
    <p:extLst>
      <p:ext uri="{BB962C8B-B14F-4D97-AF65-F5344CB8AC3E}">
        <p14:creationId xmlns:p14="http://schemas.microsoft.com/office/powerpoint/2010/main" val="3915150177"/>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smtClean="0"/>
              <a:t>Example of Boundary Matchers</a:t>
            </a:r>
            <a:br>
              <a:rPr lang="en-US" smtClean="0"/>
            </a:br>
            <a:endParaRPr lang="en-US" smtClean="0"/>
          </a:p>
        </p:txBody>
      </p:sp>
      <p:pic>
        <p:nvPicPr>
          <p:cNvPr id="2969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1" y="1219200"/>
            <a:ext cx="85867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6700774" y="1238024"/>
            <a:ext cx="2190750" cy="2362200"/>
            <a:chOff x="6553200" y="990600"/>
            <a:chExt cx="2190750" cy="2362200"/>
          </a:xfrm>
        </p:grpSpPr>
        <p:pic>
          <p:nvPicPr>
            <p:cNvPr id="2970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29400" y="1485900"/>
              <a:ext cx="21145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Box 6"/>
            <p:cNvSpPr txBox="1">
              <a:spLocks noChangeArrowheads="1"/>
            </p:cNvSpPr>
            <p:nvPr/>
          </p:nvSpPr>
          <p:spPr bwMode="auto">
            <a:xfrm>
              <a:off x="6553200" y="990600"/>
              <a:ext cx="167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
        <p:nvSpPr>
          <p:cNvPr id="29701"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9702"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5DA5AF-7F75-4EB1-AB3F-6C539E4AD740}" type="slidenum">
              <a:rPr lang="en-US">
                <a:latin typeface="Gill Sans MT" panose="020B0502020104020203" pitchFamily="34" charset="0"/>
              </a:rPr>
              <a:pPr eaLnBrk="1" hangingPunct="1"/>
              <a:t>19</a:t>
            </a:fld>
            <a:r>
              <a:rPr lang="en-US">
                <a:latin typeface="Gill Sans MT" panose="020B0502020104020203" pitchFamily="34" charset="0"/>
              </a:rPr>
              <a:t>/28</a:t>
            </a:r>
          </a:p>
        </p:txBody>
      </p:sp>
      <p:sp>
        <p:nvSpPr>
          <p:cNvPr id="3" name="Slide Number Placeholder 2"/>
          <p:cNvSpPr>
            <a:spLocks noGrp="1"/>
          </p:cNvSpPr>
          <p:nvPr>
            <p:ph type="sldNum" sz="quarter" idx="12"/>
          </p:nvPr>
        </p:nvSpPr>
        <p:spPr/>
        <p:txBody>
          <a:bodyPr/>
          <a:lstStyle/>
          <a:p>
            <a:fld id="{515FC477-0A05-4F3E-8EE9-E015C9089D56}" type="slidenum">
              <a:rPr lang="en-US" smtClean="0"/>
              <a:pPr/>
              <a:t>19</a:t>
            </a:fld>
            <a:endParaRPr lang="en-US"/>
          </a:p>
        </p:txBody>
      </p:sp>
    </p:spTree>
    <p:extLst>
      <p:ext uri="{BB962C8B-B14F-4D97-AF65-F5344CB8AC3E}">
        <p14:creationId xmlns:p14="http://schemas.microsoft.com/office/powerpoint/2010/main" val="16960256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a:t>Session objectives</a:t>
            </a:r>
          </a:p>
        </p:txBody>
      </p:sp>
      <p:sp>
        <p:nvSpPr>
          <p:cNvPr id="5" name="Content Placeholder 4"/>
          <p:cNvSpPr>
            <a:spLocks noGrp="1"/>
          </p:cNvSpPr>
          <p:nvPr>
            <p:ph idx="1"/>
          </p:nvPr>
        </p:nvSpPr>
        <p:spPr>
          <a:xfrm>
            <a:off x="457200" y="1828802"/>
            <a:ext cx="4648200" cy="4297363"/>
          </a:xfrm>
        </p:spPr>
        <p:txBody>
          <a:bodyPr/>
          <a:lstStyle/>
          <a:p>
            <a:pPr>
              <a:buFont typeface="Comic Sans MS" panose="030F0702030302020204" pitchFamily="66" charset="0"/>
              <a:buChar char="–"/>
            </a:pPr>
            <a:r>
              <a:rPr lang="vi-VN" smtClean="0"/>
              <a:t>Introduction</a:t>
            </a:r>
          </a:p>
          <a:p>
            <a:pPr>
              <a:buFont typeface="Comic Sans MS" panose="030F0702030302020204" pitchFamily="66" charset="0"/>
              <a:buChar char="–"/>
            </a:pPr>
            <a:r>
              <a:rPr lang="vi-VN" smtClean="0"/>
              <a:t>Pattern match in Java</a:t>
            </a:r>
          </a:p>
          <a:p>
            <a:pPr>
              <a:buFont typeface="Comic Sans MS" panose="030F0702030302020204" pitchFamily="66" charset="0"/>
              <a:buChar char="–"/>
            </a:pPr>
            <a:r>
              <a:rPr lang="en-US" smtClean="0"/>
              <a:t>Simple patterns</a:t>
            </a:r>
            <a:endParaRPr lang="en-US"/>
          </a:p>
          <a:p>
            <a:pPr>
              <a:buFont typeface="Comic Sans MS" panose="030F0702030302020204" pitchFamily="66" charset="0"/>
              <a:buChar char="–"/>
            </a:pPr>
            <a:r>
              <a:rPr lang="en-US"/>
              <a:t>Character classes</a:t>
            </a:r>
          </a:p>
          <a:p>
            <a:pPr>
              <a:buFont typeface="Comic Sans MS" panose="030F0702030302020204" pitchFamily="66" charset="0"/>
              <a:buChar char="–"/>
            </a:pPr>
            <a:r>
              <a:rPr lang="en-US"/>
              <a:t>Boundary matchers</a:t>
            </a:r>
          </a:p>
          <a:p>
            <a:pPr>
              <a:buFont typeface="Comic Sans MS" panose="030F0702030302020204" pitchFamily="66" charset="0"/>
              <a:buChar char="–"/>
            </a:pPr>
            <a:r>
              <a:rPr lang="en-US"/>
              <a:t>Types of quantifiers</a:t>
            </a:r>
          </a:p>
          <a:p>
            <a:pPr>
              <a:buFont typeface="Comic Sans MS" panose="030F0702030302020204" pitchFamily="66" charset="0"/>
              <a:buChar char="–"/>
            </a:pPr>
            <a:r>
              <a:rPr lang="en-US"/>
              <a:t>Capturing Groups </a:t>
            </a:r>
          </a:p>
          <a:p>
            <a:pPr>
              <a:buFont typeface="Comic Sans MS" panose="030F0702030302020204" pitchFamily="66" charset="0"/>
              <a:buChar char="–"/>
            </a:pPr>
            <a:r>
              <a:rPr lang="en-US"/>
              <a:t>Others </a:t>
            </a:r>
            <a:r>
              <a:rPr lang="en-US" smtClean="0"/>
              <a:t>problem</a:t>
            </a:r>
            <a:endParaRPr lang="en-US" dirty="0"/>
          </a:p>
        </p:txBody>
      </p:sp>
      <p:sp>
        <p:nvSpPr>
          <p:cNvPr id="3" name="Slide Number Placeholder 2"/>
          <p:cNvSpPr>
            <a:spLocks noGrp="1"/>
          </p:cNvSpPr>
          <p:nvPr>
            <p:ph type="sldNum" sz="quarter" idx="12"/>
          </p:nvPr>
        </p:nvSpPr>
        <p:spPr/>
        <p:txBody>
          <a:bodyPr/>
          <a:lstStyle/>
          <a:p>
            <a:fld id="{515FC477-0A05-4F3E-8EE9-E015C9089D56}" type="slidenum">
              <a:rPr lang="en-US" smtClean="0"/>
              <a:t>2</a:t>
            </a:fld>
            <a:endParaRPr lang="en-US" dirty="0"/>
          </a:p>
        </p:txBody>
      </p:sp>
      <p:pic>
        <p:nvPicPr>
          <p:cNvPr id="1026" name="Picture 2" descr="http://fisama.files.wordpress.com/2010/09/java_logo_ruby_sty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996" y="1828800"/>
            <a:ext cx="3799082" cy="4267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Greedy quantifiers</a:t>
            </a:r>
            <a:endParaRPr lang="en-US"/>
          </a:p>
        </p:txBody>
      </p:sp>
      <p:sp>
        <p:nvSpPr>
          <p:cNvPr id="3" name="Content Placeholder 2"/>
          <p:cNvSpPr>
            <a:spLocks noGrp="1"/>
          </p:cNvSpPr>
          <p:nvPr>
            <p:ph idx="1"/>
          </p:nvPr>
        </p:nvSpPr>
        <p:spPr>
          <a:xfrm>
            <a:off x="457200" y="1524000"/>
            <a:ext cx="8229600" cy="685800"/>
          </a:xfrm>
        </p:spPr>
        <p:txBody>
          <a:bodyPr/>
          <a:lstStyle/>
          <a:p>
            <a:r>
              <a:rPr lang="en-GB"/>
              <a:t>Assume </a:t>
            </a:r>
            <a:r>
              <a:rPr lang="en-GB" i="1">
                <a:solidFill>
                  <a:srgbClr val="9900FF"/>
                </a:solidFill>
                <a:latin typeface="Trebuchet MS" panose="020B0603020202020204" pitchFamily="34" charset="0"/>
              </a:rPr>
              <a:t>X</a:t>
            </a:r>
            <a:r>
              <a:rPr lang="en-GB"/>
              <a:t> represents some pattern</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20</a:t>
            </a:fld>
            <a:endParaRPr lang="en-US"/>
          </a:p>
        </p:txBody>
      </p:sp>
      <p:graphicFrame>
        <p:nvGraphicFramePr>
          <p:cNvPr id="5" name="Group 31"/>
          <p:cNvGraphicFramePr>
            <a:graphicFrameLocks noGrp="1"/>
          </p:cNvGraphicFramePr>
          <p:nvPr>
            <p:extLst>
              <p:ext uri="{D42A27DB-BD31-4B8C-83A1-F6EECF244321}">
                <p14:modId xmlns:p14="http://schemas.microsoft.com/office/powerpoint/2010/main" val="1998004720"/>
              </p:ext>
            </p:extLst>
          </p:nvPr>
        </p:nvGraphicFramePr>
        <p:xfrm>
          <a:off x="457200" y="2209803"/>
          <a:ext cx="8305800" cy="4267198"/>
        </p:xfrm>
        <a:graphic>
          <a:graphicData uri="http://schemas.openxmlformats.org/drawingml/2006/table">
            <a:tbl>
              <a:tblPr/>
              <a:tblGrid>
                <a:gridCol w="1371600"/>
                <a:gridCol w="6934200"/>
              </a:tblGrid>
              <a:tr h="56261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US" altLang="zh-TW" sz="2000" smtClean="0">
                          <a:latin typeface="Comic Sans MS" panose="030F0702030302020204" pitchFamily="66" charset="0"/>
                        </a:rPr>
                        <a:t>optional, </a:t>
                      </a:r>
                      <a:r>
                        <a:rPr lang="en-US" altLang="zh-TW" sz="2000" i="1" kern="1200" smtClean="0">
                          <a:solidFill>
                            <a:srgbClr val="9900FF"/>
                          </a:solidFill>
                          <a:latin typeface="Comic Sans MS" panose="030F0702030302020204" pitchFamily="66" charset="0"/>
                          <a:ea typeface="+mn-ea"/>
                          <a:cs typeface="+mn-cs"/>
                        </a:rPr>
                        <a:t>X</a:t>
                      </a:r>
                      <a:r>
                        <a:rPr lang="en-US" altLang="zh-TW" sz="2000" smtClean="0">
                          <a:latin typeface="Comic Sans MS" panose="030F0702030302020204" pitchFamily="66" charset="0"/>
                        </a:rPr>
                        <a:t> occurs zero or one time</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261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zero or more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261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one or more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224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exactly </a:t>
                      </a:r>
                      <a:r>
                        <a:rPr lang="en-GB" sz="2000" i="1" smtClean="0">
                          <a:solidFill>
                            <a:srgbClr val="9900FF"/>
                          </a:solidFill>
                          <a:latin typeface="Comic Sans MS" panose="030F0702030302020204" pitchFamily="66" charset="0"/>
                        </a:rPr>
                        <a:t>n</a:t>
                      </a:r>
                      <a:r>
                        <a:rPr lang="en-GB" sz="2000" smtClean="0">
                          <a:latin typeface="Comic Sans MS" panose="030F0702030302020204" pitchFamily="66" charset="0"/>
                        </a:rPr>
                        <a:t>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261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a:t>
                      </a:r>
                      <a:r>
                        <a:rPr lang="en-GB" sz="2000" i="1" smtClean="0">
                          <a:solidFill>
                            <a:srgbClr val="9900FF"/>
                          </a:solidFill>
                          <a:latin typeface="Comic Sans MS" panose="030F0702030302020204" pitchFamily="66" charset="0"/>
                        </a:rPr>
                        <a:t>n</a:t>
                      </a:r>
                      <a:r>
                        <a:rPr lang="en-GB" sz="2000" smtClean="0">
                          <a:latin typeface="Comic Sans MS" panose="030F0702030302020204" pitchFamily="66" charset="0"/>
                        </a:rPr>
                        <a:t> or more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224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X{n,m}</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at least </a:t>
                      </a:r>
                      <a:r>
                        <a:rPr lang="en-GB" sz="2000" i="1" smtClean="0">
                          <a:solidFill>
                            <a:srgbClr val="9900FF"/>
                          </a:solidFill>
                          <a:latin typeface="Comic Sans MS" panose="030F0702030302020204" pitchFamily="66" charset="0"/>
                        </a:rPr>
                        <a:t>n</a:t>
                      </a:r>
                      <a:r>
                        <a:rPr lang="en-GB" sz="2000" smtClean="0">
                          <a:latin typeface="Comic Sans MS" panose="030F0702030302020204" pitchFamily="66" charset="0"/>
                        </a:rPr>
                        <a:t> but not more than </a:t>
                      </a:r>
                      <a:r>
                        <a:rPr lang="en-GB" sz="2000" i="1" smtClean="0">
                          <a:solidFill>
                            <a:srgbClr val="9900FF"/>
                          </a:solidFill>
                          <a:latin typeface="Comic Sans MS" panose="030F0702030302020204" pitchFamily="66" charset="0"/>
                        </a:rPr>
                        <a:t>m</a:t>
                      </a:r>
                      <a:r>
                        <a:rPr lang="en-GB" sz="2000" smtClean="0">
                          <a:latin typeface="Comic Sans MS" panose="030F0702030302020204" pitchFamily="66" charset="0"/>
                        </a:rPr>
                        <a:t>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2242">
                <a:tc gridSpan="2">
                  <a:txBody>
                    <a:bodyPr/>
                    <a:lstStyle/>
                    <a:p>
                      <a:pPr algn="l">
                        <a:lnSpc>
                          <a:spcPct val="80000"/>
                        </a:lnSpc>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latin typeface="Comic Sans MS" panose="030F0702030302020204" pitchFamily="66" charset="0"/>
                        </a:rPr>
                        <a:t>Note that these are all </a:t>
                      </a:r>
                      <a:r>
                        <a:rPr lang="en-GB" sz="2000" i="1" smtClean="0">
                          <a:solidFill>
                            <a:srgbClr val="00B050"/>
                          </a:solidFill>
                          <a:latin typeface="Comic Sans MS" panose="030F0702030302020204" pitchFamily="66" charset="0"/>
                        </a:rPr>
                        <a:t>postfix</a:t>
                      </a:r>
                      <a:r>
                        <a:rPr lang="en-GB" sz="2000" smtClean="0">
                          <a:latin typeface="Comic Sans MS" panose="030F0702030302020204" pitchFamily="66" charset="0"/>
                        </a:rPr>
                        <a:t> operators, that is, they come </a:t>
                      </a:r>
                      <a:r>
                        <a:rPr lang="en-GB" sz="2000" i="1" smtClean="0">
                          <a:solidFill>
                            <a:srgbClr val="00B050"/>
                          </a:solidFill>
                          <a:latin typeface="Comic Sans MS" panose="030F0702030302020204" pitchFamily="66" charset="0"/>
                        </a:rPr>
                        <a:t>after</a:t>
                      </a:r>
                      <a:r>
                        <a:rPr lang="en-GB" sz="2000" smtClean="0">
                          <a:latin typeface="Comic Sans MS" panose="030F0702030302020204" pitchFamily="66" charset="0"/>
                        </a:rPr>
                        <a:t> the operand</a:t>
                      </a:r>
                      <a:endParaRPr lang="en-GB" sz="2000">
                        <a:latin typeface="Comic Sans MS" panose="030F0702030302020204" pitchFamily="66"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0671809"/>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Types of quantifiers</a:t>
            </a:r>
            <a:endParaRPr lang="en-US"/>
          </a:p>
        </p:txBody>
      </p:sp>
      <p:sp>
        <p:nvSpPr>
          <p:cNvPr id="3" name="Content Placeholder 2"/>
          <p:cNvSpPr>
            <a:spLocks noGrp="1"/>
          </p:cNvSpPr>
          <p:nvPr>
            <p:ph idx="1"/>
          </p:nvPr>
        </p:nvSpPr>
        <p:spPr/>
        <p:txBody>
          <a:bodyPr>
            <a:normAutofit fontScale="92500"/>
          </a:bodyPr>
          <a:lstStyle/>
          <a:p>
            <a:pPr algn="just">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 </a:t>
            </a:r>
            <a:r>
              <a:rPr lang="en-GB" sz="2400">
                <a:solidFill>
                  <a:srgbClr val="FF0000"/>
                </a:solidFill>
              </a:rPr>
              <a:t>greedy quantifier</a:t>
            </a:r>
            <a:r>
              <a:rPr lang="en-GB" sz="2400"/>
              <a:t> </a:t>
            </a:r>
            <a:r>
              <a:rPr lang="en-US" altLang="zh-TW" sz="2400">
                <a:solidFill>
                  <a:srgbClr val="00B050"/>
                </a:solidFill>
              </a:rPr>
              <a:t>[longest match first] (default)</a:t>
            </a:r>
            <a:r>
              <a:rPr lang="en-US" altLang="zh-TW" sz="2400">
                <a:solidFill>
                  <a:schemeClr val="accent2"/>
                </a:solidFill>
              </a:rPr>
              <a:t> </a:t>
            </a:r>
            <a:r>
              <a:rPr lang="en-GB" sz="2400"/>
              <a:t>will match as much as it can, and back off if it needs to</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p>
          <a:p>
            <a:pPr algn="just">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 </a:t>
            </a:r>
            <a:r>
              <a:rPr lang="en-GB" sz="2400">
                <a:solidFill>
                  <a:srgbClr val="FF0000"/>
                </a:solidFill>
              </a:rPr>
              <a:t>reluctant quantifier</a:t>
            </a:r>
            <a:r>
              <a:rPr lang="en-GB" sz="2400"/>
              <a:t> </a:t>
            </a:r>
            <a:r>
              <a:rPr lang="en-US" altLang="zh-TW" sz="2400">
                <a:solidFill>
                  <a:srgbClr val="00B050"/>
                </a:solidFill>
              </a:rPr>
              <a:t>[shortest match first]</a:t>
            </a:r>
            <a:r>
              <a:rPr lang="en-US" altLang="zh-TW" sz="2400">
                <a:solidFill>
                  <a:schemeClr val="accent2"/>
                </a:solidFill>
              </a:rPr>
              <a:t> </a:t>
            </a:r>
            <a:r>
              <a:rPr lang="en-GB" sz="2400"/>
              <a:t>will match as little as possible, then take more if it needs to</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You make a quantifier reluctant by appending a </a:t>
            </a:r>
            <a:r>
              <a:rPr lang="en-GB" sz="2000">
                <a:solidFill>
                  <a:srgbClr val="3300FF"/>
                </a:solidFill>
              </a:rPr>
              <a:t>?</a:t>
            </a:r>
            <a:r>
              <a:rPr lang="en-GB" sz="2000"/>
              <a:t>:</a:t>
            </a:r>
            <a:br>
              <a:rPr lang="en-GB" sz="2000"/>
            </a:b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 </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i="1">
                <a:solidFill>
                  <a:srgbClr val="9900FF"/>
                </a:solidFill>
              </a:rPr>
              <a:t>m</a:t>
            </a:r>
            <a:r>
              <a:rPr lang="en-GB" sz="2000">
                <a:solidFill>
                  <a:srgbClr val="3300FF"/>
                </a:solidFill>
              </a:rPr>
              <a:t>}?</a:t>
            </a:r>
            <a:br>
              <a:rPr lang="en-GB" sz="2000">
                <a:solidFill>
                  <a:srgbClr val="3300FF"/>
                </a:solidFill>
              </a:rPr>
            </a:br>
            <a:endParaRPr lang="en-GB" sz="2000">
              <a:solidFill>
                <a:srgbClr val="3300FF"/>
              </a:solidFill>
            </a:endParaRPr>
          </a:p>
          <a:p>
            <a:pPr algn="just">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 </a:t>
            </a:r>
            <a:r>
              <a:rPr lang="en-GB" sz="2400">
                <a:solidFill>
                  <a:srgbClr val="FF0000"/>
                </a:solidFill>
              </a:rPr>
              <a:t>possessive quantifier</a:t>
            </a:r>
            <a:r>
              <a:rPr lang="en-GB" sz="2400"/>
              <a:t> </a:t>
            </a:r>
            <a:r>
              <a:rPr lang="en-US" altLang="zh-TW" sz="2400">
                <a:solidFill>
                  <a:srgbClr val="00B050"/>
                </a:solidFill>
              </a:rPr>
              <a:t>[longest match and never backtrack]</a:t>
            </a:r>
            <a:r>
              <a:rPr lang="en-US" altLang="zh-TW" sz="2400">
                <a:solidFill>
                  <a:schemeClr val="accent2"/>
                </a:solidFill>
              </a:rPr>
              <a:t> </a:t>
            </a:r>
            <a:r>
              <a:rPr lang="en-GB" sz="2400"/>
              <a:t>will match as much as it can, and never let go</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You make a quantifier possessive by appending a </a:t>
            </a:r>
            <a:r>
              <a:rPr lang="en-GB" sz="2000">
                <a:solidFill>
                  <a:srgbClr val="3300FF"/>
                </a:solidFill>
              </a:rPr>
              <a:t>+</a:t>
            </a:r>
            <a:r>
              <a:rPr lang="en-GB" sz="2000"/>
              <a:t>:</a:t>
            </a:r>
            <a:br>
              <a:rPr lang="en-GB" sz="2000"/>
            </a:b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i="1">
                <a:solidFill>
                  <a:srgbClr val="9900FF"/>
                </a:solidFill>
              </a:rPr>
              <a:t>m</a:t>
            </a:r>
            <a:r>
              <a:rPr lang="en-GB" sz="2000">
                <a:solidFill>
                  <a:srgbClr val="3300FF"/>
                </a:solidFill>
              </a:rPr>
              <a:t>}+</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21</a:t>
            </a:fld>
            <a:endParaRPr lang="en-US"/>
          </a:p>
        </p:txBody>
      </p:sp>
    </p:spTree>
    <p:extLst>
      <p:ext uri="{BB962C8B-B14F-4D97-AF65-F5344CB8AC3E}">
        <p14:creationId xmlns:p14="http://schemas.microsoft.com/office/powerpoint/2010/main" val="241177888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Quantifiers examples</a:t>
            </a:r>
            <a:endParaRPr lang="en-US"/>
          </a:p>
        </p:txBody>
      </p:sp>
      <p:sp>
        <p:nvSpPr>
          <p:cNvPr id="3" name="Content Placeholder 2"/>
          <p:cNvSpPr>
            <a:spLocks noGrp="1"/>
          </p:cNvSpPr>
          <p:nvPr>
            <p:ph idx="1"/>
          </p:nvPr>
        </p:nvSpPr>
        <p:spPr/>
        <p:txBody>
          <a:bodyPr>
            <a:normAutofit fontScale="92500" lnSpcReduction="20000"/>
          </a:bodyPr>
          <a:lstStyle/>
          <a:p>
            <a:pPr>
              <a:buNone/>
            </a:pPr>
            <a:r>
              <a:rPr lang="en-US" altLang="zh-TW"/>
              <a:t>Suppose your text is </a:t>
            </a:r>
            <a:r>
              <a:rPr lang="en-US" altLang="zh-TW">
                <a:solidFill>
                  <a:schemeClr val="accent1"/>
                </a:solidFill>
                <a:latin typeface="Trebuchet MS" panose="020B0603020202020204" pitchFamily="34" charset="0"/>
              </a:rPr>
              <a:t>succeed</a:t>
            </a:r>
            <a:endParaRPr lang="en-US" altLang="zh-TW">
              <a:solidFill>
                <a:schemeClr val="accent1"/>
              </a:solidFill>
            </a:endParaRPr>
          </a:p>
          <a:p>
            <a:r>
              <a:rPr lang="en-US" altLang="zh-TW"/>
              <a:t>Using the pattern </a:t>
            </a:r>
            <a:r>
              <a:rPr lang="en-US" altLang="zh-TW">
                <a:solidFill>
                  <a:schemeClr val="accent1"/>
                </a:solidFill>
                <a:latin typeface="Trebuchet MS" panose="020B0603020202020204" pitchFamily="34" charset="0"/>
              </a:rPr>
              <a:t>su</a:t>
            </a:r>
            <a:r>
              <a:rPr lang="en-US" altLang="zh-TW">
                <a:solidFill>
                  <a:schemeClr val="accent2"/>
                </a:solidFill>
                <a:latin typeface="Trebuchet MS" panose="020B0603020202020204" pitchFamily="34" charset="0"/>
              </a:rPr>
              <a:t>c*</a:t>
            </a:r>
            <a:r>
              <a:rPr lang="en-US" altLang="zh-TW">
                <a:solidFill>
                  <a:schemeClr val="accent1"/>
                </a:solidFill>
                <a:latin typeface="Trebuchet MS" panose="020B0603020202020204" pitchFamily="34" charset="0"/>
              </a:rPr>
              <a:t>ce{2}d</a:t>
            </a:r>
            <a:r>
              <a:rPr lang="en-US" altLang="zh-TW"/>
              <a:t> (</a:t>
            </a:r>
            <a:r>
              <a:rPr lang="en-US" altLang="zh-TW">
                <a:solidFill>
                  <a:schemeClr val="accent1"/>
                </a:solidFill>
                <a:latin typeface="Trebuchet MS" panose="020B0603020202020204" pitchFamily="34" charset="0"/>
              </a:rPr>
              <a:t>c*</a:t>
            </a:r>
            <a:r>
              <a:rPr lang="en-US" altLang="zh-TW"/>
              <a:t> is greedy):</a:t>
            </a:r>
          </a:p>
          <a:p>
            <a:pPr lvl="1"/>
            <a:r>
              <a:rPr lang="en-US" altLang="zh-TW"/>
              <a:t>The </a:t>
            </a:r>
            <a:r>
              <a:rPr lang="en-US" altLang="zh-TW">
                <a:solidFill>
                  <a:schemeClr val="accent2"/>
                </a:solidFill>
                <a:latin typeface="Trebuchet MS" panose="020B0603020202020204" pitchFamily="34" charset="0"/>
              </a:rPr>
              <a:t>c*</a:t>
            </a:r>
            <a:r>
              <a:rPr lang="en-US" altLang="zh-TW"/>
              <a:t> will first match</a:t>
            </a:r>
            <a:r>
              <a:rPr lang="en-US" altLang="zh-TW">
                <a:solidFill>
                  <a:schemeClr val="accent1"/>
                </a:solidFill>
              </a:rPr>
              <a:t> </a:t>
            </a:r>
            <a:r>
              <a:rPr lang="en-US" altLang="zh-TW">
                <a:solidFill>
                  <a:schemeClr val="accent1"/>
                </a:solidFill>
                <a:latin typeface="Trebuchet MS" panose="020B0603020202020204" pitchFamily="34" charset="0"/>
              </a:rPr>
              <a:t>cc</a:t>
            </a:r>
            <a:r>
              <a:rPr lang="en-US" altLang="zh-TW"/>
              <a:t>, but then </a:t>
            </a:r>
            <a:r>
              <a:rPr lang="en-US" altLang="zh-TW">
                <a:solidFill>
                  <a:schemeClr val="accent1"/>
                </a:solidFill>
                <a:latin typeface="Trebuchet MS" panose="020B0603020202020204" pitchFamily="34" charset="0"/>
              </a:rPr>
              <a:t>ce{2}d</a:t>
            </a:r>
            <a:r>
              <a:rPr lang="en-US" altLang="zh-TW"/>
              <a:t> won’t match</a:t>
            </a:r>
          </a:p>
          <a:p>
            <a:pPr lvl="1"/>
            <a:r>
              <a:rPr lang="en-US" altLang="zh-TW"/>
              <a:t>The </a:t>
            </a:r>
            <a:r>
              <a:rPr lang="en-US" altLang="zh-TW">
                <a:solidFill>
                  <a:schemeClr val="accent2"/>
                </a:solidFill>
                <a:latin typeface="Trebuchet MS" panose="020B0603020202020204" pitchFamily="34" charset="0"/>
              </a:rPr>
              <a:t>c*</a:t>
            </a:r>
            <a:r>
              <a:rPr lang="en-US" altLang="zh-TW"/>
              <a:t> then “backs off” and matches only a single</a:t>
            </a:r>
            <a:r>
              <a:rPr lang="en-US" altLang="zh-TW">
                <a:solidFill>
                  <a:schemeClr val="accent1"/>
                </a:solidFill>
              </a:rPr>
              <a:t> </a:t>
            </a:r>
            <a:r>
              <a:rPr lang="en-US" altLang="zh-TW">
                <a:solidFill>
                  <a:schemeClr val="accent1"/>
                </a:solidFill>
                <a:latin typeface="Trebuchet MS" panose="020B0603020202020204" pitchFamily="34" charset="0"/>
              </a:rPr>
              <a:t>c</a:t>
            </a:r>
            <a:r>
              <a:rPr lang="en-US" altLang="zh-TW"/>
              <a:t>, allowing the rest of the pattern (</a:t>
            </a:r>
            <a:r>
              <a:rPr lang="en-US" altLang="zh-TW">
                <a:solidFill>
                  <a:schemeClr val="accent1"/>
                </a:solidFill>
                <a:latin typeface="Trebuchet MS" panose="020B0603020202020204" pitchFamily="34" charset="0"/>
              </a:rPr>
              <a:t>ce{2}d</a:t>
            </a:r>
            <a:r>
              <a:rPr lang="en-US" altLang="zh-TW"/>
              <a:t>) to succeed</a:t>
            </a:r>
          </a:p>
          <a:p>
            <a:r>
              <a:rPr lang="en-US" altLang="zh-TW"/>
              <a:t>Using the pattern </a:t>
            </a:r>
            <a:r>
              <a:rPr lang="en-US" altLang="zh-TW">
                <a:solidFill>
                  <a:schemeClr val="accent1"/>
                </a:solidFill>
                <a:latin typeface="Trebuchet MS" panose="020B0603020202020204" pitchFamily="34" charset="0"/>
              </a:rPr>
              <a:t>su</a:t>
            </a:r>
            <a:r>
              <a:rPr lang="en-US" altLang="zh-TW">
                <a:solidFill>
                  <a:schemeClr val="accent2"/>
                </a:solidFill>
                <a:latin typeface="Trebuchet MS" panose="020B0603020202020204" pitchFamily="34" charset="0"/>
              </a:rPr>
              <a:t>c*?</a:t>
            </a:r>
            <a:r>
              <a:rPr lang="en-US" altLang="zh-TW">
                <a:solidFill>
                  <a:schemeClr val="accent1"/>
                </a:solidFill>
                <a:latin typeface="Trebuchet MS" panose="020B0603020202020204" pitchFamily="34" charset="0"/>
              </a:rPr>
              <a:t>ce{2}d</a:t>
            </a:r>
            <a:r>
              <a:rPr lang="en-US" altLang="zh-TW"/>
              <a:t> (</a:t>
            </a:r>
            <a:r>
              <a:rPr lang="en-US" altLang="zh-TW">
                <a:solidFill>
                  <a:schemeClr val="accent1"/>
                </a:solidFill>
                <a:latin typeface="Trebuchet MS" panose="020B0603020202020204" pitchFamily="34" charset="0"/>
              </a:rPr>
              <a:t>c*?</a:t>
            </a:r>
            <a:r>
              <a:rPr lang="en-US" altLang="zh-TW"/>
              <a:t> is reluctant):</a:t>
            </a:r>
          </a:p>
          <a:p>
            <a:pPr lvl="1"/>
            <a:r>
              <a:rPr lang="en-US" altLang="zh-TW"/>
              <a:t>The </a:t>
            </a:r>
            <a:r>
              <a:rPr lang="en-US" altLang="zh-TW">
                <a:solidFill>
                  <a:schemeClr val="accent2"/>
                </a:solidFill>
                <a:latin typeface="Trebuchet MS" panose="020B0603020202020204" pitchFamily="34" charset="0"/>
              </a:rPr>
              <a:t>c*?</a:t>
            </a:r>
            <a:r>
              <a:rPr lang="en-US" altLang="zh-TW"/>
              <a:t> will first match zero characters (the null string), but then </a:t>
            </a:r>
            <a:r>
              <a:rPr lang="en-US" altLang="zh-TW">
                <a:solidFill>
                  <a:schemeClr val="accent1"/>
                </a:solidFill>
                <a:latin typeface="Trebuchet MS" panose="020B0603020202020204" pitchFamily="34" charset="0"/>
              </a:rPr>
              <a:t>ce{2}d</a:t>
            </a:r>
            <a:r>
              <a:rPr lang="en-US" altLang="zh-TW"/>
              <a:t> won’t match</a:t>
            </a:r>
          </a:p>
          <a:p>
            <a:pPr lvl="1"/>
            <a:r>
              <a:rPr lang="en-US" altLang="zh-TW"/>
              <a:t>The </a:t>
            </a:r>
            <a:r>
              <a:rPr lang="en-US" altLang="zh-TW">
                <a:solidFill>
                  <a:schemeClr val="accent1"/>
                </a:solidFill>
                <a:latin typeface="Trebuchet MS" panose="020B0603020202020204" pitchFamily="34" charset="0"/>
              </a:rPr>
              <a:t>c*?</a:t>
            </a:r>
            <a:r>
              <a:rPr lang="en-US" altLang="zh-TW"/>
              <a:t> then extends and matches the first </a:t>
            </a:r>
            <a:r>
              <a:rPr lang="en-US" altLang="zh-TW">
                <a:solidFill>
                  <a:schemeClr val="accent1"/>
                </a:solidFill>
                <a:latin typeface="Trebuchet MS" panose="020B0603020202020204" pitchFamily="34" charset="0"/>
              </a:rPr>
              <a:t>c</a:t>
            </a:r>
            <a:r>
              <a:rPr lang="en-US" altLang="zh-TW"/>
              <a:t>, allowing the rest of the pattern (</a:t>
            </a:r>
            <a:r>
              <a:rPr lang="en-US" altLang="zh-TW">
                <a:solidFill>
                  <a:schemeClr val="accent1"/>
                </a:solidFill>
                <a:latin typeface="Trebuchet MS" panose="020B0603020202020204" pitchFamily="34" charset="0"/>
              </a:rPr>
              <a:t>ce{2}d</a:t>
            </a:r>
            <a:r>
              <a:rPr lang="en-US" altLang="zh-TW"/>
              <a:t>) to succeed</a:t>
            </a:r>
          </a:p>
          <a:p>
            <a:r>
              <a:rPr lang="en-US" altLang="zh-TW"/>
              <a:t>Using the pattern </a:t>
            </a:r>
            <a:r>
              <a:rPr lang="en-US" altLang="zh-TW">
                <a:solidFill>
                  <a:schemeClr val="accent1"/>
                </a:solidFill>
                <a:latin typeface="Trebuchet MS" panose="020B0603020202020204" pitchFamily="34" charset="0"/>
              </a:rPr>
              <a:t>au </a:t>
            </a:r>
            <a:r>
              <a:rPr lang="en-US" altLang="zh-TW">
                <a:solidFill>
                  <a:schemeClr val="accent2"/>
                </a:solidFill>
                <a:latin typeface="Trebuchet MS" panose="020B0603020202020204" pitchFamily="34" charset="0"/>
              </a:rPr>
              <a:t>c*+</a:t>
            </a:r>
            <a:r>
              <a:rPr lang="en-US" altLang="zh-TW">
                <a:solidFill>
                  <a:schemeClr val="accent1"/>
                </a:solidFill>
                <a:latin typeface="Trebuchet MS" panose="020B0603020202020204" pitchFamily="34" charset="0"/>
              </a:rPr>
              <a:t>ce{2}d</a:t>
            </a:r>
            <a:r>
              <a:rPr lang="en-US" altLang="zh-TW"/>
              <a:t> (</a:t>
            </a:r>
            <a:r>
              <a:rPr lang="en-US" altLang="zh-TW">
                <a:solidFill>
                  <a:schemeClr val="accent2"/>
                </a:solidFill>
                <a:latin typeface="Trebuchet MS" panose="020B0603020202020204" pitchFamily="34" charset="0"/>
              </a:rPr>
              <a:t>c*+</a:t>
            </a:r>
            <a:r>
              <a:rPr lang="en-US" altLang="zh-TW"/>
              <a:t> is possessive):</a:t>
            </a:r>
          </a:p>
          <a:p>
            <a:pPr lvl="1"/>
            <a:r>
              <a:rPr lang="en-US" altLang="zh-TW"/>
              <a:t>The </a:t>
            </a:r>
            <a:r>
              <a:rPr lang="en-US" altLang="zh-TW">
                <a:solidFill>
                  <a:schemeClr val="accent2"/>
                </a:solidFill>
                <a:latin typeface="Trebuchet MS" panose="020B0603020202020204" pitchFamily="34" charset="0"/>
              </a:rPr>
              <a:t>c*+</a:t>
            </a:r>
            <a:r>
              <a:rPr lang="en-US" altLang="zh-TW"/>
              <a:t> will match the</a:t>
            </a:r>
            <a:r>
              <a:rPr lang="en-US" altLang="zh-TW">
                <a:solidFill>
                  <a:schemeClr val="accent1"/>
                </a:solidFill>
              </a:rPr>
              <a:t> </a:t>
            </a:r>
            <a:r>
              <a:rPr lang="en-US" altLang="zh-TW">
                <a:solidFill>
                  <a:schemeClr val="accent2"/>
                </a:solidFill>
                <a:latin typeface="Trebuchet MS" panose="020B0603020202020204" pitchFamily="34" charset="0"/>
              </a:rPr>
              <a:t>cc</a:t>
            </a:r>
            <a:r>
              <a:rPr lang="en-US" altLang="zh-TW"/>
              <a:t>, and </a:t>
            </a:r>
            <a:r>
              <a:rPr lang="en-US" altLang="zh-TW">
                <a:solidFill>
                  <a:srgbClr val="FF7D7F"/>
                </a:solidFill>
              </a:rPr>
              <a:t>will not back off</a:t>
            </a:r>
            <a:r>
              <a:rPr lang="en-US" altLang="zh-TW"/>
              <a:t>, so </a:t>
            </a:r>
            <a:r>
              <a:rPr lang="en-US" altLang="zh-TW">
                <a:solidFill>
                  <a:schemeClr val="accent1"/>
                </a:solidFill>
                <a:latin typeface="Trebuchet MS" panose="020B0603020202020204" pitchFamily="34" charset="0"/>
              </a:rPr>
              <a:t>ce{2}d</a:t>
            </a:r>
            <a:r>
              <a:rPr lang="en-US" altLang="zh-TW"/>
              <a:t> never matches and the pattern match fails</a:t>
            </a:r>
            <a:r>
              <a:rPr lang="en-US" altLang="zh-TW" smtClean="0"/>
              <a: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22</a:t>
            </a:fld>
            <a:endParaRPr lang="en-US"/>
          </a:p>
        </p:txBody>
      </p:sp>
    </p:spTree>
    <p:extLst>
      <p:ext uri="{BB962C8B-B14F-4D97-AF65-F5344CB8AC3E}">
        <p14:creationId xmlns:p14="http://schemas.microsoft.com/office/powerpoint/2010/main" val="294679473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Quantifiers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23</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28700"/>
            <a:ext cx="7010399"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6553199" y="1981200"/>
            <a:ext cx="2514600" cy="3048000"/>
            <a:chOff x="6477000" y="1600200"/>
            <a:chExt cx="2514600" cy="3048000"/>
          </a:xfrm>
        </p:grpSpPr>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2057400"/>
              <a:ext cx="24479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6477000" y="1600200"/>
              <a:ext cx="167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Tree>
    <p:extLst>
      <p:ext uri="{BB962C8B-B14F-4D97-AF65-F5344CB8AC3E}">
        <p14:creationId xmlns:p14="http://schemas.microsoft.com/office/powerpoint/2010/main" val="42131060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Capturing </a:t>
            </a:r>
            <a:r>
              <a:rPr lang="en-US" smtClean="0"/>
              <a:t>Groups</a:t>
            </a:r>
            <a:r>
              <a:rPr lang="vi-VN" smtClean="0"/>
              <a:t> - 1</a:t>
            </a:r>
            <a:endParaRPr lang="en-US"/>
          </a:p>
        </p:txBody>
      </p:sp>
      <p:sp>
        <p:nvSpPr>
          <p:cNvPr id="3" name="Content Placeholder 2"/>
          <p:cNvSpPr>
            <a:spLocks noGrp="1"/>
          </p:cNvSpPr>
          <p:nvPr>
            <p:ph idx="1"/>
          </p:nvPr>
        </p:nvSpPr>
        <p:spPr/>
        <p:txBody>
          <a:bodyPr>
            <a:normAutofit fontScale="92500" lnSpcReduction="10000"/>
          </a:bodyPr>
          <a:lstStyle/>
          <a:p>
            <a:pPr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In regular expressions, parentheses are used for grouping, but they also </a:t>
            </a:r>
            <a:r>
              <a:rPr lang="en-GB" sz="2400">
                <a:solidFill>
                  <a:srgbClr val="FF0000"/>
                </a:solidFill>
              </a:rPr>
              <a:t>capture</a:t>
            </a:r>
            <a:r>
              <a:rPr lang="en-GB" sz="2400"/>
              <a:t> (keep for later use) anything matched by that part of the pattern</a:t>
            </a:r>
          </a:p>
          <a:p>
            <a:pPr lvl="1" indent="0"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Example:</a:t>
            </a:r>
            <a:r>
              <a:rPr lang="en-GB" sz="2000">
                <a:solidFill>
                  <a:srgbClr val="FFFF7F"/>
                </a:solidFill>
                <a:latin typeface="Trebuchet MS" panose="020B0603020202020204" pitchFamily="34" charset="0"/>
              </a:rPr>
              <a:t> </a:t>
            </a:r>
            <a:r>
              <a:rPr lang="en-GB" sz="2000">
                <a:solidFill>
                  <a:srgbClr val="3300FF"/>
                </a:solidFill>
                <a:latin typeface="Trebuchet MS" panose="020B0603020202020204" pitchFamily="34" charset="0"/>
              </a:rPr>
              <a:t>([a-zA-Z]*)([0-9]*)</a:t>
            </a:r>
            <a:r>
              <a:rPr lang="en-GB" sz="2000"/>
              <a:t> matches any number of letters followed by any number of digits</a:t>
            </a:r>
          </a:p>
          <a:p>
            <a:pPr lvl="1" indent="0"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If the match succeeds,</a:t>
            </a:r>
            <a:r>
              <a:rPr lang="en-GB" sz="2000">
                <a:solidFill>
                  <a:srgbClr val="FFFF7F"/>
                </a:solidFill>
                <a:latin typeface="Trebuchet MS" panose="020B0603020202020204" pitchFamily="34" charset="0"/>
              </a:rPr>
              <a:t> </a:t>
            </a:r>
            <a:r>
              <a:rPr lang="en-GB" sz="2000">
                <a:solidFill>
                  <a:srgbClr val="3300FF"/>
                </a:solidFill>
                <a:latin typeface="Trebuchet MS" panose="020B0603020202020204" pitchFamily="34" charset="0"/>
              </a:rPr>
              <a:t>\1</a:t>
            </a:r>
            <a:r>
              <a:rPr lang="en-GB" sz="2000"/>
              <a:t> holds the matched letters and</a:t>
            </a:r>
            <a:r>
              <a:rPr lang="en-GB" sz="2000">
                <a:solidFill>
                  <a:srgbClr val="3300FF"/>
                </a:solidFill>
                <a:latin typeface="Trebuchet MS" panose="020B0603020202020204" pitchFamily="34" charset="0"/>
              </a:rPr>
              <a:t> \2</a:t>
            </a:r>
            <a:r>
              <a:rPr lang="en-GB" sz="2000">
                <a:solidFill>
                  <a:srgbClr val="FFFF7F"/>
                </a:solidFill>
                <a:latin typeface="Trebuchet MS" panose="020B0603020202020204" pitchFamily="34" charset="0"/>
              </a:rPr>
              <a:t> </a:t>
            </a:r>
            <a:r>
              <a:rPr lang="en-GB" sz="2000"/>
              <a:t>holds the matched digits</a:t>
            </a:r>
          </a:p>
          <a:p>
            <a:pPr lvl="1" indent="0"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addition,</a:t>
            </a:r>
            <a:r>
              <a:rPr lang="en-GB" sz="2000">
                <a:solidFill>
                  <a:srgbClr val="FFFF7F"/>
                </a:solidFill>
                <a:latin typeface="Trebuchet MS" panose="020B0603020202020204" pitchFamily="34" charset="0"/>
              </a:rPr>
              <a:t> </a:t>
            </a:r>
            <a:r>
              <a:rPr lang="en-GB" sz="2000">
                <a:solidFill>
                  <a:srgbClr val="3300FF"/>
                </a:solidFill>
                <a:latin typeface="Trebuchet MS" panose="020B0603020202020204" pitchFamily="34" charset="0"/>
              </a:rPr>
              <a:t>\0</a:t>
            </a:r>
            <a:r>
              <a:rPr lang="en-GB" sz="2000">
                <a:solidFill>
                  <a:srgbClr val="FFFF7F"/>
                </a:solidFill>
                <a:latin typeface="Trebuchet MS" panose="020B0603020202020204" pitchFamily="34" charset="0"/>
              </a:rPr>
              <a:t> </a:t>
            </a:r>
            <a:r>
              <a:rPr lang="en-GB" sz="2000"/>
              <a:t>holds everything matched by the entire pattern</a:t>
            </a:r>
          </a:p>
          <a:p>
            <a:pPr marL="401638"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Capturing groups are numbered by counting their </a:t>
            </a:r>
            <a:r>
              <a:rPr lang="en-GB" sz="2400" i="1"/>
              <a:t>opening parentheses</a:t>
            </a:r>
            <a:r>
              <a:rPr lang="en-GB" sz="2400"/>
              <a:t> from left to right:</a:t>
            </a:r>
          </a:p>
          <a:p>
            <a:pPr lvl="1" indent="0">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 ( A ) ( B ( C ) ) )</a:t>
            </a:r>
            <a:br>
              <a:rPr lang="en-GB" sz="2000">
                <a:solidFill>
                  <a:srgbClr val="3300FF"/>
                </a:solidFill>
                <a:latin typeface="Trebuchet MS" panose="020B0603020202020204" pitchFamily="34" charset="0"/>
              </a:rPr>
            </a:br>
            <a:r>
              <a:rPr lang="en-GB" sz="2000">
                <a:solidFill>
                  <a:srgbClr val="FF0000"/>
                </a:solidFill>
                <a:latin typeface="Trebuchet MS" panose="020B0603020202020204" pitchFamily="34" charset="0"/>
              </a:rPr>
              <a:t>1 2     3   4</a:t>
            </a:r>
            <a:br>
              <a:rPr lang="en-GB" sz="2000">
                <a:solidFill>
                  <a:srgbClr val="FF0000"/>
                </a:solidFill>
                <a:latin typeface="Trebuchet MS" panose="020B0603020202020204" pitchFamily="34" charset="0"/>
              </a:rPr>
            </a:br>
            <a:r>
              <a:rPr lang="en-GB" sz="2000">
                <a:solidFill>
                  <a:srgbClr val="FF0000"/>
                </a:solidFill>
                <a:latin typeface="Trebuchet MS" panose="020B0603020202020204" pitchFamily="34" charset="0"/>
              </a:rPr>
              <a:t>\0</a:t>
            </a:r>
            <a:r>
              <a:rPr lang="en-GB" sz="2000">
                <a:solidFill>
                  <a:srgbClr val="3300FF"/>
                </a:solidFill>
                <a:latin typeface="Trebuchet MS" panose="020B0603020202020204" pitchFamily="34" charset="0"/>
              </a:rPr>
              <a:t> = </a:t>
            </a:r>
            <a:r>
              <a:rPr lang="en-GB" sz="2000">
                <a:solidFill>
                  <a:srgbClr val="FF0000"/>
                </a:solidFill>
                <a:latin typeface="Trebuchet MS" panose="020B0603020202020204" pitchFamily="34" charset="0"/>
              </a:rPr>
              <a:t>\1 </a:t>
            </a:r>
            <a:r>
              <a:rPr lang="en-GB" sz="2000">
                <a:solidFill>
                  <a:srgbClr val="3300FF"/>
                </a:solidFill>
                <a:latin typeface="Trebuchet MS" panose="020B0603020202020204" pitchFamily="34" charset="0"/>
              </a:rPr>
              <a:t>= ((A)(B(C)))</a:t>
            </a:r>
            <a:r>
              <a:rPr lang="en-GB" sz="2000"/>
              <a:t>,  </a:t>
            </a:r>
            <a:r>
              <a:rPr lang="en-GB" sz="2000">
                <a:solidFill>
                  <a:srgbClr val="3300FF"/>
                </a:solidFill>
              </a:rPr>
              <a:t>   </a:t>
            </a:r>
            <a:r>
              <a:rPr lang="en-GB" sz="2000">
                <a:solidFill>
                  <a:srgbClr val="FF0000"/>
                </a:solidFill>
                <a:latin typeface="Trebuchet MS" panose="020B0603020202020204" pitchFamily="34" charset="0"/>
              </a:rPr>
              <a:t>\2 </a:t>
            </a:r>
            <a:r>
              <a:rPr lang="en-GB" sz="2000">
                <a:solidFill>
                  <a:srgbClr val="3300FF"/>
                </a:solidFill>
                <a:latin typeface="Trebuchet MS" panose="020B0603020202020204" pitchFamily="34" charset="0"/>
              </a:rPr>
              <a:t>= (A)</a:t>
            </a:r>
            <a:r>
              <a:rPr lang="en-GB" sz="2000"/>
              <a:t>,    </a:t>
            </a:r>
            <a:r>
              <a:rPr lang="en-GB" sz="2000">
                <a:solidFill>
                  <a:srgbClr val="3300FF"/>
                </a:solidFill>
              </a:rPr>
              <a:t> </a:t>
            </a:r>
            <a:r>
              <a:rPr lang="en-GB" sz="2000">
                <a:solidFill>
                  <a:srgbClr val="FF0000"/>
                </a:solidFill>
                <a:latin typeface="Trebuchet MS" panose="020B0603020202020204" pitchFamily="34" charset="0"/>
              </a:rPr>
              <a:t>\3 </a:t>
            </a:r>
            <a:r>
              <a:rPr lang="en-GB" sz="2000">
                <a:solidFill>
                  <a:srgbClr val="3300FF"/>
                </a:solidFill>
                <a:latin typeface="Trebuchet MS" panose="020B0603020202020204" pitchFamily="34" charset="0"/>
              </a:rPr>
              <a:t>= (B(C))</a:t>
            </a:r>
            <a:r>
              <a:rPr lang="en-GB" sz="2000"/>
              <a:t>,   </a:t>
            </a:r>
            <a:r>
              <a:rPr lang="en-GB" sz="2000">
                <a:solidFill>
                  <a:srgbClr val="3300FF"/>
                </a:solidFill>
              </a:rPr>
              <a:t> </a:t>
            </a:r>
            <a:r>
              <a:rPr lang="en-GB" sz="2000">
                <a:solidFill>
                  <a:srgbClr val="FF0000"/>
                </a:solidFill>
              </a:rPr>
              <a:t> </a:t>
            </a:r>
            <a:r>
              <a:rPr lang="en-GB" sz="2000">
                <a:solidFill>
                  <a:srgbClr val="FF0000"/>
                </a:solidFill>
                <a:latin typeface="Trebuchet MS" panose="020B0603020202020204" pitchFamily="34" charset="0"/>
              </a:rPr>
              <a:t>\4 </a:t>
            </a:r>
            <a:r>
              <a:rPr lang="en-GB" sz="2000">
                <a:solidFill>
                  <a:srgbClr val="3300FF"/>
                </a:solidFill>
                <a:latin typeface="Trebuchet MS" panose="020B0603020202020204" pitchFamily="34" charset="0"/>
              </a:rPr>
              <a:t>= (C)</a:t>
            </a:r>
            <a:r>
              <a:rPr lang="ar-SA" sz="2000">
                <a:solidFill>
                  <a:srgbClr val="3300FF"/>
                </a:solidFill>
                <a:latin typeface="Trebuchet MS" panose="020B0603020202020204" pitchFamily="34" charset="0"/>
                <a:cs typeface="Arial" panose="020B0604020202020204" pitchFamily="34" charset="0"/>
              </a:rPr>
              <a:t>‏</a:t>
            </a:r>
            <a:endParaRPr lang="en-GB" sz="2000">
              <a:solidFill>
                <a:srgbClr val="3300FF"/>
              </a:solidFill>
              <a:latin typeface="Trebuchet MS" panose="020B0603020202020204" pitchFamily="34" charset="0"/>
            </a:endParaRPr>
          </a:p>
          <a:p>
            <a:pPr>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Example:</a:t>
            </a:r>
            <a:r>
              <a:rPr lang="en-GB" sz="2400">
                <a:solidFill>
                  <a:srgbClr val="3300FF"/>
                </a:solidFill>
              </a:rPr>
              <a:t> </a:t>
            </a:r>
            <a:r>
              <a:rPr lang="en-GB" sz="2400">
                <a:solidFill>
                  <a:srgbClr val="3300FF"/>
                </a:solidFill>
                <a:latin typeface="Trebuchet MS" panose="020B0603020202020204" pitchFamily="34" charset="0"/>
              </a:rPr>
              <a:t>([a-zA-Z])\1</a:t>
            </a:r>
            <a:r>
              <a:rPr lang="en-GB" sz="2400"/>
              <a:t> will match a double letter, such as</a:t>
            </a:r>
            <a:r>
              <a:rPr lang="en-GB" sz="2400">
                <a:solidFill>
                  <a:srgbClr val="3300FF"/>
                </a:solidFill>
              </a:rPr>
              <a:t> </a:t>
            </a:r>
            <a:r>
              <a:rPr lang="en-GB" sz="2400">
                <a:solidFill>
                  <a:srgbClr val="3300FF"/>
                </a:solidFill>
                <a:latin typeface="Trebuchet MS" panose="020B0603020202020204" pitchFamily="34" charset="0"/>
              </a:rPr>
              <a:t>le</a:t>
            </a:r>
            <a:r>
              <a:rPr lang="en-GB" sz="2400" u="sng">
                <a:solidFill>
                  <a:srgbClr val="9900FF"/>
                </a:solidFill>
                <a:latin typeface="Trebuchet MS" panose="020B0603020202020204" pitchFamily="34" charset="0"/>
              </a:rPr>
              <a:t>tt</a:t>
            </a:r>
            <a:r>
              <a:rPr lang="en-GB" sz="2400">
                <a:solidFill>
                  <a:srgbClr val="3300FF"/>
                </a:solidFill>
                <a:latin typeface="Trebuchet MS" panose="020B0603020202020204" pitchFamily="34" charset="0"/>
              </a:rPr>
              <a:t>er</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24</a:t>
            </a:fld>
            <a:endParaRPr lang="en-US"/>
          </a:p>
        </p:txBody>
      </p:sp>
    </p:spTree>
    <p:extLst>
      <p:ext uri="{BB962C8B-B14F-4D97-AF65-F5344CB8AC3E}">
        <p14:creationId xmlns:p14="http://schemas.microsoft.com/office/powerpoint/2010/main" val="3705042036"/>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Capturing </a:t>
            </a:r>
            <a:r>
              <a:rPr lang="en-US" smtClean="0"/>
              <a:t>Groups</a:t>
            </a:r>
            <a:r>
              <a:rPr lang="vi-VN" smtClean="0"/>
              <a:t> - 2</a:t>
            </a:r>
            <a:endParaRPr lang="en-US"/>
          </a:p>
        </p:txBody>
      </p:sp>
      <p:sp>
        <p:nvSpPr>
          <p:cNvPr id="3" name="Content Placeholder 2"/>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If </a:t>
            </a:r>
            <a:r>
              <a:rPr lang="en-GB" sz="2400">
                <a:solidFill>
                  <a:srgbClr val="3300FF"/>
                </a:solidFill>
                <a:latin typeface="Trebuchet MS" panose="020B0603020202020204" pitchFamily="34" charset="0"/>
              </a:rPr>
              <a:t>m</a:t>
            </a:r>
            <a:r>
              <a:rPr lang="en-GB" sz="2400"/>
              <a:t> is a matcher that has just performed a successful match, then</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m.group(</a:t>
            </a:r>
            <a:r>
              <a:rPr lang="en-GB" sz="2000" b="1" i="1">
                <a:solidFill>
                  <a:srgbClr val="3300FF"/>
                </a:solidFill>
              </a:rPr>
              <a:t>n</a:t>
            </a:r>
            <a:r>
              <a:rPr lang="en-GB" sz="2000">
                <a:solidFill>
                  <a:srgbClr val="3300FF"/>
                </a:solidFill>
                <a:latin typeface="Trebuchet MS" panose="020B0603020202020204" pitchFamily="34" charset="0"/>
              </a:rPr>
              <a:t>)</a:t>
            </a:r>
            <a:r>
              <a:rPr lang="en-GB" sz="2000">
                <a:solidFill>
                  <a:srgbClr val="FFFF7F"/>
                </a:solidFill>
                <a:latin typeface="Trebuchet MS" panose="020B0603020202020204" pitchFamily="34" charset="0"/>
              </a:rPr>
              <a:t> </a:t>
            </a:r>
            <a:r>
              <a:rPr lang="en-GB" sz="2000"/>
              <a:t>returns the String matched by capturing group </a:t>
            </a:r>
            <a:r>
              <a:rPr lang="en-GB" sz="2000" b="1" i="1">
                <a:solidFill>
                  <a:srgbClr val="3300FF"/>
                </a:solidFill>
              </a:rPr>
              <a:t>n</a:t>
            </a:r>
          </a:p>
          <a:p>
            <a:pPr lvl="2">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This could be an empty string</a:t>
            </a:r>
          </a:p>
          <a:p>
            <a:pPr lvl="2">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This will be </a:t>
            </a:r>
            <a:r>
              <a:rPr lang="en-GB" sz="1800">
                <a:solidFill>
                  <a:srgbClr val="3300FF"/>
                </a:solidFill>
                <a:latin typeface="Trebuchet MS" panose="020B0603020202020204" pitchFamily="34" charset="0"/>
              </a:rPr>
              <a:t>null</a:t>
            </a:r>
            <a:r>
              <a:rPr lang="en-GB" sz="1800"/>
              <a:t> if the pattern as a whole matched but this particular group didn’t match anything</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m.group()</a:t>
            </a:r>
            <a:r>
              <a:rPr lang="en-GB" sz="2000">
                <a:solidFill>
                  <a:srgbClr val="FFFF7F"/>
                </a:solidFill>
                <a:latin typeface="Trebuchet MS" panose="020B0603020202020204" pitchFamily="34" charset="0"/>
              </a:rPr>
              <a:t> </a:t>
            </a:r>
            <a:r>
              <a:rPr lang="en-GB" sz="2000"/>
              <a:t>returns the String matched by the entire pattern (same as </a:t>
            </a:r>
            <a:r>
              <a:rPr lang="en-GB" sz="2000">
                <a:solidFill>
                  <a:srgbClr val="3300FF"/>
                </a:solidFill>
                <a:latin typeface="Trebuchet MS" panose="020B0603020202020204" pitchFamily="34" charset="0"/>
              </a:rPr>
              <a:t>m.group(0)</a:t>
            </a:r>
            <a:r>
              <a:rPr lang="en-GB" sz="2000"/>
              <a:t>)</a:t>
            </a:r>
            <a:r>
              <a:rPr lang="ar-SA" sz="2000"/>
              <a:t>‏</a:t>
            </a:r>
            <a:endParaRPr lang="en-GB" sz="2000"/>
          </a:p>
          <a:p>
            <a:pPr lvl="2">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This could be an empty string</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If </a:t>
            </a:r>
            <a:r>
              <a:rPr lang="en-GB" sz="2400">
                <a:solidFill>
                  <a:srgbClr val="3300FF"/>
                </a:solidFill>
                <a:latin typeface="Trebuchet MS" panose="020B0603020202020204" pitchFamily="34" charset="0"/>
              </a:rPr>
              <a:t>m</a:t>
            </a:r>
            <a:r>
              <a:rPr lang="en-GB" sz="2400"/>
              <a:t> didn’t match (or wasn’t tried), then these methods will throw an </a:t>
            </a:r>
            <a:r>
              <a:rPr lang="en-GB" sz="2400">
                <a:solidFill>
                  <a:srgbClr val="3300FF"/>
                </a:solidFill>
                <a:latin typeface="Trebuchet MS" panose="020B0603020202020204" pitchFamily="34" charset="0"/>
              </a:rPr>
              <a:t>IllegalStateException</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25</a:t>
            </a:fld>
            <a:endParaRPr lang="en-US"/>
          </a:p>
        </p:txBody>
      </p:sp>
    </p:spTree>
    <p:extLst>
      <p:ext uri="{BB962C8B-B14F-4D97-AF65-F5344CB8AC3E}">
        <p14:creationId xmlns:p14="http://schemas.microsoft.com/office/powerpoint/2010/main" val="112690190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Capturing Groups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26</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62050"/>
            <a:ext cx="769620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p:cNvGrpSpPr>
            <a:grpSpLocks/>
          </p:cNvGrpSpPr>
          <p:nvPr/>
        </p:nvGrpSpPr>
        <p:grpSpPr bwMode="auto">
          <a:xfrm>
            <a:off x="6858000" y="1123950"/>
            <a:ext cx="1905000" cy="3848100"/>
            <a:chOff x="6858000" y="1123890"/>
            <a:chExt cx="1905000" cy="384816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350" y="1524000"/>
              <a:ext cx="177165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6858000" y="1123890"/>
              <a:ext cx="167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Tree>
    <p:extLst>
      <p:ext uri="{BB962C8B-B14F-4D97-AF65-F5344CB8AC3E}">
        <p14:creationId xmlns:p14="http://schemas.microsoft.com/office/powerpoint/2010/main" val="29663735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Example of Numbering Capture Group</a:t>
            </a:r>
          </a:p>
        </p:txBody>
      </p:sp>
      <p:pic>
        <p:nvPicPr>
          <p:cNvPr id="2457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1000" y="1600202"/>
            <a:ext cx="84582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6553200" y="1123950"/>
            <a:ext cx="2286000" cy="3448050"/>
            <a:chOff x="6553200" y="1123890"/>
            <a:chExt cx="2286000" cy="3448110"/>
          </a:xfrm>
        </p:grpSpPr>
        <p:pic>
          <p:nvPicPr>
            <p:cNvPr id="245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5" y="1524000"/>
              <a:ext cx="22002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6"/>
            <p:cNvSpPr txBox="1">
              <a:spLocks noChangeArrowheads="1"/>
            </p:cNvSpPr>
            <p:nvPr/>
          </p:nvSpPr>
          <p:spPr bwMode="auto">
            <a:xfrm>
              <a:off x="6553200" y="1123890"/>
              <a:ext cx="167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
        <p:nvSpPr>
          <p:cNvPr id="24581"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4582"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4454CF-60AB-4E52-90F6-04A72D626EED}" type="slidenum">
              <a:rPr lang="en-US">
                <a:latin typeface="Gill Sans MT" panose="020B0502020104020203" pitchFamily="34" charset="0"/>
              </a:rPr>
              <a:pPr eaLnBrk="1" hangingPunct="1"/>
              <a:t>27</a:t>
            </a:fld>
            <a:r>
              <a:rPr lang="en-US">
                <a:latin typeface="Gill Sans MT" panose="020B0502020104020203" pitchFamily="34" charset="0"/>
              </a:rPr>
              <a:t>/28</a:t>
            </a:r>
          </a:p>
        </p:txBody>
      </p:sp>
      <p:sp>
        <p:nvSpPr>
          <p:cNvPr id="3" name="Slide Number Placeholder 2"/>
          <p:cNvSpPr>
            <a:spLocks noGrp="1"/>
          </p:cNvSpPr>
          <p:nvPr>
            <p:ph type="sldNum" sz="quarter" idx="12"/>
          </p:nvPr>
        </p:nvSpPr>
        <p:spPr/>
        <p:txBody>
          <a:bodyPr/>
          <a:lstStyle/>
          <a:p>
            <a:fld id="{515FC477-0A05-4F3E-8EE9-E015C9089D56}" type="slidenum">
              <a:rPr lang="en-US" smtClean="0"/>
              <a:pPr/>
              <a:t>27</a:t>
            </a:fld>
            <a:endParaRPr lang="en-US"/>
          </a:p>
        </p:txBody>
      </p:sp>
    </p:spTree>
    <p:extLst>
      <p:ext uri="{BB962C8B-B14F-4D97-AF65-F5344CB8AC3E}">
        <p14:creationId xmlns:p14="http://schemas.microsoft.com/office/powerpoint/2010/main" val="1147100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Example use of capturing groups</a:t>
            </a:r>
            <a:endParaRPr lang="en-US"/>
          </a:p>
        </p:txBody>
      </p:sp>
      <p:sp>
        <p:nvSpPr>
          <p:cNvPr id="3" name="Content Placeholder 2"/>
          <p:cNvSpPr>
            <a:spLocks noGrp="1"/>
          </p:cNvSpPr>
          <p:nvPr>
            <p:ph idx="1"/>
          </p:nvPr>
        </p:nvSpPr>
        <p:spPr/>
        <p:txBody>
          <a:bodyPr>
            <a:normAutofit lnSpcReduction="10000"/>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Suppose </a:t>
            </a:r>
            <a:r>
              <a:rPr lang="en-GB" sz="2400">
                <a:solidFill>
                  <a:srgbClr val="3300FF"/>
                </a:solidFill>
                <a:latin typeface="Trebuchet MS" panose="020B0603020202020204" pitchFamily="34" charset="0"/>
              </a:rPr>
              <a:t>word</a:t>
            </a:r>
            <a:r>
              <a:rPr lang="en-GB" sz="2400"/>
              <a:t> holds a word in English</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Also suppose we want to move all the consonants at the beginning of </a:t>
            </a:r>
            <a:r>
              <a:rPr lang="en-GB" sz="2400">
                <a:solidFill>
                  <a:srgbClr val="3300FF"/>
                </a:solidFill>
                <a:latin typeface="Trebuchet MS" panose="020B0603020202020204" pitchFamily="34" charset="0"/>
              </a:rPr>
              <a:t>word</a:t>
            </a:r>
            <a:r>
              <a:rPr lang="en-GB" sz="2400"/>
              <a:t> (if any) to the end of the word (so </a:t>
            </a:r>
            <a:r>
              <a:rPr lang="en-GB" sz="2400">
                <a:solidFill>
                  <a:srgbClr val="3300FF"/>
                </a:solidFill>
                <a:latin typeface="Trebuchet MS" panose="020B0603020202020204" pitchFamily="34" charset="0"/>
              </a:rPr>
              <a:t>string</a:t>
            </a:r>
            <a:r>
              <a:rPr lang="en-GB" sz="2400"/>
              <a:t> becomes </a:t>
            </a:r>
            <a:r>
              <a:rPr lang="en-GB" sz="2400">
                <a:solidFill>
                  <a:srgbClr val="3300FF"/>
                </a:solidFill>
                <a:latin typeface="Trebuchet MS" panose="020B0603020202020204" pitchFamily="34" charset="0"/>
              </a:rPr>
              <a:t>ing</a:t>
            </a:r>
            <a:r>
              <a:rPr lang="en-GB" sz="2400">
                <a:solidFill>
                  <a:srgbClr val="FF0000"/>
                </a:solidFill>
                <a:latin typeface="Trebuchet MS" panose="020B0603020202020204" pitchFamily="34" charset="0"/>
              </a:rPr>
              <a:t>str</a:t>
            </a:r>
            <a:r>
              <a:rPr lang="en-GB" sz="2400"/>
              <a:t>)</a:t>
            </a:r>
            <a:r>
              <a:rPr lang="ar-SA" sz="2400"/>
              <a:t>‏</a:t>
            </a:r>
            <a:endParaRPr lang="en-GB"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Note the use of</a:t>
            </a:r>
            <a:r>
              <a:rPr lang="en-GB" sz="2400">
                <a:solidFill>
                  <a:srgbClr val="FFFF7F"/>
                </a:solidFill>
                <a:latin typeface="Trebuchet MS" panose="020B0603020202020204" pitchFamily="34" charset="0"/>
              </a:rPr>
              <a:t> </a:t>
            </a:r>
            <a:r>
              <a:rPr lang="en-GB" sz="2400">
                <a:solidFill>
                  <a:srgbClr val="3300FF"/>
                </a:solidFill>
                <a:latin typeface="Trebuchet MS" panose="020B0603020202020204" pitchFamily="34" charset="0"/>
              </a:rPr>
              <a:t>(.*)</a:t>
            </a:r>
            <a:r>
              <a:rPr lang="en-GB" sz="2400">
                <a:solidFill>
                  <a:srgbClr val="FFFF7F"/>
                </a:solidFill>
                <a:latin typeface="Trebuchet MS" panose="020B0603020202020204" pitchFamily="34" charset="0"/>
              </a:rPr>
              <a:t> </a:t>
            </a:r>
            <a:r>
              <a:rPr lang="en-GB" sz="2400"/>
              <a:t>to indicate “all the rest of the characters”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28</a:t>
            </a:fld>
            <a:endParaRPr lang="en-US"/>
          </a:p>
        </p:txBody>
      </p:sp>
      <p:pic>
        <p:nvPicPr>
          <p:cNvPr id="5" name="Picture 4"/>
          <p:cNvPicPr>
            <a:picLocks noChangeAspect="1"/>
          </p:cNvPicPr>
          <p:nvPr/>
        </p:nvPicPr>
        <p:blipFill>
          <a:blip r:embed="rId2"/>
          <a:stretch>
            <a:fillRect/>
          </a:stretch>
        </p:blipFill>
        <p:spPr>
          <a:xfrm>
            <a:off x="785170" y="3048000"/>
            <a:ext cx="7901630" cy="2362200"/>
          </a:xfrm>
          <a:prstGeom prst="rect">
            <a:avLst/>
          </a:prstGeom>
          <a:ln>
            <a:solidFill>
              <a:schemeClr val="accent1"/>
            </a:solidFill>
          </a:ln>
        </p:spPr>
      </p:pic>
    </p:spTree>
    <p:extLst>
      <p:ext uri="{BB962C8B-B14F-4D97-AF65-F5344CB8AC3E}">
        <p14:creationId xmlns:p14="http://schemas.microsoft.com/office/powerpoint/2010/main" val="2274984937"/>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Double backslashes</a:t>
            </a:r>
            <a:endParaRPr lang="en-US"/>
          </a:p>
        </p:txBody>
      </p:sp>
      <p:sp>
        <p:nvSpPr>
          <p:cNvPr id="3" name="Content Placeholder 2"/>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Backslashes have a special meaning in regular expressions; for example,</a:t>
            </a:r>
            <a:r>
              <a:rPr lang="en-GB" sz="2400">
                <a:solidFill>
                  <a:srgbClr val="FFFF7F"/>
                </a:solidFill>
                <a:latin typeface="Trebuchet MS" panose="020B0603020202020204" pitchFamily="34" charset="0"/>
              </a:rPr>
              <a:t> </a:t>
            </a:r>
            <a:r>
              <a:rPr lang="en-GB" sz="2400">
                <a:solidFill>
                  <a:srgbClr val="3300FF"/>
                </a:solidFill>
                <a:latin typeface="Trebuchet MS" panose="020B0603020202020204" pitchFamily="34" charset="0"/>
              </a:rPr>
              <a:t>\b</a:t>
            </a:r>
            <a:r>
              <a:rPr lang="en-GB" sz="2400">
                <a:solidFill>
                  <a:srgbClr val="FFFF7F"/>
                </a:solidFill>
                <a:latin typeface="Trebuchet MS" panose="020B0603020202020204" pitchFamily="34" charset="0"/>
              </a:rPr>
              <a:t> </a:t>
            </a:r>
            <a:r>
              <a:rPr lang="en-GB" sz="2400"/>
              <a:t>means a word boundary</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Backslashes have a special meaning in Java; for example,</a:t>
            </a:r>
            <a:r>
              <a:rPr lang="en-GB" sz="2400">
                <a:solidFill>
                  <a:srgbClr val="FFFF7F"/>
                </a:solidFill>
                <a:latin typeface="Trebuchet MS" panose="020B0603020202020204" pitchFamily="34" charset="0"/>
              </a:rPr>
              <a:t> </a:t>
            </a:r>
            <a:r>
              <a:rPr lang="en-GB" sz="2400">
                <a:solidFill>
                  <a:srgbClr val="3300FF"/>
                </a:solidFill>
                <a:latin typeface="Trebuchet MS" panose="020B0603020202020204" pitchFamily="34" charset="0"/>
              </a:rPr>
              <a:t>\b</a:t>
            </a:r>
            <a:r>
              <a:rPr lang="en-GB" sz="2400">
                <a:solidFill>
                  <a:srgbClr val="FFFF7F"/>
                </a:solidFill>
                <a:latin typeface="Trebuchet MS" panose="020B0603020202020204" pitchFamily="34" charset="0"/>
              </a:rPr>
              <a:t> </a:t>
            </a:r>
            <a:r>
              <a:rPr lang="en-GB" sz="2400"/>
              <a:t>means the backspace character</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Java syntax rules apply first!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you write </a:t>
            </a:r>
            <a:r>
              <a:rPr lang="en-GB">
                <a:solidFill>
                  <a:srgbClr val="3300FF"/>
                </a:solidFill>
                <a:latin typeface="Trebuchet MS" panose="020B0603020202020204" pitchFamily="34" charset="0"/>
              </a:rPr>
              <a:t>"\b[a-z]+\b"</a:t>
            </a:r>
            <a:r>
              <a:rPr lang="en-GB"/>
              <a:t> you get a string with backspace characters in it--this is </a:t>
            </a:r>
            <a:r>
              <a:rPr lang="en-GB" i="1"/>
              <a:t>not</a:t>
            </a:r>
            <a:r>
              <a:rPr lang="en-GB"/>
              <a:t> what you want!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Remember, you can quote a backslash with another backslash, so </a:t>
            </a:r>
            <a:r>
              <a:rPr lang="en-GB">
                <a:solidFill>
                  <a:srgbClr val="3300FF"/>
                </a:solidFill>
                <a:latin typeface="Trebuchet MS" panose="020B0603020202020204" pitchFamily="34" charset="0"/>
              </a:rPr>
              <a:t>"\\b[a-z]+\\b"</a:t>
            </a:r>
            <a:r>
              <a:rPr lang="en-GB">
                <a:solidFill>
                  <a:srgbClr val="3300FF"/>
                </a:solidFill>
              </a:rPr>
              <a:t> </a:t>
            </a:r>
            <a:r>
              <a:rPr lang="en-GB"/>
              <a:t>gives the correct string</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Note: if you </a:t>
            </a:r>
            <a:r>
              <a:rPr lang="en-GB" sz="2400" i="1"/>
              <a:t>read in</a:t>
            </a:r>
            <a:r>
              <a:rPr lang="en-GB" sz="2400"/>
              <a:t> a String from somewhere, this does not apply--you get whatever characters are actually there</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29</a:t>
            </a:fld>
            <a:endParaRPr lang="en-US"/>
          </a:p>
        </p:txBody>
      </p:sp>
    </p:spTree>
    <p:extLst>
      <p:ext uri="{BB962C8B-B14F-4D97-AF65-F5344CB8AC3E}">
        <p14:creationId xmlns:p14="http://schemas.microsoft.com/office/powerpoint/2010/main" val="207494269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Content Placeholder 2"/>
          <p:cNvSpPr>
            <a:spLocks noGrp="1"/>
          </p:cNvSpPr>
          <p:nvPr>
            <p:ph idx="1"/>
          </p:nvPr>
        </p:nvSpPr>
        <p:spPr>
          <a:xfrm>
            <a:off x="457200" y="1371600"/>
            <a:ext cx="8229600" cy="4984750"/>
          </a:xfrm>
        </p:spPr>
        <p:txBody>
          <a:bodyPr>
            <a:noAutofit/>
          </a:bodyPr>
          <a:lstStyle/>
          <a:p>
            <a:pPr algn="just"/>
            <a:r>
              <a:rPr lang="en-US" sz="1800"/>
              <a:t>A regular expression is a kind of pattern that can be applied to text (</a:t>
            </a:r>
            <a:r>
              <a:rPr lang="en-US" sz="1800" smtClean="0"/>
              <a:t>Strings </a:t>
            </a:r>
            <a:r>
              <a:rPr lang="en-US" sz="1800"/>
              <a:t>in Java)‏</a:t>
            </a:r>
          </a:p>
          <a:p>
            <a:pPr algn="just"/>
            <a:r>
              <a:rPr lang="en-US" sz="1800"/>
              <a:t>A regular expression either matches the text (or part of the text), or it fails to match</a:t>
            </a:r>
          </a:p>
          <a:p>
            <a:pPr lvl="1" algn="just"/>
            <a:r>
              <a:rPr lang="en-US" sz="1600"/>
              <a:t>If a regular expression matches a part of the text, then you can easily find out which part</a:t>
            </a:r>
          </a:p>
          <a:p>
            <a:pPr lvl="1" algn="just"/>
            <a:r>
              <a:rPr lang="en-US" sz="1600"/>
              <a:t>If a regular expression is complex, then you can easily find out which parts of the regular expression match which parts of the text</a:t>
            </a:r>
          </a:p>
          <a:p>
            <a:pPr lvl="1" algn="just"/>
            <a:r>
              <a:rPr lang="en-US" sz="1600"/>
              <a:t>With this information, you can readily extract parts of the text, or do substitutions in the text</a:t>
            </a:r>
          </a:p>
          <a:p>
            <a:pPr algn="just"/>
            <a:r>
              <a:rPr lang="en-US" sz="1800"/>
              <a:t>Regular expressions are an extremely useful tool for manipulating text</a:t>
            </a:r>
          </a:p>
          <a:p>
            <a:pPr lvl="1" algn="just"/>
            <a:r>
              <a:rPr lang="en-US" sz="1600"/>
              <a:t>Regular expressions are heavily used in the automatic generation of Web pages</a:t>
            </a:r>
          </a:p>
          <a:p>
            <a:pPr algn="just"/>
            <a:endParaRPr lang="en-US" sz="1800"/>
          </a:p>
        </p:txBody>
      </p:sp>
      <p:sp>
        <p:nvSpPr>
          <p:cNvPr id="4" name="Slide Number Placeholder 3"/>
          <p:cNvSpPr>
            <a:spLocks noGrp="1"/>
          </p:cNvSpPr>
          <p:nvPr>
            <p:ph type="sldNum" sz="quarter" idx="12"/>
          </p:nvPr>
        </p:nvSpPr>
        <p:spPr/>
        <p:txBody>
          <a:bodyPr/>
          <a:lstStyle/>
          <a:p>
            <a:fld id="{515FC477-0A05-4F3E-8EE9-E015C9089D56}" type="slidenum">
              <a:rPr lang="en-US" smtClean="0"/>
              <a:pPr/>
              <a:t>3</a:t>
            </a:fld>
            <a:endParaRPr lang="en-US"/>
          </a:p>
        </p:txBody>
      </p:sp>
    </p:spTree>
    <p:extLst>
      <p:ext uri="{BB962C8B-B14F-4D97-AF65-F5344CB8AC3E}">
        <p14:creationId xmlns:p14="http://schemas.microsoft.com/office/powerpoint/2010/main" val="277514116"/>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Escaping metacharacters</a:t>
            </a:r>
            <a:endParaRPr lang="en-US"/>
          </a:p>
        </p:txBody>
      </p:sp>
      <p:sp>
        <p:nvSpPr>
          <p:cNvPr id="3" name="Content Placeholder 2"/>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 lot of special characters--parentheses, brackets, braces, stars, plus signs, etc.--are used in defining regular expressions; these are called </a:t>
            </a:r>
            <a:r>
              <a:rPr lang="en-GB" sz="2400">
                <a:solidFill>
                  <a:srgbClr val="FF0000"/>
                </a:solidFill>
              </a:rPr>
              <a:t>metacharacters</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Suppose you want to search for the character sequence </a:t>
            </a:r>
            <a:r>
              <a:rPr lang="en-GB" sz="2400">
                <a:solidFill>
                  <a:srgbClr val="3300FF"/>
                </a:solidFill>
                <a:latin typeface="Trebuchet MS" panose="020B0603020202020204" pitchFamily="34" charset="0"/>
              </a:rPr>
              <a:t>a*</a:t>
            </a:r>
            <a:r>
              <a:rPr lang="en-GB" sz="2400"/>
              <a:t> (an </a:t>
            </a:r>
            <a:r>
              <a:rPr lang="en-GB" sz="2400">
                <a:solidFill>
                  <a:srgbClr val="3300FF"/>
                </a:solidFill>
                <a:latin typeface="Trebuchet MS" panose="020B0603020202020204" pitchFamily="34" charset="0"/>
              </a:rPr>
              <a:t>a</a:t>
            </a:r>
            <a:r>
              <a:rPr lang="en-GB" sz="2400"/>
              <a:t> followed by a star)</a:t>
            </a:r>
            <a:r>
              <a:rPr lang="ar-SA" sz="2400"/>
              <a:t>‏</a:t>
            </a:r>
            <a:endParaRPr lang="en-GB" sz="2400"/>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a:t>
            </a:r>
            <a:r>
              <a:rPr lang="en-GB" sz="2000"/>
              <a:t>; doesn’t work; that means “zero or more </a:t>
            </a:r>
            <a:r>
              <a:rPr lang="en-GB" sz="2000">
                <a:solidFill>
                  <a:srgbClr val="3300FF"/>
                </a:solidFill>
                <a:latin typeface="Trebuchet MS" panose="020B0603020202020204" pitchFamily="34" charset="0"/>
              </a:rPr>
              <a:t>a</a:t>
            </a:r>
            <a:r>
              <a:rPr lang="en-GB" sz="2000"/>
              <a:t>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a:t>
            </a:r>
            <a:r>
              <a:rPr lang="en-GB" sz="2000"/>
              <a:t>; doesn’t work; since a star doesn’t </a:t>
            </a:r>
            <a:r>
              <a:rPr lang="en-GB" sz="2000" i="1"/>
              <a:t>need</a:t>
            </a:r>
            <a:r>
              <a:rPr lang="en-GB" sz="2000"/>
              <a:t> to be escaped (in Java String constants), Java just ignores the </a:t>
            </a:r>
            <a:r>
              <a:rPr lang="en-GB" sz="2000">
                <a:solidFill>
                  <a:srgbClr val="3300FF"/>
                </a:solidFill>
                <a:latin typeface="Trebuchet MS" panose="020B0603020202020204" pitchFamily="34" charset="0"/>
              </a:rPr>
              <a: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a:t>
            </a:r>
            <a:r>
              <a:rPr lang="en-GB" sz="2000">
                <a:solidFill>
                  <a:srgbClr val="FFFF7F"/>
                </a:solidFill>
                <a:latin typeface="Trebuchet MS" panose="020B0603020202020204" pitchFamily="34" charset="0"/>
              </a:rPr>
              <a:t> </a:t>
            </a:r>
            <a:r>
              <a:rPr lang="en-GB" sz="2000" i="1"/>
              <a:t>does</a:t>
            </a:r>
            <a:r>
              <a:rPr lang="en-GB" sz="2000"/>
              <a:t> work; it’s the three-character string </a:t>
            </a:r>
            <a:r>
              <a:rPr lang="en-GB" sz="2000">
                <a:solidFill>
                  <a:srgbClr val="3300FF"/>
                </a:solidFill>
                <a:latin typeface="Trebuchet MS" panose="020B0603020202020204" pitchFamily="34" charset="0"/>
              </a:rPr>
              <a:t>a</a:t>
            </a:r>
            <a:r>
              <a:rPr lang="en-GB" sz="2000"/>
              <a:t>, </a:t>
            </a:r>
            <a:r>
              <a:rPr lang="en-GB" sz="2000">
                <a:solidFill>
                  <a:srgbClr val="3300FF"/>
                </a:solidFill>
                <a:latin typeface="Trebuchet MS" panose="020B0603020202020204" pitchFamily="34" charset="0"/>
              </a:rPr>
              <a:t>\</a:t>
            </a:r>
            <a:r>
              <a:rPr lang="en-GB" sz="2000"/>
              <a:t>, </a:t>
            </a:r>
            <a:r>
              <a:rPr lang="en-GB" sz="2000">
                <a:solidFill>
                  <a:srgbClr val="3300FF"/>
                </a:solidFill>
                <a:latin typeface="Trebuchet MS" panose="020B0603020202020204" pitchFamily="34" charset="0"/>
              </a:rPr>
              <a:t>*</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Just to make things even more difficult, it’s </a:t>
            </a:r>
            <a:r>
              <a:rPr lang="en-GB" sz="2400" i="1"/>
              <a:t>illegal</a:t>
            </a:r>
            <a:r>
              <a:rPr lang="en-GB" sz="2400"/>
              <a:t> to escape a </a:t>
            </a:r>
            <a:r>
              <a:rPr lang="en-GB" sz="2400" i="1"/>
              <a:t>non</a:t>
            </a:r>
            <a:r>
              <a:rPr lang="en-GB" sz="2400"/>
              <a:t>-metacharacter in a regular expression</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30</a:t>
            </a:fld>
            <a:endParaRPr lang="en-US"/>
          </a:p>
        </p:txBody>
      </p:sp>
    </p:spTree>
    <p:extLst>
      <p:ext uri="{BB962C8B-B14F-4D97-AF65-F5344CB8AC3E}">
        <p14:creationId xmlns:p14="http://schemas.microsoft.com/office/powerpoint/2010/main" val="2552660878"/>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Spaces</a:t>
            </a:r>
            <a:endParaRPr lang="en-US"/>
          </a:p>
        </p:txBody>
      </p:sp>
      <p:sp>
        <p:nvSpPr>
          <p:cNvPr id="3" name="Content Placeholder 2"/>
          <p:cNvSpPr>
            <a:spLocks noGrp="1"/>
          </p:cNvSpPr>
          <p:nvPr>
            <p:ph idx="1"/>
          </p:nvPr>
        </p:nvSpPr>
        <p:spPr/>
        <p:txBody>
          <a:bodyPr/>
          <a:lstStyle/>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There is only one thing to be said about spaces (blanks) in regular expressions, but it’s important:</a:t>
            </a:r>
          </a:p>
          <a:p>
            <a:pPr lvl="1" algn="just">
              <a:lnSpc>
                <a:spcPct val="100000"/>
              </a:lnSpc>
              <a:spcBef>
                <a:spcPts val="6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i="1">
                <a:solidFill>
                  <a:srgbClr val="FF0000"/>
                </a:solidFill>
              </a:rPr>
              <a:t>Spaces are significant!</a:t>
            </a:r>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space stands for a </a:t>
            </a:r>
            <a:r>
              <a:rPr lang="en-GB" i="1"/>
              <a:t>space</a:t>
            </a:r>
            <a:r>
              <a:rPr lang="en-GB"/>
              <a:t>--when you put a space in a pattern, that means to match a space in the text string</a:t>
            </a:r>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It’s a </a:t>
            </a:r>
            <a:r>
              <a:rPr lang="en-GB" i="1"/>
              <a:t>really bad idea</a:t>
            </a:r>
            <a:r>
              <a:rPr lang="en-GB"/>
              <a:t> to put spaces in a regular expression just to make it look </a:t>
            </a:r>
            <a:r>
              <a:rPr lang="en-GB" smtClean="0"/>
              <a:t>better</a:t>
            </a:r>
            <a:endParaRPr lang="vi-VN" smtClean="0"/>
          </a:p>
          <a:p>
            <a:pPr algn="just"/>
            <a:r>
              <a:rPr lang="en-US" altLang="zh-TW"/>
              <a:t>Ex:</a:t>
            </a:r>
          </a:p>
          <a:p>
            <a:pPr lvl="1" algn="just"/>
            <a:r>
              <a:rPr lang="en-US" altLang="zh-TW">
                <a:solidFill>
                  <a:schemeClr val="accent1"/>
                </a:solidFill>
              </a:rPr>
              <a:t>Pattern.compile("a b+").matcher("abb"). matches()</a:t>
            </a:r>
          </a:p>
          <a:p>
            <a:pPr marL="342900" lvl="1" indent="0" algn="just">
              <a:buNone/>
            </a:pPr>
            <a:r>
              <a:rPr lang="vi-VN" altLang="zh-TW">
                <a:sym typeface="Wingdings" panose="05000000000000000000" pitchFamily="2" charset="2"/>
              </a:rPr>
              <a:t></a:t>
            </a:r>
            <a:r>
              <a:rPr lang="vi-VN" altLang="zh-TW" smtClean="0"/>
              <a:t> </a:t>
            </a:r>
            <a:r>
              <a:rPr lang="en-US" altLang="zh-TW" smtClean="0"/>
              <a:t>return </a:t>
            </a:r>
            <a:r>
              <a:rPr lang="en-US" altLang="zh-TW"/>
              <a:t>false.</a:t>
            </a:r>
          </a:p>
          <a:p>
            <a:pPr algn="just"/>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31</a:t>
            </a:fld>
            <a:endParaRPr lang="en-US"/>
          </a:p>
        </p:txBody>
      </p:sp>
    </p:spTree>
    <p:extLst>
      <p:ext uri="{BB962C8B-B14F-4D97-AF65-F5344CB8AC3E}">
        <p14:creationId xmlns:p14="http://schemas.microsoft.com/office/powerpoint/2010/main" val="865117558"/>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Additions to the </a:t>
            </a:r>
            <a:r>
              <a:rPr lang="en-GB">
                <a:solidFill>
                  <a:srgbClr val="00B0F0"/>
                </a:solidFill>
                <a:latin typeface="Trebuchet MS" panose="020B0603020202020204" pitchFamily="34" charset="0"/>
              </a:rPr>
              <a:t>String</a:t>
            </a:r>
            <a:r>
              <a:rPr lang="en-GB"/>
              <a:t> class</a:t>
            </a:r>
            <a:endParaRPr lang="en-US"/>
          </a:p>
        </p:txBody>
      </p:sp>
      <p:sp>
        <p:nvSpPr>
          <p:cNvPr id="3" name="Content Placeholder 2"/>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All of the following are </a:t>
            </a:r>
            <a:r>
              <a:rPr lang="en-GB" smtClean="0">
                <a:solidFill>
                  <a:srgbClr val="3300FF"/>
                </a:solidFill>
                <a:latin typeface="Trebuchet MS" panose="020B0603020202020204" pitchFamily="34" charset="0"/>
              </a:rPr>
              <a:t>public</a:t>
            </a:r>
            <a:endParaRPr lang="en-GB">
              <a:solidFill>
                <a:srgbClr val="3300FF"/>
              </a:solidFill>
              <a:latin typeface="Trebuchet MS" panose="020B0603020202020204" pitchFamily="34"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1600">
              <a:solidFill>
                <a:srgbClr val="3300FF"/>
              </a:solidFill>
              <a:latin typeface="Courier New" panose="02070309020205020404" pitchFamily="49" charset="0"/>
              <a:cs typeface="Courier New" panose="02070309020205020404" pitchFamily="49"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boolean matches(String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a:t>
            </a:r>
            <a:r>
              <a:rPr lang="ar-SA" sz="1600">
                <a:solidFill>
                  <a:srgbClr val="3300FF"/>
                </a:solidFill>
                <a:latin typeface="Courier New" panose="02070309020205020404" pitchFamily="49" charset="0"/>
                <a:cs typeface="Courier New" panose="02070309020205020404" pitchFamily="49" charset="0"/>
              </a:rPr>
              <a:t>‏</a:t>
            </a:r>
            <a:endParaRPr lang="en-GB" sz="1600">
              <a:solidFill>
                <a:srgbClr val="3300FF"/>
              </a:solidFill>
              <a:latin typeface="Courier New" panose="02070309020205020404" pitchFamily="49" charset="0"/>
              <a:cs typeface="Courier New" panose="02070309020205020404" pitchFamily="49"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String replaceFirst(String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 String </a:t>
            </a:r>
            <a:r>
              <a:rPr lang="en-GB" sz="1600" b="1" i="1">
                <a:solidFill>
                  <a:srgbClr val="FF00FF"/>
                </a:solidFill>
                <a:latin typeface="Courier New" panose="02070309020205020404" pitchFamily="49" charset="0"/>
                <a:cs typeface="Courier New" panose="02070309020205020404" pitchFamily="49" charset="0"/>
              </a:rPr>
              <a:t>replacement</a:t>
            </a:r>
            <a:r>
              <a:rPr lang="en-GB" sz="1600">
                <a:solidFill>
                  <a:srgbClr val="3300FF"/>
                </a:solidFill>
                <a:latin typeface="Courier New" panose="02070309020205020404" pitchFamily="49" charset="0"/>
                <a:cs typeface="Courier New" panose="02070309020205020404" pitchFamily="49" charset="0"/>
              </a:rPr>
              <a:t>)</a:t>
            </a:r>
            <a:r>
              <a:rPr lang="ar-SA" sz="1600">
                <a:solidFill>
                  <a:srgbClr val="3300FF"/>
                </a:solidFill>
                <a:latin typeface="Courier New" panose="02070309020205020404" pitchFamily="49" charset="0"/>
                <a:cs typeface="Courier New" panose="02070309020205020404" pitchFamily="49" charset="0"/>
              </a:rPr>
              <a:t>‏</a:t>
            </a:r>
            <a:endParaRPr lang="en-GB" sz="1600">
              <a:solidFill>
                <a:srgbClr val="3300FF"/>
              </a:solidFill>
              <a:latin typeface="Courier New" panose="02070309020205020404" pitchFamily="49" charset="0"/>
              <a:cs typeface="Courier New" panose="02070309020205020404" pitchFamily="49"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String replaceAll(String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 String </a:t>
            </a:r>
            <a:r>
              <a:rPr lang="en-GB" sz="1600" b="1" i="1">
                <a:solidFill>
                  <a:srgbClr val="FF00FF"/>
                </a:solidFill>
                <a:latin typeface="Courier New" panose="02070309020205020404" pitchFamily="49" charset="0"/>
                <a:cs typeface="Courier New" panose="02070309020205020404" pitchFamily="49" charset="0"/>
              </a:rPr>
              <a:t>replacement</a:t>
            </a:r>
            <a:r>
              <a:rPr lang="en-GB" sz="1600">
                <a:solidFill>
                  <a:srgbClr val="3300FF"/>
                </a:solidFill>
                <a:latin typeface="Courier New" panose="02070309020205020404" pitchFamily="49" charset="0"/>
                <a:cs typeface="Courier New" panose="02070309020205020404" pitchFamily="49" charset="0"/>
              </a:rPr>
              <a:t>)</a:t>
            </a:r>
            <a:r>
              <a:rPr lang="ar-SA" sz="1600">
                <a:solidFill>
                  <a:srgbClr val="3300FF"/>
                </a:solidFill>
                <a:latin typeface="Courier New" panose="02070309020205020404" pitchFamily="49" charset="0"/>
                <a:cs typeface="Courier New" panose="02070309020205020404" pitchFamily="49" charset="0"/>
              </a:rPr>
              <a:t>‏</a:t>
            </a:r>
            <a:endParaRPr lang="en-GB" sz="1600">
              <a:solidFill>
                <a:srgbClr val="3300FF"/>
              </a:solidFill>
              <a:latin typeface="Courier New" panose="02070309020205020404" pitchFamily="49" charset="0"/>
              <a:cs typeface="Courier New" panose="02070309020205020404" pitchFamily="49"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String[ ] split(String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 </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String[ ] split(String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 int </a:t>
            </a:r>
            <a:r>
              <a:rPr lang="en-GB" sz="1600" b="1" i="1">
                <a:solidFill>
                  <a:srgbClr val="FF00FF"/>
                </a:solidFill>
                <a:latin typeface="Courier New" panose="02070309020205020404" pitchFamily="49" charset="0"/>
                <a:cs typeface="Courier New" panose="02070309020205020404" pitchFamily="49" charset="0"/>
              </a:rPr>
              <a:t>limit</a:t>
            </a:r>
            <a:r>
              <a:rPr lang="en-GB" sz="1600">
                <a:solidFill>
                  <a:srgbClr val="3300FF"/>
                </a:solidFill>
                <a:latin typeface="Courier New" panose="02070309020205020404" pitchFamily="49" charset="0"/>
                <a:cs typeface="Courier New" panose="02070309020205020404" pitchFamily="49" charset="0"/>
              </a:rPr>
              <a:t>)</a:t>
            </a:r>
            <a:r>
              <a:rPr lang="ar-SA" sz="1600">
                <a:solidFill>
                  <a:srgbClr val="3300FF"/>
                </a:solidFill>
                <a:latin typeface="Courier New" panose="02070309020205020404" pitchFamily="49" charset="0"/>
                <a:cs typeface="Courier New" panose="02070309020205020404" pitchFamily="49" charset="0"/>
              </a:rPr>
              <a:t>‏</a:t>
            </a:r>
            <a:endParaRPr lang="en-GB" sz="1600">
              <a:solidFill>
                <a:srgbClr val="3300FF"/>
              </a:solidFill>
              <a:latin typeface="Courier New" panose="02070309020205020404" pitchFamily="49" charset="0"/>
              <a:cs typeface="Courier New" panose="02070309020205020404" pitchFamily="49" charset="0"/>
            </a:endParaRP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endParaRPr lang="vi-VN" smtClean="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If </a:t>
            </a:r>
            <a:r>
              <a:rPr lang="en-GB"/>
              <a:t>the limit n is greater than zero then the pattern will be applied at most n - 1 times, the array's length will be no greater than n, and the array's last entry will contain all input beyond the last matched delimiter.</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n  is non-positive then the pattern will be applied as many times as possible</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32</a:t>
            </a:fld>
            <a:endParaRPr lang="en-US"/>
          </a:p>
        </p:txBody>
      </p:sp>
    </p:spTree>
    <p:extLst>
      <p:ext uri="{BB962C8B-B14F-4D97-AF65-F5344CB8AC3E}">
        <p14:creationId xmlns:p14="http://schemas.microsoft.com/office/powerpoint/2010/main" val="1263126378"/>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Thinking in regular expressions</a:t>
            </a:r>
            <a:endParaRPr lang="en-US"/>
          </a:p>
        </p:txBody>
      </p:sp>
      <p:sp>
        <p:nvSpPr>
          <p:cNvPr id="3" name="Content Placeholder 2"/>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Regular expressions are </a:t>
            </a:r>
            <a:r>
              <a:rPr lang="en-GB" sz="2400" i="1">
                <a:solidFill>
                  <a:srgbClr val="00B050"/>
                </a:solidFill>
              </a:rPr>
              <a:t>not</a:t>
            </a:r>
            <a:r>
              <a:rPr lang="en-GB" sz="2400"/>
              <a:t> easy to use at first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It’s a bunch of punctuation, not words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 individual pieces are not hard, but it takes practice to learn to put them together correctly</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Regular expressions form a miniature programming language</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It’s a different kind of programming language than Java, and requires you to learn new thought patterns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Java you can’t just </a:t>
            </a:r>
            <a:r>
              <a:rPr lang="en-GB" sz="2000" i="1"/>
              <a:t>use</a:t>
            </a:r>
            <a:r>
              <a:rPr lang="en-GB" sz="2000"/>
              <a:t> a regular expression; you have to first create Patterns and Matchers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Java’s syntax for String constants doesn’t help, either</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Despite all this, regular expressions bring so much power and convenience to String manipulation that they are well worth the effort of learning</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33</a:t>
            </a:fld>
            <a:endParaRPr lang="en-US"/>
          </a:p>
        </p:txBody>
      </p:sp>
    </p:spTree>
    <p:extLst>
      <p:ext uri="{BB962C8B-B14F-4D97-AF65-F5344CB8AC3E}">
        <p14:creationId xmlns:p14="http://schemas.microsoft.com/office/powerpoint/2010/main" val="3189397286"/>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34</a:t>
            </a:fld>
            <a:endParaRPr lang="en-US"/>
          </a:p>
        </p:txBody>
      </p:sp>
      <p:pic>
        <p:nvPicPr>
          <p:cNvPr id="6" name="Picture 4" descr="QUES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086" y="838200"/>
            <a:ext cx="8077200" cy="551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846480"/>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57200" y="2057400"/>
            <a:ext cx="7772400" cy="2895600"/>
          </a:xfrm>
        </p:spPr>
        <p:txBody>
          <a:bodyPr>
            <a:normAutofit/>
          </a:bodyPr>
          <a:lstStyle/>
          <a:p>
            <a:pPr marL="344487" lvl="1" indent="0" algn="ctr">
              <a:buNone/>
              <a:defRPr/>
            </a:pPr>
            <a:r>
              <a:rPr lang="en-US" sz="4000" i="1" dirty="0"/>
              <a:t>That’s all for this session!</a:t>
            </a:r>
          </a:p>
          <a:p>
            <a:pPr marL="344487" lvl="1" indent="0" algn="ctr">
              <a:buNone/>
              <a:defRPr/>
            </a:pPr>
            <a:endParaRPr lang="en-US" sz="2400" i="1" dirty="0"/>
          </a:p>
          <a:p>
            <a:pPr marL="344487" lvl="1" indent="0" algn="ctr">
              <a:buNone/>
              <a:defRPr/>
            </a:pPr>
            <a:r>
              <a:rPr lang="en-US" sz="2400" b="1" dirty="0">
                <a:solidFill>
                  <a:srgbClr val="0000CC"/>
                </a:solidFill>
              </a:rPr>
              <a:t>Thank you all for your attention and patient !</a:t>
            </a:r>
          </a:p>
          <a:p>
            <a:pPr marL="344487" lvl="1" indent="0" algn="ctr">
              <a:buNone/>
              <a:defRPr/>
            </a:pPr>
            <a:endParaRPr lang="en-US" sz="2400" dirty="0"/>
          </a:p>
        </p:txBody>
      </p:sp>
      <p:sp>
        <p:nvSpPr>
          <p:cNvPr id="29702"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vi-VN" sz="1400" b="1">
              <a:solidFill>
                <a:srgbClr val="FF0000"/>
              </a:solidFill>
              <a:cs typeface="Arial" charset="0"/>
            </a:endParaRPr>
          </a:p>
        </p:txBody>
      </p:sp>
      <p:sp>
        <p:nvSpPr>
          <p:cNvPr id="29703"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1BAB3D-261C-4F19-A564-730ED6391650}" type="slidenum">
              <a:rPr lang="en-US">
                <a:latin typeface="Gill Sans MT" pitchFamily="34" charset="0"/>
              </a:rPr>
              <a:pPr eaLnBrk="1" hangingPunct="1"/>
              <a:t>35</a:t>
            </a:fld>
            <a:r>
              <a:rPr lang="en-US">
                <a:latin typeface="Gill Sans MT" pitchFamily="34" charset="0"/>
              </a:rPr>
              <a:t>/27</a:t>
            </a:r>
          </a:p>
        </p:txBody>
      </p:sp>
      <p:sp>
        <p:nvSpPr>
          <p:cNvPr id="2" name="Slide Number Placeholder 1"/>
          <p:cNvSpPr>
            <a:spLocks noGrp="1"/>
          </p:cNvSpPr>
          <p:nvPr>
            <p:ph type="sldNum" sz="quarter" idx="12"/>
          </p:nvPr>
        </p:nvSpPr>
        <p:spPr/>
        <p:txBody>
          <a:bodyPr/>
          <a:lstStyle/>
          <a:p>
            <a:fld id="{515FC477-0A05-4F3E-8EE9-E015C9089D56}" type="slidenum">
              <a:rPr lang="en-US" smtClean="0"/>
              <a:pPr/>
              <a:t>35</a:t>
            </a:fld>
            <a:endParaRPr lang="en-US"/>
          </a:p>
        </p:txBody>
      </p:sp>
    </p:spTree>
    <p:extLst>
      <p:ext uri="{BB962C8B-B14F-4D97-AF65-F5344CB8AC3E}">
        <p14:creationId xmlns:p14="http://schemas.microsoft.com/office/powerpoint/2010/main" val="1510241420"/>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first example</a:t>
            </a:r>
          </a:p>
        </p:txBody>
      </p:sp>
      <p:sp>
        <p:nvSpPr>
          <p:cNvPr id="3" name="Content Placeholder 2"/>
          <p:cNvSpPr>
            <a:spLocks noGrp="1"/>
          </p:cNvSpPr>
          <p:nvPr>
            <p:ph idx="1"/>
          </p:nvPr>
        </p:nvSpPr>
        <p:spPr/>
        <p:txBody>
          <a:bodyPr/>
          <a:lstStyle/>
          <a:p>
            <a:pPr algn="just">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The regular expression </a:t>
            </a:r>
            <a:r>
              <a:rPr lang="en-GB" sz="2400">
                <a:solidFill>
                  <a:srgbClr val="3300FF"/>
                </a:solidFill>
                <a:latin typeface="Trebuchet MS" panose="020B0603020202020204" pitchFamily="34" charset="0"/>
              </a:rPr>
              <a:t>"[a-z]+"</a:t>
            </a:r>
            <a:r>
              <a:rPr lang="en-GB" sz="2400"/>
              <a:t> will match a sequence of one or more lowercase letters</a:t>
            </a:r>
          </a:p>
          <a:p>
            <a:pPr lvl="1" algn="just">
              <a:lnSpc>
                <a:spcPct val="90000"/>
              </a:lnSpc>
              <a:spcBef>
                <a:spcPts val="500"/>
              </a:spcBef>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[a-z]</a:t>
            </a:r>
            <a:r>
              <a:rPr lang="en-GB" sz="2000"/>
              <a:t> means any character from </a:t>
            </a:r>
            <a:r>
              <a:rPr lang="en-GB" sz="2000">
                <a:solidFill>
                  <a:srgbClr val="3300FF"/>
                </a:solidFill>
                <a:latin typeface="Trebuchet MS" panose="020B0603020202020204" pitchFamily="34" charset="0"/>
              </a:rPr>
              <a:t>a</a:t>
            </a:r>
            <a:r>
              <a:rPr lang="en-GB" sz="2000"/>
              <a:t> through </a:t>
            </a:r>
            <a:r>
              <a:rPr lang="en-GB" sz="2000">
                <a:solidFill>
                  <a:srgbClr val="3300FF"/>
                </a:solidFill>
                <a:latin typeface="Trebuchet MS" panose="020B0603020202020204" pitchFamily="34" charset="0"/>
              </a:rPr>
              <a:t>z</a:t>
            </a:r>
            <a:r>
              <a:rPr lang="en-GB" sz="2000"/>
              <a:t>, inclusive</a:t>
            </a:r>
          </a:p>
          <a:p>
            <a:pPr lvl="1" algn="just">
              <a:lnSpc>
                <a:spcPct val="90000"/>
              </a:lnSpc>
              <a:spcBef>
                <a:spcPts val="500"/>
              </a:spcBef>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t>
            </a:r>
            <a:r>
              <a:rPr lang="en-GB" sz="2000"/>
              <a:t> means “one or more”</a:t>
            </a:r>
          </a:p>
          <a:p>
            <a:pPr algn="just">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Suppose we apply this pattern to the String </a:t>
            </a:r>
            <a:r>
              <a:rPr lang="en-GB" sz="2400">
                <a:solidFill>
                  <a:srgbClr val="3300FF"/>
                </a:solidFill>
                <a:latin typeface="Trebuchet MS" panose="020B0603020202020204" pitchFamily="34" charset="0"/>
              </a:rPr>
              <a:t>"Now is the time"</a:t>
            </a:r>
          </a:p>
          <a:p>
            <a:pPr lvl="1" algn="just">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There are </a:t>
            </a:r>
            <a:r>
              <a:rPr lang="en-GB" sz="2000" i="1"/>
              <a:t>three ways</a:t>
            </a:r>
            <a:r>
              <a:rPr lang="en-GB" sz="2000"/>
              <a:t> we can apply this pattern:</a:t>
            </a:r>
          </a:p>
          <a:p>
            <a:pPr lvl="2" algn="just">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To the </a:t>
            </a:r>
            <a:r>
              <a:rPr lang="en-GB" sz="1800" i="1"/>
              <a:t>entire string:</a:t>
            </a:r>
            <a:r>
              <a:rPr lang="en-GB" sz="1800"/>
              <a:t> it fails to match because the string contains characters other than lowercase letters</a:t>
            </a:r>
          </a:p>
          <a:p>
            <a:pPr lvl="2" algn="just">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To the </a:t>
            </a:r>
            <a:r>
              <a:rPr lang="en-GB" sz="1800" i="1"/>
              <a:t>beginning of the string:</a:t>
            </a:r>
            <a:r>
              <a:rPr lang="en-GB" sz="1800"/>
              <a:t> it fails to match because the string does not begin with a lowercase letter</a:t>
            </a:r>
          </a:p>
          <a:p>
            <a:pPr lvl="2" algn="just">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To </a:t>
            </a:r>
            <a:r>
              <a:rPr lang="en-GB" sz="1800" i="1"/>
              <a:t>search the string:</a:t>
            </a:r>
            <a:r>
              <a:rPr lang="en-GB" sz="1800"/>
              <a:t> it will succeed and match </a:t>
            </a:r>
            <a:r>
              <a:rPr lang="en-GB" sz="1800">
                <a:solidFill>
                  <a:srgbClr val="3300FF"/>
                </a:solidFill>
                <a:latin typeface="Trebuchet MS" panose="020B0603020202020204" pitchFamily="34" charset="0"/>
              </a:rPr>
              <a:t>ow</a:t>
            </a:r>
          </a:p>
          <a:p>
            <a:pPr lvl="3" algn="just">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If applied repeatedly, it will find </a:t>
            </a:r>
            <a:r>
              <a:rPr lang="en-GB" sz="1800">
                <a:solidFill>
                  <a:srgbClr val="3300FF"/>
                </a:solidFill>
                <a:latin typeface="Trebuchet MS" panose="020B0603020202020204" pitchFamily="34" charset="0"/>
              </a:rPr>
              <a:t>is</a:t>
            </a:r>
            <a:r>
              <a:rPr lang="en-GB" sz="1800"/>
              <a:t>, then </a:t>
            </a:r>
            <a:r>
              <a:rPr lang="en-GB" sz="1800">
                <a:solidFill>
                  <a:srgbClr val="3300FF"/>
                </a:solidFill>
                <a:latin typeface="Trebuchet MS" panose="020B0603020202020204" pitchFamily="34" charset="0"/>
              </a:rPr>
              <a:t>the</a:t>
            </a:r>
            <a:r>
              <a:rPr lang="en-GB" sz="1800"/>
              <a:t>, then </a:t>
            </a:r>
            <a:r>
              <a:rPr lang="en-GB" sz="1800">
                <a:solidFill>
                  <a:srgbClr val="3300FF"/>
                </a:solidFill>
                <a:latin typeface="Trebuchet MS" panose="020B0603020202020204" pitchFamily="34" charset="0"/>
              </a:rPr>
              <a:t>time</a:t>
            </a:r>
            <a:r>
              <a:rPr lang="en-GB" sz="1800"/>
              <a:t>, then fail</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a:t>
            </a:fld>
            <a:endParaRPr lang="en-US"/>
          </a:p>
        </p:txBody>
      </p:sp>
    </p:spTree>
    <p:extLst>
      <p:ext uri="{BB962C8B-B14F-4D97-AF65-F5344CB8AC3E}">
        <p14:creationId xmlns:p14="http://schemas.microsoft.com/office/powerpoint/2010/main" val="220092557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Pattern match </a:t>
            </a:r>
            <a:r>
              <a:rPr lang="en-US" smtClean="0"/>
              <a:t>in Java</a:t>
            </a:r>
            <a:endParaRPr lang="en-US"/>
          </a:p>
        </p:txBody>
      </p:sp>
      <p:sp>
        <p:nvSpPr>
          <p:cNvPr id="3" name="Content Placeholder 2"/>
          <p:cNvSpPr>
            <a:spLocks noGrp="1"/>
          </p:cNvSpPr>
          <p:nvPr>
            <p:ph idx="1"/>
          </p:nvPr>
        </p:nvSpPr>
        <p:spPr/>
        <p:txBody>
          <a:bodyPr>
            <a:normAutofit fontScale="92500" lnSpcReduction="10000"/>
          </a:bodyPr>
          <a:lstStyle/>
          <a:p>
            <a:r>
              <a:rPr lang="en-US"/>
              <a:t>First, you must compile the pattern</a:t>
            </a:r>
          </a:p>
          <a:p>
            <a:pPr marL="0" indent="0">
              <a:buNone/>
            </a:pPr>
            <a:r>
              <a:rPr lang="en-US" smtClean="0"/>
              <a:t>	</a:t>
            </a:r>
            <a:r>
              <a:rPr lang="en-US" smtClean="0">
                <a:solidFill>
                  <a:srgbClr val="00B050"/>
                </a:solidFill>
              </a:rPr>
              <a:t>import </a:t>
            </a:r>
            <a:r>
              <a:rPr lang="en-US">
                <a:solidFill>
                  <a:srgbClr val="00B050"/>
                </a:solidFill>
              </a:rPr>
              <a:t>java.util.regex.*;</a:t>
            </a:r>
          </a:p>
          <a:p>
            <a:pPr marL="0" indent="0">
              <a:buNone/>
            </a:pPr>
            <a:r>
              <a:rPr lang="en-US" smtClean="0">
                <a:solidFill>
                  <a:srgbClr val="00B050"/>
                </a:solidFill>
              </a:rPr>
              <a:t>	Pattern </a:t>
            </a:r>
            <a:r>
              <a:rPr lang="en-US">
                <a:solidFill>
                  <a:srgbClr val="00B050"/>
                </a:solidFill>
              </a:rPr>
              <a:t>p = Pattern.compile("[a-z]+");</a:t>
            </a:r>
          </a:p>
          <a:p>
            <a:r>
              <a:rPr lang="en-US"/>
              <a:t>Next, you must create a </a:t>
            </a:r>
            <a:r>
              <a:rPr lang="en-US" i="1">
                <a:solidFill>
                  <a:schemeClr val="accent1">
                    <a:lumMod val="60000"/>
                    <a:lumOff val="40000"/>
                  </a:schemeClr>
                </a:solidFill>
              </a:rPr>
              <a:t>matcher</a:t>
            </a:r>
            <a:r>
              <a:rPr lang="en-US" i="1"/>
              <a:t> </a:t>
            </a:r>
            <a:r>
              <a:rPr lang="en-US"/>
              <a:t>for a specific piece of text by sending a message to your pattern</a:t>
            </a:r>
          </a:p>
          <a:p>
            <a:pPr marL="0" indent="0">
              <a:buNone/>
            </a:pPr>
            <a:r>
              <a:rPr lang="en-US" smtClean="0"/>
              <a:t>	</a:t>
            </a:r>
            <a:r>
              <a:rPr lang="en-US" smtClean="0">
                <a:solidFill>
                  <a:srgbClr val="00B050"/>
                </a:solidFill>
              </a:rPr>
              <a:t>Matcher </a:t>
            </a:r>
            <a:r>
              <a:rPr lang="en-US">
                <a:solidFill>
                  <a:srgbClr val="00B050"/>
                </a:solidFill>
              </a:rPr>
              <a:t>m = p.matcher("Now is the time");</a:t>
            </a:r>
          </a:p>
          <a:p>
            <a:r>
              <a:rPr lang="en-US"/>
              <a:t>Points to notice:</a:t>
            </a:r>
          </a:p>
          <a:p>
            <a:pPr lvl="1"/>
            <a:r>
              <a:rPr lang="en-US" b="1">
                <a:solidFill>
                  <a:schemeClr val="accent1"/>
                </a:solidFill>
              </a:rPr>
              <a:t>Pattern</a:t>
            </a:r>
            <a:r>
              <a:rPr lang="en-US"/>
              <a:t> and </a:t>
            </a:r>
            <a:r>
              <a:rPr lang="en-US" b="1">
                <a:solidFill>
                  <a:schemeClr val="accent1"/>
                </a:solidFill>
              </a:rPr>
              <a:t>Matcher</a:t>
            </a:r>
            <a:r>
              <a:rPr lang="en-US"/>
              <a:t> are both in java.util.regex</a:t>
            </a:r>
          </a:p>
          <a:p>
            <a:pPr lvl="1"/>
            <a:r>
              <a:rPr lang="en-US"/>
              <a:t>Neither </a:t>
            </a:r>
            <a:r>
              <a:rPr lang="en-US" b="1">
                <a:solidFill>
                  <a:schemeClr val="accent1"/>
                </a:solidFill>
              </a:rPr>
              <a:t>Pattern</a:t>
            </a:r>
            <a:r>
              <a:rPr lang="en-US">
                <a:solidFill>
                  <a:schemeClr val="accent1"/>
                </a:solidFill>
              </a:rPr>
              <a:t> </a:t>
            </a:r>
            <a:r>
              <a:rPr lang="en-US"/>
              <a:t>nor </a:t>
            </a:r>
            <a:r>
              <a:rPr lang="en-US" b="1">
                <a:solidFill>
                  <a:schemeClr val="accent1"/>
                </a:solidFill>
              </a:rPr>
              <a:t>Matcher</a:t>
            </a:r>
            <a:r>
              <a:rPr lang="en-US">
                <a:solidFill>
                  <a:schemeClr val="accent1"/>
                </a:solidFill>
              </a:rPr>
              <a:t> </a:t>
            </a:r>
            <a:r>
              <a:rPr lang="en-US"/>
              <a:t>has a public constructor; you create these by using methods in the Pattern class</a:t>
            </a:r>
          </a:p>
          <a:p>
            <a:pPr lvl="1"/>
            <a:r>
              <a:rPr lang="en-US"/>
              <a:t>The matcher contains information about both the </a:t>
            </a:r>
            <a:r>
              <a:rPr lang="en-US">
                <a:solidFill>
                  <a:schemeClr val="accent1"/>
                </a:solidFill>
              </a:rPr>
              <a:t>pattern to use </a:t>
            </a:r>
            <a:r>
              <a:rPr lang="en-US"/>
              <a:t>and </a:t>
            </a:r>
            <a:r>
              <a:rPr lang="en-US">
                <a:solidFill>
                  <a:schemeClr val="accent1"/>
                </a:solidFill>
              </a:rPr>
              <a:t>the text to which it will be </a:t>
            </a:r>
            <a:r>
              <a:rPr lang="en-US" smtClean="0">
                <a:solidFill>
                  <a:schemeClr val="accent1"/>
                </a:solidFill>
              </a:rPr>
              <a:t>applied</a:t>
            </a:r>
            <a:r>
              <a:rPr lang="en-US"/>
              <a:t>.</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5</a:t>
            </a:fld>
            <a:endParaRPr lang="en-US"/>
          </a:p>
        </p:txBody>
      </p:sp>
    </p:spTree>
    <p:extLst>
      <p:ext uri="{BB962C8B-B14F-4D97-AF65-F5344CB8AC3E}">
        <p14:creationId xmlns:p14="http://schemas.microsoft.com/office/powerpoint/2010/main" val="291355009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Methods of Pattern class</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8" y="1658938"/>
            <a:ext cx="8599144"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15FC477-0A05-4F3E-8EE9-E015C9089D56}" type="slidenum">
              <a:rPr lang="en-US" smtClean="0"/>
              <a:pPr/>
              <a:t>6</a:t>
            </a:fld>
            <a:endParaRPr lang="en-US"/>
          </a:p>
        </p:txBody>
      </p:sp>
    </p:spTree>
    <p:extLst>
      <p:ext uri="{BB962C8B-B14F-4D97-AF65-F5344CB8AC3E}">
        <p14:creationId xmlns:p14="http://schemas.microsoft.com/office/powerpoint/2010/main" val="231134983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Patterns Flags</a:t>
            </a:r>
            <a:endParaRPr lang="en-US"/>
          </a:p>
        </p:txBody>
      </p:sp>
      <p:sp>
        <p:nvSpPr>
          <p:cNvPr id="3" name="Content Placeholder 2"/>
          <p:cNvSpPr>
            <a:spLocks noGrp="1"/>
          </p:cNvSpPr>
          <p:nvPr>
            <p:ph idx="1"/>
          </p:nvPr>
        </p:nvSpPr>
        <p:spPr>
          <a:xfrm>
            <a:off x="457200" y="1524000"/>
            <a:ext cx="8229600" cy="1143000"/>
          </a:xfrm>
        </p:spPr>
        <p:txBody>
          <a:bodyPr/>
          <a:lstStyle/>
          <a:p>
            <a:r>
              <a:rPr lang="en-US"/>
              <a:t>Call</a:t>
            </a:r>
            <a:r>
              <a:rPr lang="en-US">
                <a:solidFill>
                  <a:srgbClr val="0000CC"/>
                </a:solidFill>
              </a:rPr>
              <a:t> compile</a:t>
            </a:r>
            <a:r>
              <a:rPr lang="en-US"/>
              <a:t> method with/without flag value to defines the way the pattern is matched</a:t>
            </a:r>
            <a:r>
              <a:rPr lang="en-US" smtClean="0"/>
              <a: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7</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7846639"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55145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pPr eaLnBrk="1" hangingPunct="1"/>
            <a:r>
              <a:rPr lang="en-US" smtClean="0"/>
              <a:t>Methods of Matcher class</a:t>
            </a:r>
            <a:br>
              <a:rPr lang="en-US" smtClean="0"/>
            </a:br>
            <a:endParaRPr lang="en-US" smtClean="0"/>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90650"/>
            <a:ext cx="83058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515FC477-0A05-4F3E-8EE9-E015C9089D56}" type="slidenum">
              <a:rPr lang="en-US" smtClean="0"/>
              <a:pPr/>
              <a:t>8</a:t>
            </a:fld>
            <a:endParaRPr lang="en-US"/>
          </a:p>
        </p:txBody>
      </p:sp>
    </p:spTree>
    <p:extLst>
      <p:ext uri="{BB962C8B-B14F-4D97-AF65-F5344CB8AC3E}">
        <p14:creationId xmlns:p14="http://schemas.microsoft.com/office/powerpoint/2010/main" val="862562441"/>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mtClean="0"/>
              <a:t>Matchcer methods</a:t>
            </a:r>
            <a:endParaRPr lang="en-US"/>
          </a:p>
        </p:txBody>
      </p:sp>
      <p:sp>
        <p:nvSpPr>
          <p:cNvPr id="3" name="Content Placeholder 2"/>
          <p:cNvSpPr>
            <a:spLocks noGrp="1"/>
          </p:cNvSpPr>
          <p:nvPr>
            <p:ph idx="1"/>
          </p:nvPr>
        </p:nvSpPr>
        <p:spPr/>
        <p:txBody>
          <a:bodyPr>
            <a:normAutofit lnSpcReduction="10000"/>
          </a:bodyPr>
          <a:lstStyle/>
          <a:p>
            <a:pPr algn="just"/>
            <a:r>
              <a:rPr lang="en-US"/>
              <a:t>Now that we have a matcher </a:t>
            </a:r>
            <a:r>
              <a:rPr lang="en-US">
                <a:solidFill>
                  <a:srgbClr val="00B050"/>
                </a:solidFill>
              </a:rPr>
              <a:t>m</a:t>
            </a:r>
            <a:r>
              <a:rPr lang="en-US"/>
              <a:t>,</a:t>
            </a:r>
          </a:p>
          <a:p>
            <a:pPr lvl="1" algn="just"/>
            <a:r>
              <a:rPr lang="en-US">
                <a:solidFill>
                  <a:srgbClr val="00B050"/>
                </a:solidFill>
              </a:rPr>
              <a:t>m.matches() </a:t>
            </a:r>
            <a:r>
              <a:rPr lang="en-US"/>
              <a:t>returns true if the pattern matches the entire text string, and false otherwise</a:t>
            </a:r>
          </a:p>
          <a:p>
            <a:pPr lvl="1" algn="just"/>
            <a:r>
              <a:rPr lang="en-US">
                <a:solidFill>
                  <a:srgbClr val="00B050"/>
                </a:solidFill>
              </a:rPr>
              <a:t>m.lookingAt() </a:t>
            </a:r>
            <a:r>
              <a:rPr lang="en-US"/>
              <a:t>returns true if the pattern matches at the beginning of the text string, and false otherwise</a:t>
            </a:r>
          </a:p>
          <a:p>
            <a:pPr lvl="1" algn="just"/>
            <a:r>
              <a:rPr lang="en-US">
                <a:solidFill>
                  <a:srgbClr val="00B050"/>
                </a:solidFill>
              </a:rPr>
              <a:t>m.find() </a:t>
            </a:r>
            <a:r>
              <a:rPr lang="en-US"/>
              <a:t>returns </a:t>
            </a:r>
            <a:r>
              <a:rPr lang="en-US">
                <a:solidFill>
                  <a:srgbClr val="00B050"/>
                </a:solidFill>
              </a:rPr>
              <a:t>true</a:t>
            </a:r>
            <a:r>
              <a:rPr lang="en-US"/>
              <a:t> if the pattern matches any part of the text string, and </a:t>
            </a:r>
            <a:r>
              <a:rPr lang="en-US">
                <a:solidFill>
                  <a:srgbClr val="00B050"/>
                </a:solidFill>
              </a:rPr>
              <a:t>false</a:t>
            </a:r>
            <a:r>
              <a:rPr lang="en-US"/>
              <a:t> otherwise</a:t>
            </a:r>
          </a:p>
          <a:p>
            <a:pPr lvl="2" algn="just"/>
            <a:r>
              <a:rPr lang="en-US" sz="1600"/>
              <a:t>If called again, </a:t>
            </a:r>
            <a:r>
              <a:rPr lang="en-US" sz="1600">
                <a:solidFill>
                  <a:srgbClr val="00B050"/>
                </a:solidFill>
              </a:rPr>
              <a:t>m.find() </a:t>
            </a:r>
            <a:r>
              <a:rPr lang="en-US" sz="1600"/>
              <a:t>will start searching from where the last match was found</a:t>
            </a:r>
          </a:p>
          <a:p>
            <a:pPr lvl="2" algn="just"/>
            <a:r>
              <a:rPr lang="en-US" sz="1600">
                <a:solidFill>
                  <a:srgbClr val="00B050"/>
                </a:solidFill>
              </a:rPr>
              <a:t>m.find()</a:t>
            </a:r>
            <a:r>
              <a:rPr lang="en-US" sz="1600"/>
              <a:t> will return </a:t>
            </a:r>
            <a:r>
              <a:rPr lang="en-US" sz="1600">
                <a:solidFill>
                  <a:srgbClr val="00B050"/>
                </a:solidFill>
              </a:rPr>
              <a:t>true</a:t>
            </a:r>
            <a:r>
              <a:rPr lang="en-US" sz="1600"/>
              <a:t> for as many matches as there are in the string; after that, it will return </a:t>
            </a:r>
            <a:r>
              <a:rPr lang="en-US" sz="1600">
                <a:solidFill>
                  <a:srgbClr val="00B050"/>
                </a:solidFill>
              </a:rPr>
              <a:t>false</a:t>
            </a:r>
            <a:r>
              <a:rPr lang="en-US" sz="1600"/>
              <a:t> </a:t>
            </a:r>
          </a:p>
          <a:p>
            <a:pPr lvl="2" algn="just"/>
            <a:r>
              <a:rPr lang="en-US" sz="1600"/>
              <a:t>When </a:t>
            </a:r>
            <a:r>
              <a:rPr lang="en-US" sz="1600">
                <a:solidFill>
                  <a:srgbClr val="00B050"/>
                </a:solidFill>
              </a:rPr>
              <a:t>m.find()</a:t>
            </a:r>
            <a:r>
              <a:rPr lang="en-US" sz="1600"/>
              <a:t>  returns false, matcher m will be </a:t>
            </a:r>
            <a:r>
              <a:rPr lang="en-US" sz="1600" i="1"/>
              <a:t>reset</a:t>
            </a:r>
            <a:r>
              <a:rPr lang="en-US" sz="1600"/>
              <a:t> to the beginning of the text string (and may be used again)‏</a:t>
            </a:r>
          </a:p>
          <a:p>
            <a:pPr lvl="1" algn="just"/>
            <a:r>
              <a:rPr lang="en-US">
                <a:solidFill>
                  <a:srgbClr val="00B050"/>
                </a:solidFill>
              </a:rPr>
              <a:t>m.reset()</a:t>
            </a:r>
            <a:r>
              <a:rPr lang="en-US"/>
              <a:t> reset the searching point to the start of the string. </a:t>
            </a:r>
          </a:p>
        </p:txBody>
      </p:sp>
      <p:sp>
        <p:nvSpPr>
          <p:cNvPr id="4" name="Slide Number Placeholder 3"/>
          <p:cNvSpPr>
            <a:spLocks noGrp="1"/>
          </p:cNvSpPr>
          <p:nvPr>
            <p:ph type="sldNum" sz="quarter" idx="12"/>
          </p:nvPr>
        </p:nvSpPr>
        <p:spPr/>
        <p:txBody>
          <a:bodyPr/>
          <a:lstStyle/>
          <a:p>
            <a:pPr algn="just"/>
            <a:fld id="{515FC477-0A05-4F3E-8EE9-E015C9089D56}" type="slidenum">
              <a:rPr lang="en-US" smtClean="0"/>
              <a:pPr algn="just"/>
              <a:t>9</a:t>
            </a:fld>
            <a:endParaRPr lang="en-US"/>
          </a:p>
        </p:txBody>
      </p:sp>
    </p:spTree>
    <p:extLst>
      <p:ext uri="{BB962C8B-B14F-4D97-AF65-F5344CB8AC3E}">
        <p14:creationId xmlns:p14="http://schemas.microsoft.com/office/powerpoint/2010/main" val="1533084223"/>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ProjectStatusReport</Template>
  <TotalTime>0</TotalTime>
  <Words>2675</Words>
  <Application>Microsoft Office PowerPoint</Application>
  <PresentationFormat>On-screen Show (4:3)</PresentationFormat>
  <Paragraphs>395</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Project Status Report</vt:lpstr>
      <vt:lpstr>Java Programming Course Regular Expression</vt:lpstr>
      <vt:lpstr>Session objectives</vt:lpstr>
      <vt:lpstr>Regular Expressions</vt:lpstr>
      <vt:lpstr>A first example</vt:lpstr>
      <vt:lpstr>Pattern match in Java</vt:lpstr>
      <vt:lpstr>Methods of Pattern class</vt:lpstr>
      <vt:lpstr>Patterns Flags</vt:lpstr>
      <vt:lpstr>Methods of Matcher class </vt:lpstr>
      <vt:lpstr>Matchcer methods</vt:lpstr>
      <vt:lpstr>Finding what was matched</vt:lpstr>
      <vt:lpstr>A complete example</vt:lpstr>
      <vt:lpstr>Additional methods</vt:lpstr>
      <vt:lpstr>Metacharacters</vt:lpstr>
      <vt:lpstr>Some simple patterns</vt:lpstr>
      <vt:lpstr>Character Classes</vt:lpstr>
      <vt:lpstr>Sequences and alternatives</vt:lpstr>
      <vt:lpstr>Some predefined Character Classes</vt:lpstr>
      <vt:lpstr>Boundary matchers</vt:lpstr>
      <vt:lpstr>Example of Boundary Matchers </vt:lpstr>
      <vt:lpstr>Greedy quantifiers</vt:lpstr>
      <vt:lpstr>Types of quantifiers</vt:lpstr>
      <vt:lpstr>Quantifiers examples</vt:lpstr>
      <vt:lpstr>Example of Quantifiers</vt:lpstr>
      <vt:lpstr>Capturing Groups - 1</vt:lpstr>
      <vt:lpstr>Capturing Groups - 2</vt:lpstr>
      <vt:lpstr>Example of Capturing Groups</vt:lpstr>
      <vt:lpstr>Example of Numbering Capture Group</vt:lpstr>
      <vt:lpstr>Example use of capturing groups</vt:lpstr>
      <vt:lpstr>Double backslashes</vt:lpstr>
      <vt:lpstr>Escaping metacharacters</vt:lpstr>
      <vt:lpstr>Spaces</vt:lpstr>
      <vt:lpstr>Additions to the String class</vt:lpstr>
      <vt:lpstr>Thinking in regular expressions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2012-03-15T07:33:01Z</dcterms:created>
  <dcterms:modified xsi:type="dcterms:W3CDTF">2023-10-05T01:19:41Z</dcterms:modified>
</cp:coreProperties>
</file>