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143"/>
  </p:notesMasterIdLst>
  <p:sldIdLst>
    <p:sldId id="259" r:id="rId2"/>
    <p:sldId id="261" r:id="rId3"/>
    <p:sldId id="272" r:id="rId4"/>
    <p:sldId id="446" r:id="rId5"/>
    <p:sldId id="454" r:id="rId6"/>
    <p:sldId id="447" r:id="rId7"/>
    <p:sldId id="448" r:id="rId8"/>
    <p:sldId id="449" r:id="rId9"/>
    <p:sldId id="459" r:id="rId10"/>
    <p:sldId id="450" r:id="rId11"/>
    <p:sldId id="455" r:id="rId12"/>
    <p:sldId id="451" r:id="rId13"/>
    <p:sldId id="452" r:id="rId14"/>
    <p:sldId id="456" r:id="rId15"/>
    <p:sldId id="457" r:id="rId16"/>
    <p:sldId id="458" r:id="rId17"/>
    <p:sldId id="460" r:id="rId18"/>
    <p:sldId id="463" r:id="rId19"/>
    <p:sldId id="464" r:id="rId20"/>
    <p:sldId id="273" r:id="rId21"/>
    <p:sldId id="331" r:id="rId22"/>
    <p:sldId id="465" r:id="rId23"/>
    <p:sldId id="332" r:id="rId24"/>
    <p:sldId id="333" r:id="rId25"/>
    <p:sldId id="334" r:id="rId26"/>
    <p:sldId id="335" r:id="rId27"/>
    <p:sldId id="336" r:id="rId28"/>
    <p:sldId id="337" r:id="rId29"/>
    <p:sldId id="338" r:id="rId30"/>
    <p:sldId id="339" r:id="rId31"/>
    <p:sldId id="340" r:id="rId32"/>
    <p:sldId id="341" r:id="rId33"/>
    <p:sldId id="342" r:id="rId34"/>
    <p:sldId id="348" r:id="rId35"/>
    <p:sldId id="466" r:id="rId36"/>
    <p:sldId id="468" r:id="rId37"/>
    <p:sldId id="467" r:id="rId38"/>
    <p:sldId id="469" r:id="rId39"/>
    <p:sldId id="470" r:id="rId40"/>
    <p:sldId id="472" r:id="rId41"/>
    <p:sldId id="473" r:id="rId42"/>
    <p:sldId id="474" r:id="rId43"/>
    <p:sldId id="471" r:id="rId44"/>
    <p:sldId id="362" r:id="rId45"/>
    <p:sldId id="274" r:id="rId46"/>
    <p:sldId id="364" r:id="rId47"/>
    <p:sldId id="365" r:id="rId48"/>
    <p:sldId id="375" r:id="rId49"/>
    <p:sldId id="376" r:id="rId50"/>
    <p:sldId id="366" r:id="rId51"/>
    <p:sldId id="367" r:id="rId52"/>
    <p:sldId id="368" r:id="rId53"/>
    <p:sldId id="369" r:id="rId54"/>
    <p:sldId id="275" r:id="rId55"/>
    <p:sldId id="370" r:id="rId56"/>
    <p:sldId id="371" r:id="rId57"/>
    <p:sldId id="372" r:id="rId58"/>
    <p:sldId id="373" r:id="rId59"/>
    <p:sldId id="374" r:id="rId60"/>
    <p:sldId id="276" r:id="rId61"/>
    <p:sldId id="377" r:id="rId62"/>
    <p:sldId id="378" r:id="rId63"/>
    <p:sldId id="379" r:id="rId64"/>
    <p:sldId id="380" r:id="rId65"/>
    <p:sldId id="381" r:id="rId66"/>
    <p:sldId id="382" r:id="rId67"/>
    <p:sldId id="383" r:id="rId68"/>
    <p:sldId id="384" r:id="rId69"/>
    <p:sldId id="385" r:id="rId70"/>
    <p:sldId id="386" r:id="rId71"/>
    <p:sldId id="387" r:id="rId72"/>
    <p:sldId id="388" r:id="rId73"/>
    <p:sldId id="389" r:id="rId74"/>
    <p:sldId id="390" r:id="rId75"/>
    <p:sldId id="277" r:id="rId76"/>
    <p:sldId id="391" r:id="rId77"/>
    <p:sldId id="392" r:id="rId78"/>
    <p:sldId id="393" r:id="rId79"/>
    <p:sldId id="394" r:id="rId80"/>
    <p:sldId id="395" r:id="rId81"/>
    <p:sldId id="396" r:id="rId82"/>
    <p:sldId id="397" r:id="rId83"/>
    <p:sldId id="398" r:id="rId84"/>
    <p:sldId id="399" r:id="rId85"/>
    <p:sldId id="400" r:id="rId86"/>
    <p:sldId id="401" r:id="rId87"/>
    <p:sldId id="402" r:id="rId88"/>
    <p:sldId id="403" r:id="rId89"/>
    <p:sldId id="404" r:id="rId90"/>
    <p:sldId id="405" r:id="rId91"/>
    <p:sldId id="406" r:id="rId92"/>
    <p:sldId id="407" r:id="rId93"/>
    <p:sldId id="408" r:id="rId94"/>
    <p:sldId id="409" r:id="rId95"/>
    <p:sldId id="410" r:id="rId96"/>
    <p:sldId id="411" r:id="rId97"/>
    <p:sldId id="412" r:id="rId98"/>
    <p:sldId id="413" r:id="rId99"/>
    <p:sldId id="414" r:id="rId100"/>
    <p:sldId id="415" r:id="rId101"/>
    <p:sldId id="416" r:id="rId102"/>
    <p:sldId id="417" r:id="rId103"/>
    <p:sldId id="418" r:id="rId104"/>
    <p:sldId id="419" r:id="rId105"/>
    <p:sldId id="420" r:id="rId106"/>
    <p:sldId id="421" r:id="rId107"/>
    <p:sldId id="422" r:id="rId108"/>
    <p:sldId id="423" r:id="rId109"/>
    <p:sldId id="424" r:id="rId110"/>
    <p:sldId id="425" r:id="rId111"/>
    <p:sldId id="426" r:id="rId112"/>
    <p:sldId id="427" r:id="rId113"/>
    <p:sldId id="428" r:id="rId114"/>
    <p:sldId id="429" r:id="rId115"/>
    <p:sldId id="430" r:id="rId116"/>
    <p:sldId id="431" r:id="rId117"/>
    <p:sldId id="432" r:id="rId118"/>
    <p:sldId id="433" r:id="rId119"/>
    <p:sldId id="434" r:id="rId120"/>
    <p:sldId id="435" r:id="rId121"/>
    <p:sldId id="436" r:id="rId122"/>
    <p:sldId id="445" r:id="rId123"/>
    <p:sldId id="437" r:id="rId124"/>
    <p:sldId id="438" r:id="rId125"/>
    <p:sldId id="439" r:id="rId126"/>
    <p:sldId id="440" r:id="rId127"/>
    <p:sldId id="441" r:id="rId128"/>
    <p:sldId id="442" r:id="rId129"/>
    <p:sldId id="443" r:id="rId130"/>
    <p:sldId id="476" r:id="rId131"/>
    <p:sldId id="481" r:id="rId132"/>
    <p:sldId id="480" r:id="rId133"/>
    <p:sldId id="475" r:id="rId134"/>
    <p:sldId id="477" r:id="rId135"/>
    <p:sldId id="478" r:id="rId136"/>
    <p:sldId id="479" r:id="rId137"/>
    <p:sldId id="482" r:id="rId138"/>
    <p:sldId id="483" r:id="rId139"/>
    <p:sldId id="484" r:id="rId140"/>
    <p:sldId id="329" r:id="rId141"/>
    <p:sldId id="330" r:id="rId1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 id="261"/>
            <p14:sldId id="272"/>
            <p14:sldId id="446"/>
            <p14:sldId id="454"/>
            <p14:sldId id="447"/>
            <p14:sldId id="448"/>
            <p14:sldId id="449"/>
            <p14:sldId id="459"/>
            <p14:sldId id="450"/>
            <p14:sldId id="455"/>
            <p14:sldId id="451"/>
            <p14:sldId id="452"/>
            <p14:sldId id="456"/>
            <p14:sldId id="457"/>
            <p14:sldId id="458"/>
            <p14:sldId id="460"/>
            <p14:sldId id="463"/>
            <p14:sldId id="464"/>
            <p14:sldId id="273"/>
            <p14:sldId id="331"/>
            <p14:sldId id="465"/>
            <p14:sldId id="332"/>
            <p14:sldId id="333"/>
            <p14:sldId id="334"/>
            <p14:sldId id="335"/>
            <p14:sldId id="336"/>
            <p14:sldId id="337"/>
            <p14:sldId id="338"/>
            <p14:sldId id="339"/>
            <p14:sldId id="340"/>
            <p14:sldId id="341"/>
            <p14:sldId id="342"/>
            <p14:sldId id="348"/>
            <p14:sldId id="466"/>
            <p14:sldId id="468"/>
            <p14:sldId id="467"/>
            <p14:sldId id="469"/>
            <p14:sldId id="470"/>
            <p14:sldId id="472"/>
            <p14:sldId id="473"/>
            <p14:sldId id="474"/>
            <p14:sldId id="471"/>
            <p14:sldId id="362"/>
            <p14:sldId id="274"/>
            <p14:sldId id="364"/>
            <p14:sldId id="365"/>
            <p14:sldId id="375"/>
            <p14:sldId id="376"/>
            <p14:sldId id="366"/>
            <p14:sldId id="367"/>
            <p14:sldId id="368"/>
            <p14:sldId id="369"/>
            <p14:sldId id="275"/>
            <p14:sldId id="370"/>
            <p14:sldId id="371"/>
            <p14:sldId id="372"/>
            <p14:sldId id="373"/>
            <p14:sldId id="374"/>
            <p14:sldId id="276"/>
            <p14:sldId id="377"/>
            <p14:sldId id="378"/>
            <p14:sldId id="379"/>
            <p14:sldId id="380"/>
            <p14:sldId id="381"/>
            <p14:sldId id="382"/>
            <p14:sldId id="383"/>
            <p14:sldId id="384"/>
            <p14:sldId id="385"/>
            <p14:sldId id="386"/>
            <p14:sldId id="387"/>
            <p14:sldId id="388"/>
            <p14:sldId id="389"/>
            <p14:sldId id="390"/>
            <p14:sldId id="277"/>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45"/>
            <p14:sldId id="437"/>
            <p14:sldId id="438"/>
            <p14:sldId id="439"/>
            <p14:sldId id="440"/>
            <p14:sldId id="441"/>
            <p14:sldId id="442"/>
            <p14:sldId id="443"/>
            <p14:sldId id="476"/>
            <p14:sldId id="481"/>
            <p14:sldId id="480"/>
            <p14:sldId id="475"/>
            <p14:sldId id="477"/>
            <p14:sldId id="478"/>
            <p14:sldId id="479"/>
            <p14:sldId id="482"/>
            <p14:sldId id="483"/>
            <p14:sldId id="484"/>
            <p14:sldId id="329"/>
            <p14:sldId id="330"/>
          </p14:sldIdLst>
        </p14:section>
      </p14:sectionLst>
    </p:ext>
    <p:ext uri="{EFAFB233-063F-42B5-8137-9DF3F51BA10A}">
      <p15:sldGuideLst xmlns:p15="http://schemas.microsoft.com/office/powerpoint/2012/main" xmlns="">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31" autoAdjust="0"/>
    <p:restoredTop sz="95250" autoAdjust="0"/>
  </p:normalViewPr>
  <p:slideViewPr>
    <p:cSldViewPr>
      <p:cViewPr varScale="1">
        <p:scale>
          <a:sx n="62" d="100"/>
          <a:sy n="62" d="100"/>
        </p:scale>
        <p:origin x="-811" y="-91"/>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4/20/2022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268985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222247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375102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Push APIs</a:t>
            </a:r>
          </a:p>
          <a:p>
            <a:r>
              <a:rPr lang="en-US" smtClean="0"/>
              <a:t>    Read-only</a:t>
            </a:r>
          </a:p>
          <a:p>
            <a:r>
              <a:rPr lang="en-US" smtClean="0"/>
              <a:t>    Fast</a:t>
            </a:r>
          </a:p>
          <a:p>
            <a:r>
              <a:rPr lang="en-US" smtClean="0"/>
              <a:t>    Streamable</a:t>
            </a:r>
          </a:p>
          <a:p>
            <a:r>
              <a:rPr lang="en-US" smtClean="0"/>
              <a:t>    Memory efficient</a:t>
            </a:r>
          </a:p>
          <a:p>
            <a:r>
              <a:rPr lang="en-US" smtClean="0"/>
              <a:t>    Complete</a:t>
            </a:r>
          </a:p>
          <a:p>
            <a:r>
              <a:rPr lang="en-US" smtClean="0"/>
              <a:t>    Essentially correct</a:t>
            </a:r>
          </a:p>
          <a:p>
            <a:r>
              <a:rPr lang="en-US" smtClean="0"/>
              <a:t>    Client programs can get quite complex and confusing</a:t>
            </a:r>
          </a:p>
          <a:p>
            <a:r>
              <a:rPr lang="en-US" smtClean="0"/>
              <a:t>	</a:t>
            </a:r>
          </a:p>
          <a:p>
            <a:r>
              <a:rPr lang="en-US" smtClean="0"/>
              <a:t>Pull APIs</a:t>
            </a:r>
          </a:p>
          <a:p>
            <a:r>
              <a:rPr lang="en-US" smtClean="0"/>
              <a:t>    Read-only</a:t>
            </a:r>
          </a:p>
          <a:p>
            <a:r>
              <a:rPr lang="en-US" smtClean="0"/>
              <a:t>    Fast</a:t>
            </a:r>
          </a:p>
          <a:p>
            <a:r>
              <a:rPr lang="en-US" smtClean="0"/>
              <a:t>    Streamable</a:t>
            </a:r>
          </a:p>
          <a:p>
            <a:r>
              <a:rPr lang="en-US" smtClean="0"/>
              <a:t>    Memory efficient</a:t>
            </a:r>
          </a:p>
          <a:p>
            <a:r>
              <a:rPr lang="en-US" smtClean="0"/>
              <a:t>    Client programs can be much simpler than SAX</a:t>
            </a:r>
          </a:p>
          <a:p>
            <a:r>
              <a:rPr lang="en-US" smtClean="0"/>
              <a:t>Data Binding APIs</a:t>
            </a:r>
          </a:p>
          <a:p>
            <a:r>
              <a:rPr lang="en-US" smtClean="0"/>
              <a:t>    Map XML documents to Java classes</a:t>
            </a:r>
          </a:p>
          <a:p>
            <a:r>
              <a:rPr lang="en-US" smtClean="0"/>
              <a:t>    Read/Write</a:t>
            </a:r>
          </a:p>
          <a:p>
            <a:r>
              <a:rPr lang="en-US" smtClean="0"/>
              <a:t>    Allow in-memory manipulation</a:t>
            </a:r>
          </a:p>
          <a:p>
            <a:r>
              <a:rPr lang="en-US" smtClean="0"/>
              <a:t>    Hide the XML details</a:t>
            </a:r>
          </a:p>
          <a:p>
            <a:r>
              <a:rPr lang="en-US" smtClean="0"/>
              <a:t>    Common assumptions:</a:t>
            </a:r>
          </a:p>
          <a:p>
            <a:r>
              <a:rPr lang="en-US" smtClean="0"/>
              <a:t>        Documents have schemas</a:t>
            </a:r>
          </a:p>
          <a:p>
            <a:r>
              <a:rPr lang="en-US" smtClean="0"/>
              <a:t>        Documents are valid.</a:t>
            </a:r>
          </a:p>
          <a:p>
            <a:r>
              <a:rPr lang="en-US" smtClean="0"/>
              <a:t>        Structures are fairly flat and definitely not recursive.</a:t>
            </a:r>
          </a:p>
          <a:p>
            <a:r>
              <a:rPr lang="en-US" smtClean="0"/>
              <a:t>        Narrative documents aren't worth considering.</a:t>
            </a:r>
          </a:p>
          <a:p>
            <a:r>
              <a:rPr lang="en-US" smtClean="0"/>
              <a:t>        Mixed content doesn't exist.</a:t>
            </a:r>
          </a:p>
          <a:p>
            <a:r>
              <a:rPr lang="en-US" smtClean="0"/>
              <a:t>        Choices don't exist.</a:t>
            </a:r>
          </a:p>
          <a:p>
            <a:r>
              <a:rPr lang="en-US" smtClean="0"/>
              <a:t>        Order doesn't matter.</a:t>
            </a:r>
          </a:p>
          <a:p>
            <a:r>
              <a:rPr lang="en-US" smtClean="0"/>
              <a:t>        Sees the world through object-colored glasses</a:t>
            </a:r>
          </a:p>
          <a:p>
            <a:r>
              <a:rPr lang="en-US" smtClean="0"/>
              <a:t>		</a:t>
            </a:r>
          </a:p>
          <a:p>
            <a:r>
              <a:rPr lang="en-US" smtClean="0"/>
              <a:t>Tree APIs</a:t>
            </a:r>
          </a:p>
          <a:p>
            <a:r>
              <a:rPr lang="en-US" smtClean="0"/>
              <a:t>    Model an XML document using classes that represent nodes</a:t>
            </a:r>
          </a:p>
          <a:p>
            <a:r>
              <a:rPr lang="en-US" smtClean="0"/>
              <a:t>    Composition builds a tree</a:t>
            </a:r>
          </a:p>
          <a:p>
            <a:r>
              <a:rPr lang="en-US" smtClean="0"/>
              <a:t>    Read/Write</a:t>
            </a:r>
          </a:p>
          <a:p>
            <a:r>
              <a:rPr lang="en-US" smtClean="0"/>
              <a:t>    Allow in-memory manipulation</a:t>
            </a:r>
          </a:p>
          <a:p>
            <a:r>
              <a:rPr lang="en-US" smtClean="0"/>
              <a:t>    The simplest arbitrary XML API</a:t>
            </a:r>
          </a:p>
          <a:p>
            <a:r>
              <a:rPr lang="en-US" smtClean="0"/>
              <a:t>    Tend to be profligate with memory</a:t>
            </a:r>
          </a:p>
          <a:p>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22</a:t>
            </a:fld>
            <a:endParaRPr lang="en-US"/>
          </a:p>
        </p:txBody>
      </p:sp>
    </p:spTree>
    <p:extLst>
      <p:ext uri="{BB962C8B-B14F-4D97-AF65-F5344CB8AC3E}">
        <p14:creationId xmlns:p14="http://schemas.microsoft.com/office/powerpoint/2010/main" val="2768929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Multipurpose Internet Mail Extensions</a:t>
            </a:r>
            <a:r>
              <a:rPr lang="en-US" smtClean="0"/>
              <a:t> </a:t>
            </a:r>
          </a:p>
          <a:p>
            <a:r>
              <a:rPr lang="en-US" smtClean="0"/>
              <a:t>A </a:t>
            </a:r>
            <a:r>
              <a:rPr lang="en-US" dirty="0" smtClean="0"/>
              <a:t>CDATA section starts with "</a:t>
            </a:r>
            <a:r>
              <a:rPr lang="en-US" b="1" dirty="0" smtClean="0"/>
              <a:t>&lt;![CDATA[</a:t>
            </a:r>
            <a:r>
              <a:rPr lang="en-US" dirty="0" smtClean="0"/>
              <a:t>" and ends with "</a:t>
            </a:r>
            <a:r>
              <a:rPr lang="en-US" b="1" dirty="0" smtClean="0"/>
              <a:t>]]&gt;</a:t>
            </a:r>
            <a:r>
              <a:rPr lang="en-US" dirty="0" smtClean="0"/>
              <a:t>":</a:t>
            </a:r>
          </a:p>
          <a:p>
            <a:r>
              <a:rPr lang="en-US" dirty="0" smtClean="0"/>
              <a:t>&lt;script&gt;</a:t>
            </a:r>
            <a:br>
              <a:rPr lang="en-US" dirty="0" smtClean="0"/>
            </a:br>
            <a:r>
              <a:rPr lang="en-US" dirty="0" smtClean="0"/>
              <a:t>&lt;![CDATA[</a:t>
            </a:r>
            <a:br>
              <a:rPr lang="en-US" dirty="0" smtClean="0"/>
            </a:br>
            <a:r>
              <a:rPr lang="en-US" dirty="0" smtClean="0"/>
              <a:t>function </a:t>
            </a:r>
            <a:r>
              <a:rPr lang="en-US" dirty="0" err="1" smtClean="0"/>
              <a:t>matchwo</a:t>
            </a:r>
            <a:r>
              <a:rPr lang="en-US" dirty="0" smtClean="0"/>
              <a:t>(</a:t>
            </a:r>
            <a:r>
              <a:rPr lang="en-US" dirty="0" err="1" smtClean="0"/>
              <a:t>a,b</a:t>
            </a:r>
            <a:r>
              <a:rPr lang="en-US" dirty="0" smtClean="0"/>
              <a:t>)</a:t>
            </a:r>
            <a:br>
              <a:rPr lang="en-US" dirty="0" smtClean="0"/>
            </a:br>
            <a:r>
              <a:rPr lang="en-US" dirty="0" smtClean="0"/>
              <a:t>{</a:t>
            </a:r>
            <a:br>
              <a:rPr lang="en-US" dirty="0" smtClean="0"/>
            </a:br>
            <a:r>
              <a:rPr lang="en-US" dirty="0" smtClean="0"/>
              <a:t>if (a &lt; b &amp;&amp; a &lt; 0) then</a:t>
            </a:r>
            <a:br>
              <a:rPr lang="en-US" dirty="0" smtClean="0"/>
            </a:br>
            <a:r>
              <a:rPr lang="en-US" dirty="0" smtClean="0"/>
              <a:t>  {</a:t>
            </a:r>
            <a:br>
              <a:rPr lang="en-US" dirty="0" smtClean="0"/>
            </a:br>
            <a:r>
              <a:rPr lang="en-US" dirty="0" smtClean="0"/>
              <a:t>  return 1;</a:t>
            </a:r>
            <a:br>
              <a:rPr lang="en-US" dirty="0" smtClean="0"/>
            </a:br>
            <a:r>
              <a:rPr lang="en-US" dirty="0" smtClean="0"/>
              <a:t>  }</a:t>
            </a:r>
            <a:br>
              <a:rPr lang="en-US" dirty="0" smtClean="0"/>
            </a:br>
            <a:r>
              <a:rPr lang="en-US" dirty="0" smtClean="0"/>
              <a:t>else</a:t>
            </a:r>
            <a:br>
              <a:rPr lang="en-US" dirty="0" smtClean="0"/>
            </a:br>
            <a:r>
              <a:rPr lang="en-US" dirty="0" smtClean="0"/>
              <a:t>  {</a:t>
            </a:r>
            <a:br>
              <a:rPr lang="en-US" dirty="0" smtClean="0"/>
            </a:br>
            <a:r>
              <a:rPr lang="en-US" dirty="0" smtClean="0"/>
              <a:t>  return 0;</a:t>
            </a:r>
            <a:br>
              <a:rPr lang="en-US" dirty="0" smtClean="0"/>
            </a:br>
            <a:r>
              <a:rPr lang="en-US" dirty="0" smtClean="0"/>
              <a:t>  }</a:t>
            </a:r>
            <a:br>
              <a:rPr lang="en-US" dirty="0" smtClean="0"/>
            </a:br>
            <a:r>
              <a:rPr lang="en-US" dirty="0" smtClean="0"/>
              <a:t>}</a:t>
            </a:r>
            <a:br>
              <a:rPr lang="en-US" dirty="0" smtClean="0"/>
            </a:br>
            <a:r>
              <a:rPr lang="en-US" dirty="0" smtClean="0"/>
              <a:t>]]&gt;</a:t>
            </a:r>
            <a:br>
              <a:rPr lang="en-US" dirty="0" smtClean="0"/>
            </a:br>
            <a:r>
              <a:rPr lang="en-US" dirty="0" smtClean="0"/>
              <a:t>&lt;/script&gt;</a:t>
            </a:r>
            <a:endParaRPr lang="en-US" dirty="0"/>
          </a:p>
        </p:txBody>
      </p:sp>
      <p:sp>
        <p:nvSpPr>
          <p:cNvPr id="4" name="Slide Number Placeholder 3"/>
          <p:cNvSpPr>
            <a:spLocks noGrp="1"/>
          </p:cNvSpPr>
          <p:nvPr>
            <p:ph type="sldNum" sz="quarter" idx="10"/>
          </p:nvPr>
        </p:nvSpPr>
        <p:spPr/>
        <p:txBody>
          <a:bodyPr/>
          <a:lstStyle/>
          <a:p>
            <a:fld id="{1E81A6D5-C5DA-4EA3-9518-6049BB2E3755}" type="slidenum">
              <a:rPr lang="vi-VN" smtClean="0"/>
              <a:pPr/>
              <a:t>63</a:t>
            </a:fld>
            <a:endParaRPr lang="vi-VN"/>
          </a:p>
        </p:txBody>
      </p:sp>
    </p:spTree>
    <p:extLst>
      <p:ext uri="{BB962C8B-B14F-4D97-AF65-F5344CB8AC3E}">
        <p14:creationId xmlns:p14="http://schemas.microsoft.com/office/powerpoint/2010/main" val="3277876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81A6D5-C5DA-4EA3-9518-6049BB2E3755}" type="slidenum">
              <a:rPr lang="vi-VN" smtClean="0"/>
              <a:pPr/>
              <a:t>65</a:t>
            </a:fld>
            <a:endParaRPr lang="vi-VN"/>
          </a:p>
        </p:txBody>
      </p:sp>
    </p:spTree>
    <p:extLst>
      <p:ext uri="{BB962C8B-B14F-4D97-AF65-F5344CB8AC3E}">
        <p14:creationId xmlns:p14="http://schemas.microsoft.com/office/powerpoint/2010/main" val="22193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81A6D5-C5DA-4EA3-9518-6049BB2E3755}" type="slidenum">
              <a:rPr lang="vi-VN" smtClean="0"/>
              <a:pPr/>
              <a:t>85</a:t>
            </a:fld>
            <a:endParaRPr lang="vi-VN"/>
          </a:p>
        </p:txBody>
      </p:sp>
    </p:spTree>
    <p:extLst>
      <p:ext uri="{BB962C8B-B14F-4D97-AF65-F5344CB8AC3E}">
        <p14:creationId xmlns:p14="http://schemas.microsoft.com/office/powerpoint/2010/main" val="2315237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http://cssparser.sourceforge.net/</a:t>
            </a:r>
          </a:p>
          <a:p>
            <a:r>
              <a:rPr lang="en-US" dirty="0" smtClean="0"/>
              <a:t>http://www.w3.org/Style/CSS/SAC/</a:t>
            </a:r>
            <a:endParaRPr lang="en-US" dirty="0"/>
          </a:p>
        </p:txBody>
      </p:sp>
      <p:sp>
        <p:nvSpPr>
          <p:cNvPr id="4" name="Slide Number Placeholder 3"/>
          <p:cNvSpPr>
            <a:spLocks noGrp="1"/>
          </p:cNvSpPr>
          <p:nvPr>
            <p:ph type="sldNum" sz="quarter" idx="10"/>
          </p:nvPr>
        </p:nvSpPr>
        <p:spPr/>
        <p:txBody>
          <a:bodyPr/>
          <a:lstStyle/>
          <a:p>
            <a:fld id="{1E81A6D5-C5DA-4EA3-9518-6049BB2E3755}" type="slidenum">
              <a:rPr lang="vi-VN" smtClean="0"/>
              <a:pPr/>
              <a:t>89</a:t>
            </a:fld>
            <a:endParaRPr lang="vi-VN"/>
          </a:p>
        </p:txBody>
      </p:sp>
    </p:spTree>
    <p:extLst>
      <p:ext uri="{BB962C8B-B14F-4D97-AF65-F5344CB8AC3E}">
        <p14:creationId xmlns:p14="http://schemas.microsoft.com/office/powerpoint/2010/main" val="1230168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static </a:t>
            </a:r>
            <a:r>
              <a:rPr lang="en-US" dirty="0" smtClean="0"/>
              <a:t>String 	CDATA_SECTION_ELEMENTS</a:t>
            </a:r>
          </a:p>
          <a:p>
            <a:r>
              <a:rPr lang="en-US" dirty="0" smtClean="0"/>
              <a:t>          </a:t>
            </a:r>
            <a:r>
              <a:rPr lang="en-US" dirty="0" err="1" smtClean="0"/>
              <a:t>cdata</a:t>
            </a:r>
            <a:r>
              <a:rPr lang="en-US" dirty="0" smtClean="0"/>
              <a:t>-section-elements = expanded names.</a:t>
            </a:r>
          </a:p>
          <a:p>
            <a:r>
              <a:rPr lang="en-US" dirty="0" smtClean="0"/>
              <a:t>static String 	DOCTYPE_PUBLIC</a:t>
            </a:r>
          </a:p>
          <a:p>
            <a:r>
              <a:rPr lang="en-US" dirty="0" smtClean="0"/>
              <a:t>          </a:t>
            </a:r>
            <a:r>
              <a:rPr lang="en-US" dirty="0" err="1" smtClean="0"/>
              <a:t>doctype</a:t>
            </a:r>
            <a:r>
              <a:rPr lang="en-US" dirty="0" smtClean="0"/>
              <a:t>-public = string.</a:t>
            </a:r>
          </a:p>
          <a:p>
            <a:r>
              <a:rPr lang="en-US" dirty="0" smtClean="0"/>
              <a:t>static String 	DOCTYPE_SYSTEM</a:t>
            </a:r>
          </a:p>
          <a:p>
            <a:r>
              <a:rPr lang="en-US" dirty="0" smtClean="0"/>
              <a:t>          </a:t>
            </a:r>
            <a:r>
              <a:rPr lang="en-US" dirty="0" err="1" smtClean="0"/>
              <a:t>doctype</a:t>
            </a:r>
            <a:r>
              <a:rPr lang="en-US" dirty="0" smtClean="0"/>
              <a:t>-system = string.</a:t>
            </a:r>
          </a:p>
          <a:p>
            <a:r>
              <a:rPr lang="en-US" dirty="0" smtClean="0"/>
              <a:t>static String 	ENCODING</a:t>
            </a:r>
          </a:p>
          <a:p>
            <a:r>
              <a:rPr lang="en-US" dirty="0" smtClean="0"/>
              <a:t>          encoding = string.</a:t>
            </a:r>
          </a:p>
          <a:p>
            <a:r>
              <a:rPr lang="en-US" dirty="0" smtClean="0"/>
              <a:t>static String 	INDENT</a:t>
            </a:r>
          </a:p>
          <a:p>
            <a:r>
              <a:rPr lang="en-US" dirty="0" smtClean="0"/>
              <a:t>          indent = "yes" | "no".</a:t>
            </a:r>
          </a:p>
          <a:p>
            <a:r>
              <a:rPr lang="en-US" dirty="0" smtClean="0"/>
              <a:t>static String 	MEDIA_TYPE</a:t>
            </a:r>
          </a:p>
          <a:p>
            <a:r>
              <a:rPr lang="en-US" dirty="0" smtClean="0"/>
              <a:t>          media-type = string.</a:t>
            </a:r>
          </a:p>
          <a:p>
            <a:r>
              <a:rPr lang="en-US" dirty="0" smtClean="0"/>
              <a:t>static String 	METHOD</a:t>
            </a:r>
          </a:p>
          <a:p>
            <a:r>
              <a:rPr lang="en-US" dirty="0" smtClean="0"/>
              <a:t>          method = "xml" | "html" | "text" | expanded name.</a:t>
            </a:r>
          </a:p>
          <a:p>
            <a:r>
              <a:rPr lang="en-US" dirty="0" smtClean="0"/>
              <a:t>static String 	OMIT_XML_DECLARATION</a:t>
            </a:r>
          </a:p>
          <a:p>
            <a:r>
              <a:rPr lang="en-US" dirty="0" smtClean="0"/>
              <a:t>          omit-xml-declaration = "yes" | "no".</a:t>
            </a:r>
          </a:p>
          <a:p>
            <a:r>
              <a:rPr lang="en-US" dirty="0" smtClean="0"/>
              <a:t>static String 	STANDALONE</a:t>
            </a:r>
          </a:p>
          <a:p>
            <a:r>
              <a:rPr lang="en-US" dirty="0" smtClean="0"/>
              <a:t>          standalone = "yes" | "no".</a:t>
            </a:r>
          </a:p>
          <a:p>
            <a:r>
              <a:rPr lang="en-US" dirty="0" smtClean="0"/>
              <a:t>static String 	VERSION</a:t>
            </a:r>
          </a:p>
          <a:p>
            <a:r>
              <a:rPr lang="en-US" dirty="0" smtClean="0"/>
              <a:t>          version = </a:t>
            </a:r>
            <a:r>
              <a:rPr lang="en-US" dirty="0" err="1" smtClean="0"/>
              <a:t>nmtoken</a:t>
            </a:r>
            <a:r>
              <a:rPr lang="en-US" dirty="0" smtClean="0"/>
              <a:t>.</a:t>
            </a:r>
            <a:endParaRPr lang="en-US" dirty="0"/>
          </a:p>
        </p:txBody>
      </p:sp>
      <p:sp>
        <p:nvSpPr>
          <p:cNvPr id="4" name="Slide Number Placeholder 3"/>
          <p:cNvSpPr>
            <a:spLocks noGrp="1"/>
          </p:cNvSpPr>
          <p:nvPr>
            <p:ph type="sldNum" sz="quarter" idx="10"/>
          </p:nvPr>
        </p:nvSpPr>
        <p:spPr/>
        <p:txBody>
          <a:bodyPr/>
          <a:lstStyle/>
          <a:p>
            <a:fld id="{1E81A6D5-C5DA-4EA3-9518-6049BB2E3755}" type="slidenum">
              <a:rPr lang="vi-VN" smtClean="0"/>
              <a:pPr/>
              <a:t>103</a:t>
            </a:fld>
            <a:endParaRPr lang="vi-VN"/>
          </a:p>
        </p:txBody>
      </p:sp>
    </p:spTree>
    <p:extLst>
      <p:ext uri="{BB962C8B-B14F-4D97-AF65-F5344CB8AC3E}">
        <p14:creationId xmlns:p14="http://schemas.microsoft.com/office/powerpoint/2010/main" val="34148807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sp>
        <p:nvSpPr>
          <p:cNvPr id="2" name="Title 1"/>
          <p:cNvSpPr>
            <a:spLocks noGrp="1"/>
          </p:cNvSpPr>
          <p:nvPr>
            <p:ph type="ctrTitle"/>
          </p:nvPr>
        </p:nvSpPr>
        <p:spPr>
          <a:xfrm>
            <a:off x="381000" y="381001"/>
            <a:ext cx="7772400" cy="761999"/>
          </a:xfrm>
        </p:spPr>
        <p:txBody>
          <a:bodyPr anchor="t"/>
          <a:lstStyle>
            <a:lvl1pPr algn="l">
              <a:defRPr>
                <a:latin typeface="Comic Sans MS" pitchFamily="66"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Comic Sans MS"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CFFFE619-3B05-4B53-BA0D-129967D6A4D2}" type="datetime1">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2050" name="Picture 2" descr="E:\pictures\java\java.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15000" y="1066800"/>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C85CA3-1D4F-46D6-B2EA-7B4B0F07D0B9}" type="datetime1">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39DA59-6347-4222-9EAC-2B2907463E53}" type="datetime1">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Comic Sans MS" pitchFamily="66"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Comic Sans MS" pitchFamily="66"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39C68-C671-4A07-9602-EAC4BC0407EA}" type="datetime1">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1026" name="Picture 2" descr="E:\pictures\java\java.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6411" y="1752600"/>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534400" cy="685800"/>
          </a:xfrm>
        </p:spPr>
        <p:txBody>
          <a:bodyPr anchor="t">
            <a:normAutofit/>
          </a:bodyPr>
          <a:lstStyle>
            <a:lvl1pPr algn="l">
              <a:defRPr sz="2800">
                <a:solidFill>
                  <a:srgbClr val="00B050"/>
                </a:solidFill>
                <a:latin typeface="Comic Sans MS" pitchFamily="66"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28600" y="1524000"/>
            <a:ext cx="8534400" cy="4724400"/>
          </a:xfrm>
        </p:spPr>
        <p:txBody>
          <a:bodyPr>
            <a:normAutofit/>
          </a:bodyPr>
          <a:lstStyle>
            <a:lvl1pPr marL="342900" indent="-342900">
              <a:lnSpc>
                <a:spcPct val="150000"/>
              </a:lnSpc>
              <a:spcBef>
                <a:spcPts val="0"/>
              </a:spcBef>
              <a:buSzPct val="130000"/>
              <a:buFont typeface="Arial" pitchFamily="34" charset="0"/>
              <a:buChar char="•"/>
              <a:defRPr sz="2000">
                <a:latin typeface="Comic Sans MS" pitchFamily="66" charset="0"/>
              </a:defRPr>
            </a:lvl1pPr>
            <a:lvl2pPr marL="571500" indent="-228600">
              <a:lnSpc>
                <a:spcPct val="150000"/>
              </a:lnSpc>
              <a:spcBef>
                <a:spcPts val="0"/>
              </a:spcBef>
              <a:buSzPct val="60000"/>
              <a:buFont typeface="Courier New" pitchFamily="49" charset="0"/>
              <a:buChar char="o"/>
              <a:defRPr sz="1800">
                <a:latin typeface="Comic Sans MS" pitchFamily="66" charset="0"/>
              </a:defRPr>
            </a:lvl2pPr>
            <a:lvl3pPr>
              <a:defRPr sz="2000">
                <a:latin typeface="Comic Sans MS" pitchFamily="66" charset="0"/>
              </a:defRPr>
            </a:lvl3pPr>
            <a:lvl4pPr>
              <a:defRPr sz="2000">
                <a:latin typeface="Comic Sans MS" pitchFamily="66" charset="0"/>
              </a:defRPr>
            </a:lvl4pPr>
            <a:lvl5pPr>
              <a:defRPr sz="2000">
                <a:latin typeface="Comic Sans MS" pitchFamily="66"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lvl1pPr>
              <a:defRPr sz="1400"/>
            </a:lvl1pPr>
          </a:lstStyle>
          <a:p>
            <a:fld id="{ACD2A620-7F42-4EAF-BC60-CF0C3A640458}" type="datetime1">
              <a:rPr lang="en-US" smtClean="0"/>
              <a:pPr/>
              <a:t>4/20/2022</a:t>
            </a:fld>
            <a:endParaRPr lang="en-US"/>
          </a:p>
        </p:txBody>
      </p:sp>
      <p:sp>
        <p:nvSpPr>
          <p:cNvPr id="5" name="Footer Placeholder 4"/>
          <p:cNvSpPr>
            <a:spLocks noGrp="1"/>
          </p:cNvSpPr>
          <p:nvPr>
            <p:ph type="ftr" sz="quarter" idx="11"/>
          </p:nvPr>
        </p:nvSpPr>
        <p:spPr/>
        <p:txBody>
          <a:bodyPr/>
          <a:lstStyle>
            <a:lvl1pPr>
              <a:defRPr sz="1400"/>
            </a:lvl1pPr>
          </a:lstStyle>
          <a:p>
            <a:endParaRPr lang="en-US"/>
          </a:p>
        </p:txBody>
      </p:sp>
      <p:sp>
        <p:nvSpPr>
          <p:cNvPr id="6" name="Slide Number Placeholder 5"/>
          <p:cNvSpPr>
            <a:spLocks noGrp="1"/>
          </p:cNvSpPr>
          <p:nvPr>
            <p:ph type="sldNum" sz="quarter" idx="12"/>
          </p:nvPr>
        </p:nvSpPr>
        <p:spPr/>
        <p:txBody>
          <a:bodyPr/>
          <a:lstStyle>
            <a:lvl1pPr>
              <a:defRPr sz="1400"/>
            </a:lvl1pPr>
          </a:lstStyle>
          <a:p>
            <a:fld id="{515FC477-0A05-4F3E-8EE9-E015C9089D56}"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8CEF13-F98B-4F13-B8C4-832C1909762A}" type="datetime1">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0F83FC-CD78-4A12-AF9B-96400A9B7957}" type="datetime1">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F033C6-4D26-4045-AA47-F948297CA2E2}" type="datetime1">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E08FE-7503-4026-B194-07F7AD844F54}" type="datetime1">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CED8CB-B4B7-4F30-93CC-36DBF2DEA1BC}" type="datetime1">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5A43D1-B8FE-400F-A470-2B939A18FFF2}" type="datetime1">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660449"/>
            <a:ext cx="8610600" cy="86355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8600" y="1560464"/>
            <a:ext cx="8610600" cy="45656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omic Sans MS" pitchFamily="66" charset="0"/>
              </a:defRPr>
            </a:lvl1pPr>
          </a:lstStyle>
          <a:p>
            <a:fld id="{99C4C5F2-B687-427B-9E06-ED10DF93086C}" type="datetime1">
              <a:rPr lang="en-US" smtClean="0"/>
              <a:t>4/20/2022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omic Sans MS" pitchFamily="66"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omic Sans MS" pitchFamily="66" charset="0"/>
              </a:defRPr>
            </a:lvl1pPr>
          </a:lstStyle>
          <a:p>
            <a:fld id="{515FC477-0A05-4F3E-8EE9-E015C9089D56}" type="slidenum">
              <a:rPr lang="en-US" smtClean="0"/>
              <a:pPr/>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hf hdr="0" ftr="0" dt="0"/>
  <p:txStyles>
    <p:titleStyle>
      <a:lvl1pPr algn="l" defTabSz="914400" rtl="0" eaLnBrk="1" latinLnBrk="0" hangingPunct="1">
        <a:spcBef>
          <a:spcPct val="0"/>
        </a:spcBef>
        <a:buNone/>
        <a:defRPr sz="2800" kern="1200">
          <a:solidFill>
            <a:schemeClr val="tx1"/>
          </a:solidFill>
          <a:latin typeface="Comic Sans MS" pitchFamily="66"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Comic Sans MS" pitchFamily="66"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Comic Sans MS" pitchFamily="66"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Comic Sans MS" pitchFamily="66"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Comic Sans MS" pitchFamily="66"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1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3.xml"/><Relationship Id="rId4" Type="http://schemas.openxmlformats.org/officeDocument/2006/relationships/image" Target="../media/image99.png"/></Relationships>
</file>

<file path=ppt/slides/_rels/slide13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image" Target="../media/image101.gif"/><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www.w3schools.com/xml/default.asp"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www.cafeconleche.org/slides/sd2000east/sax/"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www.cafeconleche.org/slides/sd2004west/stax/index.html"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685800" y="1524000"/>
            <a:ext cx="7467600" cy="761999"/>
          </a:xfrm>
        </p:spPr>
        <p:txBody>
          <a:bodyPr>
            <a:normAutofit/>
          </a:bodyPr>
          <a:lstStyle/>
          <a:p>
            <a:r>
              <a:rPr lang="en-US" sz="4000" smtClean="0"/>
              <a:t>XML Processing with Java</a:t>
            </a:r>
            <a:endParaRPr lang="en-US" sz="4000" dirty="0"/>
          </a:p>
        </p:txBody>
      </p:sp>
      <p:sp>
        <p:nvSpPr>
          <p:cNvPr id="4" name="Title 1"/>
          <p:cNvSpPr txBox="1">
            <a:spLocks/>
          </p:cNvSpPr>
          <p:nvPr>
            <p:custDataLst>
              <p:tags r:id="rId3"/>
            </p:custDataLst>
          </p:nvPr>
        </p:nvSpPr>
        <p:spPr>
          <a:xfrm>
            <a:off x="0" y="152401"/>
            <a:ext cx="6400800" cy="761999"/>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Comic Sans MS" pitchFamily="66" charset="0"/>
                <a:ea typeface="+mj-ea"/>
                <a:cs typeface="+mj-cs"/>
              </a:defRPr>
            </a:lvl1pPr>
          </a:lstStyle>
          <a:p>
            <a:r>
              <a:rPr lang="en-US" smtClean="0"/>
              <a:t>Java Programming Course</a:t>
            </a:r>
            <a:endParaRPr lang="en-US" dirty="0"/>
          </a:p>
        </p:txBody>
      </p:sp>
      <p:sp>
        <p:nvSpPr>
          <p:cNvPr id="5" name="Subtitle 4"/>
          <p:cNvSpPr>
            <a:spLocks noGrp="1"/>
          </p:cNvSpPr>
          <p:nvPr>
            <p:ph type="subTitle" idx="1"/>
          </p:nvPr>
        </p:nvSpPr>
        <p:spPr/>
        <p:txBody>
          <a:bodyPr/>
          <a:lstStyle/>
          <a:p>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 Type Definition (DTD)</a:t>
            </a:r>
          </a:p>
        </p:txBody>
      </p:sp>
      <p:sp>
        <p:nvSpPr>
          <p:cNvPr id="3" name="Content Placeholder 2"/>
          <p:cNvSpPr>
            <a:spLocks noGrp="1"/>
          </p:cNvSpPr>
          <p:nvPr>
            <p:ph idx="1"/>
          </p:nvPr>
        </p:nvSpPr>
        <p:spPr/>
        <p:txBody>
          <a:bodyPr>
            <a:normAutofit/>
          </a:bodyPr>
          <a:lstStyle/>
          <a:p>
            <a:pPr>
              <a:lnSpc>
                <a:spcPct val="90000"/>
              </a:lnSpc>
              <a:spcAft>
                <a:spcPts val="600"/>
              </a:spcAft>
            </a:pPr>
            <a:r>
              <a:rPr lang="en-US" sz="2400"/>
              <a:t>DTD document is a non XML document made up of element, attribute and entity declarations.</a:t>
            </a:r>
          </a:p>
          <a:p>
            <a:pPr>
              <a:lnSpc>
                <a:spcPct val="90000"/>
              </a:lnSpc>
              <a:spcAft>
                <a:spcPts val="600"/>
              </a:spcAft>
            </a:pPr>
            <a:endParaRPr lang="en-US" sz="2400"/>
          </a:p>
          <a:p>
            <a:pPr>
              <a:lnSpc>
                <a:spcPct val="90000"/>
              </a:lnSpc>
              <a:spcAft>
                <a:spcPts val="600"/>
              </a:spcAft>
            </a:pPr>
            <a:r>
              <a:rPr lang="en-US" sz="2400"/>
              <a:t>A DTD document defines:</a:t>
            </a:r>
          </a:p>
          <a:p>
            <a:pPr lvl="1">
              <a:lnSpc>
                <a:spcPct val="90000"/>
              </a:lnSpc>
              <a:spcAft>
                <a:spcPts val="600"/>
              </a:spcAft>
            </a:pPr>
            <a:r>
              <a:rPr lang="en-US" sz="2000"/>
              <a:t>The legal building blocks of an XML document.</a:t>
            </a:r>
          </a:p>
          <a:p>
            <a:pPr lvl="1">
              <a:lnSpc>
                <a:spcPct val="90000"/>
              </a:lnSpc>
              <a:spcAft>
                <a:spcPts val="600"/>
              </a:spcAft>
            </a:pPr>
            <a:r>
              <a:rPr lang="en-US" sz="2000"/>
              <a:t>The document structure with a list of legal elements and attributes, </a:t>
            </a:r>
          </a:p>
          <a:p>
            <a:pPr lvl="1">
              <a:lnSpc>
                <a:spcPct val="90000"/>
              </a:lnSpc>
              <a:spcAft>
                <a:spcPts val="600"/>
              </a:spcAft>
            </a:pPr>
            <a:r>
              <a:rPr lang="en-GB" sz="2000"/>
              <a:t>The way elements relate to one another within the document’s tree </a:t>
            </a:r>
            <a:r>
              <a:rPr lang="en-GB" sz="2000" smtClean="0"/>
              <a:t>structure</a:t>
            </a:r>
          </a:p>
          <a:p>
            <a:pPr lvl="1">
              <a:lnSpc>
                <a:spcPct val="90000"/>
              </a:lnSpc>
              <a:spcAft>
                <a:spcPts val="600"/>
              </a:spcAft>
            </a:pPr>
            <a:endParaRPr lang="en-US" sz="2400" smtClean="0"/>
          </a:p>
          <a:p>
            <a:pPr>
              <a:lnSpc>
                <a:spcPct val="90000"/>
              </a:lnSpc>
              <a:spcAft>
                <a:spcPts val="600"/>
              </a:spcAft>
            </a:pPr>
            <a:r>
              <a:rPr lang="en-US" sz="2400" smtClean="0"/>
              <a:t>A DTD can be declared:</a:t>
            </a:r>
          </a:p>
          <a:p>
            <a:pPr lvl="1">
              <a:lnSpc>
                <a:spcPct val="90000"/>
              </a:lnSpc>
              <a:spcAft>
                <a:spcPts val="600"/>
              </a:spcAft>
            </a:pPr>
            <a:r>
              <a:rPr lang="en-US" sz="2000" smtClean="0"/>
              <a:t>Inline </a:t>
            </a:r>
            <a:r>
              <a:rPr lang="en-US" sz="2000"/>
              <a:t>inside an XML document</a:t>
            </a:r>
          </a:p>
          <a:p>
            <a:pPr lvl="1">
              <a:lnSpc>
                <a:spcPct val="90000"/>
              </a:lnSpc>
              <a:spcAft>
                <a:spcPts val="600"/>
              </a:spcAft>
            </a:pPr>
            <a:r>
              <a:rPr lang="en-US" sz="2000"/>
              <a:t>External reference</a:t>
            </a:r>
            <a:r>
              <a:rPr lang="en-US" sz="2000" smtClean="0"/>
              <a:t>.</a:t>
            </a:r>
            <a:endParaRPr lang="en-US" sz="2000"/>
          </a:p>
        </p:txBody>
      </p:sp>
      <p:sp>
        <p:nvSpPr>
          <p:cNvPr id="4" name="Slide Number Placeholder 3"/>
          <p:cNvSpPr>
            <a:spLocks noGrp="1"/>
          </p:cNvSpPr>
          <p:nvPr>
            <p:ph type="sldNum" sz="quarter" idx="12"/>
          </p:nvPr>
        </p:nvSpPr>
        <p:spPr/>
        <p:txBody>
          <a:bodyPr/>
          <a:lstStyle/>
          <a:p>
            <a:fld id="{515FC477-0A05-4F3E-8EE9-E015C9089D56}" type="slidenum">
              <a:rPr lang="en-US" smtClean="0"/>
              <a:pPr/>
              <a:t>10</a:t>
            </a:fld>
            <a:endParaRPr lang="en-US"/>
          </a:p>
        </p:txBody>
      </p:sp>
    </p:spTree>
    <p:extLst>
      <p:ext uri="{BB962C8B-B14F-4D97-AF65-F5344CB8AC3E}">
        <p14:creationId xmlns:p14="http://schemas.microsoft.com/office/powerpoint/2010/main" val="3559333123"/>
      </p:ext>
    </p:extLst>
  </p:cSld>
  <p:clrMapOvr>
    <a:masterClrMapping/>
  </p:clrMapOvr>
  <p:transition spd="slow">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Source and Result</a:t>
            </a:r>
            <a:endParaRPr lang="vi-VN"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066800" y="1144695"/>
            <a:ext cx="5181600" cy="269796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100</a:t>
            </a:fld>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2514600" y="3810000"/>
            <a:ext cx="6019800" cy="2696521"/>
          </a:xfrm>
          <a:prstGeom prst="rect">
            <a:avLst/>
          </a:prstGeom>
          <a:noFill/>
          <a:ln w="9525">
            <a:noFill/>
            <a:miter lim="800000"/>
            <a:headEnd/>
            <a:tailEnd/>
          </a:ln>
        </p:spPr>
      </p:pic>
    </p:spTree>
    <p:extLst>
      <p:ext uri="{BB962C8B-B14F-4D97-AF65-F5344CB8AC3E}">
        <p14:creationId xmlns:p14="http://schemas.microsoft.com/office/powerpoint/2010/main" val="3255573162"/>
      </p:ext>
    </p:extLst>
  </p:cSld>
  <p:clrMapOvr>
    <a:masterClrMapping/>
  </p:clrMapOvr>
  <p:transition spd="slow">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Template</a:t>
            </a:r>
            <a:endParaRPr lang="vi-VN" dirty="0"/>
          </a:p>
        </p:txBody>
      </p:sp>
      <p:sp>
        <p:nvSpPr>
          <p:cNvPr id="3" name="Content Placeholder 2"/>
          <p:cNvSpPr>
            <a:spLocks noGrp="1"/>
          </p:cNvSpPr>
          <p:nvPr>
            <p:ph idx="1"/>
          </p:nvPr>
        </p:nvSpPr>
        <p:spPr>
          <a:xfrm>
            <a:off x="533400" y="4114800"/>
            <a:ext cx="8458200" cy="2438400"/>
          </a:xfrm>
        </p:spPr>
        <p:txBody>
          <a:bodyPr>
            <a:normAutofit/>
          </a:bodyPr>
          <a:lstStyle/>
          <a:p>
            <a:r>
              <a:rPr lang="en-US" dirty="0" smtClean="0"/>
              <a:t>The object, which implements the Template interface, is the runtime result of transformation instructions. </a:t>
            </a:r>
          </a:p>
          <a:p>
            <a:r>
              <a:rPr lang="en-US" dirty="0" smtClean="0"/>
              <a:t>Can be called from multiple threads for a particular instance.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101</a:t>
            </a:fld>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1371600" y="1600200"/>
            <a:ext cx="4197246" cy="2286000"/>
          </a:xfrm>
          <a:prstGeom prst="rect">
            <a:avLst/>
          </a:prstGeom>
          <a:noFill/>
          <a:ln w="9525">
            <a:noFill/>
            <a:miter lim="800000"/>
            <a:headEnd/>
            <a:tailEnd/>
          </a:ln>
        </p:spPr>
      </p:pic>
    </p:spTree>
    <p:extLst>
      <p:ext uri="{BB962C8B-B14F-4D97-AF65-F5344CB8AC3E}">
        <p14:creationId xmlns:p14="http://schemas.microsoft.com/office/powerpoint/2010/main" val="2878294580"/>
      </p:ext>
    </p:extLst>
  </p:cSld>
  <p:clrMapOvr>
    <a:masterClrMapping/>
  </p:clrMapOvr>
  <p:transition spd="slow">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XML Document</a:t>
            </a:r>
            <a:endParaRPr lang="vi-VN"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1828800" y="1284464"/>
            <a:ext cx="5638800" cy="5573536"/>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102</a:t>
            </a:fld>
            <a:endParaRPr lang="en-US" dirty="0"/>
          </a:p>
        </p:txBody>
      </p:sp>
    </p:spTree>
    <p:extLst>
      <p:ext uri="{BB962C8B-B14F-4D97-AF65-F5344CB8AC3E}">
        <p14:creationId xmlns:p14="http://schemas.microsoft.com/office/powerpoint/2010/main" val="187630299"/>
      </p:ext>
    </p:extLst>
  </p:cSld>
  <p:clrMapOvr>
    <a:masterClrMapping/>
  </p:clrMapOvr>
  <p:transition spd="slow">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vi-VN" dirty="0"/>
          </a:p>
        </p:txBody>
      </p:sp>
      <p:pic>
        <p:nvPicPr>
          <p:cNvPr id="10242" name="Picture 2"/>
          <p:cNvPicPr>
            <a:picLocks noGrp="1" noChangeAspect="1" noChangeArrowheads="1"/>
          </p:cNvPicPr>
          <p:nvPr>
            <p:ph idx="1"/>
          </p:nvPr>
        </p:nvPicPr>
        <p:blipFill>
          <a:blip r:embed="rId3" cstate="print"/>
          <a:srcRect/>
          <a:stretch>
            <a:fillRect/>
          </a:stretch>
        </p:blipFill>
        <p:spPr bwMode="auto">
          <a:xfrm>
            <a:off x="471542" y="1181100"/>
            <a:ext cx="8048515" cy="44958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103</a:t>
            </a:fld>
            <a:endParaRPr lang="en-US" dirty="0"/>
          </a:p>
        </p:txBody>
      </p:sp>
      <p:sp>
        <p:nvSpPr>
          <p:cNvPr id="6" name="TextBox 5"/>
          <p:cNvSpPr txBox="1"/>
          <p:nvPr/>
        </p:nvSpPr>
        <p:spPr>
          <a:xfrm>
            <a:off x="381000" y="5486400"/>
            <a:ext cx="8458200" cy="1200329"/>
          </a:xfrm>
          <a:prstGeom prst="rect">
            <a:avLst/>
          </a:prstGeom>
          <a:noFill/>
        </p:spPr>
        <p:txBody>
          <a:bodyPr wrap="square" rtlCol="0">
            <a:spAutoFit/>
          </a:bodyPr>
          <a:lstStyle/>
          <a:p>
            <a:r>
              <a:rPr lang="en-US" dirty="0" smtClean="0"/>
              <a:t>You can display the output in console by using </a:t>
            </a:r>
            <a:r>
              <a:rPr lang="en-US" dirty="0" err="1" smtClean="0">
                <a:solidFill>
                  <a:schemeClr val="accent1"/>
                </a:solidFill>
                <a:latin typeface="Courier New" pitchFamily="49" charset="0"/>
                <a:cs typeface="Courier New" pitchFamily="49" charset="0"/>
              </a:rPr>
              <a:t>System.out</a:t>
            </a:r>
            <a:r>
              <a:rPr lang="en-US" dirty="0" smtClean="0"/>
              <a:t>  instead of using </a:t>
            </a:r>
            <a:r>
              <a:rPr lang="en-US" dirty="0" err="1" smtClean="0">
                <a:solidFill>
                  <a:schemeClr val="accent1"/>
                </a:solidFill>
                <a:latin typeface="Courier New" pitchFamily="49" charset="0"/>
                <a:cs typeface="Courier New" pitchFamily="49" charset="0"/>
              </a:rPr>
              <a:t>outfile</a:t>
            </a:r>
            <a:r>
              <a:rPr lang="en-US" dirty="0" smtClean="0"/>
              <a:t>.</a:t>
            </a:r>
          </a:p>
          <a:p>
            <a:r>
              <a:rPr lang="en-US" dirty="0" smtClean="0"/>
              <a:t>Using </a:t>
            </a:r>
            <a:r>
              <a:rPr lang="vi-VN" sz="1600" dirty="0" smtClean="0">
                <a:solidFill>
                  <a:schemeClr val="accent1"/>
                </a:solidFill>
                <a:latin typeface="Courier New" pitchFamily="49" charset="0"/>
                <a:cs typeface="Courier New" pitchFamily="49" charset="0"/>
              </a:rPr>
              <a:t>transformer.setOutputProperty(OutputKeys.INDENT</a:t>
            </a:r>
            <a:r>
              <a:rPr lang="vi-VN" sz="1600" dirty="0">
                <a:solidFill>
                  <a:schemeClr val="accent1"/>
                </a:solidFill>
                <a:latin typeface="Courier New" pitchFamily="49" charset="0"/>
                <a:cs typeface="Courier New" pitchFamily="49" charset="0"/>
              </a:rPr>
              <a:t>, "yes</a:t>
            </a:r>
            <a:r>
              <a:rPr lang="vi-VN" sz="1600" dirty="0" smtClean="0">
                <a:solidFill>
                  <a:schemeClr val="accent1"/>
                </a:solidFill>
                <a:latin typeface="Courier New" pitchFamily="49" charset="0"/>
                <a:cs typeface="Courier New" pitchFamily="49" charset="0"/>
              </a:rPr>
              <a:t>")</a:t>
            </a:r>
            <a:r>
              <a:rPr lang="en-US" dirty="0" smtClean="0"/>
              <a:t> to display result with indentation</a:t>
            </a:r>
            <a:endParaRPr lang="vi-VN" dirty="0"/>
          </a:p>
        </p:txBody>
      </p:sp>
    </p:spTree>
    <p:extLst>
      <p:ext uri="{BB962C8B-B14F-4D97-AF65-F5344CB8AC3E}">
        <p14:creationId xmlns:p14="http://schemas.microsoft.com/office/powerpoint/2010/main" val="427979720"/>
      </p:ext>
    </p:extLst>
  </p:cSld>
  <p:clrMapOvr>
    <a:masterClrMapping/>
  </p:clrMapOvr>
  <p:transition spd="slow">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 with parameter</a:t>
            </a:r>
            <a:endParaRPr lang="vi-V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17128"/>
            <a:ext cx="8598173" cy="28194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104</a:t>
            </a:fld>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672990" y="3191844"/>
            <a:ext cx="8090010" cy="3529631"/>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2734031462"/>
      </p:ext>
    </p:extLst>
  </p:cSld>
  <p:clrMapOvr>
    <a:masterClrMapping/>
  </p:clrMapOvr>
  <p:transition spd="slow">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362200"/>
            <a:ext cx="7620000" cy="1828800"/>
          </a:xfrm>
        </p:spPr>
        <p:txBody>
          <a:bodyPr>
            <a:noAutofit/>
          </a:bodyPr>
          <a:lstStyle/>
          <a:p>
            <a:pPr algn="ctr"/>
            <a:r>
              <a:rPr lang="en-US" sz="5400" dirty="0" smtClean="0"/>
              <a:t>JAXP API</a:t>
            </a:r>
            <a:br>
              <a:rPr lang="en-US" sz="5400" dirty="0" smtClean="0"/>
            </a:br>
            <a:r>
              <a:rPr lang="en-US" sz="5400" dirty="0" smtClean="0"/>
              <a:t>For </a:t>
            </a:r>
            <a:r>
              <a:rPr lang="en-US" sz="5400" dirty="0" err="1" smtClean="0"/>
              <a:t>XPath</a:t>
            </a:r>
            <a:r>
              <a:rPr lang="en-US" sz="5400" dirty="0" smtClean="0"/>
              <a:t> Processing</a:t>
            </a:r>
            <a:endParaRPr lang="vi-VN" sz="5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105</a:t>
            </a:fld>
            <a:endParaRPr lang="en-US" dirty="0"/>
          </a:p>
        </p:txBody>
      </p:sp>
    </p:spTree>
    <p:extLst>
      <p:ext uri="{BB962C8B-B14F-4D97-AF65-F5344CB8AC3E}">
        <p14:creationId xmlns:p14="http://schemas.microsoft.com/office/powerpoint/2010/main" val="9596214"/>
      </p:ext>
    </p:extLst>
  </p:cSld>
  <p:clrMapOvr>
    <a:masterClrMapping/>
  </p:clrMapOvr>
  <p:transition spd="slow">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JAXP API For </a:t>
            </a:r>
            <a:r>
              <a:rPr lang="en-US" dirty="0" err="1" smtClean="0"/>
              <a:t>XPath</a:t>
            </a:r>
            <a:r>
              <a:rPr lang="en-US" dirty="0" smtClean="0"/>
              <a:t> Processing(1)</a:t>
            </a:r>
            <a:endParaRPr lang="vi-VN" dirty="0"/>
          </a:p>
        </p:txBody>
      </p:sp>
      <p:sp>
        <p:nvSpPr>
          <p:cNvPr id="3" name="Content Placeholder 2"/>
          <p:cNvSpPr>
            <a:spLocks noGrp="1"/>
          </p:cNvSpPr>
          <p:nvPr>
            <p:ph idx="1"/>
          </p:nvPr>
        </p:nvSpPr>
        <p:spPr>
          <a:xfrm>
            <a:off x="1435608" y="1447800"/>
            <a:ext cx="7327392" cy="1219200"/>
          </a:xfrm>
        </p:spPr>
        <p:txBody>
          <a:bodyPr>
            <a:normAutofit fontScale="92500" lnSpcReduction="10000"/>
          </a:bodyPr>
          <a:lstStyle/>
          <a:p>
            <a:r>
              <a:rPr lang="en-US" sz="2800" dirty="0" smtClean="0"/>
              <a:t>Define in the </a:t>
            </a:r>
            <a:r>
              <a:rPr lang="en-US" sz="2800" dirty="0" err="1" smtClean="0">
                <a:solidFill>
                  <a:srgbClr val="FF0000"/>
                </a:solidFill>
              </a:rPr>
              <a:t>javax.xml.xpath</a:t>
            </a:r>
            <a:r>
              <a:rPr lang="en-US" sz="2800" dirty="0" smtClean="0"/>
              <a:t> package.</a:t>
            </a:r>
          </a:p>
          <a:p>
            <a:r>
              <a:rPr lang="en-US" sz="2800" dirty="0" smtClean="0"/>
              <a:t>Has 2 interfaces and 2 classes as picture:</a:t>
            </a:r>
            <a:endParaRPr lang="vi-VN"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106</a:t>
            </a:fld>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2286000" y="2819400"/>
            <a:ext cx="4419600" cy="3871716"/>
          </a:xfrm>
          <a:prstGeom prst="rect">
            <a:avLst/>
          </a:prstGeom>
          <a:noFill/>
          <a:ln w="9525">
            <a:noFill/>
            <a:miter lim="800000"/>
            <a:headEnd/>
            <a:tailEnd/>
          </a:ln>
        </p:spPr>
      </p:pic>
      <p:sp>
        <p:nvSpPr>
          <p:cNvPr id="6" name="Content Placeholder 2"/>
          <p:cNvSpPr txBox="1">
            <a:spLocks/>
          </p:cNvSpPr>
          <p:nvPr/>
        </p:nvSpPr>
        <p:spPr>
          <a:xfrm>
            <a:off x="1371600" y="4038600"/>
            <a:ext cx="7315200" cy="25146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vi-VN"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54963167"/>
      </p:ext>
    </p:extLst>
  </p:cSld>
  <p:clrMapOvr>
    <a:masterClrMapping/>
  </p:clrMapOvr>
  <p:transition spd="slow">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JAXP API For </a:t>
            </a:r>
            <a:r>
              <a:rPr lang="en-US" dirty="0" err="1" smtClean="0"/>
              <a:t>XPath</a:t>
            </a:r>
            <a:r>
              <a:rPr lang="en-US" dirty="0" smtClean="0"/>
              <a:t> Processing(2)</a:t>
            </a:r>
            <a:endParaRPr lang="vi-VN" dirty="0"/>
          </a:p>
        </p:txBody>
      </p:sp>
      <p:sp>
        <p:nvSpPr>
          <p:cNvPr id="3" name="Content Placeholder 2"/>
          <p:cNvSpPr>
            <a:spLocks noGrp="1"/>
          </p:cNvSpPr>
          <p:nvPr>
            <p:ph idx="1"/>
          </p:nvPr>
        </p:nvSpPr>
        <p:spPr/>
        <p:txBody>
          <a:bodyPr>
            <a:normAutofit/>
          </a:bodyPr>
          <a:lstStyle/>
          <a:p>
            <a:pPr lvl="0"/>
            <a:r>
              <a:rPr lang="en-US" dirty="0" smtClean="0"/>
              <a:t>The </a:t>
            </a:r>
            <a:r>
              <a:rPr lang="en-US" b="1" dirty="0" err="1" smtClean="0"/>
              <a:t>XPath</a:t>
            </a:r>
            <a:r>
              <a:rPr lang="en-US" dirty="0" smtClean="0"/>
              <a:t> interface gives syntax for traversing through the nodes in an XML document.</a:t>
            </a:r>
          </a:p>
          <a:p>
            <a:pPr lvl="0"/>
            <a:r>
              <a:rPr lang="vi-VN" dirty="0" smtClean="0"/>
              <a:t>The </a:t>
            </a:r>
            <a:r>
              <a:rPr lang="vi-VN" b="1" dirty="0" smtClean="0"/>
              <a:t>XPathExpression</a:t>
            </a:r>
            <a:r>
              <a:rPr lang="en-US" dirty="0" smtClean="0"/>
              <a:t> interface deals with location path and predicates.</a:t>
            </a:r>
          </a:p>
          <a:p>
            <a:r>
              <a:rPr lang="en-US" dirty="0" smtClean="0"/>
              <a:t>The </a:t>
            </a:r>
            <a:r>
              <a:rPr lang="en-US" b="1" dirty="0" err="1" smtClean="0"/>
              <a:t>XPathFactory</a:t>
            </a:r>
            <a:r>
              <a:rPr lang="en-US" dirty="0" smtClean="0"/>
              <a:t> class is used for creating </a:t>
            </a:r>
            <a:r>
              <a:rPr lang="en-US" dirty="0" err="1" smtClean="0"/>
              <a:t>XPath</a:t>
            </a:r>
            <a:r>
              <a:rPr lang="en-US" dirty="0" smtClean="0"/>
              <a:t> objects. </a:t>
            </a:r>
          </a:p>
          <a:p>
            <a:r>
              <a:rPr lang="en-US" dirty="0" smtClean="0"/>
              <a:t>The </a:t>
            </a:r>
            <a:r>
              <a:rPr lang="en-US" b="1" dirty="0" err="1" smtClean="0"/>
              <a:t>XPathConstants</a:t>
            </a:r>
            <a:r>
              <a:rPr lang="en-US" dirty="0" smtClean="0"/>
              <a:t> class defines the data types such as Boolean, </a:t>
            </a:r>
            <a:r>
              <a:rPr lang="en-US" dirty="0" err="1" smtClean="0"/>
              <a:t>NodeSet</a:t>
            </a:r>
            <a:r>
              <a:rPr lang="en-US" dirty="0" smtClean="0"/>
              <a:t>, number, and string for working with nodes in and XML document</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107</a:t>
            </a:fld>
            <a:endParaRPr lang="en-US" dirty="0"/>
          </a:p>
        </p:txBody>
      </p:sp>
    </p:spTree>
    <p:extLst>
      <p:ext uri="{BB962C8B-B14F-4D97-AF65-F5344CB8AC3E}">
        <p14:creationId xmlns:p14="http://schemas.microsoft.com/office/powerpoint/2010/main" val="3175902717"/>
      </p:ext>
    </p:extLst>
  </p:cSld>
  <p:clrMapOvr>
    <a:masterClrMapping/>
  </p:clrMapOvr>
  <p:transition spd="slow">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924800" cy="914400"/>
          </a:xfrm>
        </p:spPr>
        <p:txBody>
          <a:bodyPr/>
          <a:lstStyle/>
          <a:p>
            <a:r>
              <a:rPr lang="en-US" dirty="0" err="1" smtClean="0"/>
              <a:t>XPath</a:t>
            </a:r>
            <a:r>
              <a:rPr lang="en-US" dirty="0" smtClean="0"/>
              <a:t> Example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108</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4800" y="1219200"/>
            <a:ext cx="8608225" cy="4648200"/>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775373262"/>
      </p:ext>
    </p:extLst>
  </p:cSld>
  <p:clrMapOvr>
    <a:masterClrMapping/>
  </p:clrMapOvr>
  <p:transition spd="slow">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Processing Namespace Context</a:t>
            </a:r>
            <a:endParaRPr lang="vi-VN" dirty="0"/>
          </a:p>
        </p:txBody>
      </p:sp>
      <p:sp>
        <p:nvSpPr>
          <p:cNvPr id="3" name="Content Placeholder 2"/>
          <p:cNvSpPr>
            <a:spLocks noGrp="1"/>
          </p:cNvSpPr>
          <p:nvPr>
            <p:ph idx="1"/>
          </p:nvPr>
        </p:nvSpPr>
        <p:spPr>
          <a:xfrm>
            <a:off x="304800" y="1447800"/>
            <a:ext cx="8628888" cy="1600200"/>
          </a:xfrm>
        </p:spPr>
        <p:txBody>
          <a:bodyPr/>
          <a:lstStyle/>
          <a:p>
            <a:r>
              <a:rPr lang="en-US" b="1" dirty="0" err="1" smtClean="0"/>
              <a:t>NamespaceContext</a:t>
            </a:r>
            <a:r>
              <a:rPr lang="en-US" dirty="0" smtClean="0"/>
              <a:t> interface establishes the namespace relationship when an </a:t>
            </a:r>
            <a:r>
              <a:rPr lang="en-US" dirty="0" err="1" smtClean="0"/>
              <a:t>XPath</a:t>
            </a:r>
            <a:r>
              <a:rPr lang="en-US" dirty="0" smtClean="0"/>
              <a:t> expression is evaluated.</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109</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066800" y="3429000"/>
            <a:ext cx="7098890" cy="2895600"/>
          </a:xfrm>
          <a:prstGeom prst="rect">
            <a:avLst/>
          </a:prstGeom>
          <a:noFill/>
          <a:ln w="9525">
            <a:noFill/>
            <a:miter lim="800000"/>
            <a:headEnd/>
            <a:tailEnd/>
          </a:ln>
        </p:spPr>
      </p:pic>
    </p:spTree>
    <p:extLst>
      <p:ext uri="{BB962C8B-B14F-4D97-AF65-F5344CB8AC3E}">
        <p14:creationId xmlns:p14="http://schemas.microsoft.com/office/powerpoint/2010/main" val="2981988371"/>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of a DTD</a:t>
            </a:r>
          </a:p>
        </p:txBody>
      </p:sp>
      <p:sp>
        <p:nvSpPr>
          <p:cNvPr id="3" name="Content Placeholder 2"/>
          <p:cNvSpPr>
            <a:spLocks noGrp="1"/>
          </p:cNvSpPr>
          <p:nvPr>
            <p:ph idx="1"/>
          </p:nvPr>
        </p:nvSpPr>
        <p:spPr>
          <a:xfrm>
            <a:off x="228600" y="1524000"/>
            <a:ext cx="5791200" cy="4724400"/>
          </a:xfrm>
        </p:spPr>
        <p:txBody>
          <a:bodyPr/>
          <a:lstStyle/>
          <a:p>
            <a:pPr marL="457200" indent="-457200" algn="just">
              <a:lnSpc>
                <a:spcPct val="80000"/>
              </a:lnSpc>
              <a:spcAft>
                <a:spcPts val="600"/>
              </a:spcAft>
              <a:buFont typeface="Arial" panose="020B0604020202020204" pitchFamily="34" charset="0"/>
              <a:buAutoNum type="arabicPeriod"/>
            </a:pPr>
            <a:r>
              <a:rPr lang="en-US" sz="1900"/>
              <a:t>DOCTYPE declaration</a:t>
            </a:r>
          </a:p>
          <a:p>
            <a:pPr marL="784225" lvl="1" indent="-457200" algn="just">
              <a:lnSpc>
                <a:spcPct val="80000"/>
              </a:lnSpc>
              <a:spcAft>
                <a:spcPts val="600"/>
              </a:spcAft>
            </a:pPr>
            <a:r>
              <a:rPr lang="en-US" sz="1900"/>
              <a:t>Specifies name of that DTD and either its content or location</a:t>
            </a:r>
          </a:p>
          <a:p>
            <a:pPr marL="784225" lvl="1" indent="-457200" algn="just">
              <a:lnSpc>
                <a:spcPct val="80000"/>
              </a:lnSpc>
              <a:spcAft>
                <a:spcPts val="600"/>
              </a:spcAft>
              <a:buFont typeface="Arial" panose="020B0604020202020204" pitchFamily="34" charset="0"/>
              <a:buAutoNum type="arabicPeriod"/>
            </a:pPr>
            <a:endParaRPr lang="en-US" sz="1900"/>
          </a:p>
          <a:p>
            <a:pPr marL="457200" indent="-457200" algn="just">
              <a:lnSpc>
                <a:spcPct val="80000"/>
              </a:lnSpc>
              <a:spcAft>
                <a:spcPts val="600"/>
              </a:spcAft>
              <a:buFont typeface="Arial" panose="020B0604020202020204" pitchFamily="34" charset="0"/>
              <a:buAutoNum type="arabicPeriod"/>
            </a:pPr>
            <a:r>
              <a:rPr lang="en-US" sz="1900"/>
              <a:t>ELEMENT declaration</a:t>
            </a:r>
          </a:p>
          <a:p>
            <a:pPr marL="784225" lvl="1" indent="-457200" algn="just">
              <a:lnSpc>
                <a:spcPct val="80000"/>
              </a:lnSpc>
              <a:spcAft>
                <a:spcPts val="600"/>
              </a:spcAft>
            </a:pPr>
            <a:r>
              <a:rPr lang="en-US" sz="1900"/>
              <a:t>Specifies the name of the element, the content which that element can contain</a:t>
            </a:r>
          </a:p>
          <a:p>
            <a:pPr marL="784225" lvl="1" indent="-457200" algn="just">
              <a:lnSpc>
                <a:spcPct val="80000"/>
              </a:lnSpc>
              <a:spcAft>
                <a:spcPts val="600"/>
              </a:spcAft>
              <a:buFont typeface="Arial" panose="020B0604020202020204" pitchFamily="34" charset="0"/>
              <a:buAutoNum type="arabicPeriod"/>
            </a:pPr>
            <a:endParaRPr lang="en-US" sz="1900"/>
          </a:p>
          <a:p>
            <a:pPr marL="457200" indent="-457200" algn="just">
              <a:lnSpc>
                <a:spcPct val="80000"/>
              </a:lnSpc>
              <a:spcAft>
                <a:spcPts val="600"/>
              </a:spcAft>
              <a:buFont typeface="Arial" panose="020B0604020202020204" pitchFamily="34" charset="0"/>
              <a:buAutoNum type="arabicPeriod"/>
            </a:pPr>
            <a:r>
              <a:rPr lang="en-US" sz="1900"/>
              <a:t>ATTRIBUTE declaration</a:t>
            </a:r>
          </a:p>
          <a:p>
            <a:pPr marL="784225" lvl="1" indent="-457200" algn="just">
              <a:lnSpc>
                <a:spcPct val="80000"/>
              </a:lnSpc>
              <a:spcAft>
                <a:spcPts val="600"/>
              </a:spcAft>
            </a:pPr>
            <a:r>
              <a:rPr lang="en-US" sz="1900"/>
              <a:t>Specifies the element that owns the attributes, the attribute name, its type and its default values (if any)</a:t>
            </a:r>
          </a:p>
          <a:p>
            <a:pPr marL="784225" lvl="1" indent="-457200" algn="just">
              <a:lnSpc>
                <a:spcPct val="80000"/>
              </a:lnSpc>
              <a:spcAft>
                <a:spcPts val="600"/>
              </a:spcAft>
              <a:buFont typeface="Arial" panose="020B0604020202020204" pitchFamily="34" charset="0"/>
              <a:buAutoNum type="arabicPeriod"/>
            </a:pPr>
            <a:endParaRPr lang="en-US" sz="1900"/>
          </a:p>
          <a:p>
            <a:pPr marL="457200" indent="-457200" algn="just">
              <a:lnSpc>
                <a:spcPct val="80000"/>
              </a:lnSpc>
              <a:spcAft>
                <a:spcPts val="600"/>
              </a:spcAft>
              <a:buFont typeface="Arial" panose="020B0604020202020204" pitchFamily="34" charset="0"/>
              <a:buAutoNum type="arabicPeriod"/>
            </a:pPr>
            <a:r>
              <a:rPr lang="en-US" sz="1900"/>
              <a:t>ENTITY declaration</a:t>
            </a:r>
          </a:p>
          <a:p>
            <a:pPr marL="784225" lvl="1" indent="-457200" algn="just">
              <a:lnSpc>
                <a:spcPct val="80000"/>
              </a:lnSpc>
              <a:spcAft>
                <a:spcPts val="600"/>
              </a:spcAft>
            </a:pPr>
            <a:r>
              <a:rPr lang="en-US" sz="1900"/>
              <a:t>Specifies the name of the entity and either its value or location of its values.</a:t>
            </a:r>
          </a:p>
          <a:p>
            <a:pPr algn="just">
              <a:spcAft>
                <a:spcPts val="600"/>
              </a:spcAft>
            </a:pP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11</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905000"/>
            <a:ext cx="223695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8364731"/>
      </p:ext>
    </p:extLst>
  </p:cSld>
  <p:clrMapOvr>
    <a:masterClrMapping/>
  </p:clrMapOvr>
  <p:transition spd="slow">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 Context</a:t>
            </a:r>
            <a:endParaRPr lang="vi-VN" dirty="0"/>
          </a:p>
        </p:txBody>
      </p:sp>
      <p:sp>
        <p:nvSpPr>
          <p:cNvPr id="3" name="Content Placeholder 2"/>
          <p:cNvSpPr>
            <a:spLocks noGrp="1"/>
          </p:cNvSpPr>
          <p:nvPr>
            <p:ph idx="1"/>
          </p:nvPr>
        </p:nvSpPr>
        <p:spPr>
          <a:xfrm>
            <a:off x="228600" y="1447800"/>
            <a:ext cx="8458200" cy="2209800"/>
          </a:xfrm>
        </p:spPr>
        <p:txBody>
          <a:bodyPr>
            <a:normAutofit lnSpcReduction="10000"/>
          </a:bodyPr>
          <a:lstStyle/>
          <a:p>
            <a:r>
              <a:rPr lang="en-US" sz="2400" dirty="0" smtClean="0"/>
              <a:t>The </a:t>
            </a:r>
            <a:r>
              <a:rPr lang="en-US" sz="2400" dirty="0" err="1" smtClean="0"/>
              <a:t>NamespaceContext</a:t>
            </a:r>
            <a:r>
              <a:rPr lang="en-US" sz="2400" dirty="0" smtClean="0"/>
              <a:t> interface is used for reading the XML namespace context processing.</a:t>
            </a:r>
          </a:p>
          <a:p>
            <a:r>
              <a:rPr lang="en-US" sz="2400" dirty="0" smtClean="0"/>
              <a:t>The Namespace URI can be bound to more than one prefixes in the current scope.</a:t>
            </a:r>
            <a:endParaRPr lang="vi-V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110</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362200" y="3124200"/>
            <a:ext cx="4267200" cy="3572216"/>
          </a:xfrm>
          <a:prstGeom prst="rect">
            <a:avLst/>
          </a:prstGeom>
          <a:noFill/>
          <a:ln w="9525">
            <a:noFill/>
            <a:miter lim="800000"/>
            <a:headEnd/>
            <a:tailEnd/>
          </a:ln>
        </p:spPr>
      </p:pic>
    </p:spTree>
    <p:extLst>
      <p:ext uri="{BB962C8B-B14F-4D97-AF65-F5344CB8AC3E}">
        <p14:creationId xmlns:p14="http://schemas.microsoft.com/office/powerpoint/2010/main" val="2440087398"/>
      </p:ext>
    </p:extLst>
  </p:cSld>
  <p:clrMapOvr>
    <a:masterClrMapping/>
  </p:clrMapOvr>
  <p:transition spd="slow">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75771" y="601208"/>
            <a:ext cx="8095488" cy="694191"/>
          </a:xfrm>
        </p:spPr>
        <p:txBody>
          <a:bodyPr>
            <a:normAutofit/>
          </a:bodyPr>
          <a:lstStyle/>
          <a:p>
            <a:r>
              <a:rPr lang="en-US" dirty="0" smtClean="0"/>
              <a:t>Namespace Context Example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111</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50371" y="1447800"/>
            <a:ext cx="8686799" cy="4038600"/>
          </a:xfrm>
          <a:prstGeom prst="rect">
            <a:avLst/>
          </a:prstGeom>
          <a:noFill/>
          <a:ln w="0">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981200" y="5149156"/>
            <a:ext cx="6324600" cy="1556444"/>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2315889431"/>
      </p:ext>
    </p:extLst>
  </p:cSld>
  <p:clrMapOvr>
    <a:masterClrMapping/>
  </p:clrMapOvr>
  <p:transition spd="slow">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8552"/>
            <a:ext cx="8686800" cy="914400"/>
          </a:xfrm>
        </p:spPr>
        <p:txBody>
          <a:bodyPr>
            <a:noAutofit/>
          </a:bodyPr>
          <a:lstStyle/>
          <a:p>
            <a:r>
              <a:rPr lang="vi-VN" sz="3200" dirty="0" smtClean="0"/>
              <a:t>Processing Namespace Context Example</a:t>
            </a:r>
            <a:endParaRPr lang="vi-VN" sz="3200"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554277" y="1371600"/>
            <a:ext cx="8437323" cy="443111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112</a:t>
            </a:fld>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3581400" y="4953000"/>
            <a:ext cx="5344583" cy="1524000"/>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772817532"/>
      </p:ext>
    </p:extLst>
  </p:cSld>
  <p:clrMapOvr>
    <a:masterClrMapping/>
  </p:clrMapOvr>
  <p:transition spd="slow">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3200"/>
            <a:ext cx="7924800" cy="1143000"/>
          </a:xfrm>
        </p:spPr>
        <p:txBody>
          <a:bodyPr>
            <a:normAutofit/>
          </a:bodyPr>
          <a:lstStyle/>
          <a:p>
            <a:pPr algn="ctr"/>
            <a:r>
              <a:rPr lang="vi-VN" b="1" dirty="0" smtClean="0"/>
              <a:t>Schema Validation Framework</a:t>
            </a:r>
            <a:endParaRPr lang="vi-V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113</a:t>
            </a:fld>
            <a:endParaRPr lang="en-US" dirty="0"/>
          </a:p>
        </p:txBody>
      </p:sp>
    </p:spTree>
    <p:extLst>
      <p:ext uri="{BB962C8B-B14F-4D97-AF65-F5344CB8AC3E}">
        <p14:creationId xmlns:p14="http://schemas.microsoft.com/office/powerpoint/2010/main" val="3049045491"/>
      </p:ext>
    </p:extLst>
  </p:cSld>
  <p:clrMapOvr>
    <a:masterClrMapping/>
  </p:clrMapOvr>
  <p:transition spd="slow">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and Purpose</a:t>
            </a:r>
            <a:endParaRPr lang="vi-VN" dirty="0"/>
          </a:p>
        </p:txBody>
      </p:sp>
      <p:sp>
        <p:nvSpPr>
          <p:cNvPr id="3" name="Content Placeholder 2"/>
          <p:cNvSpPr>
            <a:spLocks noGrp="1"/>
          </p:cNvSpPr>
          <p:nvPr>
            <p:ph idx="1"/>
          </p:nvPr>
        </p:nvSpPr>
        <p:spPr>
          <a:xfrm>
            <a:off x="304800" y="1447800"/>
            <a:ext cx="8628888" cy="1295400"/>
          </a:xfrm>
        </p:spPr>
        <p:txBody>
          <a:bodyPr>
            <a:normAutofit/>
          </a:bodyPr>
          <a:lstStyle/>
          <a:p>
            <a:r>
              <a:rPr lang="en-US" dirty="0" smtClean="0">
                <a:latin typeface="Times New Roman" pitchFamily="18" charset="0"/>
                <a:cs typeface="Times New Roman" pitchFamily="18" charset="0"/>
              </a:rPr>
              <a:t>An XML document is considered valid if it conforms to a schema.</a:t>
            </a:r>
          </a:p>
          <a:p>
            <a:r>
              <a:rPr lang="en-US" dirty="0" smtClean="0">
                <a:latin typeface="Times New Roman" pitchFamily="18" charset="0"/>
                <a:cs typeface="Times New Roman" pitchFamily="18" charset="0"/>
              </a:rPr>
              <a:t>The process of checking the conformity to schema is called validation</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114</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939355" y="2819400"/>
            <a:ext cx="5756845" cy="3886200"/>
          </a:xfrm>
          <a:prstGeom prst="rect">
            <a:avLst/>
          </a:prstGeom>
          <a:noFill/>
          <a:ln w="9525">
            <a:noFill/>
            <a:miter lim="800000"/>
            <a:headEnd/>
            <a:tailEnd/>
          </a:ln>
        </p:spPr>
      </p:pic>
    </p:spTree>
    <p:extLst>
      <p:ext uri="{BB962C8B-B14F-4D97-AF65-F5344CB8AC3E}">
        <p14:creationId xmlns:p14="http://schemas.microsoft.com/office/powerpoint/2010/main" val="70429338"/>
      </p:ext>
    </p:extLst>
  </p:cSld>
  <p:clrMapOvr>
    <a:masterClrMapping/>
  </p:clrMapOvr>
  <p:transition spd="slow">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API</a:t>
            </a:r>
            <a:endParaRPr lang="vi-VN" dirty="0"/>
          </a:p>
        </p:txBody>
      </p:sp>
      <p:sp>
        <p:nvSpPr>
          <p:cNvPr id="3" name="Content Placeholder 2"/>
          <p:cNvSpPr>
            <a:spLocks noGrp="1"/>
          </p:cNvSpPr>
          <p:nvPr>
            <p:ph idx="1"/>
          </p:nvPr>
        </p:nvSpPr>
        <p:spPr>
          <a:xfrm>
            <a:off x="381000" y="1447800"/>
            <a:ext cx="8534400" cy="1447800"/>
          </a:xfrm>
        </p:spPr>
        <p:txBody>
          <a:bodyPr>
            <a:normAutofit/>
          </a:bodyPr>
          <a:lstStyle/>
          <a:p>
            <a:pPr lvl="1" algn="just">
              <a:lnSpc>
                <a:spcPct val="90000"/>
              </a:lnSpc>
            </a:pPr>
            <a:r>
              <a:rPr lang="en-US" sz="2400" dirty="0" smtClean="0">
                <a:latin typeface="Times New Roman" pitchFamily="18" charset="0"/>
                <a:cs typeface="Times New Roman" pitchFamily="18" charset="0"/>
              </a:rPr>
              <a:t>Enables to parse only the schema and check the syntax and semantics on the basis of the imposed schema language.</a:t>
            </a:r>
          </a:p>
          <a:p>
            <a:pPr lvl="1" algn="just">
              <a:lnSpc>
                <a:spcPct val="90000"/>
              </a:lnSpc>
            </a:pPr>
            <a:r>
              <a:rPr lang="en-US" sz="2400" dirty="0" smtClean="0">
                <a:latin typeface="Times New Roman" pitchFamily="18" charset="0"/>
                <a:cs typeface="Times New Roman" pitchFamily="18" charset="0"/>
              </a:rPr>
              <a:t>The </a:t>
            </a:r>
            <a:r>
              <a:rPr lang="en-US" sz="2400" dirty="0" err="1" smtClean="0">
                <a:solidFill>
                  <a:srgbClr val="FF0000"/>
                </a:solidFill>
                <a:latin typeface="Times New Roman" pitchFamily="18" charset="0"/>
                <a:cs typeface="Times New Roman" pitchFamily="18" charset="0"/>
              </a:rPr>
              <a:t>javax.xml.validation</a:t>
            </a:r>
            <a:r>
              <a:rPr lang="en-US" sz="2400" dirty="0" smtClean="0">
                <a:latin typeface="Times New Roman" pitchFamily="18" charset="0"/>
                <a:cs typeface="Times New Roman" pitchFamily="18" charset="0"/>
              </a:rPr>
              <a:t> API helps to validate the XML document.</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115</a:t>
            </a:fld>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1524000" y="2898090"/>
            <a:ext cx="3934196" cy="3959910"/>
          </a:xfrm>
          <a:prstGeom prst="rect">
            <a:avLst/>
          </a:prstGeom>
          <a:noFill/>
          <a:ln w="9525">
            <a:noFill/>
            <a:miter lim="800000"/>
            <a:headEnd/>
            <a:tailEnd/>
          </a:ln>
        </p:spPr>
      </p:pic>
      <p:sp>
        <p:nvSpPr>
          <p:cNvPr id="7" name="TextBox 6"/>
          <p:cNvSpPr txBox="1"/>
          <p:nvPr/>
        </p:nvSpPr>
        <p:spPr>
          <a:xfrm>
            <a:off x="6248400" y="3553361"/>
            <a:ext cx="2590800" cy="1323439"/>
          </a:xfrm>
          <a:prstGeom prst="rect">
            <a:avLst/>
          </a:prstGeom>
          <a:noFill/>
        </p:spPr>
        <p:txBody>
          <a:bodyPr wrap="square" rtlCol="0">
            <a:spAutoFit/>
          </a:bodyPr>
          <a:lstStyle/>
          <a:p>
            <a:r>
              <a:rPr lang="en-US" sz="2000" dirty="0" smtClean="0">
                <a:latin typeface="Times New Roman" pitchFamily="18" charset="0"/>
                <a:cs typeface="Times New Roman" pitchFamily="18" charset="0"/>
              </a:rPr>
              <a:t>Introduced since JAXP 1.3, are schema-independent Validation Frameworks.</a:t>
            </a:r>
            <a:endParaRPr lang="vi-VN" sz="2000" dirty="0"/>
          </a:p>
        </p:txBody>
      </p:sp>
    </p:spTree>
    <p:extLst>
      <p:ext uri="{BB962C8B-B14F-4D97-AF65-F5344CB8AC3E}">
        <p14:creationId xmlns:p14="http://schemas.microsoft.com/office/powerpoint/2010/main" val="2952712700"/>
      </p:ext>
    </p:extLst>
  </p:cSld>
  <p:clrMapOvr>
    <a:masterClrMapping/>
  </p:clrMapOvr>
  <p:transition spd="slow">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Validation against a DTD</a:t>
            </a:r>
            <a:endParaRPr lang="vi-V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143000" y="1295400"/>
            <a:ext cx="4953000" cy="5352234"/>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116</a:t>
            </a:fld>
            <a:endParaRPr lang="en-US" dirty="0"/>
          </a:p>
        </p:txBody>
      </p:sp>
      <p:pic>
        <p:nvPicPr>
          <p:cNvPr id="4100" name="Picture 4"/>
          <p:cNvPicPr>
            <a:picLocks noChangeAspect="1" noChangeArrowheads="1"/>
          </p:cNvPicPr>
          <p:nvPr/>
        </p:nvPicPr>
        <p:blipFill>
          <a:blip r:embed="rId3" cstate="print"/>
          <a:srcRect/>
          <a:stretch>
            <a:fillRect/>
          </a:stretch>
        </p:blipFill>
        <p:spPr bwMode="auto">
          <a:xfrm>
            <a:off x="6096000" y="1371600"/>
            <a:ext cx="3000375" cy="1571625"/>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a:stretch>
            <a:fillRect/>
          </a:stretch>
        </p:blipFill>
        <p:spPr bwMode="auto">
          <a:xfrm>
            <a:off x="5486400" y="2533650"/>
            <a:ext cx="3600450" cy="2952750"/>
          </a:xfrm>
          <a:prstGeom prst="rect">
            <a:avLst/>
          </a:prstGeom>
          <a:noFill/>
          <a:ln w="9525">
            <a:noFill/>
            <a:miter lim="800000"/>
            <a:headEnd/>
            <a:tailEnd/>
          </a:ln>
        </p:spPr>
      </p:pic>
      <p:pic>
        <p:nvPicPr>
          <p:cNvPr id="4102" name="Picture 6"/>
          <p:cNvPicPr>
            <a:picLocks noChangeAspect="1" noChangeArrowheads="1"/>
          </p:cNvPicPr>
          <p:nvPr/>
        </p:nvPicPr>
        <p:blipFill>
          <a:blip r:embed="rId5" cstate="print"/>
          <a:srcRect/>
          <a:stretch>
            <a:fillRect/>
          </a:stretch>
        </p:blipFill>
        <p:spPr bwMode="auto">
          <a:xfrm>
            <a:off x="6477000" y="3124200"/>
            <a:ext cx="2390775" cy="1209675"/>
          </a:xfrm>
          <a:prstGeom prst="rect">
            <a:avLst/>
          </a:prstGeom>
          <a:noFill/>
          <a:ln w="9525">
            <a:noFill/>
            <a:miter lim="800000"/>
            <a:headEnd/>
            <a:tailEnd/>
          </a:ln>
        </p:spPr>
      </p:pic>
      <p:pic>
        <p:nvPicPr>
          <p:cNvPr id="4103" name="Picture 7"/>
          <p:cNvPicPr>
            <a:picLocks noChangeAspect="1" noChangeArrowheads="1"/>
          </p:cNvPicPr>
          <p:nvPr/>
        </p:nvPicPr>
        <p:blipFill>
          <a:blip r:embed="rId6" cstate="print"/>
          <a:srcRect/>
          <a:stretch>
            <a:fillRect/>
          </a:stretch>
        </p:blipFill>
        <p:spPr bwMode="auto">
          <a:xfrm>
            <a:off x="5819775" y="4267200"/>
            <a:ext cx="3324225" cy="1905000"/>
          </a:xfrm>
          <a:prstGeom prst="rect">
            <a:avLst/>
          </a:prstGeom>
          <a:noFill/>
          <a:ln w="9525">
            <a:noFill/>
            <a:miter lim="800000"/>
            <a:headEnd/>
            <a:tailEnd/>
          </a:ln>
        </p:spPr>
      </p:pic>
      <p:pic>
        <p:nvPicPr>
          <p:cNvPr id="4104" name="Picture 8"/>
          <p:cNvPicPr>
            <a:picLocks noChangeAspect="1" noChangeArrowheads="1"/>
          </p:cNvPicPr>
          <p:nvPr/>
        </p:nvPicPr>
        <p:blipFill>
          <a:blip r:embed="rId7" cstate="print"/>
          <a:srcRect/>
          <a:stretch>
            <a:fillRect/>
          </a:stretch>
        </p:blipFill>
        <p:spPr bwMode="auto">
          <a:xfrm>
            <a:off x="6324600" y="5334000"/>
            <a:ext cx="2305050" cy="1095375"/>
          </a:xfrm>
          <a:prstGeom prst="rect">
            <a:avLst/>
          </a:prstGeom>
          <a:noFill/>
          <a:ln w="9525">
            <a:noFill/>
            <a:miter lim="800000"/>
            <a:headEnd/>
            <a:tailEnd/>
          </a:ln>
        </p:spPr>
      </p:pic>
    </p:spTree>
    <p:extLst>
      <p:ext uri="{BB962C8B-B14F-4D97-AF65-F5344CB8AC3E}">
        <p14:creationId xmlns:p14="http://schemas.microsoft.com/office/powerpoint/2010/main" val="322697790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0-#ppt_w/2"/>
                                          </p:val>
                                        </p:tav>
                                        <p:tav tm="100000">
                                          <p:val>
                                            <p:strVal val="#ppt_x"/>
                                          </p:val>
                                        </p:tav>
                                      </p:tavLst>
                                    </p:anim>
                                    <p:anim calcmode="lin" valueType="num">
                                      <p:cBhvr additive="base">
                                        <p:cTn id="8"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 calcmode="lin" valueType="num">
                                      <p:cBhvr additive="base">
                                        <p:cTn id="13" dur="500" fill="hold"/>
                                        <p:tgtEl>
                                          <p:spTgt spid="4100"/>
                                        </p:tgtEl>
                                        <p:attrNameLst>
                                          <p:attrName>ppt_x</p:attrName>
                                        </p:attrNameLst>
                                      </p:cBhvr>
                                      <p:tavLst>
                                        <p:tav tm="0">
                                          <p:val>
                                            <p:strVal val="1+#ppt_w/2"/>
                                          </p:val>
                                        </p:tav>
                                        <p:tav tm="100000">
                                          <p:val>
                                            <p:strVal val="#ppt_x"/>
                                          </p:val>
                                        </p:tav>
                                      </p:tavLst>
                                    </p:anim>
                                    <p:anim calcmode="lin" valueType="num">
                                      <p:cBhvr additive="base">
                                        <p:cTn id="14" dur="500" fill="hold"/>
                                        <p:tgtEl>
                                          <p:spTgt spid="410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10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101"/>
                                        </p:tgtEl>
                                        <p:attrNameLst>
                                          <p:attrName>style.visibility</p:attrName>
                                        </p:attrNameLst>
                                      </p:cBhvr>
                                      <p:to>
                                        <p:strVal val="visible"/>
                                      </p:to>
                                    </p:set>
                                    <p:anim calcmode="lin" valueType="num">
                                      <p:cBhvr additive="base">
                                        <p:cTn id="19" dur="500" fill="hold"/>
                                        <p:tgtEl>
                                          <p:spTgt spid="4101"/>
                                        </p:tgtEl>
                                        <p:attrNameLst>
                                          <p:attrName>ppt_x</p:attrName>
                                        </p:attrNameLst>
                                      </p:cBhvr>
                                      <p:tavLst>
                                        <p:tav tm="0">
                                          <p:val>
                                            <p:strVal val="1+#ppt_w/2"/>
                                          </p:val>
                                        </p:tav>
                                        <p:tav tm="100000">
                                          <p:val>
                                            <p:strVal val="#ppt_x"/>
                                          </p:val>
                                        </p:tav>
                                      </p:tavLst>
                                    </p:anim>
                                    <p:anim calcmode="lin" valueType="num">
                                      <p:cBhvr additive="base">
                                        <p:cTn id="20" dur="500" fill="hold"/>
                                        <p:tgtEl>
                                          <p:spTgt spid="410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10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102"/>
                                        </p:tgtEl>
                                        <p:attrNameLst>
                                          <p:attrName>style.visibility</p:attrName>
                                        </p:attrNameLst>
                                      </p:cBhvr>
                                      <p:to>
                                        <p:strVal val="visible"/>
                                      </p:to>
                                    </p:set>
                                    <p:anim calcmode="lin" valueType="num">
                                      <p:cBhvr additive="base">
                                        <p:cTn id="25" dur="500" fill="hold"/>
                                        <p:tgtEl>
                                          <p:spTgt spid="4102"/>
                                        </p:tgtEl>
                                        <p:attrNameLst>
                                          <p:attrName>ppt_x</p:attrName>
                                        </p:attrNameLst>
                                      </p:cBhvr>
                                      <p:tavLst>
                                        <p:tav tm="0">
                                          <p:val>
                                            <p:strVal val="1+#ppt_w/2"/>
                                          </p:val>
                                        </p:tav>
                                        <p:tav tm="100000">
                                          <p:val>
                                            <p:strVal val="#ppt_x"/>
                                          </p:val>
                                        </p:tav>
                                      </p:tavLst>
                                    </p:anim>
                                    <p:anim calcmode="lin" valueType="num">
                                      <p:cBhvr additive="base">
                                        <p:cTn id="26" dur="500" fill="hold"/>
                                        <p:tgtEl>
                                          <p:spTgt spid="410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10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103"/>
                                        </p:tgtEl>
                                        <p:attrNameLst>
                                          <p:attrName>style.visibility</p:attrName>
                                        </p:attrNameLst>
                                      </p:cBhvr>
                                      <p:to>
                                        <p:strVal val="visible"/>
                                      </p:to>
                                    </p:set>
                                    <p:anim calcmode="lin" valueType="num">
                                      <p:cBhvr additive="base">
                                        <p:cTn id="31" dur="500" fill="hold"/>
                                        <p:tgtEl>
                                          <p:spTgt spid="4103"/>
                                        </p:tgtEl>
                                        <p:attrNameLst>
                                          <p:attrName>ppt_x</p:attrName>
                                        </p:attrNameLst>
                                      </p:cBhvr>
                                      <p:tavLst>
                                        <p:tav tm="0">
                                          <p:val>
                                            <p:strVal val="1+#ppt_w/2"/>
                                          </p:val>
                                        </p:tav>
                                        <p:tav tm="100000">
                                          <p:val>
                                            <p:strVal val="#ppt_x"/>
                                          </p:val>
                                        </p:tav>
                                      </p:tavLst>
                                    </p:anim>
                                    <p:anim calcmode="lin" valueType="num">
                                      <p:cBhvr additive="base">
                                        <p:cTn id="32" dur="500" fill="hold"/>
                                        <p:tgtEl>
                                          <p:spTgt spid="410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10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4104"/>
                                        </p:tgtEl>
                                        <p:attrNameLst>
                                          <p:attrName>style.visibility</p:attrName>
                                        </p:attrNameLst>
                                      </p:cBhvr>
                                      <p:to>
                                        <p:strVal val="visible"/>
                                      </p:to>
                                    </p:set>
                                    <p:anim calcmode="lin" valueType="num">
                                      <p:cBhvr additive="base">
                                        <p:cTn id="37" dur="500" fill="hold"/>
                                        <p:tgtEl>
                                          <p:spTgt spid="4104"/>
                                        </p:tgtEl>
                                        <p:attrNameLst>
                                          <p:attrName>ppt_x</p:attrName>
                                        </p:attrNameLst>
                                      </p:cBhvr>
                                      <p:tavLst>
                                        <p:tav tm="0">
                                          <p:val>
                                            <p:strVal val="1+#ppt_w/2"/>
                                          </p:val>
                                        </p:tav>
                                        <p:tav tm="100000">
                                          <p:val>
                                            <p:strVal val="#ppt_x"/>
                                          </p:val>
                                        </p:tav>
                                      </p:tavLst>
                                    </p:anim>
                                    <p:anim calcmode="lin" valueType="num">
                                      <p:cBhvr additive="base">
                                        <p:cTn id="38" dur="500" fill="hold"/>
                                        <p:tgtEl>
                                          <p:spTgt spid="4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198" y="654844"/>
            <a:ext cx="7790688" cy="944562"/>
          </a:xfrm>
        </p:spPr>
        <p:txBody>
          <a:bodyPr>
            <a:normAutofit/>
          </a:bodyPr>
          <a:lstStyle/>
          <a:p>
            <a:r>
              <a:rPr lang="en-US" dirty="0" smtClean="0"/>
              <a:t>DOM validation against DTD Ex</a:t>
            </a:r>
            <a:endParaRPr lang="vi-VN" dirty="0"/>
          </a:p>
        </p:txBody>
      </p:sp>
      <p:pic>
        <p:nvPicPr>
          <p:cNvPr id="1026" name="Picture 2"/>
          <p:cNvPicPr>
            <a:picLocks noGrp="1" noChangeAspect="1" noChangeArrowheads="1"/>
          </p:cNvPicPr>
          <p:nvPr>
            <p:ph idx="1"/>
          </p:nvPr>
        </p:nvPicPr>
        <p:blipFill>
          <a:blip r:embed="rId2" cstate="print"/>
          <a:stretch>
            <a:fillRect/>
          </a:stretch>
        </p:blipFill>
        <p:spPr bwMode="auto">
          <a:xfrm>
            <a:off x="533198" y="1359864"/>
            <a:ext cx="8153602" cy="52578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117</a:t>
            </a:fld>
            <a:endParaRPr lang="en-US" dirty="0"/>
          </a:p>
        </p:txBody>
      </p:sp>
    </p:spTree>
    <p:extLst>
      <p:ext uri="{BB962C8B-B14F-4D97-AF65-F5344CB8AC3E}">
        <p14:creationId xmlns:p14="http://schemas.microsoft.com/office/powerpoint/2010/main" val="3740850056"/>
      </p:ext>
    </p:extLst>
  </p:cSld>
  <p:clrMapOvr>
    <a:masterClrMapping/>
  </p:clrMapOvr>
  <p:transition spd="slow">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Compilation</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118</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981200" y="1219200"/>
            <a:ext cx="5410200" cy="5518948"/>
          </a:xfrm>
          <a:prstGeom prst="rect">
            <a:avLst/>
          </a:prstGeom>
          <a:noFill/>
          <a:ln w="9525">
            <a:noFill/>
            <a:miter lim="800000"/>
            <a:headEnd/>
            <a:tailEnd/>
          </a:ln>
        </p:spPr>
      </p:pic>
    </p:spTree>
    <p:extLst>
      <p:ext uri="{BB962C8B-B14F-4D97-AF65-F5344CB8AC3E}">
        <p14:creationId xmlns:p14="http://schemas.microsoft.com/office/powerpoint/2010/main" val="1001484694"/>
      </p:ext>
    </p:extLst>
  </p:cSld>
  <p:clrMapOvr>
    <a:masterClrMapping/>
  </p:clrMapOvr>
  <p:transition spd="slow">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5" name="Content Placeholder 4"/>
          <p:cNvPicPr>
            <a:picLocks noGrp="1" noChangeAspect="1" noChangeArrowheads="1"/>
          </p:cNvPicPr>
          <p:nvPr>
            <p:ph idx="1"/>
          </p:nvPr>
        </p:nvPicPr>
        <p:blipFill>
          <a:blip r:embed="rId2" cstate="print"/>
          <a:srcRect/>
          <a:stretch>
            <a:fillRect/>
          </a:stretch>
        </p:blipFill>
        <p:spPr bwMode="auto">
          <a:xfrm>
            <a:off x="304800" y="1600199"/>
            <a:ext cx="8591107" cy="4728545"/>
          </a:xfrm>
          <a:prstGeom prst="rect">
            <a:avLst/>
          </a:prstGeom>
          <a:noFill/>
          <a:ln w="3175">
            <a:solidFill>
              <a:schemeClr val="tx1"/>
            </a:solid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119</a:t>
            </a:fld>
            <a:endParaRPr lang="en-US" dirty="0"/>
          </a:p>
        </p:txBody>
      </p:sp>
    </p:spTree>
    <p:extLst>
      <p:ext uri="{BB962C8B-B14F-4D97-AF65-F5344CB8AC3E}">
        <p14:creationId xmlns:p14="http://schemas.microsoft.com/office/powerpoint/2010/main" val="36664186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Example of Internal DTD </a:t>
            </a:r>
            <a:r>
              <a:rPr lang="en-US" smtClean="0"/>
              <a:t>Declaration</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12</a:t>
            </a:fld>
            <a:endParaRPr lang="en-US"/>
          </a:p>
        </p:txBody>
      </p:sp>
      <p:sp>
        <p:nvSpPr>
          <p:cNvPr id="5" name="Content Placeholder 2"/>
          <p:cNvSpPr txBox="1">
            <a:spLocks/>
          </p:cNvSpPr>
          <p:nvPr/>
        </p:nvSpPr>
        <p:spPr>
          <a:xfrm>
            <a:off x="457200" y="1600200"/>
            <a:ext cx="8229600" cy="12954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Comic Sans MS" pitchFamily="66"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Comic Sans MS" pitchFamily="66"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mtClean="0"/>
              <a:t>If the DTD is declared inside the XML file, it should be wrapped in a DOCTYPE definition</a:t>
            </a:r>
          </a:p>
          <a:p>
            <a:pPr>
              <a:defRPr/>
            </a:pPr>
            <a:r>
              <a:rPr lang="en-US" smtClean="0"/>
              <a:t>Syntax:</a:t>
            </a:r>
            <a:endParaRPr lang="en-US" dirty="0"/>
          </a:p>
        </p:txBody>
      </p:sp>
      <p:pic>
        <p:nvPicPr>
          <p:cNvPr id="6" name="Picture 2"/>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1047750" y="3414712"/>
            <a:ext cx="70485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p:nvSpPr>
        <p:spPr bwMode="auto">
          <a:xfrm>
            <a:off x="838200" y="2790598"/>
            <a:ext cx="7010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000" b="1">
                <a:solidFill>
                  <a:srgbClr val="0000CC"/>
                </a:solidFill>
              </a:rPr>
              <a:t>&lt;!DOCTYPE  root-element  [element-declarations]&gt;</a:t>
            </a:r>
          </a:p>
        </p:txBody>
      </p:sp>
    </p:spTree>
    <p:extLst>
      <p:ext uri="{BB962C8B-B14F-4D97-AF65-F5344CB8AC3E}">
        <p14:creationId xmlns:p14="http://schemas.microsoft.com/office/powerpoint/2010/main" val="2849469435"/>
      </p:ext>
    </p:extLst>
  </p:cSld>
  <p:clrMapOvr>
    <a:masterClrMapping/>
  </p:clrMapOvr>
  <p:transition spd="slow">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XML Validation against a Compiled Schema</a:t>
            </a:r>
            <a:endParaRPr lang="vi-VN" sz="3200"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447800" y="1676400"/>
            <a:ext cx="6781800" cy="471913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120</a:t>
            </a:fld>
            <a:endParaRPr lang="en-US" dirty="0"/>
          </a:p>
        </p:txBody>
      </p:sp>
    </p:spTree>
    <p:extLst>
      <p:ext uri="{BB962C8B-B14F-4D97-AF65-F5344CB8AC3E}">
        <p14:creationId xmlns:p14="http://schemas.microsoft.com/office/powerpoint/2010/main" val="3139168926"/>
      </p:ext>
    </p:extLst>
  </p:cSld>
  <p:clrMapOvr>
    <a:masterClrMapping/>
  </p:clrMapOvr>
  <p:transition spd="slow">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SAX &amp; DOM Source</a:t>
            </a:r>
            <a:endParaRPr lang="vi-VN"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790700" y="1342571"/>
            <a:ext cx="5410200" cy="5257081"/>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121</a:t>
            </a:fld>
            <a:endParaRPr lang="en-US" dirty="0"/>
          </a:p>
        </p:txBody>
      </p:sp>
    </p:spTree>
    <p:extLst>
      <p:ext uri="{BB962C8B-B14F-4D97-AF65-F5344CB8AC3E}">
        <p14:creationId xmlns:p14="http://schemas.microsoft.com/office/powerpoint/2010/main" val="198990868"/>
      </p:ext>
    </p:extLst>
  </p:cSld>
  <p:clrMapOvr>
    <a:masterClrMapping/>
  </p:clrMapOvr>
  <p:transition spd="slow">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122</a:t>
            </a:fld>
            <a:endParaRPr lang="en-US"/>
          </a:p>
        </p:txBody>
      </p:sp>
      <p:pic>
        <p:nvPicPr>
          <p:cNvPr id="5" name="Picture 3"/>
          <p:cNvPicPr>
            <a:picLocks noGrp="1" noChangeAspect="1" noChangeArrowheads="1"/>
          </p:cNvPicPr>
          <p:nvPr>
            <p:ph idx="1"/>
          </p:nvPr>
        </p:nvPicPr>
        <p:blipFill>
          <a:blip r:embed="rId2" cstate="print"/>
          <a:srcRect/>
          <a:stretch>
            <a:fillRect/>
          </a:stretch>
        </p:blipFill>
        <p:spPr bwMode="auto">
          <a:xfrm>
            <a:off x="1676400" y="1404257"/>
            <a:ext cx="5181600" cy="5015218"/>
          </a:xfrm>
          <a:prstGeom prst="rect">
            <a:avLst/>
          </a:prstGeom>
          <a:noFill/>
          <a:ln w="9525">
            <a:noFill/>
            <a:miter lim="800000"/>
            <a:headEnd/>
            <a:tailEnd/>
          </a:ln>
        </p:spPr>
      </p:pic>
    </p:spTree>
    <p:extLst>
      <p:ext uri="{BB962C8B-B14F-4D97-AF65-F5344CB8AC3E}">
        <p14:creationId xmlns:p14="http://schemas.microsoft.com/office/powerpoint/2010/main" val="5617031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3400" y="88446"/>
            <a:ext cx="7772400" cy="685800"/>
          </a:xfrm>
        </p:spPr>
        <p:txBody>
          <a:bodyPr>
            <a:normAutofit/>
          </a:bodyPr>
          <a:lstStyle/>
          <a:p>
            <a:r>
              <a:rPr lang="en-US" dirty="0" smtClean="0"/>
              <a:t>Validating DOM Source Example</a:t>
            </a:r>
            <a:endParaRPr lang="vi-V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61790" y="774246"/>
            <a:ext cx="7995981" cy="59436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123</a:t>
            </a:fld>
            <a:endParaRPr lang="en-US" dirty="0"/>
          </a:p>
        </p:txBody>
      </p:sp>
    </p:spTree>
    <p:extLst>
      <p:ext uri="{BB962C8B-B14F-4D97-AF65-F5344CB8AC3E}">
        <p14:creationId xmlns:p14="http://schemas.microsoft.com/office/powerpoint/2010/main" val="3276573989"/>
      </p:ext>
    </p:extLst>
  </p:cSld>
  <p:clrMapOvr>
    <a:masterClrMapping/>
  </p:clrMapOvr>
  <p:transition spd="slow">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00743" y="581025"/>
            <a:ext cx="7772400" cy="685800"/>
          </a:xfrm>
        </p:spPr>
        <p:txBody>
          <a:bodyPr>
            <a:normAutofit/>
          </a:bodyPr>
          <a:lstStyle/>
          <a:p>
            <a:r>
              <a:rPr lang="en-US" dirty="0" smtClean="0"/>
              <a:t>Validating SAX Source Example</a:t>
            </a:r>
            <a:endParaRPr lang="vi-V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533400" y="1447800"/>
            <a:ext cx="7951305" cy="476023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124</a:t>
            </a:fld>
            <a:endParaRPr lang="en-US" dirty="0"/>
          </a:p>
        </p:txBody>
      </p:sp>
    </p:spTree>
    <p:extLst>
      <p:ext uri="{BB962C8B-B14F-4D97-AF65-F5344CB8AC3E}">
        <p14:creationId xmlns:p14="http://schemas.microsoft.com/office/powerpoint/2010/main" val="747011569"/>
      </p:ext>
    </p:extLst>
  </p:cSld>
  <p:clrMapOvr>
    <a:masterClrMapping/>
  </p:clrMapOvr>
  <p:transition spd="slow">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3200"/>
            <a:ext cx="7924800" cy="1143000"/>
          </a:xfrm>
        </p:spPr>
        <p:txBody>
          <a:bodyPr>
            <a:normAutofit/>
          </a:bodyPr>
          <a:lstStyle/>
          <a:p>
            <a:pPr algn="ctr"/>
            <a:r>
              <a:rPr lang="vi-VN" b="1" dirty="0" smtClean="0"/>
              <a:t>XML Validation After Transformation</a:t>
            </a:r>
            <a:endParaRPr lang="vi-V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125</a:t>
            </a:fld>
            <a:endParaRPr lang="en-US" dirty="0"/>
          </a:p>
        </p:txBody>
      </p:sp>
    </p:spTree>
    <p:extLst>
      <p:ext uri="{BB962C8B-B14F-4D97-AF65-F5344CB8AC3E}">
        <p14:creationId xmlns:p14="http://schemas.microsoft.com/office/powerpoint/2010/main" val="3358491358"/>
      </p:ext>
    </p:extLst>
  </p:cSld>
  <p:clrMapOvr>
    <a:masterClrMapping/>
  </p:clrMapOvr>
  <p:transition spd="slow">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Validating SAX Stream</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126</a:t>
            </a:fld>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371600" y="1600200"/>
            <a:ext cx="7278914" cy="4495800"/>
          </a:xfrm>
          <a:prstGeom prst="rect">
            <a:avLst/>
          </a:prstGeom>
          <a:noFill/>
          <a:ln w="9525">
            <a:noFill/>
            <a:miter lim="800000"/>
            <a:headEnd/>
            <a:tailEnd/>
          </a:ln>
        </p:spPr>
      </p:pic>
    </p:spTree>
    <p:extLst>
      <p:ext uri="{BB962C8B-B14F-4D97-AF65-F5344CB8AC3E}">
        <p14:creationId xmlns:p14="http://schemas.microsoft.com/office/powerpoint/2010/main" val="2945772836"/>
      </p:ext>
    </p:extLst>
  </p:cSld>
  <p:clrMapOvr>
    <a:masterClrMapping/>
  </p:clrMapOvr>
  <p:transition spd="slow">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Validating Transformed DOM</a:t>
            </a:r>
            <a:endParaRPr lang="vi-VN" dirty="0"/>
          </a:p>
        </p:txBody>
      </p:sp>
      <p:sp>
        <p:nvSpPr>
          <p:cNvPr id="3" name="Content Placeholder 2"/>
          <p:cNvSpPr>
            <a:spLocks noGrp="1"/>
          </p:cNvSpPr>
          <p:nvPr>
            <p:ph idx="1"/>
          </p:nvPr>
        </p:nvSpPr>
        <p:spPr>
          <a:xfrm>
            <a:off x="457200" y="1447800"/>
            <a:ext cx="8476488" cy="2133600"/>
          </a:xfrm>
        </p:spPr>
        <p:txBody>
          <a:bodyPr>
            <a:normAutofit/>
          </a:bodyPr>
          <a:lstStyle/>
          <a:p>
            <a:pPr algn="just">
              <a:lnSpc>
                <a:spcPct val="90000"/>
              </a:lnSpc>
            </a:pPr>
            <a:r>
              <a:rPr lang="en-US" sz="2400" dirty="0" smtClean="0">
                <a:latin typeface="Times New Roman" pitchFamily="18" charset="0"/>
                <a:cs typeface="Times New Roman" pitchFamily="18" charset="0"/>
              </a:rPr>
              <a:t>The transformed result from Transformation APIs can be obtained as a DOM object. </a:t>
            </a:r>
          </a:p>
          <a:p>
            <a:pPr algn="just">
              <a:lnSpc>
                <a:spcPct val="90000"/>
              </a:lnSpc>
            </a:pPr>
            <a:r>
              <a:rPr lang="en-US" sz="2400" dirty="0" smtClean="0">
                <a:latin typeface="Times New Roman" pitchFamily="18" charset="0"/>
                <a:cs typeface="Times New Roman" pitchFamily="18" charset="0"/>
              </a:rPr>
              <a:t>Schema can be used to validate this DOM object in the memory. Since there is no parsing involved when validating a transformed XML document, this approach boosts performance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127</a:t>
            </a:fld>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774929" y="3352800"/>
            <a:ext cx="7683271" cy="3200400"/>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2552822252"/>
      </p:ext>
    </p:extLst>
  </p:cSld>
  <p:clrMapOvr>
    <a:masterClrMapping/>
  </p:clrMapOvr>
  <p:transition spd="slow">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Security</a:t>
            </a:r>
            <a:endParaRPr lang="vi-VN" dirty="0"/>
          </a:p>
        </p:txBody>
      </p:sp>
      <p:sp>
        <p:nvSpPr>
          <p:cNvPr id="3" name="Content Placeholder 2"/>
          <p:cNvSpPr>
            <a:spLocks noGrp="1"/>
          </p:cNvSpPr>
          <p:nvPr>
            <p:ph idx="1"/>
          </p:nvPr>
        </p:nvSpPr>
        <p:spPr>
          <a:xfrm>
            <a:off x="1219200" y="5029200"/>
            <a:ext cx="7498080" cy="1676400"/>
          </a:xfrm>
        </p:spPr>
        <p:txBody>
          <a:bodyPr/>
          <a:lstStyle/>
          <a:p>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128</a:t>
            </a:fld>
            <a:endParaRPr lang="en-US" dirty="0"/>
          </a:p>
        </p:txBody>
      </p:sp>
      <p:pic>
        <p:nvPicPr>
          <p:cNvPr id="10244" name="Picture 4"/>
          <p:cNvPicPr>
            <a:picLocks noChangeAspect="1" noChangeArrowheads="1"/>
          </p:cNvPicPr>
          <p:nvPr/>
        </p:nvPicPr>
        <p:blipFill>
          <a:blip r:embed="rId2" cstate="print"/>
          <a:srcRect/>
          <a:stretch>
            <a:fillRect/>
          </a:stretch>
        </p:blipFill>
        <p:spPr bwMode="auto">
          <a:xfrm>
            <a:off x="1600200" y="1570783"/>
            <a:ext cx="6248400" cy="3458417"/>
          </a:xfrm>
          <a:prstGeom prst="rect">
            <a:avLst/>
          </a:prstGeom>
          <a:noFill/>
          <a:ln w="9525">
            <a:noFill/>
            <a:miter lim="800000"/>
            <a:headEnd/>
            <a:tailEnd/>
          </a:ln>
        </p:spPr>
      </p:pic>
    </p:spTree>
    <p:extLst>
      <p:ext uri="{BB962C8B-B14F-4D97-AF65-F5344CB8AC3E}">
        <p14:creationId xmlns:p14="http://schemas.microsoft.com/office/powerpoint/2010/main" val="4279072319"/>
      </p:ext>
    </p:extLst>
  </p:cSld>
  <p:clrMapOvr>
    <a:masterClrMapping/>
  </p:clrMapOvr>
  <p:transition spd="slow">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552688" cy="1143000"/>
          </a:xfrm>
        </p:spPr>
        <p:txBody>
          <a:bodyPr>
            <a:noAutofit/>
          </a:bodyPr>
          <a:lstStyle/>
          <a:p>
            <a:r>
              <a:rPr lang="vi-VN" sz="4000" dirty="0" smtClean="0"/>
              <a:t>XML schema to java type mapping</a:t>
            </a:r>
            <a:endParaRPr lang="vi-VN" sz="4000"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1190244" y="1475769"/>
            <a:ext cx="6934200" cy="515741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129</a:t>
            </a:fld>
            <a:endParaRPr lang="en-US" dirty="0"/>
          </a:p>
        </p:txBody>
      </p:sp>
    </p:spTree>
    <p:extLst>
      <p:ext uri="{BB962C8B-B14F-4D97-AF65-F5344CB8AC3E}">
        <p14:creationId xmlns:p14="http://schemas.microsoft.com/office/powerpoint/2010/main" val="4289386925"/>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External DTD Declaration</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13</a:t>
            </a:fld>
            <a:endParaRPr lang="en-US"/>
          </a:p>
        </p:txBody>
      </p:sp>
      <p:sp>
        <p:nvSpPr>
          <p:cNvPr id="5" name="Content Placeholder 2"/>
          <p:cNvSpPr>
            <a:spLocks noGrp="1"/>
          </p:cNvSpPr>
          <p:nvPr>
            <p:ph idx="1"/>
          </p:nvPr>
        </p:nvSpPr>
        <p:spPr>
          <a:xfrm>
            <a:off x="457200" y="1452392"/>
            <a:ext cx="8229600" cy="1295400"/>
          </a:xfrm>
        </p:spPr>
        <p:txBody>
          <a:bodyPr>
            <a:normAutofit fontScale="92500" lnSpcReduction="20000"/>
          </a:bodyPr>
          <a:lstStyle/>
          <a:p>
            <a:pPr eaLnBrk="1" hangingPunct="1">
              <a:defRPr/>
            </a:pPr>
            <a:r>
              <a:rPr lang="en-US" dirty="0" smtClean="0"/>
              <a:t>If the DTD is declared in an external file, it should be wrapped in a </a:t>
            </a:r>
            <a:r>
              <a:rPr lang="en-US" smtClean="0"/>
              <a:t>DOCTYPE definition</a:t>
            </a:r>
            <a:endParaRPr lang="en-US" dirty="0" smtClean="0"/>
          </a:p>
          <a:p>
            <a:pPr eaLnBrk="1" hangingPunct="1">
              <a:defRPr/>
            </a:pPr>
            <a:r>
              <a:rPr lang="en-US" dirty="0" smtClean="0"/>
              <a:t>Syntax:</a:t>
            </a:r>
          </a:p>
          <a:p>
            <a:pPr eaLnBrk="1" hangingPunct="1">
              <a:defRPr/>
            </a:pPr>
            <a:endParaRPr lang="en-US" dirty="0"/>
          </a:p>
        </p:txBody>
      </p:sp>
      <p:sp>
        <p:nvSpPr>
          <p:cNvPr id="6" name="TextBox 3"/>
          <p:cNvSpPr txBox="1">
            <a:spLocks noChangeArrowheads="1"/>
          </p:cNvSpPr>
          <p:nvPr/>
        </p:nvSpPr>
        <p:spPr bwMode="auto">
          <a:xfrm>
            <a:off x="819150" y="2760351"/>
            <a:ext cx="6800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b="1">
                <a:solidFill>
                  <a:srgbClr val="0000CC"/>
                </a:solidFill>
              </a:rPr>
              <a:t>&lt;!DOCTYPE root-element SYSTEM "filename“&gt;</a:t>
            </a:r>
          </a:p>
        </p:txBody>
      </p:sp>
      <p:pic>
        <p:nvPicPr>
          <p:cNvPr id="7" name="Picture 2"/>
          <p:cNvPicPr>
            <a:picLocks noChangeAspect="1" noChangeArrowheads="1"/>
          </p:cNvPicPr>
          <p:nvPr/>
        </p:nvPicPr>
        <p:blipFill>
          <a:blip r:embed="rId2">
            <a:lum bright="-2000" contrast="2000"/>
            <a:extLst>
              <a:ext uri="{28A0092B-C50C-407E-A947-70E740481C1C}">
                <a14:useLocalDpi xmlns:a14="http://schemas.microsoft.com/office/drawing/2010/main" val="0"/>
              </a:ext>
            </a:extLst>
          </a:blip>
          <a:srcRect/>
          <a:stretch>
            <a:fillRect/>
          </a:stretch>
        </p:blipFill>
        <p:spPr bwMode="auto">
          <a:xfrm>
            <a:off x="474627" y="3352800"/>
            <a:ext cx="4314634" cy="2891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661" y="3755632"/>
            <a:ext cx="3981450" cy="168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5199335"/>
      </p:ext>
    </p:extLst>
  </p:cSld>
  <p:clrMapOvr>
    <a:masterClrMapping/>
  </p:clrMapOvr>
  <p:transition spd="slow">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JAXB</a:t>
            </a:r>
            <a:endParaRPr lang="en-US"/>
          </a:p>
        </p:txBody>
      </p:sp>
      <p:sp>
        <p:nvSpPr>
          <p:cNvPr id="3" name="Text Placeholder 2"/>
          <p:cNvSpPr>
            <a:spLocks noGrp="1"/>
          </p:cNvSpPr>
          <p:nvPr>
            <p:ph type="body" idx="1"/>
          </p:nvPr>
        </p:nvSpPr>
        <p:spPr/>
        <p:txBody>
          <a:bodyPr/>
          <a:lstStyle/>
          <a:p>
            <a:r>
              <a:rPr lang="en-US" smtClean="0"/>
              <a:t>Java API for XML Binding</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130</a:t>
            </a:fld>
            <a:endParaRPr lang="en-US"/>
          </a:p>
        </p:txBody>
      </p:sp>
    </p:spTree>
    <p:extLst>
      <p:ext uri="{BB962C8B-B14F-4D97-AF65-F5344CB8AC3E}">
        <p14:creationId xmlns:p14="http://schemas.microsoft.com/office/powerpoint/2010/main" val="3236214973"/>
      </p:ext>
    </p:extLst>
  </p:cSld>
  <p:clrMapOvr>
    <a:masterClrMapping/>
  </p:clrMapOvr>
  <p:transition spd="slow">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JAXB</a:t>
            </a:r>
            <a:endParaRPr lang="en-US"/>
          </a:p>
        </p:txBody>
      </p:sp>
      <p:sp>
        <p:nvSpPr>
          <p:cNvPr id="3" name="Content Placeholder 2"/>
          <p:cNvSpPr>
            <a:spLocks noGrp="1"/>
          </p:cNvSpPr>
          <p:nvPr>
            <p:ph idx="1"/>
          </p:nvPr>
        </p:nvSpPr>
        <p:spPr/>
        <p:txBody>
          <a:bodyPr/>
          <a:lstStyle/>
          <a:p>
            <a:r>
              <a:rPr lang="en-US"/>
              <a:t>JAXB simplifies access to an XML document from a Java program by presenting the XML document to the program in a Java format. The first step in this process is to bind the schema for the XML document into a set of Java classes that represents the schema</a:t>
            </a:r>
            <a:r>
              <a:rPr lang="en-US" smtClean="0"/>
              <a:t>.</a:t>
            </a:r>
          </a:p>
          <a:p>
            <a:r>
              <a:rPr lang="en-US" smtClean="0"/>
              <a:t>A </a:t>
            </a:r>
            <a:r>
              <a:rPr lang="en-US"/>
              <a:t>schema is an XML specification that governs the allowable components of an XML document and the relationships between the components</a:t>
            </a:r>
            <a:r>
              <a:rPr lang="en-US" smtClean="0"/>
              <a:t>.</a:t>
            </a:r>
          </a:p>
          <a:p>
            <a:r>
              <a:rPr lang="en-US"/>
              <a:t>An XML document does not have to have a schema, but if it does, it must conform to that schema to be a valid XML document.</a:t>
            </a:r>
          </a:p>
          <a:p>
            <a:r>
              <a:rPr lang="en-US">
                <a:solidFill>
                  <a:srgbClr val="FF0000"/>
                </a:solidFill>
              </a:rPr>
              <a:t>JAXB requires </a:t>
            </a:r>
            <a:r>
              <a:rPr lang="en-US" smtClean="0">
                <a:solidFill>
                  <a:srgbClr val="FF0000"/>
                </a:solidFill>
              </a:rPr>
              <a:t>the </a:t>
            </a:r>
            <a:r>
              <a:rPr lang="en-US">
                <a:solidFill>
                  <a:srgbClr val="FF0000"/>
                </a:solidFill>
              </a:rPr>
              <a:t>XML document you want to access has a </a:t>
            </a:r>
            <a:r>
              <a:rPr lang="en-US" smtClean="0">
                <a:solidFill>
                  <a:srgbClr val="FF0000"/>
                </a:solidFill>
              </a:rPr>
              <a:t>schema</a:t>
            </a:r>
            <a:r>
              <a:rPr lang="en-US">
                <a:solidFill>
                  <a:srgbClr val="FF0000"/>
                </a:solidFill>
              </a:rPr>
              <a:t> </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131</a:t>
            </a:fld>
            <a:endParaRPr lang="en-US"/>
          </a:p>
        </p:txBody>
      </p:sp>
    </p:spTree>
    <p:extLst>
      <p:ext uri="{BB962C8B-B14F-4D97-AF65-F5344CB8AC3E}">
        <p14:creationId xmlns:p14="http://schemas.microsoft.com/office/powerpoint/2010/main" val="1511708238"/>
      </p:ext>
    </p:extLst>
  </p:cSld>
  <p:clrMapOvr>
    <a:masterClrMapping/>
  </p:clrMapOvr>
  <p:transition spd="slow">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JAXB working diagram</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132</a:t>
            </a:fld>
            <a:endParaRPr lang="en-US"/>
          </a:p>
        </p:txBody>
      </p:sp>
      <p:pic>
        <p:nvPicPr>
          <p:cNvPr id="5122" name="Picture 2" descr="Click to enlarge"/>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1512943"/>
            <a:ext cx="6705600" cy="517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963519"/>
      </p:ext>
    </p:extLst>
  </p:cSld>
  <p:clrMapOvr>
    <a:masterClrMapping/>
  </p:clrMapOvr>
  <p:transition spd="slow">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JAXB Architecture</a:t>
            </a:r>
            <a:endParaRPr lang="en-US"/>
          </a:p>
        </p:txBody>
      </p:sp>
      <p:sp>
        <p:nvSpPr>
          <p:cNvPr id="3" name="Content Placeholder 2"/>
          <p:cNvSpPr>
            <a:spLocks noGrp="1"/>
          </p:cNvSpPr>
          <p:nvPr>
            <p:ph idx="1"/>
          </p:nvPr>
        </p:nvSpPr>
        <p:spPr/>
        <p:txBody>
          <a:bodyPr>
            <a:normAutofit fontScale="92500"/>
          </a:bodyPr>
          <a:lstStyle/>
          <a:p>
            <a:r>
              <a:rPr lang="en-US"/>
              <a:t>The JAXB API, defined in the javax.xml.bind package, is a set of interfaces and classes through which applications communicate with code generated from a schema. </a:t>
            </a:r>
            <a:endParaRPr lang="en-US" smtClean="0"/>
          </a:p>
          <a:p>
            <a:r>
              <a:rPr lang="en-US" smtClean="0"/>
              <a:t>The </a:t>
            </a:r>
            <a:r>
              <a:rPr lang="en-US"/>
              <a:t>center of the JAXB API is the javax.xml.bind.JAXBContext class. </a:t>
            </a:r>
            <a:endParaRPr lang="en-US" smtClean="0"/>
          </a:p>
          <a:p>
            <a:r>
              <a:rPr lang="en-US" smtClean="0"/>
              <a:t>JAXBContext </a:t>
            </a:r>
            <a:r>
              <a:rPr lang="en-US"/>
              <a:t>is an abstract class that manages the XML/Java binding. </a:t>
            </a:r>
            <a:endParaRPr lang="en-US" smtClean="0"/>
          </a:p>
          <a:p>
            <a:r>
              <a:rPr lang="en-US" smtClean="0"/>
              <a:t>It </a:t>
            </a:r>
            <a:r>
              <a:rPr lang="en-US"/>
              <a:t>can be seen </a:t>
            </a:r>
            <a:r>
              <a:rPr lang="en-US" smtClean="0"/>
              <a:t>as </a:t>
            </a:r>
            <a:r>
              <a:rPr lang="en-US"/>
              <a:t>a factory because it provides: </a:t>
            </a:r>
            <a:endParaRPr lang="en-US" smtClean="0"/>
          </a:p>
          <a:p>
            <a:pPr lvl="1"/>
            <a:r>
              <a:rPr lang="en-US"/>
              <a:t>An </a:t>
            </a:r>
            <a:r>
              <a:rPr lang="en-US">
                <a:solidFill>
                  <a:srgbClr val="0070C0"/>
                </a:solidFill>
              </a:rPr>
              <a:t>Unmarshaller</a:t>
            </a:r>
            <a:r>
              <a:rPr lang="en-US"/>
              <a:t> class that deserializes XML into Java and optionally validates the XML (using the setSchema method).</a:t>
            </a:r>
          </a:p>
          <a:p>
            <a:pPr lvl="1"/>
            <a:r>
              <a:rPr lang="en-US"/>
              <a:t>A </a:t>
            </a:r>
            <a:r>
              <a:rPr lang="en-US">
                <a:solidFill>
                  <a:srgbClr val="0070C0"/>
                </a:solidFill>
              </a:rPr>
              <a:t>Marshaller</a:t>
            </a:r>
            <a:r>
              <a:rPr lang="en-US"/>
              <a:t> class that serializes an object graph into XML data and optionally validates it.</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133</a:t>
            </a:fld>
            <a:endParaRPr lang="en-US"/>
          </a:p>
        </p:txBody>
      </p:sp>
    </p:spTree>
    <p:extLst>
      <p:ext uri="{BB962C8B-B14F-4D97-AF65-F5344CB8AC3E}">
        <p14:creationId xmlns:p14="http://schemas.microsoft.com/office/powerpoint/2010/main" val="2757193834"/>
      </p:ext>
    </p:extLst>
  </p:cSld>
  <p:clrMapOvr>
    <a:masterClrMapping/>
  </p:clrMapOvr>
  <p:transition spd="slow">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JAXB Architecture</a:t>
            </a:r>
          </a:p>
        </p:txBody>
      </p:sp>
      <p:sp>
        <p:nvSpPr>
          <p:cNvPr id="3" name="Content Placeholder 2"/>
          <p:cNvSpPr>
            <a:spLocks noGrp="1"/>
          </p:cNvSpPr>
          <p:nvPr>
            <p:ph idx="1"/>
          </p:nvPr>
        </p:nvSpPr>
        <p:spPr/>
        <p:txBody>
          <a:bodyPr/>
          <a:lstStyle/>
          <a:p>
            <a:r>
              <a:rPr lang="en-US"/>
              <a:t>First of all, JAXB can define a set of classes into an XML schema by using a schema generator. </a:t>
            </a:r>
            <a:endParaRPr lang="en-US" smtClean="0"/>
          </a:p>
          <a:p>
            <a:r>
              <a:rPr lang="en-US" smtClean="0"/>
              <a:t>It </a:t>
            </a:r>
            <a:r>
              <a:rPr lang="en-US"/>
              <a:t>also enables the reverse action, allowing you to generate a collection of Java classes from a given XML schema through the schema compiler. </a:t>
            </a:r>
            <a:endParaRPr lang="en-US" smtClean="0"/>
          </a:p>
          <a:p>
            <a:r>
              <a:rPr lang="en-US" smtClean="0"/>
              <a:t>The </a:t>
            </a:r>
            <a:r>
              <a:rPr lang="en-US"/>
              <a:t>schema compiler takes XML schemas as input and generates a package of Java classes and interfaces that reflect the rules defined in the source schema. </a:t>
            </a:r>
            <a:endParaRPr lang="en-US" smtClean="0"/>
          </a:p>
          <a:p>
            <a:r>
              <a:rPr lang="en-US" smtClean="0"/>
              <a:t>These </a:t>
            </a:r>
            <a:r>
              <a:rPr lang="en-US"/>
              <a:t>classes are annotated to provide the runtime framework with a customized Java-XML mapping.</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134</a:t>
            </a:fld>
            <a:endParaRPr lang="en-US"/>
          </a:p>
        </p:txBody>
      </p:sp>
    </p:spTree>
    <p:extLst>
      <p:ext uri="{BB962C8B-B14F-4D97-AF65-F5344CB8AC3E}">
        <p14:creationId xmlns:p14="http://schemas.microsoft.com/office/powerpoint/2010/main" val="3810519448"/>
      </p:ext>
    </p:extLst>
  </p:cSld>
  <p:clrMapOvr>
    <a:masterClrMapping/>
  </p:clrMapOvr>
  <p:transition spd="slow">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JAXB Architecture</a:t>
            </a:r>
          </a:p>
        </p:txBody>
      </p:sp>
      <p:sp>
        <p:nvSpPr>
          <p:cNvPr id="3" name="Content Placeholder 2"/>
          <p:cNvSpPr>
            <a:spLocks noGrp="1"/>
          </p:cNvSpPr>
          <p:nvPr>
            <p:ph idx="1"/>
          </p:nvPr>
        </p:nvSpPr>
        <p:spPr/>
        <p:txBody>
          <a:bodyPr/>
          <a:lstStyle/>
          <a:p>
            <a:r>
              <a:rPr lang="en-US"/>
              <a:t>JAXB also can generate a Java object hierarchy from an XML schema using a schema generator, or give an object Java hierarchy to describe the corresponding XML schema. </a:t>
            </a:r>
            <a:endParaRPr lang="en-US" smtClean="0"/>
          </a:p>
          <a:p>
            <a:r>
              <a:rPr lang="en-US" smtClean="0"/>
              <a:t>The </a:t>
            </a:r>
            <a:r>
              <a:rPr lang="en-US"/>
              <a:t>runtime framework provides the corresponding unmarshalling, marshalling, and validation functionalities. </a:t>
            </a:r>
            <a:endParaRPr lang="en-US" smtClean="0"/>
          </a:p>
          <a:p>
            <a:r>
              <a:rPr lang="en-US" smtClean="0"/>
              <a:t>That </a:t>
            </a:r>
            <a:r>
              <a:rPr lang="en-US"/>
              <a:t>is, it lets you transform an XML document into an object graph (unmarshalling) or transform an object graph into XML format (marshalling).</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135</a:t>
            </a:fld>
            <a:endParaRPr lang="en-US"/>
          </a:p>
        </p:txBody>
      </p:sp>
    </p:spTree>
    <p:extLst>
      <p:ext uri="{BB962C8B-B14F-4D97-AF65-F5344CB8AC3E}">
        <p14:creationId xmlns:p14="http://schemas.microsoft.com/office/powerpoint/2010/main" val="4091017910"/>
      </p:ext>
    </p:extLst>
  </p:cSld>
  <p:clrMapOvr>
    <a:masterClrMapping/>
  </p:clrMapOvr>
  <p:transition spd="slow">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JAXB Architecture</a:t>
            </a:r>
          </a:p>
        </p:txBody>
      </p:sp>
      <p:sp>
        <p:nvSpPr>
          <p:cNvPr id="3" name="Content Placeholder 2"/>
          <p:cNvSpPr>
            <a:spLocks noGrp="1"/>
          </p:cNvSpPr>
          <p:nvPr>
            <p:ph idx="1"/>
          </p:nvPr>
        </p:nvSpPr>
        <p:spPr/>
        <p:txBody>
          <a:bodyPr/>
          <a:lstStyle/>
          <a:p>
            <a:r>
              <a:rPr lang="en-US"/>
              <a:t>These capabilities are why JAXB is often associated with web services. </a:t>
            </a:r>
            <a:endParaRPr lang="en-US" smtClean="0"/>
          </a:p>
          <a:p>
            <a:r>
              <a:rPr lang="en-US" smtClean="0"/>
              <a:t>Web </a:t>
            </a:r>
            <a:r>
              <a:rPr lang="en-US"/>
              <a:t>services use the API to transform objects into messages that they then send through SOAP. </a:t>
            </a:r>
            <a:endParaRPr lang="en-US" smtClean="0"/>
          </a:p>
          <a:p>
            <a:r>
              <a:rPr lang="en-US" smtClean="0"/>
              <a:t>This </a:t>
            </a:r>
            <a:r>
              <a:rPr lang="en-US"/>
              <a:t>isn't a web services article, however. Using an example address book application for a fictional music company called Watermelon, it focuses on JAXB's XML binding features for round-tripping XML to Java. </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136</a:t>
            </a:fld>
            <a:endParaRPr lang="en-US"/>
          </a:p>
        </p:txBody>
      </p:sp>
    </p:spTree>
    <p:extLst>
      <p:ext uri="{BB962C8B-B14F-4D97-AF65-F5344CB8AC3E}">
        <p14:creationId xmlns:p14="http://schemas.microsoft.com/office/powerpoint/2010/main" val="477039193"/>
      </p:ext>
    </p:extLst>
  </p:cSld>
  <p:clrMapOvr>
    <a:masterClrMapping/>
  </p:clrMapOvr>
  <p:transition spd="slow">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a:p>
        </p:txBody>
      </p:sp>
      <p:sp>
        <p:nvSpPr>
          <p:cNvPr id="3" name="Content Placeholder 2"/>
          <p:cNvSpPr>
            <a:spLocks noGrp="1"/>
          </p:cNvSpPr>
          <p:nvPr>
            <p:ph idx="1"/>
          </p:nvPr>
        </p:nvSpPr>
        <p:spPr/>
        <p:txBody>
          <a:bodyPr/>
          <a:lstStyle/>
          <a:p>
            <a:r>
              <a:rPr lang="en-US" smtClean="0"/>
              <a:t>Generate class using </a:t>
            </a:r>
            <a:r>
              <a:rPr lang="en-US" smtClean="0">
                <a:solidFill>
                  <a:srgbClr val="FF0000"/>
                </a:solidFill>
              </a:rPr>
              <a:t>xjc</a:t>
            </a:r>
            <a:r>
              <a:rPr lang="en-US" smtClean="0"/>
              <a:t> tool</a:t>
            </a:r>
          </a:p>
          <a:p>
            <a:r>
              <a:rPr lang="en-US" smtClean="0"/>
              <a:t>Generate Schema using </a:t>
            </a:r>
            <a:r>
              <a:rPr lang="en-US" smtClean="0">
                <a:solidFill>
                  <a:srgbClr val="FF0000"/>
                </a:solidFill>
              </a:rPr>
              <a:t>schemagen</a:t>
            </a:r>
            <a:r>
              <a:rPr lang="en-US" smtClean="0"/>
              <a:t> tool</a:t>
            </a:r>
          </a:p>
          <a:p>
            <a:endParaRPr lang="en-US"/>
          </a:p>
          <a:p>
            <a:r>
              <a:rPr lang="en-US" smtClean="0"/>
              <a:t>Using JAXB to read xml file and generate objects</a:t>
            </a:r>
          </a:p>
          <a:p>
            <a:r>
              <a:rPr lang="en-US"/>
              <a:t>Using JAXB </a:t>
            </a:r>
            <a:r>
              <a:rPr lang="en-US" smtClean="0"/>
              <a:t>to generate xml file from objects</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137</a:t>
            </a:fld>
            <a:endParaRPr lang="en-US"/>
          </a:p>
        </p:txBody>
      </p:sp>
    </p:spTree>
    <p:extLst>
      <p:ext uri="{BB962C8B-B14F-4D97-AF65-F5344CB8AC3E}">
        <p14:creationId xmlns:p14="http://schemas.microsoft.com/office/powerpoint/2010/main" val="168405607"/>
      </p:ext>
    </p:extLst>
  </p:cSld>
  <p:clrMapOvr>
    <a:masterClrMapping/>
  </p:clrMapOvr>
  <p:transition spd="slow">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JAXB Demo: Object to XML</a:t>
            </a:r>
            <a:endParaRPr lang="en-US"/>
          </a:p>
        </p:txBody>
      </p:sp>
      <p:pic>
        <p:nvPicPr>
          <p:cNvPr id="5" name="Content Placeholder 4"/>
          <p:cNvPicPr>
            <a:picLocks noGrp="1" noChangeAspect="1"/>
          </p:cNvPicPr>
          <p:nvPr>
            <p:ph idx="1"/>
          </p:nvPr>
        </p:nvPicPr>
        <p:blipFill>
          <a:blip r:embed="rId2"/>
          <a:stretch>
            <a:fillRect/>
          </a:stretch>
        </p:blipFill>
        <p:spPr>
          <a:xfrm>
            <a:off x="228601" y="1524000"/>
            <a:ext cx="5791200" cy="3386853"/>
          </a:xfrm>
          <a:prstGeom prst="rect">
            <a:avLst/>
          </a:prstGeom>
        </p:spPr>
      </p:pic>
      <p:sp>
        <p:nvSpPr>
          <p:cNvPr id="4" name="Slide Number Placeholder 3"/>
          <p:cNvSpPr>
            <a:spLocks noGrp="1"/>
          </p:cNvSpPr>
          <p:nvPr>
            <p:ph type="sldNum" sz="quarter" idx="12"/>
          </p:nvPr>
        </p:nvSpPr>
        <p:spPr/>
        <p:txBody>
          <a:bodyPr/>
          <a:lstStyle/>
          <a:p>
            <a:fld id="{515FC477-0A05-4F3E-8EE9-E015C9089D56}" type="slidenum">
              <a:rPr lang="en-US" smtClean="0"/>
              <a:pPr/>
              <a:t>138</a:t>
            </a:fld>
            <a:endParaRPr lang="en-US"/>
          </a:p>
        </p:txBody>
      </p:sp>
      <p:pic>
        <p:nvPicPr>
          <p:cNvPr id="6" name="Picture 5"/>
          <p:cNvPicPr>
            <a:picLocks noChangeAspect="1"/>
          </p:cNvPicPr>
          <p:nvPr/>
        </p:nvPicPr>
        <p:blipFill>
          <a:blip r:embed="rId3"/>
          <a:stretch>
            <a:fillRect/>
          </a:stretch>
        </p:blipFill>
        <p:spPr>
          <a:xfrm>
            <a:off x="228600" y="5273675"/>
            <a:ext cx="7724775" cy="1428750"/>
          </a:xfrm>
          <a:prstGeom prst="rect">
            <a:avLst/>
          </a:prstGeom>
        </p:spPr>
      </p:pic>
      <p:pic>
        <p:nvPicPr>
          <p:cNvPr id="7" name="Picture 6"/>
          <p:cNvPicPr>
            <a:picLocks noChangeAspect="1"/>
          </p:cNvPicPr>
          <p:nvPr/>
        </p:nvPicPr>
        <p:blipFill>
          <a:blip r:embed="rId4"/>
          <a:stretch>
            <a:fillRect/>
          </a:stretch>
        </p:blipFill>
        <p:spPr>
          <a:xfrm>
            <a:off x="5562600" y="2514600"/>
            <a:ext cx="3429000" cy="1824473"/>
          </a:xfrm>
          <a:prstGeom prst="rect">
            <a:avLst/>
          </a:prstGeom>
        </p:spPr>
      </p:pic>
    </p:spTree>
    <p:extLst>
      <p:ext uri="{BB962C8B-B14F-4D97-AF65-F5344CB8AC3E}">
        <p14:creationId xmlns:p14="http://schemas.microsoft.com/office/powerpoint/2010/main" val="3622929852"/>
      </p:ext>
    </p:extLst>
  </p:cSld>
  <p:clrMapOvr>
    <a:masterClrMapping/>
  </p:clrMapOvr>
  <p:transition spd="slow">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JAXB Demo: </a:t>
            </a:r>
            <a:r>
              <a:rPr lang="en-US" smtClean="0"/>
              <a:t>XML to Object</a:t>
            </a:r>
            <a:endParaRPr lang="en-US"/>
          </a:p>
        </p:txBody>
      </p:sp>
      <p:sp>
        <p:nvSpPr>
          <p:cNvPr id="3" name="Content Placeholder 2"/>
          <p:cNvSpPr>
            <a:spLocks noGrp="1"/>
          </p:cNvSpPr>
          <p:nvPr>
            <p:ph idx="1"/>
          </p:nvPr>
        </p:nvSpPr>
        <p:spPr>
          <a:xfrm>
            <a:off x="228600" y="1524000"/>
            <a:ext cx="8534400" cy="1600200"/>
          </a:xfrm>
        </p:spPr>
        <p:txBody>
          <a:bodyPr>
            <a:normAutofit/>
          </a:bodyPr>
          <a:lstStyle/>
          <a:p>
            <a:r>
              <a:rPr lang="en-US" smtClean="0"/>
              <a:t>First, generate code using xjc tool:</a:t>
            </a:r>
          </a:p>
          <a:p>
            <a:pPr marL="0" indent="0">
              <a:buNone/>
            </a:pPr>
            <a:r>
              <a:rPr lang="en-US"/>
              <a:t>	</a:t>
            </a:r>
            <a:r>
              <a:rPr lang="en-US" smtClean="0">
                <a:solidFill>
                  <a:srgbClr val="FF0000"/>
                </a:solidFill>
              </a:rPr>
              <a:t>xjc</a:t>
            </a:r>
            <a:r>
              <a:rPr lang="en-US" smtClean="0"/>
              <a:t> </a:t>
            </a:r>
            <a:r>
              <a:rPr lang="en-US" smtClean="0">
                <a:solidFill>
                  <a:srgbClr val="00B0F0"/>
                </a:solidFill>
              </a:rPr>
              <a:t>–p teo.com </a:t>
            </a:r>
            <a:r>
              <a:rPr lang="en-US" smtClean="0">
                <a:solidFill>
                  <a:srgbClr val="0070C0"/>
                </a:solidFill>
              </a:rPr>
              <a:t>cdcatalog.xsd</a:t>
            </a:r>
          </a:p>
          <a:p>
            <a:r>
              <a:rPr lang="en-US" smtClean="0"/>
              <a:t>Copy generated code folder to project</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139</a:t>
            </a:fld>
            <a:endParaRPr lang="en-US"/>
          </a:p>
        </p:txBody>
      </p:sp>
      <p:pic>
        <p:nvPicPr>
          <p:cNvPr id="6" name="Picture 5"/>
          <p:cNvPicPr>
            <a:picLocks noChangeAspect="1"/>
          </p:cNvPicPr>
          <p:nvPr/>
        </p:nvPicPr>
        <p:blipFill>
          <a:blip r:embed="rId2"/>
          <a:stretch>
            <a:fillRect/>
          </a:stretch>
        </p:blipFill>
        <p:spPr>
          <a:xfrm>
            <a:off x="447675" y="3435350"/>
            <a:ext cx="8096250" cy="2667000"/>
          </a:xfrm>
          <a:prstGeom prst="rect">
            <a:avLst/>
          </a:prstGeom>
        </p:spPr>
      </p:pic>
    </p:spTree>
    <p:extLst>
      <p:ext uri="{BB962C8B-B14F-4D97-AF65-F5344CB8AC3E}">
        <p14:creationId xmlns:p14="http://schemas.microsoft.com/office/powerpoint/2010/main" val="405593120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DTD limitations and XML Schema</a:t>
            </a:r>
            <a:endParaRPr lang="en-US"/>
          </a:p>
        </p:txBody>
      </p:sp>
      <p:sp>
        <p:nvSpPr>
          <p:cNvPr id="3" name="Content Placeholder 2"/>
          <p:cNvSpPr>
            <a:spLocks noGrp="1"/>
          </p:cNvSpPr>
          <p:nvPr>
            <p:ph idx="1"/>
          </p:nvPr>
        </p:nvSpPr>
        <p:spPr/>
        <p:txBody>
          <a:bodyPr>
            <a:normAutofit/>
          </a:bodyPr>
          <a:lstStyle/>
          <a:p>
            <a:r>
              <a:rPr lang="en-US"/>
              <a:t>DTDs are written in a non-XML syntax</a:t>
            </a:r>
            <a:r>
              <a:rPr lang="en-US" smtClean="0"/>
              <a:t>.</a:t>
            </a:r>
            <a:endParaRPr lang="en-US"/>
          </a:p>
          <a:p>
            <a:r>
              <a:rPr lang="en-US"/>
              <a:t>DTDs are not extensible</a:t>
            </a:r>
            <a:r>
              <a:rPr lang="en-US" smtClean="0"/>
              <a:t>.</a:t>
            </a:r>
            <a:endParaRPr lang="en-US"/>
          </a:p>
          <a:p>
            <a:r>
              <a:rPr lang="en-US"/>
              <a:t>They have no support for namespaces</a:t>
            </a:r>
            <a:r>
              <a:rPr lang="en-US" smtClean="0"/>
              <a:t>.</a:t>
            </a:r>
            <a:endParaRPr lang="en-US"/>
          </a:p>
          <a:p>
            <a:r>
              <a:rPr lang="en-US"/>
              <a:t>They only offer extremely limited data </a:t>
            </a:r>
            <a:r>
              <a:rPr lang="en-US" smtClean="0"/>
              <a:t>typing.</a:t>
            </a:r>
          </a:p>
          <a:p>
            <a:r>
              <a:rPr lang="en-US" smtClean="0"/>
              <a:t>XML </a:t>
            </a:r>
            <a:r>
              <a:rPr lang="en-US"/>
              <a:t>schema has been introduced, with an objective to overcome the drawbacks of DTDs</a:t>
            </a:r>
            <a:r>
              <a:rPr lang="en-US" smtClean="0"/>
              <a:t>.</a:t>
            </a:r>
            <a:endParaRPr lang="en-US"/>
          </a:p>
          <a:p>
            <a:r>
              <a:rPr lang="en-US"/>
              <a:t>The purpose of an XML Schema is to define the legal building blocks of an XML document, just like a DTD</a:t>
            </a:r>
            <a:r>
              <a:rPr lang="en-US" smtClean="0"/>
              <a:t>.</a:t>
            </a:r>
            <a:endParaRPr lang="en-US"/>
          </a:p>
          <a:p>
            <a:r>
              <a:rPr lang="en-US"/>
              <a:t>The XML Schema language is referred as XML Schema Definition (XSD).</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14</a:t>
            </a:fld>
            <a:endParaRPr lang="en-US"/>
          </a:p>
        </p:txBody>
      </p:sp>
    </p:spTree>
    <p:extLst>
      <p:ext uri="{BB962C8B-B14F-4D97-AF65-F5344CB8AC3E}">
        <p14:creationId xmlns:p14="http://schemas.microsoft.com/office/powerpoint/2010/main" val="2321433288"/>
      </p:ext>
    </p:extLst>
  </p:cSld>
  <p:clrMapOvr>
    <a:masterClrMapping/>
  </p:clrMapOvr>
  <p:transition spd="slow">
    <p:fad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140</a:t>
            </a:fld>
            <a:endParaRPr lang="en-US"/>
          </a:p>
        </p:txBody>
      </p:sp>
      <p:sp>
        <p:nvSpPr>
          <p:cNvPr id="5" name="Rectangle 2"/>
          <p:cNvSpPr>
            <a:spLocks noGrp="1" noChangeArrowheads="1"/>
          </p:cNvSpPr>
          <p:nvPr>
            <p:ph type="title"/>
          </p:nvPr>
        </p:nvSpPr>
        <p:spPr>
          <a:xfrm>
            <a:off x="251520" y="838200"/>
            <a:ext cx="2110680" cy="762000"/>
          </a:xfrm>
        </p:spPr>
        <p:txBody>
          <a:bodyPr>
            <a:normAutofit/>
          </a:bodyPr>
          <a:lstStyle/>
          <a:p>
            <a:r>
              <a:rPr lang="en-US" altLang="zh-TW" smtClean="0">
                <a:solidFill>
                  <a:srgbClr val="FF0000"/>
                </a:solidFill>
                <a:ea typeface="新細明體" panose="02020500000000000000" pitchFamily="18" charset="-120"/>
              </a:rPr>
              <a:t>Questions</a:t>
            </a:r>
          </a:p>
        </p:txBody>
      </p:sp>
      <p:pic>
        <p:nvPicPr>
          <p:cNvPr id="4098" name="Picture 2" descr="http://www.cafeconleche.org/slides/sd2004west/stax/images/question2.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828800"/>
            <a:ext cx="4572000" cy="422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550944"/>
      </p:ext>
    </p:extLst>
  </p:cSld>
  <p:clrMapOvr>
    <a:masterClrMapping/>
  </p:clrMapOvr>
  <p:transition spd="slow">
    <p:fad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457200" y="2057400"/>
            <a:ext cx="7772400" cy="2895600"/>
          </a:xfrm>
        </p:spPr>
        <p:txBody>
          <a:bodyPr>
            <a:normAutofit/>
          </a:bodyPr>
          <a:lstStyle/>
          <a:p>
            <a:pPr marL="344487" lvl="1" indent="0" algn="ctr">
              <a:buNone/>
              <a:defRPr/>
            </a:pPr>
            <a:r>
              <a:rPr lang="en-US" sz="4000" i="1" dirty="0"/>
              <a:t>That’s all for this session!</a:t>
            </a:r>
          </a:p>
          <a:p>
            <a:pPr marL="344487" lvl="1" indent="0" algn="ctr">
              <a:buNone/>
              <a:defRPr/>
            </a:pPr>
            <a:endParaRPr lang="en-US" sz="2400" i="1" dirty="0"/>
          </a:p>
          <a:p>
            <a:pPr marL="344487" lvl="1" indent="0" algn="ctr">
              <a:buNone/>
              <a:defRPr/>
            </a:pPr>
            <a:r>
              <a:rPr lang="en-US" sz="2400" b="1" dirty="0">
                <a:solidFill>
                  <a:srgbClr val="0000CC"/>
                </a:solidFill>
              </a:rPr>
              <a:t>Thank you all for your attention and patient !</a:t>
            </a:r>
          </a:p>
          <a:p>
            <a:pPr marL="344487" lvl="1" indent="0" algn="ctr">
              <a:buNone/>
              <a:defRPr/>
            </a:pPr>
            <a:endParaRPr lang="en-US" sz="2400" dirty="0"/>
          </a:p>
        </p:txBody>
      </p:sp>
      <p:sp>
        <p:nvSpPr>
          <p:cNvPr id="29702" name="Footer Placeholder 3"/>
          <p:cNvSpPr txBox="1">
            <a:spLocks noGrp="1"/>
          </p:cNvSpPr>
          <p:nvPr/>
        </p:nvSpPr>
        <p:spPr bwMode="auto">
          <a:xfrm>
            <a:off x="2895600" y="63817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vi-VN" sz="1400" b="1">
              <a:solidFill>
                <a:srgbClr val="FF0000"/>
              </a:solidFill>
              <a:cs typeface="Arial" charset="0"/>
            </a:endParaRPr>
          </a:p>
        </p:txBody>
      </p:sp>
      <p:sp>
        <p:nvSpPr>
          <p:cNvPr id="29703" name="Slide Number Placeholder 6"/>
          <p:cNvSpPr txBox="1">
            <a:spLocks noGrp="1"/>
          </p:cNvSpPr>
          <p:nvPr/>
        </p:nvSpPr>
        <p:spPr bwMode="auto">
          <a:xfrm>
            <a:off x="8382000" y="6492875"/>
            <a:ext cx="1371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1BAB3D-261C-4F19-A564-730ED6391650}" type="slidenum">
              <a:rPr lang="en-US">
                <a:latin typeface="Gill Sans MT" pitchFamily="34" charset="0"/>
              </a:rPr>
              <a:pPr eaLnBrk="1" hangingPunct="1"/>
              <a:t>141</a:t>
            </a:fld>
            <a:r>
              <a:rPr lang="en-US">
                <a:latin typeface="Gill Sans MT" pitchFamily="34" charset="0"/>
              </a:rPr>
              <a:t>/27</a:t>
            </a:r>
          </a:p>
        </p:txBody>
      </p:sp>
      <p:sp>
        <p:nvSpPr>
          <p:cNvPr id="2" name="Slide Number Placeholder 1"/>
          <p:cNvSpPr>
            <a:spLocks noGrp="1"/>
          </p:cNvSpPr>
          <p:nvPr>
            <p:ph type="sldNum" sz="quarter" idx="12"/>
          </p:nvPr>
        </p:nvSpPr>
        <p:spPr/>
        <p:txBody>
          <a:bodyPr/>
          <a:lstStyle/>
          <a:p>
            <a:fld id="{515FC477-0A05-4F3E-8EE9-E015C9089D56}" type="slidenum">
              <a:rPr lang="en-US" smtClean="0"/>
              <a:pPr/>
              <a:t>141</a:t>
            </a:fld>
            <a:endParaRPr lang="en-US"/>
          </a:p>
        </p:txBody>
      </p:sp>
    </p:spTree>
    <p:extLst>
      <p:ext uri="{BB962C8B-B14F-4D97-AF65-F5344CB8AC3E}">
        <p14:creationId xmlns:p14="http://schemas.microsoft.com/office/powerpoint/2010/main" val="1448825285"/>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Schema</a:t>
            </a:r>
          </a:p>
        </p:txBody>
      </p:sp>
      <p:sp>
        <p:nvSpPr>
          <p:cNvPr id="3" name="Content Placeholder 2"/>
          <p:cNvSpPr>
            <a:spLocks noGrp="1"/>
          </p:cNvSpPr>
          <p:nvPr>
            <p:ph idx="1"/>
          </p:nvPr>
        </p:nvSpPr>
        <p:spPr/>
        <p:txBody>
          <a:bodyPr>
            <a:normAutofit/>
          </a:bodyPr>
          <a:lstStyle/>
          <a:p>
            <a:pPr>
              <a:defRPr/>
            </a:pPr>
            <a:r>
              <a:rPr lang="en-US" sz="2200"/>
              <a:t>Defines elements that can appear in a </a:t>
            </a:r>
            <a:r>
              <a:rPr lang="en-US" sz="2200" smtClean="0"/>
              <a:t>document</a:t>
            </a:r>
            <a:endParaRPr lang="en-US" sz="2200"/>
          </a:p>
          <a:p>
            <a:pPr>
              <a:defRPr/>
            </a:pPr>
            <a:r>
              <a:rPr lang="en-US" sz="2200"/>
              <a:t>Defines attributes that can appear in a </a:t>
            </a:r>
            <a:r>
              <a:rPr lang="en-US" sz="2200" smtClean="0"/>
              <a:t>document</a:t>
            </a:r>
            <a:endParaRPr lang="en-US" sz="2200"/>
          </a:p>
          <a:p>
            <a:pPr>
              <a:defRPr/>
            </a:pPr>
            <a:r>
              <a:rPr lang="en-US" sz="2200"/>
              <a:t>Defines which elements are child </a:t>
            </a:r>
            <a:r>
              <a:rPr lang="en-US" sz="2200" smtClean="0"/>
              <a:t>elements</a:t>
            </a:r>
            <a:endParaRPr lang="en-US" sz="2200"/>
          </a:p>
          <a:p>
            <a:pPr>
              <a:defRPr/>
            </a:pPr>
            <a:r>
              <a:rPr lang="en-US" sz="2200"/>
              <a:t>Defines the order of child </a:t>
            </a:r>
            <a:r>
              <a:rPr lang="en-US" sz="2200" smtClean="0"/>
              <a:t>elements</a:t>
            </a:r>
            <a:endParaRPr lang="en-US" sz="2200"/>
          </a:p>
          <a:p>
            <a:pPr>
              <a:defRPr/>
            </a:pPr>
            <a:r>
              <a:rPr lang="en-US" sz="2200"/>
              <a:t>Defines the number of child </a:t>
            </a:r>
            <a:r>
              <a:rPr lang="en-US" sz="2200" smtClean="0"/>
              <a:t>elements</a:t>
            </a:r>
            <a:endParaRPr lang="en-US" sz="2200"/>
          </a:p>
          <a:p>
            <a:pPr>
              <a:defRPr/>
            </a:pPr>
            <a:r>
              <a:rPr lang="en-US" sz="2200"/>
              <a:t>Defines whether an element is empty or can include </a:t>
            </a:r>
            <a:r>
              <a:rPr lang="en-US" sz="2200" smtClean="0"/>
              <a:t>text</a:t>
            </a:r>
            <a:endParaRPr lang="en-US" sz="2200"/>
          </a:p>
          <a:p>
            <a:pPr>
              <a:defRPr/>
            </a:pPr>
            <a:r>
              <a:rPr lang="en-US" sz="2200"/>
              <a:t>Defines data types for elements and </a:t>
            </a:r>
            <a:r>
              <a:rPr lang="en-US" sz="2200" smtClean="0"/>
              <a:t>attributes</a:t>
            </a:r>
            <a:endParaRPr lang="en-US" sz="2200"/>
          </a:p>
          <a:p>
            <a:pPr>
              <a:defRPr/>
            </a:pPr>
            <a:r>
              <a:rPr lang="en-US" sz="2200"/>
              <a:t>Defines default and fixed values for elements and </a:t>
            </a:r>
            <a:r>
              <a:rPr lang="en-US" sz="2200" smtClean="0"/>
              <a:t>attributes</a:t>
            </a:r>
            <a:endParaRPr lang="en-US" sz="2200"/>
          </a:p>
        </p:txBody>
      </p:sp>
      <p:sp>
        <p:nvSpPr>
          <p:cNvPr id="4" name="Slide Number Placeholder 3"/>
          <p:cNvSpPr>
            <a:spLocks noGrp="1"/>
          </p:cNvSpPr>
          <p:nvPr>
            <p:ph type="sldNum" sz="quarter" idx="12"/>
          </p:nvPr>
        </p:nvSpPr>
        <p:spPr/>
        <p:txBody>
          <a:bodyPr/>
          <a:lstStyle/>
          <a:p>
            <a:fld id="{515FC477-0A05-4F3E-8EE9-E015C9089D56}" type="slidenum">
              <a:rPr lang="en-US" smtClean="0"/>
              <a:pPr/>
              <a:t>15</a:t>
            </a:fld>
            <a:endParaRPr lang="en-US"/>
          </a:p>
        </p:txBody>
      </p:sp>
    </p:spTree>
    <p:extLst>
      <p:ext uri="{BB962C8B-B14F-4D97-AF65-F5344CB8AC3E}">
        <p14:creationId xmlns:p14="http://schemas.microsoft.com/office/powerpoint/2010/main" val="2671474784"/>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XML Schema</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16</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37808"/>
            <a:ext cx="7315200" cy="558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355674"/>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a Schema in an XML Document</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17</a:t>
            </a:fld>
            <a:endParaRPr lang="en-US"/>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8534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3323104"/>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Read more:</a:t>
            </a:r>
          </a:p>
          <a:p>
            <a:pPr marL="0" indent="1089025">
              <a:buNone/>
            </a:pPr>
            <a:r>
              <a:rPr lang="en-US" smtClean="0">
                <a:hlinkClick r:id="rId2"/>
              </a:rPr>
              <a:t>http</a:t>
            </a:r>
            <a:r>
              <a:rPr lang="en-US">
                <a:hlinkClick r:id="rId2"/>
              </a:rPr>
              <a:t>://</a:t>
            </a:r>
            <a:r>
              <a:rPr lang="en-US" smtClean="0">
                <a:hlinkClick r:id="rId2"/>
              </a:rPr>
              <a:t>www.w3schools.com/xml/default.asp</a:t>
            </a:r>
            <a:r>
              <a:rPr lang="en-US" smtClean="0"/>
              <a:t> </a:t>
            </a:r>
          </a:p>
          <a:p>
            <a:r>
              <a:rPr lang="en-US" smtClean="0"/>
              <a:t>…</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18</a:t>
            </a:fld>
            <a:endParaRPr lang="en-US"/>
          </a:p>
        </p:txBody>
      </p:sp>
    </p:spTree>
    <p:extLst>
      <p:ext uri="{BB962C8B-B14F-4D97-AF65-F5344CB8AC3E}">
        <p14:creationId xmlns:p14="http://schemas.microsoft.com/office/powerpoint/2010/main" val="2633172562"/>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JAXP</a:t>
            </a:r>
            <a:endParaRPr lang="en-US"/>
          </a:p>
        </p:txBody>
      </p:sp>
      <p:sp>
        <p:nvSpPr>
          <p:cNvPr id="3" name="Text Placeholder 2"/>
          <p:cNvSpPr>
            <a:spLocks noGrp="1"/>
          </p:cNvSpPr>
          <p:nvPr>
            <p:ph type="body" idx="1"/>
          </p:nvPr>
        </p:nvSpPr>
        <p:spPr/>
        <p:txBody>
          <a:bodyPr/>
          <a:lstStyle/>
          <a:p>
            <a:r>
              <a:rPr lang="en-US" smtClean="0"/>
              <a:t>Java API for XML Processing</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19</a:t>
            </a:fld>
            <a:endParaRPr lang="en-US"/>
          </a:p>
        </p:txBody>
      </p:sp>
    </p:spTree>
    <p:extLst>
      <p:ext uri="{BB962C8B-B14F-4D97-AF65-F5344CB8AC3E}">
        <p14:creationId xmlns:p14="http://schemas.microsoft.com/office/powerpoint/2010/main" val="58758644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a:t>Session objectives</a:t>
            </a:r>
          </a:p>
        </p:txBody>
      </p:sp>
      <p:sp>
        <p:nvSpPr>
          <p:cNvPr id="5" name="Content Placeholder 4"/>
          <p:cNvSpPr>
            <a:spLocks noGrp="1"/>
          </p:cNvSpPr>
          <p:nvPr>
            <p:ph idx="1"/>
          </p:nvPr>
        </p:nvSpPr>
        <p:spPr>
          <a:xfrm>
            <a:off x="457200" y="1828800"/>
            <a:ext cx="4648200" cy="4297363"/>
          </a:xfrm>
        </p:spPr>
        <p:txBody>
          <a:bodyPr/>
          <a:lstStyle/>
          <a:p>
            <a:pPr marL="0" indent="0">
              <a:buNone/>
            </a:pPr>
            <a:r>
              <a:rPr lang="en-US" smtClean="0"/>
              <a:t>Introduction</a:t>
            </a:r>
          </a:p>
          <a:p>
            <a:pPr marL="0" indent="0">
              <a:buNone/>
            </a:pPr>
            <a:r>
              <a:rPr lang="en-US"/>
              <a:t>	</a:t>
            </a:r>
            <a:r>
              <a:rPr lang="en-US" smtClean="0"/>
              <a:t>XML, DTD, XSD</a:t>
            </a:r>
          </a:p>
          <a:p>
            <a:pPr marL="0" indent="0">
              <a:buNone/>
            </a:pPr>
            <a:r>
              <a:rPr lang="en-US"/>
              <a:t>	</a:t>
            </a:r>
            <a:r>
              <a:rPr lang="en-US" smtClean="0"/>
              <a:t>XPath, XQuery</a:t>
            </a:r>
          </a:p>
          <a:p>
            <a:pPr marL="0" indent="0">
              <a:buNone/>
            </a:pPr>
            <a:r>
              <a:rPr lang="en-US"/>
              <a:t>	</a:t>
            </a:r>
            <a:r>
              <a:rPr lang="en-US" smtClean="0"/>
              <a:t>XSLT</a:t>
            </a:r>
          </a:p>
          <a:p>
            <a:pPr marL="0" indent="0">
              <a:buNone/>
            </a:pPr>
            <a:r>
              <a:rPr lang="en-US" smtClean="0"/>
              <a:t>Parsing XML document</a:t>
            </a:r>
          </a:p>
          <a:p>
            <a:pPr marL="0" indent="0">
              <a:buNone/>
            </a:pPr>
            <a:r>
              <a:rPr lang="en-US"/>
              <a:t>	</a:t>
            </a:r>
            <a:r>
              <a:rPr lang="en-US" smtClean="0"/>
              <a:t>Using SAX</a:t>
            </a:r>
          </a:p>
          <a:p>
            <a:pPr marL="0" indent="0">
              <a:buNone/>
            </a:pPr>
            <a:r>
              <a:rPr lang="en-US" smtClean="0"/>
              <a:t>	StAX</a:t>
            </a:r>
          </a:p>
          <a:p>
            <a:pPr marL="0" indent="0">
              <a:buNone/>
            </a:pPr>
            <a:r>
              <a:rPr lang="en-US"/>
              <a:t>	</a:t>
            </a:r>
            <a:r>
              <a:rPr lang="en-US" smtClean="0"/>
              <a:t>Using DOM</a:t>
            </a:r>
          </a:p>
          <a:p>
            <a:pPr marL="0" indent="0">
              <a:buNone/>
            </a:pPr>
            <a:r>
              <a:rPr lang="en-US" smtClean="0"/>
              <a:t>XML transformation</a:t>
            </a:r>
            <a:endParaRPr lang="en-US" dirty="0"/>
          </a:p>
        </p:txBody>
      </p:sp>
      <p:sp>
        <p:nvSpPr>
          <p:cNvPr id="3" name="Slide Number Placeholder 2"/>
          <p:cNvSpPr>
            <a:spLocks noGrp="1"/>
          </p:cNvSpPr>
          <p:nvPr>
            <p:ph type="sldNum" sz="quarter" idx="12"/>
          </p:nvPr>
        </p:nvSpPr>
        <p:spPr/>
        <p:txBody>
          <a:bodyPr/>
          <a:lstStyle/>
          <a:p>
            <a:fld id="{515FC477-0A05-4F3E-8EE9-E015C9089D56}" type="slidenum">
              <a:rPr lang="en-US" smtClean="0"/>
              <a:t>2</a:t>
            </a:fld>
            <a:endParaRPr lang="en-US" dirty="0"/>
          </a:p>
        </p:txBody>
      </p:sp>
      <p:pic>
        <p:nvPicPr>
          <p:cNvPr id="1026" name="Picture 2" descr="http://fisama.files.wordpress.com/2010/09/java_logo_ruby_sty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2996" y="1828800"/>
            <a:ext cx="3799082" cy="4267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Parsing anh Parser</a:t>
            </a:r>
            <a:endParaRPr lang="en-US"/>
          </a:p>
        </p:txBody>
      </p:sp>
      <p:sp>
        <p:nvSpPr>
          <p:cNvPr id="3" name="Content Placeholder 2"/>
          <p:cNvSpPr>
            <a:spLocks noGrp="1"/>
          </p:cNvSpPr>
          <p:nvPr>
            <p:ph idx="1"/>
          </p:nvPr>
        </p:nvSpPr>
        <p:spPr/>
        <p:txBody>
          <a:bodyPr/>
          <a:lstStyle/>
          <a:p>
            <a:pPr algn="just"/>
            <a:r>
              <a:rPr lang="en-US"/>
              <a:t>Parsing </a:t>
            </a:r>
            <a:r>
              <a:rPr lang="en-US" smtClean="0"/>
              <a:t>is </a:t>
            </a:r>
            <a:r>
              <a:rPr lang="en-US"/>
              <a:t>a process XML data by using programs (parsers)</a:t>
            </a:r>
          </a:p>
          <a:p>
            <a:r>
              <a:rPr lang="en-US"/>
              <a:t>These programs are able to extract and manipulate data in XML </a:t>
            </a:r>
            <a:r>
              <a:rPr lang="en-US" smtClean="0"/>
              <a:t>documents.</a:t>
            </a:r>
            <a:endParaRPr lang="en-US"/>
          </a:p>
          <a:p>
            <a:r>
              <a:rPr lang="en-US"/>
              <a:t>Parsers are software program that check the syntax used in an xml </a:t>
            </a:r>
            <a:r>
              <a:rPr lang="en-US" smtClean="0"/>
              <a:t>file.</a:t>
            </a:r>
            <a:endParaRPr lang="en-US"/>
          </a:p>
          <a:p>
            <a:r>
              <a:rPr lang="en-US"/>
              <a:t>Types of Parser</a:t>
            </a:r>
          </a:p>
          <a:p>
            <a:pPr lvl="1"/>
            <a:r>
              <a:rPr lang="en-US"/>
              <a:t>Event-Based Parsers:  generate events while traversing through an XML document. (SAX)</a:t>
            </a:r>
          </a:p>
          <a:p>
            <a:pPr lvl="1"/>
            <a:r>
              <a:rPr lang="en-US"/>
              <a:t>Object-Based Parsers:  arrange XML document in a tree-like structure. (DOM). </a:t>
            </a:r>
            <a:endParaRPr lang="vi-VN"/>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20</a:t>
            </a:fld>
            <a:endParaRPr lang="en-US"/>
          </a:p>
        </p:txBody>
      </p:sp>
    </p:spTree>
    <p:extLst>
      <p:ext uri="{BB962C8B-B14F-4D97-AF65-F5344CB8AC3E}">
        <p14:creationId xmlns:p14="http://schemas.microsoft.com/office/powerpoint/2010/main" val="1595120811"/>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JAXP – Java API for XML Processing</a:t>
            </a:r>
            <a:endParaRPr lang="vi-VN" sz="3400" dirty="0"/>
          </a:p>
        </p:txBody>
      </p:sp>
      <p:sp>
        <p:nvSpPr>
          <p:cNvPr id="3" name="Content Placeholder 2"/>
          <p:cNvSpPr>
            <a:spLocks noGrp="1"/>
          </p:cNvSpPr>
          <p:nvPr>
            <p:ph idx="1"/>
          </p:nvPr>
        </p:nvSpPr>
        <p:spPr/>
        <p:txBody>
          <a:bodyPr>
            <a:normAutofit/>
          </a:bodyPr>
          <a:lstStyle/>
          <a:p>
            <a:pPr algn="just"/>
            <a:r>
              <a:rPr lang="en-US" dirty="0" smtClean="0"/>
              <a:t>JAXP is a collection of APIs that you can use in your Java applications to process and translate XML documents</a:t>
            </a:r>
          </a:p>
          <a:p>
            <a:pPr algn="just"/>
            <a:r>
              <a:rPr lang="en-US" dirty="0" smtClean="0"/>
              <a:t>Consists of three APIs: </a:t>
            </a:r>
          </a:p>
          <a:p>
            <a:pPr lvl="1" algn="just"/>
            <a:r>
              <a:rPr lang="en-US" dirty="0" smtClean="0"/>
              <a:t>Simple API for XML (</a:t>
            </a:r>
            <a:r>
              <a:rPr lang="en-US" b="1" dirty="0" smtClean="0"/>
              <a:t>SAX</a:t>
            </a:r>
            <a:r>
              <a:rPr lang="en-US" dirty="0" smtClean="0"/>
              <a:t>): Allows you to use a SAX parser to process the XML documents serially. </a:t>
            </a:r>
          </a:p>
          <a:p>
            <a:pPr lvl="1" algn="just"/>
            <a:r>
              <a:rPr lang="en-US" dirty="0" smtClean="0"/>
              <a:t>Document Object Model (</a:t>
            </a:r>
            <a:r>
              <a:rPr lang="en-US" b="1" dirty="0" smtClean="0"/>
              <a:t>DOM</a:t>
            </a:r>
            <a:r>
              <a:rPr lang="en-US" dirty="0" smtClean="0"/>
              <a:t>): Allows you to use a DOM parser to process the XML documents in an object-oriented manner.</a:t>
            </a:r>
          </a:p>
          <a:p>
            <a:pPr lvl="1" algn="just"/>
            <a:r>
              <a:rPr lang="en-US" dirty="0" smtClean="0"/>
              <a:t>XML </a:t>
            </a:r>
            <a:r>
              <a:rPr lang="en-US" dirty="0" err="1" smtClean="0"/>
              <a:t>Stylesheet</a:t>
            </a:r>
            <a:r>
              <a:rPr lang="en-US" dirty="0" smtClean="0"/>
              <a:t> Language for Transformation (</a:t>
            </a:r>
            <a:r>
              <a:rPr lang="en-US" b="1" dirty="0" smtClean="0"/>
              <a:t>XSLT</a:t>
            </a:r>
            <a:r>
              <a:rPr lang="en-US" dirty="0" smtClean="0"/>
              <a:t>): Allows you to transform XML documents in other formats, such as </a:t>
            </a:r>
            <a:r>
              <a:rPr lang="en-US" dirty="0" err="1" smtClean="0"/>
              <a:t>HyperText</a:t>
            </a:r>
            <a:r>
              <a:rPr lang="en-US" dirty="0" smtClean="0"/>
              <a:t> Markup Language (HTML)</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2172827113"/>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XML </a:t>
            </a:r>
            <a:r>
              <a:rPr lang="en-US" smtClean="0"/>
              <a:t>API Styles</a:t>
            </a:r>
            <a:endParaRPr lang="en-US"/>
          </a:p>
        </p:txBody>
      </p:sp>
      <p:sp>
        <p:nvSpPr>
          <p:cNvPr id="3" name="Content Placeholder 2"/>
          <p:cNvSpPr>
            <a:spLocks noGrp="1"/>
          </p:cNvSpPr>
          <p:nvPr>
            <p:ph idx="1"/>
          </p:nvPr>
        </p:nvSpPr>
        <p:spPr/>
        <p:txBody>
          <a:bodyPr>
            <a:normAutofit/>
          </a:bodyPr>
          <a:lstStyle/>
          <a:p>
            <a:r>
              <a:rPr lang="en-US"/>
              <a:t>Push: </a:t>
            </a:r>
            <a:r>
              <a:rPr lang="en-US">
                <a:solidFill>
                  <a:srgbClr val="FF0000"/>
                </a:solidFill>
              </a:rPr>
              <a:t>SAX</a:t>
            </a:r>
            <a:r>
              <a:rPr lang="en-US"/>
              <a:t>, XNI </a:t>
            </a:r>
            <a:endParaRPr lang="en-US" smtClean="0"/>
          </a:p>
          <a:p>
            <a:endParaRPr lang="en-US"/>
          </a:p>
          <a:p>
            <a:r>
              <a:rPr lang="en-US"/>
              <a:t>Pull: XMLPULL, </a:t>
            </a:r>
            <a:r>
              <a:rPr lang="en-US">
                <a:solidFill>
                  <a:srgbClr val="FF0000"/>
                </a:solidFill>
              </a:rPr>
              <a:t>StAX</a:t>
            </a:r>
            <a:r>
              <a:rPr lang="en-US"/>
              <a:t>, NekoPull</a:t>
            </a:r>
          </a:p>
          <a:p>
            <a:endParaRPr lang="en-US"/>
          </a:p>
          <a:p>
            <a:r>
              <a:rPr lang="en-US"/>
              <a:t>Tree: </a:t>
            </a:r>
            <a:r>
              <a:rPr lang="en-US">
                <a:solidFill>
                  <a:srgbClr val="FF0000"/>
                </a:solidFill>
              </a:rPr>
              <a:t>DOM</a:t>
            </a:r>
            <a:r>
              <a:rPr lang="en-US"/>
              <a:t>, JDOM, XOM, ElectricXML, dom4j, </a:t>
            </a:r>
            <a:r>
              <a:rPr lang="en-US" smtClean="0"/>
              <a:t>Sparta</a:t>
            </a:r>
          </a:p>
          <a:p>
            <a:endParaRPr lang="en-US"/>
          </a:p>
          <a:p>
            <a:r>
              <a:rPr lang="en-US"/>
              <a:t>Data binding: Castor, Zeus, </a:t>
            </a:r>
            <a:r>
              <a:rPr lang="en-US" smtClean="0">
                <a:solidFill>
                  <a:srgbClr val="FF0000"/>
                </a:solidFill>
              </a:rPr>
              <a:t>JAXB</a:t>
            </a:r>
          </a:p>
          <a:p>
            <a:endParaRPr lang="en-US"/>
          </a:p>
          <a:p>
            <a:r>
              <a:rPr lang="en-US" i="1">
                <a:solidFill>
                  <a:srgbClr val="0070C0"/>
                </a:solidFill>
              </a:rPr>
              <a:t>Transform</a:t>
            </a:r>
            <a:r>
              <a:rPr lang="en-US"/>
              <a:t>: </a:t>
            </a:r>
            <a:r>
              <a:rPr lang="en-US">
                <a:solidFill>
                  <a:srgbClr val="FF0000"/>
                </a:solidFill>
              </a:rPr>
              <a:t>XSLT</a:t>
            </a:r>
            <a:r>
              <a:rPr lang="en-US"/>
              <a:t>, </a:t>
            </a:r>
            <a:r>
              <a:rPr lang="en-US">
                <a:solidFill>
                  <a:srgbClr val="FF0000"/>
                </a:solidFill>
              </a:rPr>
              <a:t>TrAX</a:t>
            </a:r>
            <a:r>
              <a:rPr lang="en-US"/>
              <a:t>, </a:t>
            </a:r>
            <a:r>
              <a:rPr lang="en-US">
                <a:solidFill>
                  <a:srgbClr val="FF0000"/>
                </a:solidFill>
              </a:rPr>
              <a:t>XQuery</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22</a:t>
            </a:fld>
            <a:endParaRPr lang="en-US"/>
          </a:p>
        </p:txBody>
      </p:sp>
    </p:spTree>
    <p:extLst>
      <p:ext uri="{BB962C8B-B14F-4D97-AF65-F5344CB8AC3E}">
        <p14:creationId xmlns:p14="http://schemas.microsoft.com/office/powerpoint/2010/main" val="3367169456"/>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SAX</a:t>
            </a:r>
            <a:endParaRPr lang="en-US"/>
          </a:p>
        </p:txBody>
      </p:sp>
      <p:sp>
        <p:nvSpPr>
          <p:cNvPr id="3" name="Text Placeholder 2"/>
          <p:cNvSpPr>
            <a:spLocks noGrp="1"/>
          </p:cNvSpPr>
          <p:nvPr>
            <p:ph type="body" idx="1"/>
          </p:nvPr>
        </p:nvSpPr>
        <p:spPr/>
        <p:txBody>
          <a:bodyPr/>
          <a:lstStyle/>
          <a:p>
            <a:r>
              <a:rPr lang="en-US" smtClean="0"/>
              <a:t>Simple API for XML</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23</a:t>
            </a:fld>
            <a:endParaRPr lang="en-US"/>
          </a:p>
        </p:txBody>
      </p:sp>
    </p:spTree>
    <p:extLst>
      <p:ext uri="{BB962C8B-B14F-4D97-AF65-F5344CB8AC3E}">
        <p14:creationId xmlns:p14="http://schemas.microsoft.com/office/powerpoint/2010/main" val="1300118913"/>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Parsing an XML Document</a:t>
            </a:r>
            <a:endParaRPr lang="vi-VN" dirty="0"/>
          </a:p>
        </p:txBody>
      </p:sp>
      <p:sp>
        <p:nvSpPr>
          <p:cNvPr id="3" name="Content Placeholder 2"/>
          <p:cNvSpPr>
            <a:spLocks noGrp="1"/>
          </p:cNvSpPr>
          <p:nvPr>
            <p:ph idx="1"/>
          </p:nvPr>
        </p:nvSpPr>
        <p:spPr>
          <a:xfrm>
            <a:off x="533400" y="3733800"/>
            <a:ext cx="8171688" cy="2819400"/>
          </a:xfrm>
        </p:spPr>
        <p:txBody>
          <a:bodyPr>
            <a:normAutofit/>
          </a:bodyPr>
          <a:lstStyle/>
          <a:p>
            <a:pPr algn="just"/>
            <a:r>
              <a:rPr lang="en-US" dirty="0" smtClean="0"/>
              <a:t>The three steps followed for parsing an XML document are:</a:t>
            </a:r>
          </a:p>
          <a:p>
            <a:pPr lvl="1" algn="just"/>
            <a:r>
              <a:rPr lang="en-US" dirty="0" smtClean="0"/>
              <a:t>Application supplies a SAX content handler to the parser.</a:t>
            </a:r>
          </a:p>
          <a:p>
            <a:pPr lvl="1" algn="just"/>
            <a:r>
              <a:rPr lang="en-US" dirty="0" smtClean="0"/>
              <a:t>Application tells parser to start parsing a document.</a:t>
            </a:r>
          </a:p>
          <a:p>
            <a:pPr lvl="1" algn="just"/>
            <a:r>
              <a:rPr lang="en-US" dirty="0" smtClean="0"/>
              <a:t>Parser calls back the </a:t>
            </a:r>
            <a:r>
              <a:rPr lang="en-US" dirty="0" err="1" smtClean="0"/>
              <a:t>ContentHandler</a:t>
            </a:r>
            <a:r>
              <a:rPr lang="en-US" dirty="0" smtClean="0"/>
              <a:t> / </a:t>
            </a:r>
            <a:r>
              <a:rPr lang="en-US" dirty="0" err="1" smtClean="0"/>
              <a:t>DefaultHandler</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AutoShape 11"/>
          <p:cNvSpPr>
            <a:spLocks noChangeArrowheads="1"/>
          </p:cNvSpPr>
          <p:nvPr/>
        </p:nvSpPr>
        <p:spPr bwMode="auto">
          <a:xfrm>
            <a:off x="533400" y="1885950"/>
            <a:ext cx="1295400" cy="1390650"/>
          </a:xfrm>
          <a:prstGeom prst="foldedCorner">
            <a:avLst>
              <a:gd name="adj" fmla="val 12500"/>
            </a:avLst>
          </a:prstGeom>
          <a:solidFill>
            <a:schemeClr val="accent1"/>
          </a:solidFill>
          <a:ln w="9525">
            <a:solidFill>
              <a:schemeClr val="tx1"/>
            </a:solidFill>
            <a:round/>
            <a:headEnd/>
            <a:tailEnd/>
          </a:ln>
          <a:effectLst/>
        </p:spPr>
        <p:txBody>
          <a:bodyPr wrap="none" anchor="ctr"/>
          <a:lstStyle/>
          <a:p>
            <a:pPr algn="ctr"/>
            <a:r>
              <a:rPr lang="vi-VN"/>
              <a:t>XML </a:t>
            </a:r>
          </a:p>
          <a:p>
            <a:pPr algn="ctr"/>
            <a:r>
              <a:rPr lang="vi-VN"/>
              <a:t>document</a:t>
            </a:r>
          </a:p>
        </p:txBody>
      </p:sp>
      <p:grpSp>
        <p:nvGrpSpPr>
          <p:cNvPr id="6" name="Group 12"/>
          <p:cNvGrpSpPr>
            <a:grpSpLocks/>
          </p:cNvGrpSpPr>
          <p:nvPr/>
        </p:nvGrpSpPr>
        <p:grpSpPr bwMode="auto">
          <a:xfrm>
            <a:off x="1828800" y="2052639"/>
            <a:ext cx="1295400" cy="433388"/>
            <a:chOff x="1429" y="1207"/>
            <a:chExt cx="997" cy="273"/>
          </a:xfrm>
        </p:grpSpPr>
        <p:sp>
          <p:nvSpPr>
            <p:cNvPr id="7" name="Line 13"/>
            <p:cNvSpPr>
              <a:spLocks noChangeShapeType="1"/>
            </p:cNvSpPr>
            <p:nvPr/>
          </p:nvSpPr>
          <p:spPr bwMode="auto">
            <a:xfrm>
              <a:off x="1429" y="1480"/>
              <a:ext cx="997" cy="0"/>
            </a:xfrm>
            <a:prstGeom prst="line">
              <a:avLst/>
            </a:prstGeom>
            <a:noFill/>
            <a:ln w="38100">
              <a:solidFill>
                <a:schemeClr val="tx1"/>
              </a:solidFill>
              <a:round/>
              <a:headEnd/>
              <a:tailEnd type="triangle" w="med" len="med"/>
            </a:ln>
            <a:effectLst/>
          </p:spPr>
          <p:txBody>
            <a:bodyPr/>
            <a:lstStyle/>
            <a:p>
              <a:endParaRPr lang="vi-VN"/>
            </a:p>
          </p:txBody>
        </p:sp>
        <p:sp>
          <p:nvSpPr>
            <p:cNvPr id="8" name="Text Box 14"/>
            <p:cNvSpPr txBox="1">
              <a:spLocks noChangeArrowheads="1"/>
            </p:cNvSpPr>
            <p:nvPr/>
          </p:nvSpPr>
          <p:spPr bwMode="auto">
            <a:xfrm>
              <a:off x="1429" y="1207"/>
              <a:ext cx="997" cy="252"/>
            </a:xfrm>
            <a:prstGeom prst="rect">
              <a:avLst/>
            </a:prstGeom>
            <a:noFill/>
            <a:ln w="9525">
              <a:noFill/>
              <a:miter lim="800000"/>
              <a:headEnd/>
              <a:tailEnd/>
            </a:ln>
            <a:effectLst/>
          </p:spPr>
          <p:txBody>
            <a:bodyPr>
              <a:spAutoFit/>
            </a:bodyPr>
            <a:lstStyle/>
            <a:p>
              <a:pPr algn="ctr">
                <a:spcBef>
                  <a:spcPct val="50000"/>
                </a:spcBef>
              </a:pPr>
              <a:r>
                <a:rPr lang="vi-VN" sz="2000" b="1" dirty="0"/>
                <a:t>Input</a:t>
              </a:r>
            </a:p>
          </p:txBody>
        </p:sp>
      </p:grpSp>
      <p:sp>
        <p:nvSpPr>
          <p:cNvPr id="9" name="AutoShape 15"/>
          <p:cNvSpPr>
            <a:spLocks noChangeArrowheads="1"/>
          </p:cNvSpPr>
          <p:nvPr/>
        </p:nvSpPr>
        <p:spPr bwMode="auto">
          <a:xfrm>
            <a:off x="6553200" y="1981200"/>
            <a:ext cx="2057400" cy="1079500"/>
          </a:xfrm>
          <a:prstGeom prst="bevel">
            <a:avLst>
              <a:gd name="adj" fmla="val 12500"/>
            </a:avLst>
          </a:prstGeom>
          <a:solidFill>
            <a:schemeClr val="accent1"/>
          </a:solidFill>
          <a:ln w="9525">
            <a:solidFill>
              <a:schemeClr val="tx1"/>
            </a:solidFill>
            <a:miter lim="800000"/>
            <a:headEnd/>
            <a:tailEnd/>
          </a:ln>
          <a:effectLst/>
        </p:spPr>
        <p:txBody>
          <a:bodyPr wrap="none" anchor="ctr"/>
          <a:lstStyle/>
          <a:p>
            <a:pPr algn="ctr"/>
            <a:r>
              <a:rPr lang="vi-VN"/>
              <a:t>Content</a:t>
            </a:r>
            <a:r>
              <a:rPr lang="en-US"/>
              <a:t>/Default</a:t>
            </a:r>
            <a:endParaRPr lang="vi-VN"/>
          </a:p>
          <a:p>
            <a:pPr algn="ctr"/>
            <a:r>
              <a:rPr lang="vi-VN"/>
              <a:t>Handler</a:t>
            </a:r>
          </a:p>
        </p:txBody>
      </p:sp>
      <p:sp>
        <p:nvSpPr>
          <p:cNvPr id="10" name="AutoShape 16"/>
          <p:cNvSpPr>
            <a:spLocks noChangeArrowheads="1"/>
          </p:cNvSpPr>
          <p:nvPr/>
        </p:nvSpPr>
        <p:spPr bwMode="auto">
          <a:xfrm>
            <a:off x="3124200" y="1733550"/>
            <a:ext cx="1609725" cy="1412875"/>
          </a:xfrm>
          <a:prstGeom prst="cube">
            <a:avLst>
              <a:gd name="adj" fmla="val 25000"/>
            </a:avLst>
          </a:prstGeom>
          <a:solidFill>
            <a:schemeClr val="tx1"/>
          </a:solidFill>
          <a:ln w="9525">
            <a:solidFill>
              <a:schemeClr val="tx1"/>
            </a:solidFill>
            <a:miter lim="800000"/>
            <a:headEnd/>
            <a:tailEnd/>
          </a:ln>
          <a:effectLst/>
        </p:spPr>
        <p:txBody>
          <a:bodyPr wrap="none" anchor="ctr"/>
          <a:lstStyle/>
          <a:p>
            <a:pPr algn="ctr"/>
            <a:r>
              <a:rPr lang="vi-VN" b="1">
                <a:solidFill>
                  <a:schemeClr val="bg1"/>
                </a:solidFill>
              </a:rPr>
              <a:t>Parser</a:t>
            </a:r>
          </a:p>
        </p:txBody>
      </p:sp>
      <p:grpSp>
        <p:nvGrpSpPr>
          <p:cNvPr id="11" name="Group 22"/>
          <p:cNvGrpSpPr>
            <a:grpSpLocks/>
          </p:cNvGrpSpPr>
          <p:nvPr/>
        </p:nvGrpSpPr>
        <p:grpSpPr bwMode="auto">
          <a:xfrm>
            <a:off x="4784728" y="1352550"/>
            <a:ext cx="1766889" cy="1363664"/>
            <a:chOff x="3350" y="271"/>
            <a:chExt cx="1113" cy="859"/>
          </a:xfrm>
        </p:grpSpPr>
        <p:sp>
          <p:nvSpPr>
            <p:cNvPr id="12" name="Line 18"/>
            <p:cNvSpPr>
              <a:spLocks noChangeShapeType="1"/>
            </p:cNvSpPr>
            <p:nvPr/>
          </p:nvSpPr>
          <p:spPr bwMode="auto">
            <a:xfrm>
              <a:off x="3357" y="905"/>
              <a:ext cx="997" cy="0"/>
            </a:xfrm>
            <a:prstGeom prst="line">
              <a:avLst/>
            </a:prstGeom>
            <a:noFill/>
            <a:ln w="38100">
              <a:solidFill>
                <a:schemeClr val="tx1"/>
              </a:solidFill>
              <a:round/>
              <a:headEnd/>
              <a:tailEnd type="triangle" w="med" len="med"/>
            </a:ln>
            <a:effectLst/>
          </p:spPr>
          <p:txBody>
            <a:bodyPr/>
            <a:lstStyle/>
            <a:p>
              <a:endParaRPr lang="vi-VN"/>
            </a:p>
          </p:txBody>
        </p:sp>
        <p:sp>
          <p:nvSpPr>
            <p:cNvPr id="13" name="Text Box 19"/>
            <p:cNvSpPr txBox="1">
              <a:spLocks noChangeArrowheads="1"/>
            </p:cNvSpPr>
            <p:nvPr/>
          </p:nvSpPr>
          <p:spPr bwMode="auto">
            <a:xfrm>
              <a:off x="3364" y="271"/>
              <a:ext cx="1099" cy="514"/>
            </a:xfrm>
            <a:prstGeom prst="rect">
              <a:avLst/>
            </a:prstGeom>
            <a:noFill/>
            <a:ln w="9525">
              <a:noFill/>
              <a:miter lim="800000"/>
              <a:headEnd/>
              <a:tailEnd/>
            </a:ln>
            <a:effectLst/>
          </p:spPr>
          <p:txBody>
            <a:bodyPr>
              <a:spAutoFit/>
            </a:bodyPr>
            <a:lstStyle/>
            <a:p>
              <a:pPr algn="ctr">
                <a:spcBef>
                  <a:spcPct val="50000"/>
                </a:spcBef>
              </a:pPr>
              <a:r>
                <a:rPr lang="vi-VN" sz="2000" b="1" dirty="0"/>
                <a:t>Callback</a:t>
              </a:r>
            </a:p>
            <a:p>
              <a:pPr algn="ctr">
                <a:spcBef>
                  <a:spcPct val="50000"/>
                </a:spcBef>
              </a:pPr>
              <a:r>
                <a:rPr lang="en-US" b="1" dirty="0"/>
                <a:t>Method/</a:t>
              </a:r>
              <a:r>
                <a:rPr lang="vi-VN" b="1" dirty="0"/>
                <a:t>Event</a:t>
              </a:r>
            </a:p>
          </p:txBody>
        </p:sp>
        <p:sp>
          <p:nvSpPr>
            <p:cNvPr id="14" name="Line 20"/>
            <p:cNvSpPr>
              <a:spLocks noChangeShapeType="1"/>
            </p:cNvSpPr>
            <p:nvPr/>
          </p:nvSpPr>
          <p:spPr bwMode="auto">
            <a:xfrm>
              <a:off x="3351" y="1130"/>
              <a:ext cx="997" cy="0"/>
            </a:xfrm>
            <a:prstGeom prst="line">
              <a:avLst/>
            </a:prstGeom>
            <a:noFill/>
            <a:ln w="38100">
              <a:solidFill>
                <a:schemeClr val="tx1"/>
              </a:solidFill>
              <a:round/>
              <a:headEnd/>
              <a:tailEnd type="triangle" w="med" len="med"/>
            </a:ln>
            <a:effectLst/>
          </p:spPr>
          <p:txBody>
            <a:bodyPr/>
            <a:lstStyle/>
            <a:p>
              <a:endParaRPr lang="vi-VN"/>
            </a:p>
          </p:txBody>
        </p:sp>
        <p:sp>
          <p:nvSpPr>
            <p:cNvPr id="15" name="Text Box 21"/>
            <p:cNvSpPr txBox="1">
              <a:spLocks noChangeArrowheads="1"/>
            </p:cNvSpPr>
            <p:nvPr/>
          </p:nvSpPr>
          <p:spPr bwMode="auto">
            <a:xfrm>
              <a:off x="3350" y="839"/>
              <a:ext cx="997" cy="288"/>
            </a:xfrm>
            <a:prstGeom prst="rect">
              <a:avLst/>
            </a:prstGeom>
            <a:noFill/>
            <a:ln w="9525">
              <a:noFill/>
              <a:miter lim="800000"/>
              <a:headEnd/>
              <a:tailEnd/>
            </a:ln>
            <a:effectLst/>
          </p:spPr>
          <p:txBody>
            <a:bodyPr>
              <a:spAutoFit/>
            </a:bodyPr>
            <a:lstStyle/>
            <a:p>
              <a:pPr algn="ctr">
                <a:spcBef>
                  <a:spcPct val="50000"/>
                </a:spcBef>
              </a:pPr>
              <a:r>
                <a:rPr lang="vi-VN" sz="2400" b="1"/>
                <a:t>...</a:t>
              </a:r>
            </a:p>
          </p:txBody>
        </p:sp>
      </p:grpSp>
    </p:spTree>
    <p:extLst>
      <p:ext uri="{BB962C8B-B14F-4D97-AF65-F5344CB8AC3E}">
        <p14:creationId xmlns:p14="http://schemas.microsoft.com/office/powerpoint/2010/main" val="138580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ppt_x</p:attrName>
                                        </p:attrNameLst>
                                      </p:cBhvr>
                                      <p:tavLst>
                                        <p:tav tm="0">
                                          <p:val>
                                            <p:strVal val="#ppt_x-.2"/>
                                          </p:val>
                                        </p:tav>
                                        <p:tav tm="100000">
                                          <p:val>
                                            <p:strVal val="#ppt_x"/>
                                          </p:val>
                                        </p:tav>
                                      </p:tavLst>
                                    </p:anim>
                                    <p:anim calcmode="lin" valueType="num">
                                      <p:cBhvr>
                                        <p:cTn id="13"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Righ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Parsing an XML Document </a:t>
            </a:r>
            <a:r>
              <a:rPr lang="vi-VN" sz="3600" dirty="0" smtClean="0"/>
              <a:t>(cont)</a:t>
            </a:r>
            <a:endParaRPr lang="vi-VN" dirty="0"/>
          </a:p>
        </p:txBody>
      </p:sp>
      <p:sp>
        <p:nvSpPr>
          <p:cNvPr id="3" name="Content Placeholder 2"/>
          <p:cNvSpPr>
            <a:spLocks noGrp="1"/>
          </p:cNvSpPr>
          <p:nvPr>
            <p:ph idx="1"/>
          </p:nvPr>
        </p:nvSpPr>
        <p:spPr>
          <a:xfrm>
            <a:off x="457200" y="1219200"/>
            <a:ext cx="8382000" cy="2438400"/>
          </a:xfrm>
        </p:spPr>
        <p:txBody>
          <a:bodyPr>
            <a:normAutofit lnSpcReduction="10000"/>
          </a:bodyPr>
          <a:lstStyle/>
          <a:p>
            <a:r>
              <a:rPr lang="en-US" dirty="0" smtClean="0"/>
              <a:t>Steps for processing of parsing in code are:</a:t>
            </a:r>
          </a:p>
          <a:p>
            <a:pPr marL="850392" lvl="1" indent="-457200">
              <a:buFont typeface="+mj-lt"/>
              <a:buAutoNum type="arabicPeriod"/>
            </a:pPr>
            <a:r>
              <a:rPr lang="en-US" dirty="0" smtClean="0"/>
              <a:t>An instance of </a:t>
            </a:r>
            <a:r>
              <a:rPr lang="en-US" dirty="0" err="1" smtClean="0"/>
              <a:t>SAXParserFactory</a:t>
            </a:r>
            <a:r>
              <a:rPr lang="en-US" dirty="0" smtClean="0"/>
              <a:t> is generated by the parser to initialize the working of SAX.</a:t>
            </a:r>
          </a:p>
          <a:p>
            <a:pPr marL="850392" lvl="1" indent="-457200">
              <a:buFont typeface="+mj-lt"/>
              <a:buAutoNum type="arabicPeriod"/>
            </a:pPr>
            <a:r>
              <a:rPr lang="en-US" dirty="0" smtClean="0"/>
              <a:t>The parser encloses a </a:t>
            </a:r>
            <a:r>
              <a:rPr lang="en-US" dirty="0" err="1" smtClean="0"/>
              <a:t>SAXReader</a:t>
            </a:r>
            <a:r>
              <a:rPr lang="en-US" dirty="0" smtClean="0"/>
              <a:t> object.</a:t>
            </a:r>
          </a:p>
          <a:p>
            <a:pPr marL="850392" lvl="1" indent="-457200">
              <a:buFont typeface="+mj-lt"/>
              <a:buAutoNum type="arabicPeriod"/>
            </a:pPr>
            <a:r>
              <a:rPr lang="en-US" dirty="0" smtClean="0"/>
              <a:t>The parser() method of the </a:t>
            </a:r>
            <a:r>
              <a:rPr lang="en-US" dirty="0" err="1" smtClean="0"/>
              <a:t>SAXParser</a:t>
            </a:r>
            <a:r>
              <a:rPr lang="en-US" dirty="0" smtClean="0"/>
              <a:t> class is invoked.</a:t>
            </a:r>
          </a:p>
          <a:p>
            <a:pPr marL="850392" lvl="1" indent="-457200">
              <a:buFont typeface="+mj-lt"/>
              <a:buAutoNum type="arabicPeriod"/>
            </a:pPr>
            <a:r>
              <a:rPr lang="en-US" dirty="0" smtClean="0"/>
              <a:t>The </a:t>
            </a:r>
            <a:r>
              <a:rPr lang="en-US" dirty="0" err="1" smtClean="0"/>
              <a:t>SAXReader</a:t>
            </a:r>
            <a:r>
              <a:rPr lang="en-US" dirty="0" smtClean="0"/>
              <a:t> invokes a callback method</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609600" y="5181600"/>
            <a:ext cx="7924800" cy="1447800"/>
          </a:xfrm>
          <a:prstGeom prst="rect">
            <a:avLst/>
          </a:prstGeom>
          <a:noFill/>
          <a:ln w="3175">
            <a:solidFill>
              <a:schemeClr val="tx1"/>
            </a:solid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609600" y="3733800"/>
            <a:ext cx="7927285" cy="1295400"/>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339670912"/>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612775"/>
            <a:ext cx="8229600" cy="838200"/>
          </a:xfrm>
        </p:spPr>
        <p:txBody>
          <a:bodyPr>
            <a:normAutofit/>
          </a:bodyPr>
          <a:lstStyle/>
          <a:p>
            <a:r>
              <a:rPr lang="vi-VN" dirty="0" smtClean="0"/>
              <a:t>Callback interface</a:t>
            </a:r>
            <a:endParaRPr lang="vi-VN" dirty="0"/>
          </a:p>
        </p:txBody>
      </p:sp>
      <p:sp>
        <p:nvSpPr>
          <p:cNvPr id="3" name="Content Placeholder 2"/>
          <p:cNvSpPr>
            <a:spLocks noGrp="1"/>
          </p:cNvSpPr>
          <p:nvPr>
            <p:ph idx="1"/>
          </p:nvPr>
        </p:nvSpPr>
        <p:spPr>
          <a:xfrm>
            <a:off x="304800" y="1066800"/>
            <a:ext cx="8628888" cy="1066800"/>
          </a:xfrm>
        </p:spPr>
        <p:txBody>
          <a:bodyPr>
            <a:normAutofit fontScale="77500" lnSpcReduction="20000"/>
          </a:bodyPr>
          <a:lstStyle/>
          <a:p>
            <a:r>
              <a:rPr lang="en-US" dirty="0" smtClean="0"/>
              <a:t>SAX is used with </a:t>
            </a:r>
            <a:r>
              <a:rPr lang="en-US" dirty="0" err="1" smtClean="0"/>
              <a:t>XMLReader</a:t>
            </a:r>
            <a:r>
              <a:rPr lang="en-US" dirty="0" smtClean="0"/>
              <a:t> as the Subject and </a:t>
            </a:r>
            <a:r>
              <a:rPr lang="en-US" dirty="0" err="1" smtClean="0"/>
              <a:t>org.xml.sax.ContentHandler</a:t>
            </a:r>
            <a:r>
              <a:rPr lang="en-US" dirty="0" smtClean="0"/>
              <a:t>/ </a:t>
            </a:r>
            <a:r>
              <a:rPr lang="en-US" dirty="0" err="1" smtClean="0"/>
              <a:t>org.xml.sax.helpers.DefaultHandler</a:t>
            </a:r>
            <a:r>
              <a:rPr lang="en-US" dirty="0" smtClean="0"/>
              <a:t> as an Observer (is similar to define the event Listener to subject – button in AWT)</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
        <p:nvSpPr>
          <p:cNvPr id="5" name="AutoShape 4"/>
          <p:cNvSpPr>
            <a:spLocks noChangeArrowheads="1"/>
          </p:cNvSpPr>
          <p:nvPr/>
        </p:nvSpPr>
        <p:spPr bwMode="auto">
          <a:xfrm>
            <a:off x="1173162" y="2103437"/>
            <a:ext cx="3398838" cy="4754563"/>
          </a:xfrm>
          <a:prstGeom prst="foldedCorner">
            <a:avLst>
              <a:gd name="adj" fmla="val 12500"/>
            </a:avLst>
          </a:prstGeom>
          <a:solidFill>
            <a:schemeClr val="accent1"/>
          </a:solidFill>
          <a:ln w="9525">
            <a:solidFill>
              <a:schemeClr val="tx1"/>
            </a:solidFill>
            <a:round/>
            <a:headEnd/>
            <a:tailEnd/>
          </a:ln>
          <a:effectLst/>
        </p:spPr>
        <p:txBody>
          <a:bodyPr wrap="none" anchor="ctr"/>
          <a:lstStyle/>
          <a:p>
            <a:r>
              <a:rPr lang="vi-VN" dirty="0" smtClean="0"/>
              <a:t>&lt;?</a:t>
            </a:r>
            <a:r>
              <a:rPr lang="vi-VN" dirty="0"/>
              <a:t>xml version=1.0”?&gt;</a:t>
            </a:r>
          </a:p>
          <a:p>
            <a:r>
              <a:rPr lang="vi-VN" dirty="0"/>
              <a:t>&lt;library&gt;</a:t>
            </a:r>
          </a:p>
          <a:p>
            <a:r>
              <a:rPr lang="vi-VN" dirty="0"/>
              <a:t>  &lt;book&gt;</a:t>
            </a:r>
          </a:p>
          <a:p>
            <a:r>
              <a:rPr lang="vi-VN" dirty="0"/>
              <a:t>    &lt;title&gt;</a:t>
            </a:r>
          </a:p>
          <a:p>
            <a:r>
              <a:rPr lang="vi-VN" dirty="0"/>
              <a:t>       Harry Porter</a:t>
            </a:r>
          </a:p>
          <a:p>
            <a:r>
              <a:rPr lang="vi-VN" dirty="0"/>
              <a:t>    &lt;/title&gt;</a:t>
            </a:r>
          </a:p>
          <a:p>
            <a:r>
              <a:rPr lang="vi-VN" dirty="0"/>
              <a:t>    &lt;price&gt;</a:t>
            </a:r>
          </a:p>
          <a:p>
            <a:r>
              <a:rPr lang="vi-VN" dirty="0"/>
              <a:t>       35.0</a:t>
            </a:r>
          </a:p>
          <a:p>
            <a:r>
              <a:rPr lang="vi-VN" dirty="0"/>
              <a:t>    &lt;/price&gt;</a:t>
            </a:r>
          </a:p>
          <a:p>
            <a:r>
              <a:rPr lang="vi-VN" dirty="0"/>
              <a:t>  &lt;/book&gt;</a:t>
            </a:r>
          </a:p>
          <a:p>
            <a:r>
              <a:rPr lang="vi-VN" dirty="0"/>
              <a:t>  ....</a:t>
            </a:r>
          </a:p>
          <a:p>
            <a:r>
              <a:rPr lang="vi-VN" dirty="0"/>
              <a:t>&lt;/library&gt;</a:t>
            </a:r>
          </a:p>
          <a:p>
            <a:endParaRPr lang="vi-VN" sz="1600" dirty="0"/>
          </a:p>
        </p:txBody>
      </p:sp>
      <p:sp>
        <p:nvSpPr>
          <p:cNvPr id="6" name="Line 5"/>
          <p:cNvSpPr>
            <a:spLocks noChangeShapeType="1"/>
          </p:cNvSpPr>
          <p:nvPr/>
        </p:nvSpPr>
        <p:spPr bwMode="auto">
          <a:xfrm flipH="1">
            <a:off x="3505199" y="2589965"/>
            <a:ext cx="2011363" cy="72271"/>
          </a:xfrm>
          <a:prstGeom prst="line">
            <a:avLst/>
          </a:prstGeom>
          <a:noFill/>
          <a:ln w="57150">
            <a:solidFill>
              <a:schemeClr val="tx1"/>
            </a:solidFill>
            <a:round/>
            <a:headEnd type="stealth" w="med" len="med"/>
            <a:tailEnd/>
          </a:ln>
          <a:effectLst/>
        </p:spPr>
        <p:txBody>
          <a:bodyPr/>
          <a:lstStyle/>
          <a:p>
            <a:endParaRPr lang="vi-VN" sz="1600"/>
          </a:p>
        </p:txBody>
      </p:sp>
      <p:sp>
        <p:nvSpPr>
          <p:cNvPr id="7" name="Text Box 6"/>
          <p:cNvSpPr txBox="1">
            <a:spLocks noChangeArrowheads="1"/>
          </p:cNvSpPr>
          <p:nvPr/>
        </p:nvSpPr>
        <p:spPr bwMode="auto">
          <a:xfrm>
            <a:off x="5151438" y="1893470"/>
            <a:ext cx="3306762" cy="338554"/>
          </a:xfrm>
          <a:prstGeom prst="rect">
            <a:avLst/>
          </a:prstGeom>
          <a:noFill/>
          <a:ln w="9525">
            <a:noFill/>
            <a:miter lim="800000"/>
            <a:headEnd/>
            <a:tailEnd/>
          </a:ln>
          <a:effectLst/>
        </p:spPr>
        <p:txBody>
          <a:bodyPr>
            <a:spAutoFit/>
          </a:bodyPr>
          <a:lstStyle/>
          <a:p>
            <a:pPr algn="ctr">
              <a:spcBef>
                <a:spcPct val="50000"/>
              </a:spcBef>
            </a:pPr>
            <a:r>
              <a:rPr lang="vi-VN" sz="1600" b="1"/>
              <a:t>Callback in SAX parser</a:t>
            </a:r>
          </a:p>
        </p:txBody>
      </p:sp>
      <p:sp>
        <p:nvSpPr>
          <p:cNvPr id="8" name="Text Box 7"/>
          <p:cNvSpPr txBox="1">
            <a:spLocks noChangeArrowheads="1"/>
          </p:cNvSpPr>
          <p:nvPr/>
        </p:nvSpPr>
        <p:spPr bwMode="auto">
          <a:xfrm>
            <a:off x="5276850" y="2393116"/>
            <a:ext cx="3306763" cy="338554"/>
          </a:xfrm>
          <a:prstGeom prst="rect">
            <a:avLst/>
          </a:prstGeom>
          <a:noFill/>
          <a:ln w="9525">
            <a:noFill/>
            <a:miter lim="800000"/>
            <a:headEnd/>
            <a:tailEnd/>
          </a:ln>
          <a:effectLst/>
        </p:spPr>
        <p:txBody>
          <a:bodyPr>
            <a:spAutoFit/>
          </a:bodyPr>
          <a:lstStyle/>
          <a:p>
            <a:pPr algn="ctr">
              <a:spcBef>
                <a:spcPct val="50000"/>
              </a:spcBef>
            </a:pPr>
            <a:r>
              <a:rPr lang="vi-VN" sz="1600" b="1"/>
              <a:t>startDocument()</a:t>
            </a:r>
          </a:p>
        </p:txBody>
      </p:sp>
      <p:sp>
        <p:nvSpPr>
          <p:cNvPr id="9" name="Line 8"/>
          <p:cNvSpPr>
            <a:spLocks noChangeShapeType="1"/>
          </p:cNvSpPr>
          <p:nvPr/>
        </p:nvSpPr>
        <p:spPr bwMode="auto">
          <a:xfrm flipH="1">
            <a:off x="2090738" y="2890837"/>
            <a:ext cx="3457575" cy="0"/>
          </a:xfrm>
          <a:prstGeom prst="line">
            <a:avLst/>
          </a:prstGeom>
          <a:noFill/>
          <a:ln w="57150">
            <a:solidFill>
              <a:schemeClr val="tx1"/>
            </a:solidFill>
            <a:round/>
            <a:headEnd type="stealth" w="med" len="med"/>
            <a:tailEnd/>
          </a:ln>
          <a:effectLst/>
        </p:spPr>
        <p:txBody>
          <a:bodyPr/>
          <a:lstStyle/>
          <a:p>
            <a:endParaRPr lang="vi-VN" sz="1600"/>
          </a:p>
        </p:txBody>
      </p:sp>
      <p:sp>
        <p:nvSpPr>
          <p:cNvPr id="10" name="Text Box 9"/>
          <p:cNvSpPr txBox="1">
            <a:spLocks noChangeArrowheads="1"/>
          </p:cNvSpPr>
          <p:nvPr/>
        </p:nvSpPr>
        <p:spPr bwMode="auto">
          <a:xfrm>
            <a:off x="5337175" y="2704683"/>
            <a:ext cx="3306763" cy="338554"/>
          </a:xfrm>
          <a:prstGeom prst="rect">
            <a:avLst/>
          </a:prstGeom>
          <a:noFill/>
          <a:ln w="9525">
            <a:noFill/>
            <a:miter lim="800000"/>
            <a:headEnd/>
            <a:tailEnd/>
          </a:ln>
          <a:effectLst/>
        </p:spPr>
        <p:txBody>
          <a:bodyPr>
            <a:spAutoFit/>
          </a:bodyPr>
          <a:lstStyle/>
          <a:p>
            <a:pPr algn="ctr">
              <a:spcBef>
                <a:spcPct val="50000"/>
              </a:spcBef>
            </a:pPr>
            <a:r>
              <a:rPr lang="vi-VN" sz="1600" b="1" dirty="0"/>
              <a:t>startElement(“library”, attr)</a:t>
            </a:r>
          </a:p>
        </p:txBody>
      </p:sp>
      <p:sp>
        <p:nvSpPr>
          <p:cNvPr id="11" name="Line 10"/>
          <p:cNvSpPr>
            <a:spLocks noChangeShapeType="1"/>
          </p:cNvSpPr>
          <p:nvPr/>
        </p:nvSpPr>
        <p:spPr bwMode="auto">
          <a:xfrm flipH="1">
            <a:off x="2081213" y="3195637"/>
            <a:ext cx="3457575" cy="0"/>
          </a:xfrm>
          <a:prstGeom prst="line">
            <a:avLst/>
          </a:prstGeom>
          <a:noFill/>
          <a:ln w="57150">
            <a:solidFill>
              <a:schemeClr val="tx1"/>
            </a:solidFill>
            <a:round/>
            <a:headEnd type="stealth" w="med" len="med"/>
            <a:tailEnd/>
          </a:ln>
          <a:effectLst/>
        </p:spPr>
        <p:txBody>
          <a:bodyPr/>
          <a:lstStyle/>
          <a:p>
            <a:endParaRPr lang="vi-VN" sz="1600"/>
          </a:p>
        </p:txBody>
      </p:sp>
      <p:sp>
        <p:nvSpPr>
          <p:cNvPr id="12" name="Text Box 11"/>
          <p:cNvSpPr txBox="1">
            <a:spLocks noChangeArrowheads="1"/>
          </p:cNvSpPr>
          <p:nvPr/>
        </p:nvSpPr>
        <p:spPr bwMode="auto">
          <a:xfrm>
            <a:off x="5400675" y="3028533"/>
            <a:ext cx="3306763" cy="338554"/>
          </a:xfrm>
          <a:prstGeom prst="rect">
            <a:avLst/>
          </a:prstGeom>
          <a:noFill/>
          <a:ln w="9525">
            <a:noFill/>
            <a:miter lim="800000"/>
            <a:headEnd/>
            <a:tailEnd/>
          </a:ln>
          <a:effectLst/>
        </p:spPr>
        <p:txBody>
          <a:bodyPr>
            <a:spAutoFit/>
          </a:bodyPr>
          <a:lstStyle/>
          <a:p>
            <a:pPr algn="ctr">
              <a:spcBef>
                <a:spcPct val="50000"/>
              </a:spcBef>
            </a:pPr>
            <a:r>
              <a:rPr lang="vi-VN" sz="1600" b="1"/>
              <a:t>startElement(“book”, attr)</a:t>
            </a:r>
          </a:p>
        </p:txBody>
      </p:sp>
      <p:sp>
        <p:nvSpPr>
          <p:cNvPr id="13" name="Line 12"/>
          <p:cNvSpPr>
            <a:spLocks noChangeShapeType="1"/>
          </p:cNvSpPr>
          <p:nvPr/>
        </p:nvSpPr>
        <p:spPr bwMode="auto">
          <a:xfrm flipH="1" flipV="1">
            <a:off x="2286000" y="3500437"/>
            <a:ext cx="3230562" cy="0"/>
          </a:xfrm>
          <a:prstGeom prst="line">
            <a:avLst/>
          </a:prstGeom>
          <a:noFill/>
          <a:ln w="57150">
            <a:solidFill>
              <a:schemeClr val="tx1"/>
            </a:solidFill>
            <a:round/>
            <a:headEnd type="stealth" w="med" len="med"/>
            <a:tailEnd/>
          </a:ln>
          <a:effectLst/>
        </p:spPr>
        <p:txBody>
          <a:bodyPr/>
          <a:lstStyle/>
          <a:p>
            <a:endParaRPr lang="vi-VN" sz="1600"/>
          </a:p>
        </p:txBody>
      </p:sp>
      <p:sp>
        <p:nvSpPr>
          <p:cNvPr id="14" name="Text Box 13"/>
          <p:cNvSpPr txBox="1">
            <a:spLocks noChangeArrowheads="1"/>
          </p:cNvSpPr>
          <p:nvPr/>
        </p:nvSpPr>
        <p:spPr bwMode="auto">
          <a:xfrm>
            <a:off x="5378450" y="3355558"/>
            <a:ext cx="3306763" cy="338554"/>
          </a:xfrm>
          <a:prstGeom prst="rect">
            <a:avLst/>
          </a:prstGeom>
          <a:noFill/>
          <a:ln w="9525">
            <a:noFill/>
            <a:miter lim="800000"/>
            <a:headEnd/>
            <a:tailEnd/>
          </a:ln>
          <a:effectLst/>
        </p:spPr>
        <p:txBody>
          <a:bodyPr>
            <a:spAutoFit/>
          </a:bodyPr>
          <a:lstStyle/>
          <a:p>
            <a:pPr algn="ctr">
              <a:spcBef>
                <a:spcPct val="50000"/>
              </a:spcBef>
            </a:pPr>
            <a:r>
              <a:rPr lang="vi-VN" sz="1600" b="1"/>
              <a:t>startElement(</a:t>
            </a:r>
            <a:r>
              <a:rPr lang="en-US" sz="1600" b="1"/>
              <a:t>“title</a:t>
            </a:r>
            <a:r>
              <a:rPr lang="vi-VN" sz="1600" b="1"/>
              <a:t>”, attr)</a:t>
            </a:r>
          </a:p>
        </p:txBody>
      </p:sp>
      <p:sp>
        <p:nvSpPr>
          <p:cNvPr id="15" name="Line 14"/>
          <p:cNvSpPr>
            <a:spLocks noChangeShapeType="1"/>
          </p:cNvSpPr>
          <p:nvPr/>
        </p:nvSpPr>
        <p:spPr bwMode="auto">
          <a:xfrm flipH="1" flipV="1">
            <a:off x="3017838" y="3729037"/>
            <a:ext cx="2849562" cy="14288"/>
          </a:xfrm>
          <a:prstGeom prst="line">
            <a:avLst/>
          </a:prstGeom>
          <a:noFill/>
          <a:ln w="57150">
            <a:solidFill>
              <a:schemeClr val="tx1"/>
            </a:solidFill>
            <a:round/>
            <a:headEnd type="stealth" w="med" len="med"/>
            <a:tailEnd/>
          </a:ln>
          <a:effectLst/>
        </p:spPr>
        <p:txBody>
          <a:bodyPr/>
          <a:lstStyle/>
          <a:p>
            <a:endParaRPr lang="vi-VN" sz="1600"/>
          </a:p>
        </p:txBody>
      </p:sp>
      <p:sp>
        <p:nvSpPr>
          <p:cNvPr id="16" name="Text Box 15"/>
          <p:cNvSpPr txBox="1">
            <a:spLocks noChangeArrowheads="1"/>
          </p:cNvSpPr>
          <p:nvPr/>
        </p:nvSpPr>
        <p:spPr bwMode="auto">
          <a:xfrm>
            <a:off x="5548312" y="3733383"/>
            <a:ext cx="3595687" cy="338554"/>
          </a:xfrm>
          <a:prstGeom prst="rect">
            <a:avLst/>
          </a:prstGeom>
          <a:noFill/>
          <a:ln w="9525">
            <a:noFill/>
            <a:miter lim="800000"/>
            <a:headEnd/>
            <a:tailEnd/>
          </a:ln>
          <a:effectLst/>
        </p:spPr>
        <p:txBody>
          <a:bodyPr wrap="square">
            <a:spAutoFit/>
          </a:bodyPr>
          <a:lstStyle/>
          <a:p>
            <a:pPr algn="ctr">
              <a:spcBef>
                <a:spcPct val="50000"/>
              </a:spcBef>
            </a:pPr>
            <a:r>
              <a:rPr lang="vi-VN" sz="1600" b="1" dirty="0"/>
              <a:t>characters(char[], start, length)</a:t>
            </a:r>
          </a:p>
        </p:txBody>
      </p:sp>
      <p:sp>
        <p:nvSpPr>
          <p:cNvPr id="17" name="Line 16"/>
          <p:cNvSpPr>
            <a:spLocks noChangeShapeType="1"/>
          </p:cNvSpPr>
          <p:nvPr/>
        </p:nvSpPr>
        <p:spPr bwMode="auto">
          <a:xfrm flipH="1" flipV="1">
            <a:off x="2362199" y="4033837"/>
            <a:ext cx="3352799" cy="228600"/>
          </a:xfrm>
          <a:prstGeom prst="line">
            <a:avLst/>
          </a:prstGeom>
          <a:noFill/>
          <a:ln w="57150">
            <a:solidFill>
              <a:schemeClr val="tx1"/>
            </a:solidFill>
            <a:round/>
            <a:headEnd type="stealth" w="med" len="med"/>
            <a:tailEnd/>
          </a:ln>
          <a:effectLst/>
        </p:spPr>
        <p:txBody>
          <a:bodyPr/>
          <a:lstStyle/>
          <a:p>
            <a:endParaRPr lang="vi-VN" sz="1600"/>
          </a:p>
        </p:txBody>
      </p:sp>
      <p:sp>
        <p:nvSpPr>
          <p:cNvPr id="18" name="Text Box 17"/>
          <p:cNvSpPr txBox="1">
            <a:spLocks noChangeArrowheads="1"/>
          </p:cNvSpPr>
          <p:nvPr/>
        </p:nvSpPr>
        <p:spPr bwMode="auto">
          <a:xfrm>
            <a:off x="5257800" y="4110037"/>
            <a:ext cx="3306762" cy="338554"/>
          </a:xfrm>
          <a:prstGeom prst="rect">
            <a:avLst/>
          </a:prstGeom>
          <a:noFill/>
          <a:ln w="9525">
            <a:noFill/>
            <a:miter lim="800000"/>
            <a:headEnd/>
            <a:tailEnd/>
          </a:ln>
          <a:effectLst/>
        </p:spPr>
        <p:txBody>
          <a:bodyPr>
            <a:spAutoFit/>
          </a:bodyPr>
          <a:lstStyle/>
          <a:p>
            <a:pPr algn="ctr">
              <a:spcBef>
                <a:spcPct val="50000"/>
              </a:spcBef>
            </a:pPr>
            <a:r>
              <a:rPr lang="vi-VN" sz="1600" b="1" dirty="0"/>
              <a:t>endElement</a:t>
            </a:r>
            <a:r>
              <a:rPr lang="vi-VN" sz="1600" b="1" dirty="0" smtClean="0"/>
              <a:t>(“title”)</a:t>
            </a:r>
            <a:endParaRPr lang="vi-VN" sz="1600" b="1" dirty="0"/>
          </a:p>
        </p:txBody>
      </p:sp>
      <p:sp>
        <p:nvSpPr>
          <p:cNvPr id="19" name="Line 18"/>
          <p:cNvSpPr>
            <a:spLocks noChangeShapeType="1"/>
          </p:cNvSpPr>
          <p:nvPr/>
        </p:nvSpPr>
        <p:spPr bwMode="auto">
          <a:xfrm flipH="1">
            <a:off x="2514600" y="6243637"/>
            <a:ext cx="2346325" cy="0"/>
          </a:xfrm>
          <a:prstGeom prst="line">
            <a:avLst/>
          </a:prstGeom>
          <a:noFill/>
          <a:ln w="57150">
            <a:solidFill>
              <a:schemeClr val="tx1"/>
            </a:solidFill>
            <a:round/>
            <a:headEnd type="stealth" w="med" len="med"/>
            <a:tailEnd/>
          </a:ln>
          <a:effectLst/>
        </p:spPr>
        <p:txBody>
          <a:bodyPr/>
          <a:lstStyle/>
          <a:p>
            <a:endParaRPr lang="vi-VN" sz="1600"/>
          </a:p>
        </p:txBody>
      </p:sp>
      <p:sp>
        <p:nvSpPr>
          <p:cNvPr id="20" name="Text Box 19"/>
          <p:cNvSpPr txBox="1">
            <a:spLocks noChangeArrowheads="1"/>
          </p:cNvSpPr>
          <p:nvPr/>
        </p:nvSpPr>
        <p:spPr bwMode="auto">
          <a:xfrm>
            <a:off x="4800600" y="6057483"/>
            <a:ext cx="1884362" cy="338554"/>
          </a:xfrm>
          <a:prstGeom prst="rect">
            <a:avLst/>
          </a:prstGeom>
          <a:noFill/>
          <a:ln w="9525">
            <a:noFill/>
            <a:miter lim="800000"/>
            <a:headEnd/>
            <a:tailEnd/>
          </a:ln>
          <a:effectLst/>
        </p:spPr>
        <p:txBody>
          <a:bodyPr wrap="square">
            <a:spAutoFit/>
          </a:bodyPr>
          <a:lstStyle/>
          <a:p>
            <a:pPr algn="ctr">
              <a:spcBef>
                <a:spcPct val="50000"/>
              </a:spcBef>
            </a:pPr>
            <a:r>
              <a:rPr lang="vi-VN" sz="1600" b="1" dirty="0"/>
              <a:t>endDocument()</a:t>
            </a:r>
          </a:p>
        </p:txBody>
      </p:sp>
      <p:sp>
        <p:nvSpPr>
          <p:cNvPr id="21" name="Text Box 20"/>
          <p:cNvSpPr txBox="1">
            <a:spLocks noChangeArrowheads="1"/>
          </p:cNvSpPr>
          <p:nvPr/>
        </p:nvSpPr>
        <p:spPr bwMode="auto">
          <a:xfrm>
            <a:off x="5391150" y="4771608"/>
            <a:ext cx="3306763" cy="338554"/>
          </a:xfrm>
          <a:prstGeom prst="rect">
            <a:avLst/>
          </a:prstGeom>
          <a:noFill/>
          <a:ln w="9525">
            <a:noFill/>
            <a:miter lim="800000"/>
            <a:headEnd/>
            <a:tailEnd/>
          </a:ln>
          <a:effectLst/>
        </p:spPr>
        <p:txBody>
          <a:bodyPr>
            <a:spAutoFit/>
          </a:bodyPr>
          <a:lstStyle/>
          <a:p>
            <a:pPr algn="ctr">
              <a:spcBef>
                <a:spcPct val="50000"/>
              </a:spcBef>
            </a:pPr>
            <a:r>
              <a:rPr lang="vi-VN" sz="1600" b="1"/>
              <a:t>...</a:t>
            </a:r>
          </a:p>
        </p:txBody>
      </p:sp>
      <p:sp>
        <p:nvSpPr>
          <p:cNvPr id="22" name="Line 21"/>
          <p:cNvSpPr>
            <a:spLocks noChangeShapeType="1"/>
          </p:cNvSpPr>
          <p:nvPr/>
        </p:nvSpPr>
        <p:spPr bwMode="auto">
          <a:xfrm flipH="1">
            <a:off x="2286000" y="5710237"/>
            <a:ext cx="3457575" cy="0"/>
          </a:xfrm>
          <a:prstGeom prst="line">
            <a:avLst/>
          </a:prstGeom>
          <a:noFill/>
          <a:ln w="57150">
            <a:solidFill>
              <a:schemeClr val="tx1"/>
            </a:solidFill>
            <a:round/>
            <a:headEnd type="stealth" w="med" len="med"/>
            <a:tailEnd/>
          </a:ln>
          <a:effectLst/>
        </p:spPr>
        <p:txBody>
          <a:bodyPr/>
          <a:lstStyle/>
          <a:p>
            <a:endParaRPr lang="vi-VN" sz="1600"/>
          </a:p>
        </p:txBody>
      </p:sp>
      <p:sp>
        <p:nvSpPr>
          <p:cNvPr id="23" name="Text Box 22"/>
          <p:cNvSpPr txBox="1">
            <a:spLocks noChangeArrowheads="1"/>
          </p:cNvSpPr>
          <p:nvPr/>
        </p:nvSpPr>
        <p:spPr bwMode="auto">
          <a:xfrm>
            <a:off x="5638801" y="5557837"/>
            <a:ext cx="2666999" cy="338554"/>
          </a:xfrm>
          <a:prstGeom prst="rect">
            <a:avLst/>
          </a:prstGeom>
          <a:noFill/>
          <a:ln w="9525">
            <a:noFill/>
            <a:miter lim="800000"/>
            <a:headEnd/>
            <a:tailEnd/>
          </a:ln>
          <a:effectLst/>
        </p:spPr>
        <p:txBody>
          <a:bodyPr wrap="square">
            <a:spAutoFit/>
          </a:bodyPr>
          <a:lstStyle/>
          <a:p>
            <a:pPr algn="ctr">
              <a:spcBef>
                <a:spcPct val="50000"/>
              </a:spcBef>
            </a:pPr>
            <a:r>
              <a:rPr lang="vi-VN" sz="1600" b="1" dirty="0"/>
              <a:t>endElement(“library”)</a:t>
            </a:r>
          </a:p>
        </p:txBody>
      </p:sp>
    </p:spTree>
    <p:extLst>
      <p:ext uri="{BB962C8B-B14F-4D97-AF65-F5344CB8AC3E}">
        <p14:creationId xmlns:p14="http://schemas.microsoft.com/office/powerpoint/2010/main" val="2848267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ppt_x</p:attrName>
                                        </p:attrNameLst>
                                      </p:cBhvr>
                                      <p:tavLst>
                                        <p:tav tm="0">
                                          <p:val>
                                            <p:strVal val="#ppt_x-.2"/>
                                          </p:val>
                                        </p:tav>
                                        <p:tav tm="100000">
                                          <p:val>
                                            <p:strVal val="#ppt_x"/>
                                          </p:val>
                                        </p:tav>
                                      </p:tavLst>
                                    </p:anim>
                                    <p:anim calcmode="lin" valueType="num">
                                      <p:cBhvr>
                                        <p:cTn id="1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9" dur="1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ppt_x</p:attrName>
                                        </p:attrNameLst>
                                      </p:cBhvr>
                                      <p:tavLst>
                                        <p:tav tm="0">
                                          <p:val>
                                            <p:strVal val="#ppt_x-.2"/>
                                          </p:val>
                                        </p:tav>
                                        <p:tav tm="100000">
                                          <p:val>
                                            <p:strVal val="#ppt_x"/>
                                          </p:val>
                                        </p:tav>
                                      </p:tavLst>
                                    </p:anim>
                                    <p:anim calcmode="lin" valueType="num">
                                      <p:cBhvr>
                                        <p:cTn id="30"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31" dur="10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9"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1000" fill="hold"/>
                                        <p:tgtEl>
                                          <p:spTgt spid="11"/>
                                        </p:tgtEl>
                                        <p:attrNameLst>
                                          <p:attrName>ppt_x</p:attrName>
                                        </p:attrNameLst>
                                      </p:cBhvr>
                                      <p:tavLst>
                                        <p:tav tm="0">
                                          <p:val>
                                            <p:strVal val="#ppt_x-.2"/>
                                          </p:val>
                                        </p:tav>
                                        <p:tav tm="100000">
                                          <p:val>
                                            <p:strVal val="#ppt_x"/>
                                          </p:val>
                                        </p:tav>
                                      </p:tavLst>
                                    </p:anim>
                                    <p:anim calcmode="lin" valueType="num">
                                      <p:cBhvr>
                                        <p:cTn id="42"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43" dur="1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9"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1000" fill="hold"/>
                                        <p:tgtEl>
                                          <p:spTgt spid="13"/>
                                        </p:tgtEl>
                                        <p:attrNameLst>
                                          <p:attrName>ppt_x</p:attrName>
                                        </p:attrNameLst>
                                      </p:cBhvr>
                                      <p:tavLst>
                                        <p:tav tm="0">
                                          <p:val>
                                            <p:strVal val="#ppt_x-.2"/>
                                          </p:val>
                                        </p:tav>
                                        <p:tav tm="100000">
                                          <p:val>
                                            <p:strVal val="#ppt_x"/>
                                          </p:val>
                                        </p:tav>
                                      </p:tavLst>
                                    </p:anim>
                                    <p:anim calcmode="lin" valueType="num">
                                      <p:cBhvr>
                                        <p:cTn id="54"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55" dur="10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linds(horizontal)">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29"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p:cTn id="65" dur="1000" fill="hold"/>
                                        <p:tgtEl>
                                          <p:spTgt spid="15"/>
                                        </p:tgtEl>
                                        <p:attrNameLst>
                                          <p:attrName>ppt_x</p:attrName>
                                        </p:attrNameLst>
                                      </p:cBhvr>
                                      <p:tavLst>
                                        <p:tav tm="0">
                                          <p:val>
                                            <p:strVal val="#ppt_x-.2"/>
                                          </p:val>
                                        </p:tav>
                                        <p:tav tm="100000">
                                          <p:val>
                                            <p:strVal val="#ppt_x"/>
                                          </p:val>
                                        </p:tav>
                                      </p:tavLst>
                                    </p:anim>
                                    <p:anim calcmode="lin" valueType="num">
                                      <p:cBhvr>
                                        <p:cTn id="66"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67" dur="10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linds(horizontal)">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9"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1000" fill="hold"/>
                                        <p:tgtEl>
                                          <p:spTgt spid="17"/>
                                        </p:tgtEl>
                                        <p:attrNameLst>
                                          <p:attrName>ppt_x</p:attrName>
                                        </p:attrNameLst>
                                      </p:cBhvr>
                                      <p:tavLst>
                                        <p:tav tm="0">
                                          <p:val>
                                            <p:strVal val="#ppt_x-.2"/>
                                          </p:val>
                                        </p:tav>
                                        <p:tav tm="100000">
                                          <p:val>
                                            <p:strVal val="#ppt_x"/>
                                          </p:val>
                                        </p:tav>
                                      </p:tavLst>
                                    </p:anim>
                                    <p:anim calcmode="lin" valueType="num">
                                      <p:cBhvr>
                                        <p:cTn id="78"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79" dur="1000"/>
                                        <p:tgtEl>
                                          <p:spTgt spid="17"/>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blinds(horizontal)">
                                      <p:cBhvr>
                                        <p:cTn id="84" dur="5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blinds(horizontal)">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29" presetClass="entr" presetSubtype="0" fill="hold" grpId="0" nodeType="clickEffect">
                                  <p:stCondLst>
                                    <p:cond delay="0"/>
                                  </p:stCondLst>
                                  <p:childTnLst>
                                    <p:set>
                                      <p:cBhvr>
                                        <p:cTn id="93" dur="1" fill="hold">
                                          <p:stCondLst>
                                            <p:cond delay="0"/>
                                          </p:stCondLst>
                                        </p:cTn>
                                        <p:tgtEl>
                                          <p:spTgt spid="22"/>
                                        </p:tgtEl>
                                        <p:attrNameLst>
                                          <p:attrName>style.visibility</p:attrName>
                                        </p:attrNameLst>
                                      </p:cBhvr>
                                      <p:to>
                                        <p:strVal val="visible"/>
                                      </p:to>
                                    </p:set>
                                    <p:anim calcmode="lin" valueType="num">
                                      <p:cBhvr>
                                        <p:cTn id="94" dur="1000" fill="hold"/>
                                        <p:tgtEl>
                                          <p:spTgt spid="22"/>
                                        </p:tgtEl>
                                        <p:attrNameLst>
                                          <p:attrName>ppt_x</p:attrName>
                                        </p:attrNameLst>
                                      </p:cBhvr>
                                      <p:tavLst>
                                        <p:tav tm="0">
                                          <p:val>
                                            <p:strVal val="#ppt_x-.2"/>
                                          </p:val>
                                        </p:tav>
                                        <p:tav tm="100000">
                                          <p:val>
                                            <p:strVal val="#ppt_x"/>
                                          </p:val>
                                        </p:tav>
                                      </p:tavLst>
                                    </p:anim>
                                    <p:anim calcmode="lin" valueType="num">
                                      <p:cBhvr>
                                        <p:cTn id="95"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96" dur="1000"/>
                                        <p:tgtEl>
                                          <p:spTgt spid="22"/>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blinds(horizontal)">
                                      <p:cBhvr>
                                        <p:cTn id="101" dur="500"/>
                                        <p:tgtEl>
                                          <p:spTgt spid="23"/>
                                        </p:tgtEl>
                                      </p:cBhvr>
                                    </p:animEffect>
                                  </p:childTnLst>
                                </p:cTn>
                              </p:par>
                            </p:childTnLst>
                          </p:cTn>
                        </p:par>
                      </p:childTnLst>
                    </p:cTn>
                  </p:par>
                  <p:par>
                    <p:cTn id="102" fill="hold">
                      <p:stCondLst>
                        <p:cond delay="indefinite"/>
                      </p:stCondLst>
                      <p:childTnLst>
                        <p:par>
                          <p:cTn id="103" fill="hold">
                            <p:stCondLst>
                              <p:cond delay="0"/>
                            </p:stCondLst>
                            <p:childTnLst>
                              <p:par>
                                <p:cTn id="104" presetID="29" presetClass="entr" presetSubtype="0" fill="hold" grpId="0" nodeType="clickEffect">
                                  <p:stCondLst>
                                    <p:cond delay="0"/>
                                  </p:stCondLst>
                                  <p:childTnLst>
                                    <p:set>
                                      <p:cBhvr>
                                        <p:cTn id="105" dur="1" fill="hold">
                                          <p:stCondLst>
                                            <p:cond delay="0"/>
                                          </p:stCondLst>
                                        </p:cTn>
                                        <p:tgtEl>
                                          <p:spTgt spid="19"/>
                                        </p:tgtEl>
                                        <p:attrNameLst>
                                          <p:attrName>style.visibility</p:attrName>
                                        </p:attrNameLst>
                                      </p:cBhvr>
                                      <p:to>
                                        <p:strVal val="visible"/>
                                      </p:to>
                                    </p:set>
                                    <p:anim calcmode="lin" valueType="num">
                                      <p:cBhvr>
                                        <p:cTn id="106" dur="1000" fill="hold"/>
                                        <p:tgtEl>
                                          <p:spTgt spid="19"/>
                                        </p:tgtEl>
                                        <p:attrNameLst>
                                          <p:attrName>ppt_x</p:attrName>
                                        </p:attrNameLst>
                                      </p:cBhvr>
                                      <p:tavLst>
                                        <p:tav tm="0">
                                          <p:val>
                                            <p:strVal val="#ppt_x-.2"/>
                                          </p:val>
                                        </p:tav>
                                        <p:tav tm="100000">
                                          <p:val>
                                            <p:strVal val="#ppt_x"/>
                                          </p:val>
                                        </p:tav>
                                      </p:tavLst>
                                    </p:anim>
                                    <p:anim calcmode="lin" valueType="num">
                                      <p:cBhvr>
                                        <p:cTn id="107"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108" dur="10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20"/>
                                        </p:tgtEl>
                                        <p:attrNameLst>
                                          <p:attrName>style.visibility</p:attrName>
                                        </p:attrNameLst>
                                      </p:cBhvr>
                                      <p:to>
                                        <p:strVal val="visible"/>
                                      </p:to>
                                    </p:set>
                                    <p:animEffect transition="in" filter="blinds(horizontal)">
                                      <p:cBhvr>
                                        <p:cTn id="1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animBg="1"/>
      <p:bldP spid="10" grpId="0"/>
      <p:bldP spid="11" grpId="0" animBg="1"/>
      <p:bldP spid="12" grpId="0"/>
      <p:bldP spid="13" grpId="0" animBg="1"/>
      <p:bldP spid="14" grpId="0"/>
      <p:bldP spid="15" grpId="0" animBg="1"/>
      <p:bldP spid="16" grpId="0"/>
      <p:bldP spid="17" grpId="0" animBg="1"/>
      <p:bldP spid="18" grpId="0"/>
      <p:bldP spid="19" grpId="0" animBg="1"/>
      <p:bldP spid="20" grpId="0"/>
      <p:bldP spid="21" grpId="0"/>
      <p:bldP spid="22" grpId="0" animBg="1"/>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Parsing example</a:t>
            </a:r>
            <a:endParaRPr lang="vi-V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28600" y="1219199"/>
            <a:ext cx="8610600" cy="5319581"/>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383195558"/>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Content parsing API </a:t>
            </a:r>
            <a:r>
              <a:rPr lang="vi-VN" sz="2400" dirty="0" smtClean="0"/>
              <a:t>(1)</a:t>
            </a:r>
            <a:endParaRPr lang="vi-VN" dirty="0"/>
          </a:p>
        </p:txBody>
      </p:sp>
      <p:sp>
        <p:nvSpPr>
          <p:cNvPr id="3" name="Content Placeholder 2"/>
          <p:cNvSpPr>
            <a:spLocks noGrp="1"/>
          </p:cNvSpPr>
          <p:nvPr>
            <p:ph idx="1"/>
          </p:nvPr>
        </p:nvSpPr>
        <p:spPr/>
        <p:txBody>
          <a:bodyPr>
            <a:normAutofit lnSpcReduction="10000"/>
          </a:bodyPr>
          <a:lstStyle/>
          <a:p>
            <a:pPr algn="just"/>
            <a:r>
              <a:rPr lang="en-US" dirty="0" smtClean="0"/>
              <a:t>Used for parsing the XML content and returning a SAX parsed document</a:t>
            </a:r>
          </a:p>
          <a:p>
            <a:pPr algn="just"/>
            <a:r>
              <a:rPr lang="en-US" dirty="0" smtClean="0"/>
              <a:t>The </a:t>
            </a:r>
            <a:r>
              <a:rPr lang="en-US" dirty="0" err="1" smtClean="0"/>
              <a:t>org.xml.sax.ContentHandler</a:t>
            </a:r>
            <a:r>
              <a:rPr lang="en-US" dirty="0" smtClean="0"/>
              <a:t> </a:t>
            </a:r>
            <a:r>
              <a:rPr lang="en-US" dirty="0" smtClean="0">
                <a:solidFill>
                  <a:srgbClr val="FF0000"/>
                </a:solidFill>
              </a:rPr>
              <a:t>interface</a:t>
            </a:r>
            <a:r>
              <a:rPr lang="en-US" dirty="0" smtClean="0"/>
              <a:t>:</a:t>
            </a:r>
          </a:p>
          <a:p>
            <a:pPr lvl="1" algn="just"/>
            <a:r>
              <a:rPr lang="en-US" dirty="0" smtClean="0"/>
              <a:t>Receives notifications of the logical content of the document being parsed</a:t>
            </a:r>
          </a:p>
          <a:p>
            <a:pPr lvl="1" algn="just"/>
            <a:r>
              <a:rPr lang="en-US" dirty="0" smtClean="0"/>
              <a:t>Application can implement this interface and register an instance with the SAX parser using the </a:t>
            </a:r>
            <a:r>
              <a:rPr lang="en-US" dirty="0" err="1" smtClean="0"/>
              <a:t>setContentHandler</a:t>
            </a:r>
            <a:r>
              <a:rPr lang="en-US" dirty="0" smtClean="0"/>
              <a:t>() method.</a:t>
            </a:r>
          </a:p>
          <a:p>
            <a:pPr lvl="1" algn="just"/>
            <a:r>
              <a:rPr lang="en-US" dirty="0" smtClean="0"/>
              <a:t>The parser uses this instance to report events</a:t>
            </a:r>
          </a:p>
          <a:p>
            <a:pPr lvl="1" algn="just"/>
            <a:r>
              <a:rPr lang="en-US" dirty="0" smtClean="0"/>
              <a:t>The order of events in this interface is very important and it mirrors the order of information in the document itself.</a:t>
            </a:r>
          </a:p>
          <a:p>
            <a:pPr lvl="1" algn="just"/>
            <a:r>
              <a:rPr lang="en-US" dirty="0" smtClean="0"/>
              <a:t>The different methods must be implemented</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3673109715"/>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Content parsing API </a:t>
            </a:r>
            <a:r>
              <a:rPr lang="vi-VN" sz="2400" dirty="0" smtClean="0"/>
              <a:t>(2)</a:t>
            </a:r>
            <a:endParaRPr lang="vi-VN" dirty="0"/>
          </a:p>
        </p:txBody>
      </p:sp>
      <p:pic>
        <p:nvPicPr>
          <p:cNvPr id="3075" name="Picture 3"/>
          <p:cNvPicPr>
            <a:picLocks noGrp="1" noChangeAspect="1" noChangeArrowheads="1"/>
          </p:cNvPicPr>
          <p:nvPr>
            <p:ph idx="1"/>
          </p:nvPr>
        </p:nvPicPr>
        <p:blipFill>
          <a:blip r:embed="rId2" cstate="print"/>
          <a:srcRect/>
          <a:stretch>
            <a:fillRect/>
          </a:stretch>
        </p:blipFill>
        <p:spPr bwMode="auto">
          <a:xfrm>
            <a:off x="394063" y="1295399"/>
            <a:ext cx="8382000" cy="529243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1070887921"/>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XML Introduction</a:t>
            </a:r>
            <a:endParaRPr lang="en-US"/>
          </a:p>
        </p:txBody>
      </p:sp>
      <p:sp>
        <p:nvSpPr>
          <p:cNvPr id="3" name="Content Placeholder 2"/>
          <p:cNvSpPr>
            <a:spLocks noGrp="1"/>
          </p:cNvSpPr>
          <p:nvPr>
            <p:ph idx="1"/>
          </p:nvPr>
        </p:nvSpPr>
        <p:spPr/>
        <p:txBody>
          <a:bodyPr/>
          <a:lstStyle/>
          <a:p>
            <a:r>
              <a:rPr lang="en-US"/>
              <a:t>Evolution of markup languages: </a:t>
            </a:r>
          </a:p>
          <a:p>
            <a:pPr lvl="1"/>
            <a:r>
              <a:rPr lang="en-US"/>
              <a:t>GML </a:t>
            </a:r>
            <a:r>
              <a:rPr lang="en-US">
                <a:sym typeface="Wingdings" panose="05000000000000000000" pitchFamily="2" charset="2"/>
              </a:rPr>
              <a:t> SGML  HTML</a:t>
            </a:r>
            <a:r>
              <a:rPr lang="en-US"/>
              <a:t>. </a:t>
            </a:r>
          </a:p>
          <a:p>
            <a:r>
              <a:rPr lang="en-US"/>
              <a:t>Features</a:t>
            </a:r>
          </a:p>
          <a:p>
            <a:pPr lvl="1"/>
            <a:r>
              <a:rPr lang="en-US"/>
              <a:t>SGML ensures to represent the data in its own way.</a:t>
            </a:r>
          </a:p>
          <a:p>
            <a:pPr lvl="1"/>
            <a:r>
              <a:rPr lang="en-US"/>
              <a:t>HTML allows the user to use any text editor</a:t>
            </a:r>
          </a:p>
          <a:p>
            <a:r>
              <a:rPr lang="en-US"/>
              <a:t>The eXtensible Markup Language (XML) was created in order to address the issues raised by earlier markup languages</a:t>
            </a:r>
          </a:p>
          <a:p>
            <a:r>
              <a:rPr lang="en-US"/>
              <a:t>XML is a set of rules for defining semantic tags that</a:t>
            </a:r>
          </a:p>
          <a:p>
            <a:pPr lvl="1"/>
            <a:r>
              <a:rPr lang="en-US"/>
              <a:t>Break a document into parts</a:t>
            </a:r>
          </a:p>
          <a:p>
            <a:pPr lvl="1"/>
            <a:r>
              <a:rPr lang="en-US"/>
              <a:t>And identify the different parts of the document</a:t>
            </a:r>
          </a:p>
        </p:txBody>
      </p:sp>
      <p:sp>
        <p:nvSpPr>
          <p:cNvPr id="4" name="Slide Number Placeholder 3"/>
          <p:cNvSpPr>
            <a:spLocks noGrp="1"/>
          </p:cNvSpPr>
          <p:nvPr>
            <p:ph type="sldNum" sz="quarter" idx="12"/>
          </p:nvPr>
        </p:nvSpPr>
        <p:spPr/>
        <p:txBody>
          <a:bodyPr/>
          <a:lstStyle/>
          <a:p>
            <a:fld id="{515FC477-0A05-4F3E-8EE9-E015C9089D56}" type="slidenum">
              <a:rPr lang="en-US" smtClean="0"/>
              <a:pPr/>
              <a:t>3</a:t>
            </a:fld>
            <a:endParaRPr lang="en-US"/>
          </a:p>
        </p:txBody>
      </p:sp>
    </p:spTree>
    <p:extLst>
      <p:ext uri="{BB962C8B-B14F-4D97-AF65-F5344CB8AC3E}">
        <p14:creationId xmlns:p14="http://schemas.microsoft.com/office/powerpoint/2010/main" val="881175327"/>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Content parsing API </a:t>
            </a:r>
            <a:r>
              <a:rPr lang="vi-VN" sz="2400" dirty="0" smtClean="0"/>
              <a:t>(3)</a:t>
            </a:r>
            <a:endParaRPr lang="vi-VN" dirty="0"/>
          </a:p>
        </p:txBody>
      </p:sp>
      <p:sp>
        <p:nvSpPr>
          <p:cNvPr id="3" name="Content Placeholder 2"/>
          <p:cNvSpPr>
            <a:spLocks noGrp="1"/>
          </p:cNvSpPr>
          <p:nvPr>
            <p:ph idx="1"/>
          </p:nvPr>
        </p:nvSpPr>
        <p:spPr/>
        <p:txBody>
          <a:bodyPr>
            <a:normAutofit fontScale="85000" lnSpcReduction="10000"/>
          </a:bodyPr>
          <a:lstStyle/>
          <a:p>
            <a:pPr algn="just"/>
            <a:r>
              <a:rPr lang="en-US" dirty="0" smtClean="0"/>
              <a:t>The </a:t>
            </a:r>
            <a:r>
              <a:rPr lang="en-US" dirty="0" err="1" smtClean="0"/>
              <a:t>org.xml.sax.helpers.DefaultHandler</a:t>
            </a:r>
            <a:r>
              <a:rPr lang="en-US" dirty="0" smtClean="0"/>
              <a:t> class:</a:t>
            </a:r>
          </a:p>
          <a:p>
            <a:pPr lvl="1" algn="just"/>
            <a:r>
              <a:rPr lang="en-US" sz="2600" dirty="0" smtClean="0"/>
              <a:t>Is default base class for SAX2 event handlers.</a:t>
            </a:r>
          </a:p>
          <a:p>
            <a:pPr lvl="1" algn="just"/>
            <a:r>
              <a:rPr lang="en-US" sz="2600" dirty="0" smtClean="0"/>
              <a:t>Provides default implementations for all of the callbacks in the four core SAX2 handler classes: </a:t>
            </a:r>
            <a:r>
              <a:rPr lang="en-US" sz="2600" dirty="0" err="1" smtClean="0"/>
              <a:t>ContentHandler</a:t>
            </a:r>
            <a:r>
              <a:rPr lang="en-US" sz="2600" dirty="0" smtClean="0"/>
              <a:t>, DTD Handler, Error Handle, Entity Resolver.</a:t>
            </a:r>
          </a:p>
          <a:p>
            <a:pPr lvl="1" algn="just"/>
            <a:r>
              <a:rPr lang="en-US" sz="2600" dirty="0" smtClean="0"/>
              <a:t>Provided as a convenience base class for SAX2 applications. Thus, the application developer will need to override only those for which additional or custom functionality is desired.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2489764804"/>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Content parsing API </a:t>
            </a:r>
            <a:r>
              <a:rPr lang="vi-VN" sz="2400" dirty="0" smtClean="0"/>
              <a:t>(4)</a:t>
            </a:r>
            <a:endParaRPr lang="vi-V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533400" y="1245779"/>
            <a:ext cx="8077200" cy="542281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1270042624"/>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Attributes interface</a:t>
            </a:r>
            <a:endParaRPr lang="vi-VN" dirty="0"/>
          </a:p>
        </p:txBody>
      </p:sp>
      <p:sp>
        <p:nvSpPr>
          <p:cNvPr id="3" name="Content Placeholder 2"/>
          <p:cNvSpPr>
            <a:spLocks noGrp="1"/>
          </p:cNvSpPr>
          <p:nvPr>
            <p:ph idx="1"/>
          </p:nvPr>
        </p:nvSpPr>
        <p:spPr>
          <a:xfrm>
            <a:off x="381000" y="1371600"/>
            <a:ext cx="8552688" cy="838200"/>
          </a:xfrm>
        </p:spPr>
        <p:txBody>
          <a:bodyPr>
            <a:normAutofit/>
          </a:bodyPr>
          <a:lstStyle/>
          <a:p>
            <a:pPr marL="0" indent="0">
              <a:buNone/>
            </a:pPr>
            <a:r>
              <a:rPr lang="en-US" dirty="0" smtClean="0"/>
              <a:t>Provides access to a list of attributes present in an XML document</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dirty="0"/>
          </a:p>
        </p:txBody>
      </p:sp>
      <p:graphicFrame>
        <p:nvGraphicFramePr>
          <p:cNvPr id="5" name="Table 4"/>
          <p:cNvGraphicFramePr>
            <a:graphicFrameLocks noGrp="1"/>
          </p:cNvGraphicFramePr>
          <p:nvPr>
            <p:extLst/>
          </p:nvPr>
        </p:nvGraphicFramePr>
        <p:xfrm>
          <a:off x="381000" y="2286000"/>
          <a:ext cx="8458200" cy="4135120"/>
        </p:xfrm>
        <a:graphic>
          <a:graphicData uri="http://schemas.openxmlformats.org/drawingml/2006/table">
            <a:tbl>
              <a:tblPr firstRow="1" bandRow="1">
                <a:tableStyleId>{5C22544A-7EE6-4342-B048-85BDC9FD1C3A}</a:tableStyleId>
              </a:tblPr>
              <a:tblGrid>
                <a:gridCol w="2114550"/>
                <a:gridCol w="6343650"/>
              </a:tblGrid>
              <a:tr h="40847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3300"/>
                          </a:solidFill>
                          <a:effectLst/>
                          <a:latin typeface="Times New Roman" pitchFamily="18" charset="0"/>
                          <a:cs typeface="Times New Roman" pitchFamily="18" charset="0"/>
                        </a:rPr>
                        <a:t>Methods</a:t>
                      </a:r>
                      <a:endParaRPr kumimoji="0" lang="en-US" sz="2400" b="0" i="0" u="none" strike="noStrike" cap="none" normalizeH="0" baseline="0" dirty="0" smtClean="0">
                        <a:ln>
                          <a:noFill/>
                        </a:ln>
                        <a:solidFill>
                          <a:schemeClr val="tx1"/>
                        </a:solidFill>
                        <a:effectLst/>
                        <a:latin typeface="Arial" charset="0"/>
                        <a:cs typeface="Arial"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3300"/>
                          </a:solidFill>
                          <a:effectLst/>
                          <a:latin typeface="Times New Roman" pitchFamily="18" charset="0"/>
                          <a:cs typeface="Times New Roman" pitchFamily="18" charset="0"/>
                        </a:rPr>
                        <a:t>Descriptions</a:t>
                      </a:r>
                      <a:endParaRPr kumimoji="0" lang="en-US" sz="2400" b="0" i="0" u="none" strike="noStrike" cap="none" normalizeH="0" baseline="0" dirty="0" smtClean="0">
                        <a:ln>
                          <a:noFill/>
                        </a:ln>
                        <a:solidFill>
                          <a:schemeClr val="tx1"/>
                        </a:solidFill>
                        <a:effectLst/>
                        <a:latin typeface="Arial" charset="0"/>
                        <a:cs typeface="Arial" charset="0"/>
                      </a:endParaRPr>
                    </a:p>
                  </a:txBody>
                  <a:tcPr horzOverflow="overflow"/>
                </a:tc>
              </a:tr>
              <a:tr h="4364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getLength</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342900" marR="0" lvl="0" indent="-342900" algn="justLow"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Returns the number of attributes present in a list</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4364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getURI</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342900" marR="0" lvl="0" indent="-342900" algn="justLow"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Refers to an attribute’s Namespace URI by an index</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4364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getLocalName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342900" marR="0" lvl="0" indent="-342900" algn="justLow"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Refers to an attribute’s local name by an index</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77218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getQName</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342900" marR="0" lvl="0" indent="-342900" algn="justLow"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Refers to an attribute’s XML 1.0 qualified name by an index.</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4364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getType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342900" marR="0" lvl="0" indent="-342900" algn="justLow"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Refers to an attribute’s type by an index</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4364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getValue</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342900" marR="0" lvl="0" indent="-342900" algn="justLow"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Refers to an attribute’s value by an index</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77218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getIndex</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342900" marR="0" lvl="0" indent="-342900" algn="justLow"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Refers to the index of an attribute by a Namespace name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bl>
          </a:graphicData>
        </a:graphic>
      </p:graphicFrame>
    </p:spTree>
    <p:extLst>
      <p:ext uri="{BB962C8B-B14F-4D97-AF65-F5344CB8AC3E}">
        <p14:creationId xmlns:p14="http://schemas.microsoft.com/office/powerpoint/2010/main" val="1966128777"/>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171" y="533400"/>
            <a:ext cx="8229600" cy="838200"/>
          </a:xfrm>
        </p:spPr>
        <p:txBody>
          <a:bodyPr>
            <a:normAutofit/>
          </a:bodyPr>
          <a:lstStyle/>
          <a:p>
            <a:r>
              <a:rPr lang="vi-VN" dirty="0" smtClean="0"/>
              <a:t>Attributes interface example</a:t>
            </a:r>
            <a:endParaRPr lang="vi-VN"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671286" y="1081527"/>
            <a:ext cx="8001000" cy="575470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1865133903"/>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in processing with XML</a:t>
            </a:r>
            <a:endParaRPr lang="vi-VN" dirty="0"/>
          </a:p>
        </p:txBody>
      </p:sp>
      <p:sp>
        <p:nvSpPr>
          <p:cNvPr id="3" name="Content Placeholder 2"/>
          <p:cNvSpPr>
            <a:spLocks noGrp="1"/>
          </p:cNvSpPr>
          <p:nvPr>
            <p:ph idx="1"/>
          </p:nvPr>
        </p:nvSpPr>
        <p:spPr>
          <a:xfrm>
            <a:off x="457200" y="1447800"/>
            <a:ext cx="8229600" cy="4800600"/>
          </a:xfrm>
        </p:spPr>
        <p:txBody>
          <a:bodyPr>
            <a:noAutofit/>
          </a:bodyPr>
          <a:lstStyle/>
          <a:p>
            <a:r>
              <a:rPr lang="en-US" sz="1800" dirty="0" smtClean="0"/>
              <a:t>Fatal Errors</a:t>
            </a:r>
          </a:p>
          <a:p>
            <a:pPr lvl="1"/>
            <a:r>
              <a:rPr lang="en-US" sz="1600" dirty="0" smtClean="0"/>
              <a:t>Occur in the SAX parser</a:t>
            </a:r>
          </a:p>
          <a:p>
            <a:pPr lvl="1"/>
            <a:r>
              <a:rPr lang="en-US" sz="1600" dirty="0" smtClean="0"/>
              <a:t>XML document is not well-formed</a:t>
            </a:r>
          </a:p>
          <a:p>
            <a:pPr lvl="1"/>
            <a:r>
              <a:rPr lang="en-US" sz="1600" dirty="0" smtClean="0"/>
              <a:t>XML document cannot be processed because it terminates the execution</a:t>
            </a:r>
          </a:p>
          <a:p>
            <a:r>
              <a:rPr lang="en-US" sz="1800" dirty="0" smtClean="0"/>
              <a:t>Non-Fatal Errors</a:t>
            </a:r>
          </a:p>
          <a:p>
            <a:pPr lvl="1"/>
            <a:r>
              <a:rPr lang="en-US" sz="1600" dirty="0" smtClean="0"/>
              <a:t>Validation errors in SAX parser are termed</a:t>
            </a:r>
          </a:p>
          <a:p>
            <a:pPr lvl="1"/>
            <a:r>
              <a:rPr lang="en-US" sz="1600" dirty="0" smtClean="0"/>
              <a:t>An XML document is not valid.</a:t>
            </a:r>
          </a:p>
          <a:p>
            <a:pPr lvl="1"/>
            <a:r>
              <a:rPr lang="en-US" sz="1600" dirty="0" smtClean="0"/>
              <a:t>A declaration specified by an XML version, which cannot be handled by the parser</a:t>
            </a:r>
          </a:p>
          <a:p>
            <a:r>
              <a:rPr lang="en-US" sz="1800" dirty="0" smtClean="0"/>
              <a:t>Warnings</a:t>
            </a:r>
          </a:p>
          <a:p>
            <a:pPr lvl="1"/>
            <a:r>
              <a:rPr lang="en-US" sz="1600" dirty="0" smtClean="0"/>
              <a:t>Are generated when a DTD contains duplicate definitions</a:t>
            </a:r>
          </a:p>
          <a:p>
            <a:pPr lvl="1"/>
            <a:r>
              <a:rPr lang="en-US" sz="1600" dirty="0" smtClean="0"/>
              <a:t>Generated during XML validation are not errors but the user needs to be informed about it </a:t>
            </a:r>
          </a:p>
          <a:p>
            <a:endParaRPr lang="vi-VN"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3715654117"/>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Read more</a:t>
            </a:r>
            <a:endParaRPr lang="en-US"/>
          </a:p>
        </p:txBody>
      </p:sp>
      <p:sp>
        <p:nvSpPr>
          <p:cNvPr id="3" name="Content Placeholder 2"/>
          <p:cNvSpPr>
            <a:spLocks noGrp="1"/>
          </p:cNvSpPr>
          <p:nvPr>
            <p:ph idx="1"/>
          </p:nvPr>
        </p:nvSpPr>
        <p:spPr/>
        <p:txBody>
          <a:bodyPr/>
          <a:lstStyle/>
          <a:p>
            <a:r>
              <a:rPr lang="en-US">
                <a:hlinkClick r:id="rId2"/>
              </a:rPr>
              <a:t>http://www.cafeconleche.org/slides/sd2000east/sax</a:t>
            </a:r>
            <a:r>
              <a:rPr lang="en-US" smtClean="0">
                <a:hlinkClick r:id="rId2"/>
              </a:rPr>
              <a:t>/</a:t>
            </a:r>
            <a:endParaRPr lang="en-US" smtClean="0"/>
          </a:p>
          <a:p>
            <a:endParaRPr lang="en-US"/>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35</a:t>
            </a:fld>
            <a:endParaRPr lang="en-US"/>
          </a:p>
        </p:txBody>
      </p:sp>
    </p:spTree>
    <p:extLst>
      <p:ext uri="{BB962C8B-B14F-4D97-AF65-F5344CB8AC3E}">
        <p14:creationId xmlns:p14="http://schemas.microsoft.com/office/powerpoint/2010/main" val="3344432854"/>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StAX</a:t>
            </a:r>
            <a:endParaRPr lang="en-US"/>
          </a:p>
        </p:txBody>
      </p:sp>
      <p:sp>
        <p:nvSpPr>
          <p:cNvPr id="3" name="Text Placeholder 2"/>
          <p:cNvSpPr>
            <a:spLocks noGrp="1"/>
          </p:cNvSpPr>
          <p:nvPr>
            <p:ph type="body" idx="1"/>
          </p:nvPr>
        </p:nvSpPr>
        <p:spPr/>
        <p:txBody>
          <a:bodyPr/>
          <a:lstStyle/>
          <a:p>
            <a:r>
              <a:rPr lang="en-US"/>
              <a:t>Streaming API for XML</a:t>
            </a:r>
          </a:p>
        </p:txBody>
      </p:sp>
      <p:sp>
        <p:nvSpPr>
          <p:cNvPr id="4" name="Slide Number Placeholder 3"/>
          <p:cNvSpPr>
            <a:spLocks noGrp="1"/>
          </p:cNvSpPr>
          <p:nvPr>
            <p:ph type="sldNum" sz="quarter" idx="12"/>
          </p:nvPr>
        </p:nvSpPr>
        <p:spPr/>
        <p:txBody>
          <a:bodyPr/>
          <a:lstStyle/>
          <a:p>
            <a:fld id="{515FC477-0A05-4F3E-8EE9-E015C9089D56}" type="slidenum">
              <a:rPr lang="en-US" smtClean="0"/>
              <a:t>36</a:t>
            </a:fld>
            <a:endParaRPr lang="en-US"/>
          </a:p>
        </p:txBody>
      </p:sp>
    </p:spTree>
    <p:extLst>
      <p:ext uri="{BB962C8B-B14F-4D97-AF65-F5344CB8AC3E}">
        <p14:creationId xmlns:p14="http://schemas.microsoft.com/office/powerpoint/2010/main" val="1565636675"/>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Streaming API for </a:t>
            </a:r>
            <a:r>
              <a:rPr lang="en-US" smtClean="0"/>
              <a:t>XML</a:t>
            </a:r>
            <a:endParaRPr lang="en-US"/>
          </a:p>
        </p:txBody>
      </p:sp>
      <p:sp>
        <p:nvSpPr>
          <p:cNvPr id="3" name="Content Placeholder 2"/>
          <p:cNvSpPr>
            <a:spLocks noGrp="1"/>
          </p:cNvSpPr>
          <p:nvPr>
            <p:ph idx="1"/>
          </p:nvPr>
        </p:nvSpPr>
        <p:spPr/>
        <p:txBody>
          <a:bodyPr>
            <a:normAutofit fontScale="92500" lnSpcReduction="20000"/>
          </a:bodyPr>
          <a:lstStyle/>
          <a:p>
            <a:r>
              <a:rPr lang="en-US"/>
              <a:t>JSR-173, proposed by BEA Systems</a:t>
            </a:r>
            <a:r>
              <a:rPr lang="en-US" smtClean="0"/>
              <a:t>:</a:t>
            </a:r>
          </a:p>
          <a:p>
            <a:pPr lvl="1"/>
            <a:r>
              <a:rPr lang="en-US"/>
              <a:t>Two recently proposed JSRs, JAXB and JAX-RPC, highlight the need for an XML Streaming API. Both data binding and remote procedure calling (RPC) require processing of XML as a stream of events, where the current context of the XML defines subsequent processing of the XML. A streaming API makes this type of code much more natural to write than SAX, and much more efficient than DOM. </a:t>
            </a:r>
          </a:p>
          <a:p>
            <a:r>
              <a:rPr lang="en-US" smtClean="0"/>
              <a:t>Goals:</a:t>
            </a:r>
          </a:p>
          <a:p>
            <a:pPr lvl="1"/>
            <a:r>
              <a:rPr lang="en-US"/>
              <a:t>Develop APIs and conventions that allow a user to programmatically pull parse events from an XML input stream.</a:t>
            </a:r>
          </a:p>
          <a:p>
            <a:pPr lvl="1"/>
            <a:r>
              <a:rPr lang="en-US"/>
              <a:t>Develop APIs that allow a user to write events to an XML output stream.</a:t>
            </a:r>
          </a:p>
          <a:p>
            <a:pPr lvl="1"/>
            <a:r>
              <a:rPr lang="en-US"/>
              <a:t>Develop a set of objects and interfaces that encapsulate the information contained in an XML stream.</a:t>
            </a:r>
          </a:p>
          <a:p>
            <a:pPr lvl="1"/>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37</a:t>
            </a:fld>
            <a:endParaRPr lang="en-US"/>
          </a:p>
        </p:txBody>
      </p:sp>
    </p:spTree>
    <p:extLst>
      <p:ext uri="{BB962C8B-B14F-4D97-AF65-F5344CB8AC3E}">
        <p14:creationId xmlns:p14="http://schemas.microsoft.com/office/powerpoint/2010/main" val="1734848839"/>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Major Classes and </a:t>
            </a:r>
            <a:r>
              <a:rPr lang="en-US" smtClean="0"/>
              <a:t>Interfaces</a:t>
            </a:r>
            <a:endParaRPr lang="en-US"/>
          </a:p>
        </p:txBody>
      </p:sp>
      <p:sp>
        <p:nvSpPr>
          <p:cNvPr id="3" name="Content Placeholder 2"/>
          <p:cNvSpPr>
            <a:spLocks noGrp="1"/>
          </p:cNvSpPr>
          <p:nvPr>
            <p:ph idx="1"/>
          </p:nvPr>
        </p:nvSpPr>
        <p:spPr/>
        <p:txBody>
          <a:bodyPr>
            <a:normAutofit lnSpcReduction="10000"/>
          </a:bodyPr>
          <a:lstStyle/>
          <a:p>
            <a:r>
              <a:rPr lang="en-US" smtClean="0"/>
              <a:t>XMLStreamReader:</a:t>
            </a:r>
          </a:p>
          <a:p>
            <a:pPr lvl="1"/>
            <a:r>
              <a:rPr lang="en-US" smtClean="0"/>
              <a:t>an </a:t>
            </a:r>
            <a:r>
              <a:rPr lang="en-US"/>
              <a:t>interface that represents the parser</a:t>
            </a:r>
          </a:p>
          <a:p>
            <a:r>
              <a:rPr lang="en-US" smtClean="0"/>
              <a:t>XMLInputFactory:</a:t>
            </a:r>
          </a:p>
          <a:p>
            <a:pPr lvl="1"/>
            <a:r>
              <a:rPr lang="en-US" smtClean="0"/>
              <a:t>the </a:t>
            </a:r>
            <a:r>
              <a:rPr lang="en-US"/>
              <a:t>factory class that instantiates an implementation dependent implementation of XMLStreamReader</a:t>
            </a:r>
          </a:p>
          <a:p>
            <a:r>
              <a:rPr lang="en-US" smtClean="0"/>
              <a:t>XMLStreamException:</a:t>
            </a:r>
          </a:p>
          <a:p>
            <a:pPr lvl="1"/>
            <a:r>
              <a:rPr lang="en-US" smtClean="0"/>
              <a:t>the generic </a:t>
            </a:r>
            <a:r>
              <a:rPr lang="en-US"/>
              <a:t>class for everything other than an IOException that might go wrong when parsing an XML document, particularly well-formedness </a:t>
            </a:r>
            <a:r>
              <a:rPr lang="en-US" smtClean="0"/>
              <a:t>errors</a:t>
            </a:r>
          </a:p>
          <a:p>
            <a:r>
              <a:rPr lang="en-US" smtClean="0"/>
              <a:t>XMLStreamWriter</a:t>
            </a:r>
          </a:p>
          <a:p>
            <a:pPr lvl="1"/>
            <a:r>
              <a:rPr lang="en-US"/>
              <a:t>An event based API for creating XML documents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38</a:t>
            </a:fld>
            <a:endParaRPr lang="en-US"/>
          </a:p>
        </p:txBody>
      </p:sp>
    </p:spTree>
    <p:extLst>
      <p:ext uri="{BB962C8B-B14F-4D97-AF65-F5344CB8AC3E}">
        <p14:creationId xmlns:p14="http://schemas.microsoft.com/office/powerpoint/2010/main" val="1165480247"/>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Reading document example</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39</a:t>
            </a:fld>
            <a:endParaRPr lang="en-US"/>
          </a:p>
        </p:txBody>
      </p:sp>
      <p:pic>
        <p:nvPicPr>
          <p:cNvPr id="7" name="Content Placeholder 6"/>
          <p:cNvPicPr>
            <a:picLocks noGrp="1" noChangeAspect="1"/>
          </p:cNvPicPr>
          <p:nvPr>
            <p:ph idx="1"/>
          </p:nvPr>
        </p:nvPicPr>
        <p:blipFill>
          <a:blip r:embed="rId2"/>
          <a:stretch>
            <a:fillRect/>
          </a:stretch>
        </p:blipFill>
        <p:spPr>
          <a:xfrm>
            <a:off x="228600" y="1524000"/>
            <a:ext cx="8601906" cy="4572000"/>
          </a:xfrm>
          <a:prstGeom prst="rect">
            <a:avLst/>
          </a:prstGeom>
        </p:spPr>
      </p:pic>
    </p:spTree>
    <p:extLst>
      <p:ext uri="{BB962C8B-B14F-4D97-AF65-F5344CB8AC3E}">
        <p14:creationId xmlns:p14="http://schemas.microsoft.com/office/powerpoint/2010/main" val="4100187410"/>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XML Features</a:t>
            </a:r>
            <a:endParaRPr lang="en-US"/>
          </a:p>
        </p:txBody>
      </p:sp>
      <p:sp>
        <p:nvSpPr>
          <p:cNvPr id="3" name="Content Placeholder 2"/>
          <p:cNvSpPr>
            <a:spLocks noGrp="1"/>
          </p:cNvSpPr>
          <p:nvPr>
            <p:ph idx="1"/>
          </p:nvPr>
        </p:nvSpPr>
        <p:spPr/>
        <p:txBody>
          <a:bodyPr>
            <a:normAutofit/>
          </a:bodyPr>
          <a:lstStyle/>
          <a:p>
            <a:pPr algn="just">
              <a:defRPr/>
            </a:pPr>
            <a:r>
              <a:rPr lang="en-US" smtClean="0"/>
              <a:t>XML </a:t>
            </a:r>
            <a:r>
              <a:rPr lang="en-US"/>
              <a:t>is a markup language much like </a:t>
            </a:r>
            <a:r>
              <a:rPr lang="en-US" smtClean="0"/>
              <a:t>HTML</a:t>
            </a:r>
            <a:endParaRPr lang="en-US"/>
          </a:p>
          <a:p>
            <a:pPr algn="just">
              <a:defRPr/>
            </a:pPr>
            <a:r>
              <a:rPr lang="en-US"/>
              <a:t>XML was designed to describe </a:t>
            </a:r>
            <a:r>
              <a:rPr lang="en-US" smtClean="0"/>
              <a:t>data</a:t>
            </a:r>
            <a:endParaRPr lang="en-US"/>
          </a:p>
          <a:p>
            <a:pPr algn="just">
              <a:defRPr/>
            </a:pPr>
            <a:r>
              <a:rPr lang="en-US"/>
              <a:t>XML tags are not predefined. You must define your own tags</a:t>
            </a:r>
          </a:p>
          <a:p>
            <a:pPr algn="just">
              <a:defRPr/>
            </a:pPr>
            <a:r>
              <a:rPr lang="en-US" smtClean="0"/>
              <a:t>XML </a:t>
            </a:r>
            <a:r>
              <a:rPr lang="en-US"/>
              <a:t>uses a Document Type Definition (DTD) or an XML Schema to describe the data</a:t>
            </a:r>
          </a:p>
          <a:p>
            <a:pPr algn="just">
              <a:defRPr/>
            </a:pPr>
            <a:r>
              <a:rPr lang="en-US" smtClean="0"/>
              <a:t>XML </a:t>
            </a:r>
            <a:r>
              <a:rPr lang="en-US"/>
              <a:t>with a DTD or XML Schema is designed to be self-descriptive</a:t>
            </a:r>
          </a:p>
          <a:p>
            <a:pPr algn="just"/>
            <a:r>
              <a:rPr lang="en-US"/>
              <a:t>A document consists of one outermost element, called root element that contains all the other elements, plus some optional administrative information at the top, known as XML declaration.</a:t>
            </a:r>
          </a:p>
          <a:p>
            <a:pPr algn="just"/>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4</a:t>
            </a:fld>
            <a:endParaRPr lang="en-US"/>
          </a:p>
        </p:txBody>
      </p:sp>
    </p:spTree>
    <p:extLst>
      <p:ext uri="{BB962C8B-B14F-4D97-AF65-F5344CB8AC3E}">
        <p14:creationId xmlns:p14="http://schemas.microsoft.com/office/powerpoint/2010/main" val="2677626681"/>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StAX methods on states (1/2)</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15869949"/>
              </p:ext>
            </p:extLst>
          </p:nvPr>
        </p:nvGraphicFramePr>
        <p:xfrm>
          <a:off x="0" y="1524000"/>
          <a:ext cx="8763000" cy="5003800"/>
        </p:xfrm>
        <a:graphic>
          <a:graphicData uri="http://schemas.openxmlformats.org/drawingml/2006/table">
            <a:tbl>
              <a:tblPr firstRow="1" bandRow="1">
                <a:tableStyleId>{5C22544A-7EE6-4342-B048-85BDC9FD1C3A}</a:tableStyleId>
              </a:tblPr>
              <a:tblGrid>
                <a:gridCol w="1989665"/>
                <a:gridCol w="6773335"/>
              </a:tblGrid>
              <a:tr h="370840">
                <a:tc>
                  <a:txBody>
                    <a:bodyPr/>
                    <a:lstStyle/>
                    <a:p>
                      <a:r>
                        <a:rPr lang="en-US" sz="1400" smtClean="0"/>
                        <a:t>Event Type</a:t>
                      </a:r>
                      <a:endParaRPr lang="en-US" sz="1400"/>
                    </a:p>
                  </a:txBody>
                  <a:tcPr/>
                </a:tc>
                <a:tc>
                  <a:txBody>
                    <a:bodyPr/>
                    <a:lstStyle/>
                    <a:p>
                      <a:r>
                        <a:rPr lang="en-US" sz="1400" smtClean="0"/>
                        <a:t>Valid Methods</a:t>
                      </a:r>
                      <a:endParaRPr lang="en-US" sz="1400"/>
                    </a:p>
                  </a:txBody>
                  <a:tcPr/>
                </a:tc>
              </a:tr>
              <a:tr h="370840">
                <a:tc>
                  <a:txBody>
                    <a:bodyPr/>
                    <a:lstStyle/>
                    <a:p>
                      <a:r>
                        <a:rPr lang="en-US" sz="1400" smtClean="0"/>
                        <a:t>START_ELEMENT </a:t>
                      </a:r>
                      <a:endParaRPr lang="en-US" sz="1400"/>
                    </a:p>
                  </a:txBody>
                  <a:tcPr/>
                </a:tc>
                <a:tc>
                  <a:txBody>
                    <a:bodyPr/>
                    <a:lstStyle/>
                    <a:p>
                      <a:r>
                        <a:rPr lang="en-US" sz="1400" smtClean="0"/>
                        <a:t>next(), getName(), getLocalName(), hasName(), getPrefix(), getAttributeCount(), getAttributeName(int index), getAttributeNamespace(int index), getAttributePrefix(int index), getAttributeQName(int index), getAttributeType(int index), getAttributeValue(int index), getAttributeValue(String namespaceURI, String localName), isAttributeSpecified(), getNamespaceContext(), getNamespaceCount(), getNamespacePrefix(int index), getNamespaceURI(), getNamespaceURI(int index), getNamespaceURI(String prefix), getElementText(), nextTag() </a:t>
                      </a:r>
                      <a:endParaRPr lang="en-US" sz="1400"/>
                    </a:p>
                  </a:txBody>
                  <a:tcPr/>
                </a:tc>
              </a:tr>
              <a:tr h="370840">
                <a:tc>
                  <a:txBody>
                    <a:bodyPr/>
                    <a:lstStyle/>
                    <a:p>
                      <a:r>
                        <a:rPr lang="en-US" sz="1400" smtClean="0"/>
                        <a:t>ATTRIBUTE </a:t>
                      </a:r>
                      <a:endParaRPr lang="en-US" sz="1400"/>
                    </a:p>
                  </a:txBody>
                  <a:tcPr/>
                </a:tc>
                <a:tc>
                  <a:txBody>
                    <a:bodyPr/>
                    <a:lstStyle/>
                    <a:p>
                      <a:r>
                        <a:rPr lang="en-US" sz="1400" smtClean="0"/>
                        <a:t>next(), nextTag(), getAttributeCount(), getAttributeName(int index), getAttributeNamespace(int index), getAttributePrefix(int index), getAttributeQName(int index), getAttributeType(int index), getAttributeValue(int index), getAttributeValue(String namespaceURI, String localName), isAttributeSpecified() </a:t>
                      </a:r>
                      <a:endParaRPr lang="en-US" sz="1400"/>
                    </a:p>
                  </a:txBody>
                  <a:tcPr/>
                </a:tc>
              </a:tr>
              <a:tr h="370840">
                <a:tc>
                  <a:txBody>
                    <a:bodyPr/>
                    <a:lstStyle/>
                    <a:p>
                      <a:r>
                        <a:rPr lang="en-US" sz="1400" smtClean="0"/>
                        <a:t>NAMESPACE </a:t>
                      </a:r>
                      <a:endParaRPr lang="en-US" sz="1400"/>
                    </a:p>
                  </a:txBody>
                  <a:tcPr/>
                </a:tc>
                <a:tc>
                  <a:txBody>
                    <a:bodyPr/>
                    <a:lstStyle/>
                    <a:p>
                      <a:r>
                        <a:rPr lang="en-US" sz="1400" smtClean="0"/>
                        <a:t>next(), nextTag(), getNamespaceContext(), getNamespaceCount(), getNamespacePrefix(int index), getNamespaceURI(), getNamespaceURI(int index), getNamespaceURI(String prefix) </a:t>
                      </a:r>
                      <a:endParaRPr lang="en-US" sz="1400"/>
                    </a:p>
                  </a:txBody>
                  <a:tcPr/>
                </a:tc>
              </a:tr>
              <a:tr h="370840">
                <a:tc>
                  <a:txBody>
                    <a:bodyPr/>
                    <a:lstStyle/>
                    <a:p>
                      <a:r>
                        <a:rPr lang="en-US" sz="1400" smtClean="0"/>
                        <a:t>END_ELEMENT </a:t>
                      </a:r>
                      <a:endParaRPr lang="en-US" sz="1400"/>
                    </a:p>
                  </a:txBody>
                  <a:tcPr/>
                </a:tc>
                <a:tc>
                  <a:txBody>
                    <a:bodyPr/>
                    <a:lstStyle/>
                    <a:p>
                      <a:r>
                        <a:rPr lang="en-US" sz="1400" smtClean="0"/>
                        <a:t>next(), getName(), getLocalName(), hasName(), getPrefix(), getNamespaceContext(), getNamespaceCount(), getNamespacePrefix(int index), getNamespaceURI(), getNamespaceURI(int index), getNamespaceURI(String prefix), nextTag() </a:t>
                      </a:r>
                      <a:endParaRPr lang="en-US" sz="1400"/>
                    </a:p>
                  </a:txBody>
                  <a:tcPr/>
                </a:tc>
              </a:tr>
            </a:tbl>
          </a:graphicData>
        </a:graphic>
      </p:graphicFrame>
      <p:sp>
        <p:nvSpPr>
          <p:cNvPr id="4" name="Slide Number Placeholder 3"/>
          <p:cNvSpPr>
            <a:spLocks noGrp="1"/>
          </p:cNvSpPr>
          <p:nvPr>
            <p:ph type="sldNum" sz="quarter" idx="12"/>
          </p:nvPr>
        </p:nvSpPr>
        <p:spPr/>
        <p:txBody>
          <a:bodyPr/>
          <a:lstStyle/>
          <a:p>
            <a:fld id="{515FC477-0A05-4F3E-8EE9-E015C9089D56}" type="slidenum">
              <a:rPr lang="en-US" smtClean="0"/>
              <a:pPr/>
              <a:t>40</a:t>
            </a:fld>
            <a:endParaRPr lang="en-US"/>
          </a:p>
        </p:txBody>
      </p:sp>
    </p:spTree>
    <p:extLst>
      <p:ext uri="{BB962C8B-B14F-4D97-AF65-F5344CB8AC3E}">
        <p14:creationId xmlns:p14="http://schemas.microsoft.com/office/powerpoint/2010/main" val="3863751193"/>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StAX methods on states (2/2)</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41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03465151"/>
              </p:ext>
            </p:extLst>
          </p:nvPr>
        </p:nvGraphicFramePr>
        <p:xfrm>
          <a:off x="0" y="1524000"/>
          <a:ext cx="8991600" cy="4445000"/>
        </p:xfrm>
        <a:graphic>
          <a:graphicData uri="http://schemas.openxmlformats.org/drawingml/2006/table">
            <a:tbl>
              <a:tblPr firstRow="1" bandRow="1">
                <a:tableStyleId>{5C22544A-7EE6-4342-B048-85BDC9FD1C3A}</a:tableStyleId>
              </a:tblPr>
              <a:tblGrid>
                <a:gridCol w="2742219"/>
                <a:gridCol w="6249381"/>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Event Type</a:t>
                      </a:r>
                    </a:p>
                  </a:txBody>
                  <a:tcPr/>
                </a:tc>
                <a:tc>
                  <a:txBody>
                    <a:bodyPr/>
                    <a:lstStyle/>
                    <a:p>
                      <a:r>
                        <a:rPr lang="en-US" sz="1200" smtClean="0"/>
                        <a:t>Valid Methods</a:t>
                      </a:r>
                      <a:endParaRPr lang="en-US" sz="1200"/>
                    </a:p>
                  </a:txBody>
                  <a:tcPr/>
                </a:tc>
              </a:tr>
              <a:tr h="370840">
                <a:tc>
                  <a:txBody>
                    <a:bodyPr/>
                    <a:lstStyle/>
                    <a:p>
                      <a:r>
                        <a:rPr lang="en-US" sz="1400" smtClean="0"/>
                        <a:t>CHARACTERS </a:t>
                      </a:r>
                      <a:endParaRPr lang="en-US" sz="14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next(), getText(), getTextCharacters(), getTextCharacters(int sourceStart, char[] target, int targetStart, int length), getTextLength(), nextTag() </a:t>
                      </a:r>
                    </a:p>
                  </a:txBody>
                  <a:tcPr/>
                </a:tc>
              </a:tr>
              <a:tr h="370840">
                <a:tc>
                  <a:txBody>
                    <a:bodyPr/>
                    <a:lstStyle/>
                    <a:p>
                      <a:r>
                        <a:rPr lang="en-US" sz="1400" smtClean="0"/>
                        <a:t>CDATA </a:t>
                      </a:r>
                      <a:endParaRPr lang="en-US" sz="1400"/>
                    </a:p>
                  </a:txBody>
                  <a:tcPr/>
                </a:tc>
                <a:tc>
                  <a:txBody>
                    <a:bodyPr/>
                    <a:lstStyle/>
                    <a:p>
                      <a:r>
                        <a:rPr lang="en-US" sz="1400" smtClean="0"/>
                        <a:t>next(), getText(), getTextCharacters(), getTextCharacters(int sourceStart, char[] target, int targetStart, int length), getTextLength(), nextTag() </a:t>
                      </a:r>
                      <a:endParaRPr lang="en-US" sz="1400"/>
                    </a:p>
                  </a:txBody>
                  <a:tcPr/>
                </a:tc>
              </a:tr>
              <a:tr h="370840">
                <a:tc>
                  <a:txBody>
                    <a:bodyPr/>
                    <a:lstStyle/>
                    <a:p>
                      <a:r>
                        <a:rPr lang="en-US" sz="1400" smtClean="0"/>
                        <a:t>COMMENT </a:t>
                      </a:r>
                      <a:endParaRPr lang="en-US" sz="1400"/>
                    </a:p>
                  </a:txBody>
                  <a:tcPr/>
                </a:tc>
                <a:tc>
                  <a:txBody>
                    <a:bodyPr/>
                    <a:lstStyle/>
                    <a:p>
                      <a:r>
                        <a:rPr lang="en-US" sz="1400" smtClean="0"/>
                        <a:t>next(), getText(), getTextCharacters(), getTextCharacters(int sourceStart, char[] target, int targetStart, int length), getTextLength(), nextTag() </a:t>
                      </a:r>
                      <a:endParaRPr lang="en-US" sz="1400"/>
                    </a:p>
                  </a:txBody>
                  <a:tcPr/>
                </a:tc>
              </a:tr>
              <a:tr h="370840">
                <a:tc>
                  <a:txBody>
                    <a:bodyPr/>
                    <a:lstStyle/>
                    <a:p>
                      <a:r>
                        <a:rPr lang="en-US" sz="1400" smtClean="0"/>
                        <a:t>SPACE </a:t>
                      </a:r>
                      <a:endParaRPr lang="en-US" sz="1400"/>
                    </a:p>
                  </a:txBody>
                  <a:tcPr/>
                </a:tc>
                <a:tc>
                  <a:txBody>
                    <a:bodyPr/>
                    <a:lstStyle/>
                    <a:p>
                      <a:r>
                        <a:rPr lang="en-US" sz="1400" smtClean="0"/>
                        <a:t>next(), getText(), getTextCharacters(), getTextCharacters(int sourceStart, char[] target, int targetStart, int length), getTextLength(), nextTag() </a:t>
                      </a:r>
                      <a:endParaRPr lang="en-US" sz="1400"/>
                    </a:p>
                  </a:txBody>
                  <a:tcPr/>
                </a:tc>
              </a:tr>
              <a:tr h="370840">
                <a:tc>
                  <a:txBody>
                    <a:bodyPr/>
                    <a:lstStyle/>
                    <a:p>
                      <a:r>
                        <a:rPr lang="en-US" sz="1400" smtClean="0"/>
                        <a:t>START_DOCUMENT </a:t>
                      </a:r>
                      <a:endParaRPr lang="en-US" sz="1400"/>
                    </a:p>
                  </a:txBody>
                  <a:tcPr/>
                </a:tc>
                <a:tc>
                  <a:txBody>
                    <a:bodyPr/>
                    <a:lstStyle/>
                    <a:p>
                      <a:r>
                        <a:rPr lang="en-US" sz="1400" smtClean="0"/>
                        <a:t>next(), getEncoding(), next(), getPrefix(), getVersion(), isStandalone(), standaloneSet(), getCharacterEncodingScheme(), nextTag()</a:t>
                      </a:r>
                      <a:endParaRPr lang="en-US" sz="1400"/>
                    </a:p>
                  </a:txBody>
                  <a:tcPr/>
                </a:tc>
              </a:tr>
              <a:tr h="370840">
                <a:tc>
                  <a:txBody>
                    <a:bodyPr/>
                    <a:lstStyle/>
                    <a:p>
                      <a:r>
                        <a:rPr lang="en-US" sz="1400" smtClean="0"/>
                        <a:t>END_DOCUMENT </a:t>
                      </a:r>
                      <a:endParaRPr lang="en-US" sz="1400"/>
                    </a:p>
                  </a:txBody>
                  <a:tcPr/>
                </a:tc>
                <a:tc>
                  <a:txBody>
                    <a:bodyPr/>
                    <a:lstStyle/>
                    <a:p>
                      <a:r>
                        <a:rPr lang="en-US" sz="1400" smtClean="0"/>
                        <a:t>close()</a:t>
                      </a:r>
                      <a:endParaRPr lang="en-US" sz="1400"/>
                    </a:p>
                  </a:txBody>
                  <a:tcPr/>
                </a:tc>
              </a:tr>
              <a:tr h="370840">
                <a:tc>
                  <a:txBody>
                    <a:bodyPr/>
                    <a:lstStyle/>
                    <a:p>
                      <a:r>
                        <a:rPr lang="en-US" sz="1400" smtClean="0"/>
                        <a:t>PROCESSING_INSTRUCTION</a:t>
                      </a:r>
                      <a:endParaRPr lang="en-US" sz="1400"/>
                    </a:p>
                  </a:txBody>
                  <a:tcPr/>
                </a:tc>
                <a:tc>
                  <a:txBody>
                    <a:bodyPr/>
                    <a:lstStyle/>
                    <a:p>
                      <a:r>
                        <a:rPr lang="en-US" sz="1400" smtClean="0"/>
                        <a:t>next(), getPITarget(), getPIData(), nextTag() </a:t>
                      </a:r>
                      <a:endParaRPr lang="en-US" sz="1400"/>
                    </a:p>
                  </a:txBody>
                  <a:tcPr/>
                </a:tc>
              </a:tr>
              <a:tr h="370840">
                <a:tc>
                  <a:txBody>
                    <a:bodyPr/>
                    <a:lstStyle/>
                    <a:p>
                      <a:r>
                        <a:rPr lang="en-US" sz="1400" smtClean="0"/>
                        <a:t>ENTITY_REFERENCE </a:t>
                      </a:r>
                      <a:endParaRPr lang="en-US" sz="1400"/>
                    </a:p>
                  </a:txBody>
                  <a:tcPr/>
                </a:tc>
                <a:tc>
                  <a:txBody>
                    <a:bodyPr/>
                    <a:lstStyle/>
                    <a:p>
                      <a:r>
                        <a:rPr lang="en-US" sz="1400" smtClean="0"/>
                        <a:t>next(), getLocalName(), getText(), nextTag() </a:t>
                      </a:r>
                      <a:endParaRPr lang="en-US" sz="1400"/>
                    </a:p>
                  </a:txBody>
                  <a:tcPr/>
                </a:tc>
              </a:tr>
              <a:tr h="370840">
                <a:tc>
                  <a:txBody>
                    <a:bodyPr/>
                    <a:lstStyle/>
                    <a:p>
                      <a:r>
                        <a:rPr lang="en-US" sz="1400" smtClean="0"/>
                        <a:t>DTD </a:t>
                      </a:r>
                      <a:endParaRPr lang="en-US" sz="1400"/>
                    </a:p>
                  </a:txBody>
                  <a:tcPr/>
                </a:tc>
                <a:tc>
                  <a:txBody>
                    <a:bodyPr/>
                    <a:lstStyle/>
                    <a:p>
                      <a:r>
                        <a:rPr lang="en-US" sz="1400" smtClean="0"/>
                        <a:t>next(), getText(), nextTag() </a:t>
                      </a:r>
                      <a:endParaRPr lang="en-US" sz="1400"/>
                    </a:p>
                  </a:txBody>
                  <a:tcPr/>
                </a:tc>
              </a:tr>
            </a:tbl>
          </a:graphicData>
        </a:graphic>
      </p:graphicFrame>
    </p:spTree>
    <p:extLst>
      <p:ext uri="{BB962C8B-B14F-4D97-AF65-F5344CB8AC3E}">
        <p14:creationId xmlns:p14="http://schemas.microsoft.com/office/powerpoint/2010/main" val="1440730737"/>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document example</a:t>
            </a:r>
            <a:endParaRPr lang="en-US"/>
          </a:p>
        </p:txBody>
      </p:sp>
      <p:pic>
        <p:nvPicPr>
          <p:cNvPr id="5" name="Content Placeholder 4"/>
          <p:cNvPicPr>
            <a:picLocks noGrp="1" noChangeAspect="1"/>
          </p:cNvPicPr>
          <p:nvPr>
            <p:ph idx="1"/>
          </p:nvPr>
        </p:nvPicPr>
        <p:blipFill>
          <a:blip r:embed="rId2"/>
          <a:stretch>
            <a:fillRect/>
          </a:stretch>
        </p:blipFill>
        <p:spPr>
          <a:xfrm>
            <a:off x="304800" y="1347216"/>
            <a:ext cx="7543800" cy="5414714"/>
          </a:xfrm>
          <a:prstGeom prst="rect">
            <a:avLst/>
          </a:prstGeom>
        </p:spPr>
      </p:pic>
      <p:sp>
        <p:nvSpPr>
          <p:cNvPr id="4" name="Slide Number Placeholder 3"/>
          <p:cNvSpPr>
            <a:spLocks noGrp="1"/>
          </p:cNvSpPr>
          <p:nvPr>
            <p:ph type="sldNum" sz="quarter" idx="12"/>
          </p:nvPr>
        </p:nvSpPr>
        <p:spPr/>
        <p:txBody>
          <a:bodyPr/>
          <a:lstStyle/>
          <a:p>
            <a:fld id="{515FC477-0A05-4F3E-8EE9-E015C9089D56}" type="slidenum">
              <a:rPr lang="en-US" smtClean="0"/>
              <a:pPr/>
              <a:t>42</a:t>
            </a:fld>
            <a:endParaRPr lang="en-US"/>
          </a:p>
        </p:txBody>
      </p:sp>
      <p:pic>
        <p:nvPicPr>
          <p:cNvPr id="6" name="Picture 5"/>
          <p:cNvPicPr>
            <a:picLocks noChangeAspect="1"/>
          </p:cNvPicPr>
          <p:nvPr/>
        </p:nvPicPr>
        <p:blipFill>
          <a:blip r:embed="rId3"/>
          <a:stretch>
            <a:fillRect/>
          </a:stretch>
        </p:blipFill>
        <p:spPr>
          <a:xfrm>
            <a:off x="5334000" y="5596461"/>
            <a:ext cx="3518091" cy="1134158"/>
          </a:xfrm>
          <a:prstGeom prst="rect">
            <a:avLst/>
          </a:prstGeom>
        </p:spPr>
      </p:pic>
    </p:spTree>
    <p:extLst>
      <p:ext uri="{BB962C8B-B14F-4D97-AF65-F5344CB8AC3E}">
        <p14:creationId xmlns:p14="http://schemas.microsoft.com/office/powerpoint/2010/main" val="508233079"/>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Read more</a:t>
            </a:r>
            <a:endParaRPr lang="en-US"/>
          </a:p>
        </p:txBody>
      </p:sp>
      <p:sp>
        <p:nvSpPr>
          <p:cNvPr id="3" name="Content Placeholder 2"/>
          <p:cNvSpPr>
            <a:spLocks noGrp="1"/>
          </p:cNvSpPr>
          <p:nvPr>
            <p:ph idx="1"/>
          </p:nvPr>
        </p:nvSpPr>
        <p:spPr/>
        <p:txBody>
          <a:bodyPr/>
          <a:lstStyle/>
          <a:p>
            <a:r>
              <a:rPr lang="en-US">
                <a:hlinkClick r:id="rId2"/>
              </a:rPr>
              <a:t>http://</a:t>
            </a:r>
            <a:r>
              <a:rPr lang="en-US" smtClean="0">
                <a:hlinkClick r:id="rId2"/>
              </a:rPr>
              <a:t>www.cafeconleche.org/slides/sd2004west/stax/index.html</a:t>
            </a:r>
            <a:endParaRPr lang="en-US" smtClean="0"/>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43</a:t>
            </a:fld>
            <a:endParaRPr lang="en-US"/>
          </a:p>
        </p:txBody>
      </p:sp>
    </p:spTree>
    <p:extLst>
      <p:ext uri="{BB962C8B-B14F-4D97-AF65-F5344CB8AC3E}">
        <p14:creationId xmlns:p14="http://schemas.microsoft.com/office/powerpoint/2010/main" val="1319043580"/>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DOM</a:t>
            </a:r>
            <a:endParaRPr lang="en-US"/>
          </a:p>
        </p:txBody>
      </p:sp>
      <p:sp>
        <p:nvSpPr>
          <p:cNvPr id="3" name="Text Placeholder 2"/>
          <p:cNvSpPr>
            <a:spLocks noGrp="1"/>
          </p:cNvSpPr>
          <p:nvPr>
            <p:ph type="body" idx="1"/>
          </p:nvPr>
        </p:nvSpPr>
        <p:spPr/>
        <p:txBody>
          <a:bodyPr/>
          <a:lstStyle/>
          <a:p>
            <a:r>
              <a:rPr lang="en-US" smtClean="0"/>
              <a:t>Document Object Model</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44</a:t>
            </a:fld>
            <a:endParaRPr lang="en-US"/>
          </a:p>
        </p:txBody>
      </p:sp>
    </p:spTree>
    <p:extLst>
      <p:ext uri="{BB962C8B-B14F-4D97-AF65-F5344CB8AC3E}">
        <p14:creationId xmlns:p14="http://schemas.microsoft.com/office/powerpoint/2010/main" val="4183075637"/>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DOM</a:t>
            </a:r>
            <a:endParaRPr lang="en-US"/>
          </a:p>
        </p:txBody>
      </p:sp>
      <p:sp>
        <p:nvSpPr>
          <p:cNvPr id="3" name="Content Placeholder 2"/>
          <p:cNvSpPr>
            <a:spLocks noGrp="1"/>
          </p:cNvSpPr>
          <p:nvPr>
            <p:ph idx="1"/>
          </p:nvPr>
        </p:nvSpPr>
        <p:spPr/>
        <p:txBody>
          <a:bodyPr>
            <a:normAutofit fontScale="92500" lnSpcReduction="20000"/>
          </a:bodyPr>
          <a:lstStyle/>
          <a:p>
            <a:r>
              <a:rPr lang="en-US"/>
              <a:t>Provides reference of the complete tree structure of an XML document and stores it in memory</a:t>
            </a:r>
          </a:p>
          <a:p>
            <a:r>
              <a:rPr lang="en-US"/>
              <a:t>Benefits</a:t>
            </a:r>
          </a:p>
          <a:p>
            <a:pPr lvl="1"/>
            <a:r>
              <a:rPr lang="en-US"/>
              <a:t>Provides Access to Multiple Documents: DOM creates the whole tree structure of XML documents while processing </a:t>
            </a:r>
          </a:p>
          <a:p>
            <a:pPr lvl="1"/>
            <a:r>
              <a:rPr lang="en-US"/>
              <a:t>Manages Complex Data Structures: DOM creates a structures document-tree for an XML document having complex cross references </a:t>
            </a:r>
          </a:p>
          <a:p>
            <a:pPr lvl="1"/>
            <a:r>
              <a:rPr lang="en-US"/>
              <a:t>Allows Modification of Documents: it allows both reading and modifying a parsed XML document </a:t>
            </a:r>
          </a:p>
          <a:p>
            <a:pPr lvl="1"/>
            <a:r>
              <a:rPr lang="en-US"/>
              <a:t>Allows Many Methods to Access a Document Simultaneously: As the entire document is available in memory after it is parsed, you may use any of the DOM API calls multiple times to access, update, and delete document contents and structure</a:t>
            </a:r>
            <a:endParaRPr lang="vi-VN"/>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45</a:t>
            </a:fld>
            <a:endParaRPr lang="en-US"/>
          </a:p>
        </p:txBody>
      </p:sp>
    </p:spTree>
    <p:extLst>
      <p:ext uri="{BB962C8B-B14F-4D97-AF65-F5344CB8AC3E}">
        <p14:creationId xmlns:p14="http://schemas.microsoft.com/office/powerpoint/2010/main" val="1648221571"/>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components</a:t>
            </a:r>
            <a:endParaRPr lang="vi-VN" dirty="0"/>
          </a:p>
        </p:txBody>
      </p:sp>
      <p:sp>
        <p:nvSpPr>
          <p:cNvPr id="3" name="Content Placeholder 2"/>
          <p:cNvSpPr>
            <a:spLocks noGrp="1"/>
          </p:cNvSpPr>
          <p:nvPr>
            <p:ph idx="1"/>
          </p:nvPr>
        </p:nvSpPr>
        <p:spPr>
          <a:xfrm>
            <a:off x="457200" y="1295400"/>
            <a:ext cx="8229600" cy="5060950"/>
          </a:xfrm>
        </p:spPr>
        <p:txBody>
          <a:bodyPr>
            <a:noAutofit/>
          </a:bodyPr>
          <a:lstStyle/>
          <a:p>
            <a:pPr algn="just"/>
            <a:r>
              <a:rPr lang="en-US" sz="1800" dirty="0" smtClean="0"/>
              <a:t>DOM is an API for HTML and XML documents </a:t>
            </a:r>
          </a:p>
          <a:p>
            <a:pPr algn="just"/>
            <a:r>
              <a:rPr lang="en-US" sz="1800" dirty="0" smtClean="0"/>
              <a:t>A Java implementation of the DOM model defines the logical structure of XML documents and the way a document is accessed and manipulated </a:t>
            </a:r>
          </a:p>
          <a:p>
            <a:pPr algn="just"/>
            <a:r>
              <a:rPr lang="en-US" sz="1800" dirty="0" smtClean="0"/>
              <a:t>DOM acts as a language-independent interface between programs to access and modify data in a document. This provides the retrieved data in XML document a logical structure and style of representation. XML presents data in a tree format so DOM also presents the XML data in the same way </a:t>
            </a:r>
          </a:p>
          <a:p>
            <a:pPr algn="just"/>
            <a:r>
              <a:rPr lang="en-US" sz="1800" dirty="0" smtClean="0"/>
              <a:t>DOM creates a tree structure of the XML document with each XML element represented as a node </a:t>
            </a:r>
          </a:p>
          <a:p>
            <a:pPr algn="just"/>
            <a:r>
              <a:rPr lang="en-US" sz="1800" dirty="0" smtClean="0"/>
              <a:t>DOM more effective to act as an interface between an application written in Java and XML data because both Java and DOM are platform independent </a:t>
            </a:r>
            <a:endParaRPr lang="vi-VN"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dirty="0"/>
          </a:p>
        </p:txBody>
      </p:sp>
    </p:spTree>
    <p:extLst>
      <p:ext uri="{BB962C8B-B14F-4D97-AF65-F5344CB8AC3E}">
        <p14:creationId xmlns:p14="http://schemas.microsoft.com/office/powerpoint/2010/main" val="178177501"/>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DOM</a:t>
            </a:r>
            <a:endParaRPr lang="vi-VN" dirty="0"/>
          </a:p>
        </p:txBody>
      </p:sp>
      <p:sp>
        <p:nvSpPr>
          <p:cNvPr id="3" name="Content Placeholder 2"/>
          <p:cNvSpPr>
            <a:spLocks noGrp="1"/>
          </p:cNvSpPr>
          <p:nvPr>
            <p:ph idx="1"/>
          </p:nvPr>
        </p:nvSpPr>
        <p:spPr>
          <a:xfrm>
            <a:off x="457200" y="1287689"/>
            <a:ext cx="8229600" cy="2133600"/>
          </a:xfrm>
        </p:spPr>
        <p:txBody>
          <a:bodyPr>
            <a:normAutofit fontScale="85000" lnSpcReduction="10000"/>
          </a:bodyPr>
          <a:lstStyle/>
          <a:p>
            <a:pPr algn="just"/>
            <a:r>
              <a:rPr lang="en-US" dirty="0" smtClean="0"/>
              <a:t>The DOM works with the following steps:</a:t>
            </a:r>
          </a:p>
          <a:p>
            <a:pPr lvl="1" algn="just"/>
            <a:r>
              <a:rPr lang="en-US" dirty="0" smtClean="0"/>
              <a:t>The methods of </a:t>
            </a:r>
            <a:r>
              <a:rPr lang="en-US" dirty="0" err="1" smtClean="0"/>
              <a:t>DocumentBuilder</a:t>
            </a:r>
            <a:r>
              <a:rPr lang="en-US" dirty="0" smtClean="0"/>
              <a:t> class in the DOM API create a tree structure of the XML document and represent each element as a node.</a:t>
            </a:r>
          </a:p>
          <a:p>
            <a:pPr lvl="1" algn="just"/>
            <a:r>
              <a:rPr lang="en-US" dirty="0" smtClean="0"/>
              <a:t>The methods contained in various interfaces in the DOM API provide access to the document and its nodes to add, modify, or delete nodes or elements in the document.</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dirty="0"/>
          </a:p>
        </p:txBody>
      </p:sp>
      <p:pic>
        <p:nvPicPr>
          <p:cNvPr id="5" name="Picture 98"/>
          <p:cNvPicPr>
            <a:picLocks noChangeAspect="1" noChangeArrowheads="1"/>
          </p:cNvPicPr>
          <p:nvPr/>
        </p:nvPicPr>
        <p:blipFill>
          <a:blip r:embed="rId2" cstate="print"/>
          <a:srcRect/>
          <a:stretch>
            <a:fillRect/>
          </a:stretch>
        </p:blipFill>
        <p:spPr bwMode="auto">
          <a:xfrm>
            <a:off x="1066800" y="3449864"/>
            <a:ext cx="6553200" cy="3397250"/>
          </a:xfrm>
          <a:prstGeom prst="rect">
            <a:avLst/>
          </a:prstGeom>
          <a:noFill/>
          <a:ln w="9525">
            <a:noFill/>
            <a:miter lim="800000"/>
            <a:headEnd/>
            <a:tailEnd/>
          </a:ln>
        </p:spPr>
      </p:pic>
    </p:spTree>
    <p:extLst>
      <p:ext uri="{BB962C8B-B14F-4D97-AF65-F5344CB8AC3E}">
        <p14:creationId xmlns:p14="http://schemas.microsoft.com/office/powerpoint/2010/main" val="4249642107"/>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DocumentBuilderFactory </a:t>
            </a:r>
            <a:endParaRPr lang="vi-VN" dirty="0"/>
          </a:p>
        </p:txBody>
      </p:sp>
      <p:sp>
        <p:nvSpPr>
          <p:cNvPr id="3" name="Content Placeholder 2"/>
          <p:cNvSpPr>
            <a:spLocks noGrp="1"/>
          </p:cNvSpPr>
          <p:nvPr>
            <p:ph idx="1"/>
          </p:nvPr>
        </p:nvSpPr>
        <p:spPr>
          <a:xfrm>
            <a:off x="457200" y="1600200"/>
            <a:ext cx="8229600" cy="4648200"/>
          </a:xfrm>
        </p:spPr>
        <p:txBody>
          <a:bodyPr>
            <a:normAutofit/>
          </a:bodyPr>
          <a:lstStyle/>
          <a:p>
            <a:r>
              <a:rPr lang="en-US" dirty="0" smtClean="0"/>
              <a:t>A class defines a factory API. This API is used for creating objects of similar design pattern</a:t>
            </a:r>
          </a:p>
          <a:p>
            <a:r>
              <a:rPr lang="en-US" dirty="0" smtClean="0"/>
              <a:t>Enables the application to obtain the parser needed to </a:t>
            </a:r>
            <a:r>
              <a:rPr lang="en-US" dirty="0" err="1" smtClean="0"/>
              <a:t>produre</a:t>
            </a:r>
            <a:r>
              <a:rPr lang="en-US" dirty="0" smtClean="0"/>
              <a:t> DOM object tree from the XML document</a:t>
            </a:r>
          </a:p>
          <a:p>
            <a:r>
              <a:rPr lang="en-US" dirty="0" smtClean="0"/>
              <a:t>The </a:t>
            </a:r>
            <a:r>
              <a:rPr lang="en-US" dirty="0" err="1" smtClean="0"/>
              <a:t>DocumentBuilderFactory</a:t>
            </a:r>
            <a:r>
              <a:rPr lang="en-US" dirty="0" smtClean="0"/>
              <a:t> performs the following steps to parse an XML document:</a:t>
            </a:r>
          </a:p>
          <a:p>
            <a:pPr lvl="1"/>
            <a:r>
              <a:rPr lang="en-US" dirty="0" smtClean="0"/>
              <a:t>The </a:t>
            </a:r>
            <a:r>
              <a:rPr lang="en-US" dirty="0" err="1" smtClean="0"/>
              <a:t>DocumentBuilderFactory</a:t>
            </a:r>
            <a:r>
              <a:rPr lang="en-US" dirty="0" smtClean="0"/>
              <a:t> creates its instance by the </a:t>
            </a:r>
            <a:r>
              <a:rPr lang="en-US" dirty="0" err="1" smtClean="0"/>
              <a:t>newInstance</a:t>
            </a:r>
            <a:r>
              <a:rPr lang="en-US" dirty="0" smtClean="0"/>
              <a:t>() method:</a:t>
            </a:r>
          </a:p>
          <a:p>
            <a:pPr lvl="1"/>
            <a:r>
              <a:rPr lang="en-US" dirty="0" smtClean="0"/>
              <a:t>The factory instance then creates the DOM parser for parsing the XML document using the </a:t>
            </a:r>
            <a:r>
              <a:rPr lang="en-US" dirty="0" err="1" smtClean="0"/>
              <a:t>newDocumentBuilder</a:t>
            </a:r>
            <a:r>
              <a:rPr lang="en-US" dirty="0" smtClean="0"/>
              <a:t>() method. </a:t>
            </a:r>
          </a:p>
          <a:p>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dirty="0"/>
          </a:p>
        </p:txBody>
      </p:sp>
    </p:spTree>
    <p:extLst>
      <p:ext uri="{BB962C8B-B14F-4D97-AF65-F5344CB8AC3E}">
        <p14:creationId xmlns:p14="http://schemas.microsoft.com/office/powerpoint/2010/main" val="2162352380"/>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DocumentBuilder</a:t>
            </a:r>
            <a:endParaRPr lang="vi-VN" dirty="0"/>
          </a:p>
        </p:txBody>
      </p:sp>
      <p:sp>
        <p:nvSpPr>
          <p:cNvPr id="3" name="Content Placeholder 2"/>
          <p:cNvSpPr>
            <a:spLocks noGrp="1"/>
          </p:cNvSpPr>
          <p:nvPr>
            <p:ph idx="1"/>
          </p:nvPr>
        </p:nvSpPr>
        <p:spPr>
          <a:xfrm>
            <a:off x="457200" y="1600200"/>
            <a:ext cx="8229600" cy="4648200"/>
          </a:xfrm>
        </p:spPr>
        <p:txBody>
          <a:bodyPr/>
          <a:lstStyle/>
          <a:p>
            <a:r>
              <a:rPr lang="en-US" dirty="0" smtClean="0"/>
              <a:t>The class defines the API necessary to obtain the instance of a DOM document from an XML document</a:t>
            </a:r>
          </a:p>
          <a:p>
            <a:r>
              <a:rPr lang="en-US" dirty="0" smtClean="0"/>
              <a:t>An instance of this class can be obtained by the </a:t>
            </a:r>
            <a:r>
              <a:rPr lang="en-US" dirty="0" err="1" smtClean="0"/>
              <a:t>newDocumentBuilder</a:t>
            </a:r>
            <a:r>
              <a:rPr lang="en-US" dirty="0" smtClean="0"/>
              <a:t>() method of the </a:t>
            </a:r>
            <a:r>
              <a:rPr lang="en-US" dirty="0" err="1" smtClean="0"/>
              <a:t>DocumentBuilderFactory</a:t>
            </a:r>
            <a:r>
              <a:rPr lang="en-US" dirty="0" smtClean="0"/>
              <a:t> class</a:t>
            </a:r>
          </a:p>
          <a:p>
            <a:r>
              <a:rPr lang="en-US" dirty="0" smtClean="0"/>
              <a:t>After obtaining an instance of the class, the XML document is parsed from input sources such as </a:t>
            </a:r>
            <a:r>
              <a:rPr lang="en-US" dirty="0" err="1" smtClean="0"/>
              <a:t>InputStreams</a:t>
            </a:r>
            <a:r>
              <a:rPr lang="en-US" dirty="0" smtClean="0"/>
              <a:t>, files, URLs, and SAX input sources</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dirty="0"/>
          </a:p>
        </p:txBody>
      </p:sp>
    </p:spTree>
    <p:extLst>
      <p:ext uri="{BB962C8B-B14F-4D97-AF65-F5344CB8AC3E}">
        <p14:creationId xmlns:p14="http://schemas.microsoft.com/office/powerpoint/2010/main" val="6210569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XML Document</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5</a:t>
            </a:fld>
            <a:endParaRPr lang="en-US"/>
          </a:p>
        </p:txBody>
      </p:sp>
      <p:pic>
        <p:nvPicPr>
          <p:cNvPr id="5" name="Picture 4"/>
          <p:cNvPicPr>
            <a:picLocks noChangeAspect="1"/>
          </p:cNvPicPr>
          <p:nvPr/>
        </p:nvPicPr>
        <p:blipFill>
          <a:blip r:embed="rId2"/>
          <a:stretch>
            <a:fillRect/>
          </a:stretch>
        </p:blipFill>
        <p:spPr>
          <a:xfrm>
            <a:off x="481168" y="1905000"/>
            <a:ext cx="8274575" cy="4038600"/>
          </a:xfrm>
          <a:prstGeom prst="rect">
            <a:avLst/>
          </a:prstGeom>
        </p:spPr>
      </p:pic>
    </p:spTree>
    <p:extLst>
      <p:ext uri="{BB962C8B-B14F-4D97-AF65-F5344CB8AC3E}">
        <p14:creationId xmlns:p14="http://schemas.microsoft.com/office/powerpoint/2010/main" val="1666465649"/>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DOM example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457200" y="1600200"/>
            <a:ext cx="8511309" cy="4343400"/>
          </a:xfrm>
          <a:prstGeom prst="rect">
            <a:avLst/>
          </a:prstGeom>
          <a:noFill/>
          <a:ln w="9525">
            <a:noFill/>
            <a:miter lim="800000"/>
            <a:headEnd/>
            <a:tailEnd/>
          </a:ln>
        </p:spPr>
      </p:pic>
    </p:spTree>
    <p:extLst>
      <p:ext uri="{BB962C8B-B14F-4D97-AF65-F5344CB8AC3E}">
        <p14:creationId xmlns:p14="http://schemas.microsoft.com/office/powerpoint/2010/main" val="2390596814"/>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Node interface</a:t>
            </a:r>
            <a:endParaRPr lang="vi-VN" dirty="0"/>
          </a:p>
        </p:txBody>
      </p:sp>
      <p:sp>
        <p:nvSpPr>
          <p:cNvPr id="3" name="Content Placeholder 2"/>
          <p:cNvSpPr>
            <a:spLocks noGrp="1"/>
          </p:cNvSpPr>
          <p:nvPr>
            <p:ph idx="1"/>
          </p:nvPr>
        </p:nvSpPr>
        <p:spPr>
          <a:xfrm>
            <a:off x="457200" y="1066800"/>
            <a:ext cx="8382000" cy="990600"/>
          </a:xfrm>
        </p:spPr>
        <p:txBody>
          <a:bodyPr>
            <a:noAutofit/>
          </a:bodyPr>
          <a:lstStyle/>
          <a:p>
            <a:r>
              <a:rPr lang="en-US" sz="1700" dirty="0" smtClean="0"/>
              <a:t>Acts as the primary data type for the whole DOM model</a:t>
            </a:r>
          </a:p>
          <a:p>
            <a:r>
              <a:rPr lang="en-US" sz="1700" dirty="0" smtClean="0"/>
              <a:t>Contains various methods to access and manipulate the nodes in a DOM document </a:t>
            </a:r>
            <a:endParaRPr lang="vi-VN" sz="17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32516664"/>
              </p:ext>
            </p:extLst>
          </p:nvPr>
        </p:nvGraphicFramePr>
        <p:xfrm>
          <a:off x="609600" y="2209800"/>
          <a:ext cx="8077200" cy="4597515"/>
        </p:xfrm>
        <a:graphic>
          <a:graphicData uri="http://schemas.openxmlformats.org/drawingml/2006/table">
            <a:tbl>
              <a:tblPr firstRow="1" bandRow="1">
                <a:tableStyleId>{5C22544A-7EE6-4342-B048-85BDC9FD1C3A}</a:tableStyleId>
              </a:tblPr>
              <a:tblGrid>
                <a:gridCol w="1554815"/>
                <a:gridCol w="6522385"/>
              </a:tblGrid>
              <a:tr h="3413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3300"/>
                          </a:solidFill>
                          <a:effectLst/>
                          <a:latin typeface="Times New Roman" pitchFamily="18" charset="0"/>
                          <a:cs typeface="Times New Roman" pitchFamily="18" charset="0"/>
                        </a:rPr>
                        <a:t>Methods</a:t>
                      </a: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3300"/>
                          </a:solidFill>
                          <a:effectLst/>
                          <a:latin typeface="Times New Roman" pitchFamily="18" charset="0"/>
                          <a:cs typeface="Times New Roman" pitchFamily="18" charset="0"/>
                        </a:rPr>
                        <a:t>Descriptions</a:t>
                      </a: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tc>
              </a:tr>
              <a:tr h="447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getNodeName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Returns the name of the node depending on its type.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153623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getNodeValue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Returns the value of the node depending on its type. </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Throws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DOMException</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for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DOMString_SIZE_ERR</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error when the method returns more characters than allowed by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DOMString</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variable on the implementation platform. </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It also throws this exception to indicate that the node is read-only by raising the error NO_MODIFICATION_ALLOWED_ERR</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819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setNodeValue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Assigns a value to the specific node depending on its type. It throws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DOMException</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due to the DOMSTRING_SIZE_ERR and NO_MODIFICATION_ALLOWED_ERR error</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607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getChildNodes</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Returns an instance of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NodeList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interface containing all the child nodes of the node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819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getAttributes</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Returns an instance of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NameNodeMap</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interface containing the attributes of the node. </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Returns null if the node is not an element.</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bl>
          </a:graphicData>
        </a:graphic>
      </p:graphicFrame>
    </p:spTree>
    <p:extLst>
      <p:ext uri="{BB962C8B-B14F-4D97-AF65-F5344CB8AC3E}">
        <p14:creationId xmlns:p14="http://schemas.microsoft.com/office/powerpoint/2010/main" val="981640939"/>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579676" y="1200604"/>
            <a:ext cx="7984648" cy="5562600"/>
          </a:xfrm>
          <a:prstGeom prst="rect">
            <a:avLst/>
          </a:prstGeom>
          <a:noFill/>
          <a:ln w="9525">
            <a:noFill/>
            <a:miter lim="800000"/>
            <a:headEnd/>
            <a:tailEnd/>
          </a:ln>
        </p:spPr>
      </p:pic>
      <p:sp>
        <p:nvSpPr>
          <p:cNvPr id="2" name="Title 1"/>
          <p:cNvSpPr>
            <a:spLocks noGrp="1"/>
          </p:cNvSpPr>
          <p:nvPr>
            <p:ph type="title"/>
          </p:nvPr>
        </p:nvSpPr>
        <p:spPr/>
        <p:txBody>
          <a:bodyPr/>
          <a:lstStyle/>
          <a:p>
            <a:r>
              <a:rPr lang="vi-VN" dirty="0" smtClean="0"/>
              <a:t>Node interface example (1)</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dirty="0"/>
          </a:p>
        </p:txBody>
      </p:sp>
    </p:spTree>
    <p:extLst>
      <p:ext uri="{BB962C8B-B14F-4D97-AF65-F5344CB8AC3E}">
        <p14:creationId xmlns:p14="http://schemas.microsoft.com/office/powerpoint/2010/main" val="135369184"/>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Node interface example (2)</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31988" y="1173692"/>
            <a:ext cx="8076583" cy="3352800"/>
          </a:xfrm>
          <a:prstGeom prst="rect">
            <a:avLst/>
          </a:prstGeom>
          <a:noFill/>
          <a:ln w="3175">
            <a:solidFill>
              <a:schemeClr val="tx1"/>
            </a:solid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1295400" y="4678892"/>
            <a:ext cx="5410200" cy="2179108"/>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4032861372"/>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lstStyle/>
          <a:p>
            <a:r>
              <a:rPr lang="vi-VN"/>
              <a:t>Document interface</a:t>
            </a:r>
            <a:endParaRPr lang="en-US"/>
          </a:p>
        </p:txBody>
      </p:sp>
      <p:sp>
        <p:nvSpPr>
          <p:cNvPr id="3" name="Content Placeholder 2"/>
          <p:cNvSpPr>
            <a:spLocks noGrp="1"/>
          </p:cNvSpPr>
          <p:nvPr>
            <p:ph idx="1"/>
          </p:nvPr>
        </p:nvSpPr>
        <p:spPr>
          <a:xfrm>
            <a:off x="457200" y="1219200"/>
            <a:ext cx="8229600" cy="1520371"/>
          </a:xfrm>
        </p:spPr>
        <p:txBody>
          <a:bodyPr>
            <a:normAutofit fontScale="70000" lnSpcReduction="20000"/>
          </a:bodyPr>
          <a:lstStyle/>
          <a:p>
            <a:r>
              <a:rPr lang="en-US"/>
              <a:t>Represents the entire XML document</a:t>
            </a:r>
          </a:p>
          <a:p>
            <a:r>
              <a:rPr lang="en-US"/>
              <a:t>Is the root of the DOM tree, which provides access to the data in the XML document</a:t>
            </a:r>
          </a:p>
          <a:p>
            <a:r>
              <a:rPr lang="en-US"/>
              <a:t>Contains factory methods to create the elements, text nodes, comments, and processing instructions </a:t>
            </a:r>
          </a:p>
        </p:txBody>
      </p:sp>
      <p:sp>
        <p:nvSpPr>
          <p:cNvPr id="4" name="Slide Number Placeholder 3"/>
          <p:cNvSpPr>
            <a:spLocks noGrp="1"/>
          </p:cNvSpPr>
          <p:nvPr>
            <p:ph type="sldNum" sz="quarter" idx="12"/>
          </p:nvPr>
        </p:nvSpPr>
        <p:spPr/>
        <p:txBody>
          <a:bodyPr/>
          <a:lstStyle/>
          <a:p>
            <a:fld id="{515FC477-0A05-4F3E-8EE9-E015C9089D56}" type="slidenum">
              <a:rPr lang="en-US" smtClean="0"/>
              <a:pPr/>
              <a:t>54</a:t>
            </a:fld>
            <a:endParaRPr lang="en-US"/>
          </a:p>
        </p:txBody>
      </p:sp>
      <p:graphicFrame>
        <p:nvGraphicFramePr>
          <p:cNvPr id="5" name="Group 122"/>
          <p:cNvGraphicFramePr>
            <a:graphicFrameLocks/>
          </p:cNvGraphicFramePr>
          <p:nvPr>
            <p:extLst>
              <p:ext uri="{D42A27DB-BD31-4B8C-83A1-F6EECF244321}">
                <p14:modId xmlns:p14="http://schemas.microsoft.com/office/powerpoint/2010/main" val="4070975538"/>
              </p:ext>
            </p:extLst>
          </p:nvPr>
        </p:nvGraphicFramePr>
        <p:xfrm>
          <a:off x="266700" y="2652485"/>
          <a:ext cx="8610600" cy="4200876"/>
        </p:xfrm>
        <a:graphic>
          <a:graphicData uri="http://schemas.openxmlformats.org/drawingml/2006/table">
            <a:tbl>
              <a:tblPr/>
              <a:tblGrid>
                <a:gridCol w="2209800"/>
                <a:gridCol w="6400800"/>
              </a:tblGrid>
              <a:tr h="27364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3300"/>
                          </a:solidFill>
                          <a:effectLst/>
                          <a:latin typeface="Times New Roman" pitchFamily="18" charset="0"/>
                          <a:cs typeface="Times New Roman" pitchFamily="18" charset="0"/>
                        </a:rPr>
                        <a:t>Methods</a:t>
                      </a: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3300"/>
                          </a:solidFill>
                          <a:effectLst/>
                          <a:latin typeface="Times New Roman" pitchFamily="18" charset="0"/>
                          <a:cs typeface="Times New Roman" pitchFamily="18" charset="0"/>
                        </a:rPr>
                        <a:t>Descriptions</a:t>
                      </a: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45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getDocType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Returns the document type associated with the document. </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Returns null if the XML document is without a document type. </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getDocumentElement</a:t>
                      </a:r>
                      <a:endParaRPr kumimoji="0" lang="en-US" sz="18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Returns the attribute that allows direct access to the root element of the XML document</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createElement</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Created an element of the specified type. </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Throws the </a:t>
                      </a: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DOMException</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by raising INVALID_CHARACTER_ERR when an illegal character is encountered in the specified name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createTextNode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Creates a Text node with the string specified as the argument</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39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createAttribute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Creates an </a:t>
                      </a: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Attr</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in the given name. The instance of the attribute then can be set to an element using the </a:t>
                      </a: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setAttributeNode</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method. </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Throws the </a:t>
                      </a: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DOMException</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by raising INVALID_CHARACTER_ERR for encountering an illegal character in the specified name.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67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getElementsByTagName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Returns an instance of the </a:t>
                      </a: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NodeList</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interface of all the elements with a given tag name in the order in which they are encountered in a pre order traversal of the document tree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355003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NodeList &amp; Element interface </a:t>
            </a:r>
            <a:endParaRPr lang="vi-VN" dirty="0"/>
          </a:p>
        </p:txBody>
      </p:sp>
      <p:sp>
        <p:nvSpPr>
          <p:cNvPr id="3" name="Content Placeholder 2"/>
          <p:cNvSpPr>
            <a:spLocks noGrp="1"/>
          </p:cNvSpPr>
          <p:nvPr>
            <p:ph idx="1"/>
          </p:nvPr>
        </p:nvSpPr>
        <p:spPr>
          <a:xfrm>
            <a:off x="457200" y="1371600"/>
            <a:ext cx="8229600" cy="4876800"/>
          </a:xfrm>
        </p:spPr>
        <p:txBody>
          <a:bodyPr>
            <a:normAutofit fontScale="85000" lnSpcReduction="20000"/>
          </a:bodyPr>
          <a:lstStyle/>
          <a:p>
            <a:r>
              <a:rPr lang="en-US" dirty="0" err="1" smtClean="0"/>
              <a:t>NodeList</a:t>
            </a:r>
            <a:r>
              <a:rPr lang="en-US" dirty="0" smtClean="0"/>
              <a:t> Interface</a:t>
            </a:r>
          </a:p>
          <a:p>
            <a:pPr lvl="1"/>
            <a:r>
              <a:rPr lang="en-US" dirty="0" smtClean="0"/>
              <a:t>Provides an instance of the interface</a:t>
            </a:r>
          </a:p>
          <a:p>
            <a:pPr lvl="1"/>
            <a:r>
              <a:rPr lang="en-US" dirty="0" smtClean="0"/>
              <a:t>Defines the only method, item() that returns the specific item the node list identified by its index number. If the specified index number is greater than the number of nodes in the node list then this method returns null</a:t>
            </a:r>
          </a:p>
          <a:p>
            <a:pPr lvl="1"/>
            <a:r>
              <a:rPr lang="en-US" dirty="0" smtClean="0"/>
              <a:t>public Node item(</a:t>
            </a:r>
            <a:r>
              <a:rPr lang="en-US" dirty="0" err="1" smtClean="0"/>
              <a:t>int</a:t>
            </a:r>
            <a:r>
              <a:rPr lang="en-US" dirty="0" smtClean="0"/>
              <a:t> index)</a:t>
            </a:r>
          </a:p>
          <a:p>
            <a:pPr lvl="1"/>
            <a:r>
              <a:rPr lang="en-US" dirty="0" smtClean="0"/>
              <a:t>The </a:t>
            </a:r>
            <a:r>
              <a:rPr lang="en-US" dirty="0" err="1" smtClean="0"/>
              <a:t>NodeList</a:t>
            </a:r>
            <a:r>
              <a:rPr lang="en-US" dirty="0" smtClean="0"/>
              <a:t> object represents an abstract presentation of all the Node objects in a document. So any change to the Node objects in a </a:t>
            </a:r>
            <a:r>
              <a:rPr lang="en-US" dirty="0" err="1" smtClean="0"/>
              <a:t>NodeList</a:t>
            </a:r>
            <a:r>
              <a:rPr lang="en-US" dirty="0" smtClean="0"/>
              <a:t> is reflected in the list</a:t>
            </a:r>
          </a:p>
          <a:p>
            <a:pPr lvl="1"/>
            <a:r>
              <a:rPr lang="en-US" dirty="0" smtClean="0"/>
              <a:t>This collection of ordered nodes facilitates indexed access to individual nodes. As the list is ordered, iterative traversing through the list is possible</a:t>
            </a:r>
          </a:p>
          <a:p>
            <a:r>
              <a:rPr lang="en-US" dirty="0" smtClean="0"/>
              <a:t>Element Interface</a:t>
            </a:r>
          </a:p>
          <a:p>
            <a:pPr lvl="1"/>
            <a:r>
              <a:rPr lang="en-US" dirty="0" smtClean="0"/>
              <a:t>Provides an instance of the interface</a:t>
            </a:r>
          </a:p>
          <a:p>
            <a:pPr lvl="1"/>
            <a:r>
              <a:rPr lang="en-US" dirty="0" smtClean="0"/>
              <a:t>The Element object is a type of node encountered in a document tree</a:t>
            </a:r>
          </a:p>
          <a:p>
            <a:pPr lvl="1"/>
            <a:r>
              <a:rPr lang="en-US" dirty="0" smtClean="0"/>
              <a:t>Provides several useful methods to handle the properties of the elements</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dirty="0"/>
          </a:p>
        </p:txBody>
      </p:sp>
    </p:spTree>
    <p:extLst>
      <p:ext uri="{BB962C8B-B14F-4D97-AF65-F5344CB8AC3E}">
        <p14:creationId xmlns:p14="http://schemas.microsoft.com/office/powerpoint/2010/main" val="4040256585"/>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NodeList</a:t>
            </a:r>
            <a:r>
              <a:rPr lang="en-US" dirty="0" smtClean="0"/>
              <a:t> example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751114" y="1600200"/>
            <a:ext cx="7891149" cy="3276601"/>
          </a:xfrm>
          <a:prstGeom prst="rect">
            <a:avLst/>
          </a:prstGeom>
          <a:noFill/>
          <a:ln w="3175">
            <a:solidFill>
              <a:schemeClr val="tx1"/>
            </a:solid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762000" y="5410200"/>
            <a:ext cx="7204364" cy="762000"/>
          </a:xfrm>
          <a:prstGeom prst="rect">
            <a:avLst/>
          </a:prstGeom>
          <a:noFill/>
          <a:ln w="9525">
            <a:noFill/>
            <a:miter lim="800000"/>
            <a:headEnd/>
            <a:tailEnd/>
          </a:ln>
        </p:spPr>
      </p:pic>
    </p:spTree>
    <p:extLst>
      <p:ext uri="{BB962C8B-B14F-4D97-AF65-F5344CB8AC3E}">
        <p14:creationId xmlns:p14="http://schemas.microsoft.com/office/powerpoint/2010/main" val="3934448302"/>
      </p:ext>
    </p:extLst>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Attr interface </a:t>
            </a:r>
            <a:endParaRPr lang="vi-VN" dirty="0"/>
          </a:p>
        </p:txBody>
      </p:sp>
      <p:sp>
        <p:nvSpPr>
          <p:cNvPr id="3" name="Content Placeholder 2"/>
          <p:cNvSpPr>
            <a:spLocks noGrp="1"/>
          </p:cNvSpPr>
          <p:nvPr>
            <p:ph idx="1"/>
          </p:nvPr>
        </p:nvSpPr>
        <p:spPr/>
        <p:txBody>
          <a:bodyPr>
            <a:normAutofit fontScale="92500"/>
          </a:bodyPr>
          <a:lstStyle/>
          <a:p>
            <a:pPr algn="just"/>
            <a:r>
              <a:rPr lang="en-US" sz="2400" dirty="0" smtClean="0"/>
              <a:t>The </a:t>
            </a:r>
            <a:r>
              <a:rPr lang="en-US" sz="2400" dirty="0" err="1" smtClean="0"/>
              <a:t>Attr</a:t>
            </a:r>
            <a:r>
              <a:rPr lang="en-US" sz="2400" dirty="0" smtClean="0"/>
              <a:t> interface represents an attribute in an Element object. Typically the allowable values for the attribute are defined in a schema associated with the document.</a:t>
            </a:r>
          </a:p>
          <a:p>
            <a:pPr algn="just"/>
            <a:r>
              <a:rPr lang="en-US" sz="2400" dirty="0" err="1" smtClean="0"/>
              <a:t>Attr</a:t>
            </a:r>
            <a:r>
              <a:rPr lang="en-US" sz="2400" dirty="0" smtClean="0"/>
              <a:t> objects inherit the Node interface, but since they are not actually child nodes of the element they describe, the DOM does not consider them part of the document tree.</a:t>
            </a:r>
          </a:p>
          <a:p>
            <a:pPr>
              <a:buNone/>
            </a:pPr>
            <a:r>
              <a:rPr lang="en-US" smtClean="0">
                <a:solidFill>
                  <a:srgbClr val="0070C0"/>
                </a:solidFill>
              </a:rPr>
              <a:t> 	</a:t>
            </a:r>
            <a:r>
              <a:rPr lang="en-US" sz="2400" smtClean="0">
                <a:solidFill>
                  <a:srgbClr val="0070C0"/>
                </a:solidFill>
                <a:latin typeface="Courier New" pitchFamily="49" charset="0"/>
                <a:cs typeface="Courier New" pitchFamily="49" charset="0"/>
              </a:rPr>
              <a:t>Attr </a:t>
            </a:r>
            <a:r>
              <a:rPr lang="en-US" sz="2400" dirty="0" err="1" smtClean="0">
                <a:solidFill>
                  <a:srgbClr val="0070C0"/>
                </a:solidFill>
                <a:latin typeface="Courier New" pitchFamily="49" charset="0"/>
                <a:cs typeface="Courier New" pitchFamily="49" charset="0"/>
              </a:rPr>
              <a:t>att</a:t>
            </a:r>
            <a:r>
              <a:rPr lang="en-US" sz="2400" dirty="0" smtClean="0">
                <a:solidFill>
                  <a:srgbClr val="0070C0"/>
                </a:solidFill>
                <a:latin typeface="Courier New" pitchFamily="49" charset="0"/>
                <a:cs typeface="Courier New" pitchFamily="49" charset="0"/>
              </a:rPr>
              <a:t>=</a:t>
            </a:r>
            <a:r>
              <a:rPr lang="en-US" sz="2400" dirty="0" err="1" smtClean="0">
                <a:solidFill>
                  <a:srgbClr val="0070C0"/>
                </a:solidFill>
                <a:latin typeface="Courier New" pitchFamily="49" charset="0"/>
                <a:cs typeface="Courier New" pitchFamily="49" charset="0"/>
              </a:rPr>
              <a:t>doc.createAttribute</a:t>
            </a:r>
            <a:r>
              <a:rPr lang="en-US" sz="2400" dirty="0" smtClean="0">
                <a:solidFill>
                  <a:srgbClr val="0070C0"/>
                </a:solidFill>
                <a:latin typeface="Courier New" pitchFamily="49" charset="0"/>
                <a:cs typeface="Courier New" pitchFamily="49" charset="0"/>
              </a:rPr>
              <a:t>("name");</a:t>
            </a:r>
          </a:p>
          <a:p>
            <a:pPr>
              <a:buNone/>
            </a:pPr>
            <a:r>
              <a:rPr lang="en-US" sz="2400" smtClean="0">
                <a:solidFill>
                  <a:srgbClr val="0070C0"/>
                </a:solidFill>
                <a:latin typeface="Courier New" pitchFamily="49" charset="0"/>
                <a:cs typeface="Courier New" pitchFamily="49" charset="0"/>
              </a:rPr>
              <a:t>	att.setValue</a:t>
            </a:r>
            <a:r>
              <a:rPr lang="en-US" sz="2400" dirty="0" smtClean="0">
                <a:solidFill>
                  <a:srgbClr val="0070C0"/>
                </a:solidFill>
                <a:latin typeface="Courier New" pitchFamily="49" charset="0"/>
                <a:cs typeface="Courier New" pitchFamily="49" charset="0"/>
              </a:rPr>
              <a:t>("value”);</a:t>
            </a:r>
            <a:endParaRPr lang="vi-VN" sz="1800" dirty="0">
              <a:solidFill>
                <a:srgbClr val="0070C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dirty="0"/>
          </a:p>
        </p:txBody>
      </p:sp>
    </p:spTree>
    <p:extLst>
      <p:ext uri="{BB962C8B-B14F-4D97-AF65-F5344CB8AC3E}">
        <p14:creationId xmlns:p14="http://schemas.microsoft.com/office/powerpoint/2010/main" val="1850301907"/>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Text interface </a:t>
            </a:r>
            <a:endParaRPr lang="vi-VN"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pPr algn="just"/>
            <a:r>
              <a:rPr lang="en-US" sz="2200" dirty="0" smtClean="0"/>
              <a:t>The Text interface inherits from </a:t>
            </a:r>
            <a:r>
              <a:rPr lang="en-US" sz="2200" dirty="0" err="1" smtClean="0"/>
              <a:t>CharacterData</a:t>
            </a:r>
            <a:r>
              <a:rPr lang="en-US" sz="2200" dirty="0" smtClean="0"/>
              <a:t> and represents the textual content (termed character data in XML) of an Element or </a:t>
            </a:r>
            <a:r>
              <a:rPr lang="en-US" sz="2200" dirty="0" err="1" smtClean="0"/>
              <a:t>Attr</a:t>
            </a:r>
            <a:r>
              <a:rPr lang="en-US" sz="2200" dirty="0" smtClean="0"/>
              <a:t>.</a:t>
            </a:r>
          </a:p>
          <a:p>
            <a:pPr algn="just"/>
            <a:r>
              <a:rPr lang="en-US" sz="2200" dirty="0" smtClean="0"/>
              <a:t>No lexical check is done on the content of a Text node and, depending on its position in the document, some characters must be escaped during serialization using character references:</a:t>
            </a:r>
          </a:p>
          <a:p>
            <a:pPr lvl="1" algn="just"/>
            <a:r>
              <a:rPr lang="en-US" sz="2200" dirty="0" smtClean="0"/>
              <a:t>e.g. the characters "&lt;&amp;" if the textual content is part of an element or of an attribute, the character sequence "]]&gt;" when part of an element, the quotation mark character " or the apostrophe character ' when part of an attribute.</a:t>
            </a:r>
            <a:endParaRPr lang="vi-VN"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dirty="0"/>
          </a:p>
        </p:txBody>
      </p:sp>
    </p:spTree>
    <p:extLst>
      <p:ext uri="{BB962C8B-B14F-4D97-AF65-F5344CB8AC3E}">
        <p14:creationId xmlns:p14="http://schemas.microsoft.com/office/powerpoint/2010/main" val="1847521537"/>
      </p:ext>
    </p:extLst>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DOMException</a:t>
            </a:r>
            <a:endParaRPr lang="vi-VN" dirty="0"/>
          </a:p>
        </p:txBody>
      </p:sp>
      <p:sp>
        <p:nvSpPr>
          <p:cNvPr id="3" name="Content Placeholder 2"/>
          <p:cNvSpPr>
            <a:spLocks noGrp="1"/>
          </p:cNvSpPr>
          <p:nvPr>
            <p:ph idx="1"/>
          </p:nvPr>
        </p:nvSpPr>
        <p:spPr>
          <a:xfrm>
            <a:off x="457200" y="1600200"/>
            <a:ext cx="8229600" cy="4648200"/>
          </a:xfrm>
        </p:spPr>
        <p:txBody>
          <a:bodyPr/>
          <a:lstStyle/>
          <a:p>
            <a:r>
              <a:rPr lang="en-US" dirty="0" smtClean="0"/>
              <a:t>Can be understood by analyzing the code. </a:t>
            </a:r>
          </a:p>
          <a:p>
            <a:r>
              <a:rPr lang="en-US" dirty="0" smtClean="0"/>
              <a:t>Has no method of its own. It inherits methods from the </a:t>
            </a:r>
            <a:r>
              <a:rPr lang="en-US" dirty="0" err="1" smtClean="0"/>
              <a:t>Throwable</a:t>
            </a:r>
            <a:r>
              <a:rPr lang="en-US" dirty="0" smtClean="0"/>
              <a:t> class</a:t>
            </a:r>
          </a:p>
          <a:p>
            <a:r>
              <a:rPr lang="en-US" dirty="0" smtClean="0"/>
              <a:t>Some Errors</a:t>
            </a:r>
          </a:p>
          <a:p>
            <a:pPr lvl="1"/>
            <a:r>
              <a:rPr lang="en-US" dirty="0" smtClean="0"/>
              <a:t>WRONG_DOCUMENT_ERR.</a:t>
            </a:r>
          </a:p>
          <a:p>
            <a:pPr lvl="1"/>
            <a:r>
              <a:rPr lang="en-US" dirty="0" smtClean="0"/>
              <a:t>NOT_SUPPORTED_ERR.</a:t>
            </a:r>
          </a:p>
          <a:p>
            <a:pPr lvl="1"/>
            <a:r>
              <a:rPr lang="en-US" dirty="0" smtClean="0"/>
              <a:t>NO_MODIFICATION_ALLOWED_ERR.</a:t>
            </a:r>
          </a:p>
          <a:p>
            <a:pPr lvl="1"/>
            <a:r>
              <a:rPr lang="en-US" dirty="0" smtClean="0"/>
              <a:t>INDEX_SIZE_ERR </a:t>
            </a:r>
          </a:p>
          <a:p>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dirty="0"/>
          </a:p>
        </p:txBody>
      </p:sp>
    </p:spTree>
    <p:extLst>
      <p:ext uri="{BB962C8B-B14F-4D97-AF65-F5344CB8AC3E}">
        <p14:creationId xmlns:p14="http://schemas.microsoft.com/office/powerpoint/2010/main" val="53696015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XML</a:t>
            </a:r>
          </a:p>
        </p:txBody>
      </p:sp>
      <p:sp>
        <p:nvSpPr>
          <p:cNvPr id="3" name="Content Placeholder 2"/>
          <p:cNvSpPr>
            <a:spLocks noGrp="1"/>
          </p:cNvSpPr>
          <p:nvPr>
            <p:ph idx="1"/>
          </p:nvPr>
        </p:nvSpPr>
        <p:spPr/>
        <p:txBody>
          <a:bodyPr/>
          <a:lstStyle/>
          <a:p>
            <a:pPr>
              <a:lnSpc>
                <a:spcPct val="90000"/>
              </a:lnSpc>
            </a:pPr>
            <a:r>
              <a:rPr lang="en-US"/>
              <a:t>Data independence: separates the content from its presentation.</a:t>
            </a:r>
          </a:p>
          <a:p>
            <a:pPr>
              <a:lnSpc>
                <a:spcPct val="90000"/>
              </a:lnSpc>
            </a:pPr>
            <a:endParaRPr lang="en-US"/>
          </a:p>
          <a:p>
            <a:pPr>
              <a:lnSpc>
                <a:spcPct val="90000"/>
              </a:lnSpc>
            </a:pPr>
            <a:r>
              <a:rPr lang="en-US"/>
              <a:t>Easier to parse: frameworks for data exchange.</a:t>
            </a:r>
          </a:p>
          <a:p>
            <a:pPr>
              <a:lnSpc>
                <a:spcPct val="90000"/>
              </a:lnSpc>
            </a:pPr>
            <a:endParaRPr lang="en-US"/>
          </a:p>
          <a:p>
            <a:pPr>
              <a:lnSpc>
                <a:spcPct val="90000"/>
              </a:lnSpc>
            </a:pPr>
            <a:r>
              <a:rPr lang="en-US"/>
              <a:t>Reducing server load: using DOM to manipulate the data.</a:t>
            </a:r>
          </a:p>
          <a:p>
            <a:pPr>
              <a:lnSpc>
                <a:spcPct val="90000"/>
              </a:lnSpc>
            </a:pPr>
            <a:endParaRPr lang="en-US"/>
          </a:p>
          <a:p>
            <a:pPr>
              <a:lnSpc>
                <a:spcPct val="90000"/>
              </a:lnSpc>
            </a:pPr>
            <a:r>
              <a:rPr lang="en-US"/>
              <a:t>Easier to create: it is text-based.</a:t>
            </a:r>
          </a:p>
          <a:p>
            <a:pPr>
              <a:lnSpc>
                <a:spcPct val="90000"/>
              </a:lnSpc>
            </a:pPr>
            <a:endParaRPr lang="en-US"/>
          </a:p>
          <a:p>
            <a:pPr>
              <a:lnSpc>
                <a:spcPct val="90000"/>
              </a:lnSpc>
            </a:pPr>
            <a:r>
              <a:rPr lang="en-US"/>
              <a:t>Web site content: transforms to HTML using XSLT and CSS.</a:t>
            </a:r>
          </a:p>
          <a:p>
            <a:pPr>
              <a:lnSpc>
                <a:spcPct val="90000"/>
              </a:lnSpc>
            </a:pPr>
            <a:endParaRPr lang="en-US"/>
          </a:p>
          <a:p>
            <a:pPr>
              <a:lnSpc>
                <a:spcPct val="90000"/>
              </a:lnSpc>
            </a:pPr>
            <a:r>
              <a:rPr lang="en-US"/>
              <a:t>Remote procedure call: allows distributed computing.</a:t>
            </a:r>
          </a:p>
          <a:p>
            <a:pPr>
              <a:lnSpc>
                <a:spcPct val="90000"/>
              </a:lnSpc>
            </a:pPr>
            <a:endParaRPr lang="en-US"/>
          </a:p>
          <a:p>
            <a:pPr>
              <a:lnSpc>
                <a:spcPct val="90000"/>
              </a:lnSpc>
            </a:pPr>
            <a:r>
              <a:rPr lang="en-US"/>
              <a:t>E-commerce: sends data from one company to another.</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6</a:t>
            </a:fld>
            <a:endParaRPr lang="en-US"/>
          </a:p>
        </p:txBody>
      </p:sp>
    </p:spTree>
    <p:extLst>
      <p:ext uri="{BB962C8B-B14F-4D97-AF65-F5344CB8AC3E}">
        <p14:creationId xmlns:p14="http://schemas.microsoft.com/office/powerpoint/2010/main" val="2004567675"/>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914400"/>
          </a:xfrm>
        </p:spPr>
        <p:txBody>
          <a:bodyPr>
            <a:normAutofit/>
          </a:bodyPr>
          <a:lstStyle/>
          <a:p>
            <a:pPr algn="ctr"/>
            <a:r>
              <a:rPr lang="vi-VN" sz="3600" b="1">
                <a:effectLst>
                  <a:outerShdw blurRad="38100" dist="38100" dir="2700000" algn="tl">
                    <a:srgbClr val="C0C0C0"/>
                  </a:outerShdw>
                </a:effectLst>
              </a:rPr>
              <a:t>Manipulating DOM</a:t>
            </a:r>
            <a:endParaRPr lang="vi-VN" sz="3600" b="1" dirty="0">
              <a:effectLst>
                <a:outerShdw blurRad="38100" dist="38100" dir="2700000" algn="tl">
                  <a:srgbClr val="C0C0C0"/>
                </a:outerShdw>
              </a:effectLst>
            </a:endParaRPr>
          </a:p>
        </p:txBody>
      </p:sp>
      <p:sp>
        <p:nvSpPr>
          <p:cNvPr id="4" name="Slide Number Placeholder 3"/>
          <p:cNvSpPr>
            <a:spLocks noGrp="1"/>
          </p:cNvSpPr>
          <p:nvPr>
            <p:ph type="sldNum" sz="quarter" idx="12"/>
          </p:nvPr>
        </p:nvSpPr>
        <p:spPr/>
        <p:txBody>
          <a:bodyPr/>
          <a:lstStyle/>
          <a:p>
            <a:fld id="{515FC477-0A05-4F3E-8EE9-E015C9089D56}" type="slidenum">
              <a:rPr lang="en-US" smtClean="0"/>
              <a:pPr/>
              <a:t>60</a:t>
            </a:fld>
            <a:endParaRPr lang="en-US"/>
          </a:p>
        </p:txBody>
      </p:sp>
    </p:spTree>
    <p:extLst>
      <p:ext uri="{BB962C8B-B14F-4D97-AF65-F5344CB8AC3E}">
        <p14:creationId xmlns:p14="http://schemas.microsoft.com/office/powerpoint/2010/main" val="2369341689"/>
      </p:ext>
    </p:extLst>
  </p:cSld>
  <p:clrMapOvr>
    <a:masterClrMapping/>
  </p:clrMapOvr>
  <p:transition spd="slow">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524000" y="1172730"/>
            <a:ext cx="6858000" cy="5548745"/>
          </a:xfrm>
          <a:prstGeom prst="rect">
            <a:avLst/>
          </a:prstGeom>
          <a:noFill/>
          <a:ln w="9525">
            <a:noFill/>
            <a:miter lim="800000"/>
            <a:headEnd/>
            <a:tailEnd/>
          </a:ln>
        </p:spPr>
      </p:pic>
    </p:spTree>
    <p:extLst>
      <p:ext uri="{BB962C8B-B14F-4D97-AF65-F5344CB8AC3E}">
        <p14:creationId xmlns:p14="http://schemas.microsoft.com/office/powerpoint/2010/main" val="2393798624"/>
      </p:ext>
    </p:extLst>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 in DOM tree</a:t>
            </a:r>
            <a:endParaRPr lang="vi-VN" dirty="0"/>
          </a:p>
        </p:txBody>
      </p:sp>
      <p:sp>
        <p:nvSpPr>
          <p:cNvPr id="3" name="Content Placeholder 2"/>
          <p:cNvSpPr>
            <a:spLocks noGrp="1"/>
          </p:cNvSpPr>
          <p:nvPr>
            <p:ph idx="1"/>
          </p:nvPr>
        </p:nvSpPr>
        <p:spPr>
          <a:xfrm>
            <a:off x="457200" y="1447800"/>
            <a:ext cx="8229600" cy="4800600"/>
          </a:xfrm>
        </p:spPr>
        <p:txBody>
          <a:bodyPr>
            <a:noAutofit/>
          </a:bodyPr>
          <a:lstStyle/>
          <a:p>
            <a:r>
              <a:rPr lang="en-US" sz="1400" dirty="0" smtClean="0"/>
              <a:t>Document </a:t>
            </a:r>
          </a:p>
          <a:p>
            <a:pPr lvl="1"/>
            <a:r>
              <a:rPr lang="en-US" sz="1200" dirty="0" smtClean="0"/>
              <a:t>Represents the entire DOM document.  Is the root node of the XML document. </a:t>
            </a:r>
          </a:p>
          <a:p>
            <a:pPr lvl="1"/>
            <a:r>
              <a:rPr lang="en-US" sz="1200" dirty="0" smtClean="0"/>
              <a:t>The Document interface then manipulates the Document node through the methods defined in it. This type of node can contain only a single child node. Its child nodes can be a processing instruction element, a document type element or a comment element.</a:t>
            </a:r>
          </a:p>
          <a:p>
            <a:r>
              <a:rPr lang="en-US" sz="1400" dirty="0" smtClean="0"/>
              <a:t>Document Fragment</a:t>
            </a:r>
          </a:p>
          <a:p>
            <a:pPr lvl="1"/>
            <a:r>
              <a:rPr lang="en-US" sz="1200" dirty="0" smtClean="0"/>
              <a:t>Holds a portion of a complete document. </a:t>
            </a:r>
          </a:p>
          <a:p>
            <a:pPr lvl="1"/>
            <a:r>
              <a:rPr lang="en-US" sz="1200" dirty="0" smtClean="0"/>
              <a:t>Is created by the methods present in the Document interface. </a:t>
            </a:r>
          </a:p>
          <a:p>
            <a:pPr lvl="1"/>
            <a:r>
              <a:rPr lang="en-US" sz="1200" dirty="0" smtClean="0"/>
              <a:t>Can have processing instruction, comment, text, CDATA section, and entity reference as its child nodes.</a:t>
            </a:r>
          </a:p>
          <a:p>
            <a:r>
              <a:rPr lang="en-US" sz="1400" dirty="0" smtClean="0"/>
              <a:t>Document Type</a:t>
            </a:r>
          </a:p>
          <a:p>
            <a:pPr lvl="1"/>
            <a:r>
              <a:rPr lang="en-US" sz="1200" dirty="0" smtClean="0"/>
              <a:t>Each document has a DOCTYPE attribute. It can have value as null or an object of the </a:t>
            </a:r>
            <a:r>
              <a:rPr lang="en-US" sz="1200" dirty="0" err="1" smtClean="0"/>
              <a:t>DocumentType</a:t>
            </a:r>
            <a:r>
              <a:rPr lang="en-US" sz="1200" dirty="0" smtClean="0"/>
              <a:t> interface. </a:t>
            </a:r>
          </a:p>
          <a:p>
            <a:pPr lvl="1"/>
            <a:r>
              <a:rPr lang="en-US" sz="1200" dirty="0" smtClean="0"/>
              <a:t>Provides an interface to the entities defined for the document.</a:t>
            </a:r>
          </a:p>
          <a:p>
            <a:r>
              <a:rPr lang="en-US" sz="1400" dirty="0" smtClean="0"/>
              <a:t>Processing Instruction</a:t>
            </a:r>
          </a:p>
          <a:p>
            <a:pPr lvl="1"/>
            <a:r>
              <a:rPr lang="en-US" sz="1200" dirty="0" smtClean="0"/>
              <a:t>This is just a processor specific instruction kept in the XML document. </a:t>
            </a:r>
          </a:p>
          <a:p>
            <a:pPr lvl="1"/>
            <a:r>
              <a:rPr lang="en-US" sz="1200" dirty="0" smtClean="0"/>
              <a:t>The Document interface creates a Processing Instruction node.</a:t>
            </a:r>
            <a:endParaRPr lang="vi-VN" sz="1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dirty="0"/>
          </a:p>
        </p:txBody>
      </p:sp>
    </p:spTree>
    <p:extLst>
      <p:ext uri="{BB962C8B-B14F-4D97-AF65-F5344CB8AC3E}">
        <p14:creationId xmlns:p14="http://schemas.microsoft.com/office/powerpoint/2010/main" val="816139075"/>
      </p:ext>
    </p:extLst>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Node</a:t>
            </a:r>
            <a:endParaRPr lang="vi-VN" dirty="0"/>
          </a:p>
        </p:txBody>
      </p:sp>
      <p:sp>
        <p:nvSpPr>
          <p:cNvPr id="3" name="Content Placeholder 2"/>
          <p:cNvSpPr>
            <a:spLocks noGrp="1"/>
          </p:cNvSpPr>
          <p:nvPr>
            <p:ph idx="1"/>
          </p:nvPr>
        </p:nvSpPr>
        <p:spPr/>
        <p:txBody>
          <a:bodyPr/>
          <a:lstStyle/>
          <a:p>
            <a:r>
              <a:rPr lang="vi-VN" dirty="0" smtClean="0"/>
              <a:t>Entity</a:t>
            </a:r>
          </a:p>
          <a:p>
            <a:r>
              <a:rPr lang="vi-VN" dirty="0" smtClean="0"/>
              <a:t>Entity Reference</a:t>
            </a:r>
          </a:p>
          <a:p>
            <a:r>
              <a:rPr lang="vi-VN" dirty="0" smtClean="0"/>
              <a:t>Element</a:t>
            </a:r>
          </a:p>
          <a:p>
            <a:r>
              <a:rPr lang="vi-VN" dirty="0" smtClean="0"/>
              <a:t>Attribute</a:t>
            </a:r>
          </a:p>
          <a:p>
            <a:r>
              <a:rPr lang="vi-VN" dirty="0" smtClean="0"/>
              <a:t>Text</a:t>
            </a:r>
          </a:p>
          <a:p>
            <a:r>
              <a:rPr lang="vi-VN" dirty="0" smtClean="0"/>
              <a:t>CDATA Section</a:t>
            </a:r>
          </a:p>
          <a:p>
            <a:r>
              <a:rPr lang="vi-VN" dirty="0" smtClean="0"/>
              <a:t>Comment</a:t>
            </a:r>
          </a:p>
          <a:p>
            <a:r>
              <a:rPr lang="vi-VN" dirty="0" smtClean="0"/>
              <a:t>Notation</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dirty="0"/>
          </a:p>
        </p:txBody>
      </p:sp>
      <p:sp>
        <p:nvSpPr>
          <p:cNvPr id="5" name="TextBox 4"/>
          <p:cNvSpPr txBox="1"/>
          <p:nvPr/>
        </p:nvSpPr>
        <p:spPr>
          <a:xfrm>
            <a:off x="4191000" y="1351784"/>
            <a:ext cx="3962400" cy="3908762"/>
          </a:xfrm>
          <a:prstGeom prst="rect">
            <a:avLst/>
          </a:prstGeom>
          <a:noFill/>
          <a:ln>
            <a:solidFill>
              <a:schemeClr val="accent1"/>
            </a:solidFill>
          </a:ln>
        </p:spPr>
        <p:txBody>
          <a:bodyPr wrap="square" rtlCol="0">
            <a:spAutoFit/>
          </a:bodyPr>
          <a:lstStyle/>
          <a:p>
            <a:r>
              <a:rPr lang="en-US" sz="1600" dirty="0"/>
              <a:t>A CDATA section starts with </a:t>
            </a:r>
            <a:r>
              <a:rPr lang="en-US" sz="1600" dirty="0" smtClean="0"/>
              <a:t>“</a:t>
            </a:r>
            <a:r>
              <a:rPr lang="en-US" sz="1600" b="1" dirty="0" smtClean="0"/>
              <a:t>&lt;![</a:t>
            </a:r>
            <a:r>
              <a:rPr lang="en-US" sz="1600" b="1" dirty="0"/>
              <a:t>CDATA[</a:t>
            </a:r>
            <a:r>
              <a:rPr lang="en-US" sz="1600" dirty="0"/>
              <a:t>" and ends with "</a:t>
            </a:r>
            <a:r>
              <a:rPr lang="en-US" sz="1600" b="1" dirty="0"/>
              <a:t>]]&gt;</a:t>
            </a:r>
            <a:r>
              <a:rPr lang="en-US" sz="1600" dirty="0"/>
              <a:t>":</a:t>
            </a:r>
          </a:p>
          <a:p>
            <a:r>
              <a:rPr lang="en-US" dirty="0">
                <a:solidFill>
                  <a:srgbClr val="00B050"/>
                </a:solidFill>
                <a:latin typeface="Courier New" pitchFamily="49" charset="0"/>
                <a:cs typeface="Courier New" pitchFamily="49" charset="0"/>
              </a:rPr>
              <a:t>&lt;script&gt;</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&lt;![CDATA[</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function </a:t>
            </a:r>
            <a:r>
              <a:rPr lang="en-US" dirty="0" err="1">
                <a:solidFill>
                  <a:srgbClr val="00B050"/>
                </a:solidFill>
                <a:latin typeface="Courier New" pitchFamily="49" charset="0"/>
                <a:cs typeface="Courier New" pitchFamily="49" charset="0"/>
              </a:rPr>
              <a:t>matchwo</a:t>
            </a:r>
            <a:r>
              <a:rPr lang="en-US" dirty="0">
                <a:solidFill>
                  <a:srgbClr val="00B050"/>
                </a:solidFill>
                <a:latin typeface="Courier New" pitchFamily="49" charset="0"/>
                <a:cs typeface="Courier New" pitchFamily="49" charset="0"/>
              </a:rPr>
              <a:t>(</a:t>
            </a:r>
            <a:r>
              <a:rPr lang="en-US" dirty="0" err="1">
                <a:solidFill>
                  <a:srgbClr val="00B050"/>
                </a:solidFill>
                <a:latin typeface="Courier New" pitchFamily="49" charset="0"/>
                <a:cs typeface="Courier New" pitchFamily="49" charset="0"/>
              </a:rPr>
              <a:t>a,b</a:t>
            </a:r>
            <a:r>
              <a:rPr lang="en-US" dirty="0" smtClean="0">
                <a:solidFill>
                  <a:srgbClr val="00B050"/>
                </a:solidFill>
                <a:latin typeface="Courier New" pitchFamily="49" charset="0"/>
                <a:cs typeface="Courier New" pitchFamily="49" charset="0"/>
              </a:rPr>
              <a:t>){</a:t>
            </a:r>
            <a:r>
              <a:rPr lang="en-US" dirty="0">
                <a:solidFill>
                  <a:srgbClr val="00B050"/>
                </a:solidFill>
                <a:latin typeface="Courier New" pitchFamily="49" charset="0"/>
                <a:cs typeface="Courier New" pitchFamily="49" charset="0"/>
              </a:rPr>
              <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if (a &lt; b &amp;&amp; a &lt; 0) </a:t>
            </a:r>
            <a:r>
              <a:rPr lang="en-US" dirty="0" smtClean="0">
                <a:solidFill>
                  <a:srgbClr val="00B050"/>
                </a:solidFill>
                <a:latin typeface="Courier New" pitchFamily="49" charset="0"/>
                <a:cs typeface="Courier New" pitchFamily="49" charset="0"/>
              </a:rPr>
              <a:t>then </a:t>
            </a:r>
            <a:r>
              <a:rPr lang="en-US" dirty="0">
                <a:solidFill>
                  <a:srgbClr val="00B050"/>
                </a:solidFill>
                <a:latin typeface="Courier New" pitchFamily="49" charset="0"/>
                <a:cs typeface="Courier New" pitchFamily="49" charset="0"/>
              </a:rPr>
              <a:t>{</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  return 1;</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  }</a:t>
            </a:r>
            <a:br>
              <a:rPr lang="en-US" dirty="0">
                <a:solidFill>
                  <a:srgbClr val="00B050"/>
                </a:solidFill>
                <a:latin typeface="Courier New" pitchFamily="49" charset="0"/>
                <a:cs typeface="Courier New" pitchFamily="49" charset="0"/>
              </a:rPr>
            </a:br>
            <a:r>
              <a:rPr lang="en-US" dirty="0" smtClean="0">
                <a:solidFill>
                  <a:srgbClr val="00B050"/>
                </a:solidFill>
                <a:latin typeface="Courier New" pitchFamily="49" charset="0"/>
                <a:cs typeface="Courier New" pitchFamily="49" charset="0"/>
              </a:rPr>
              <a:t>else</a:t>
            </a:r>
            <a:r>
              <a:rPr lang="en-US" dirty="0">
                <a:solidFill>
                  <a:srgbClr val="00B050"/>
                </a:solidFill>
                <a:latin typeface="Courier New" pitchFamily="49" charset="0"/>
                <a:cs typeface="Courier New" pitchFamily="49" charset="0"/>
              </a:rPr>
              <a:t>  {</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  return 0;</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  }</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]]&gt;</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&lt;/script</a:t>
            </a:r>
            <a:r>
              <a:rPr lang="en-US" dirty="0" smtClean="0">
                <a:solidFill>
                  <a:srgbClr val="00B050"/>
                </a:solidFill>
                <a:latin typeface="Courier New" pitchFamily="49" charset="0"/>
                <a:cs typeface="Courier New" pitchFamily="49" charset="0"/>
              </a:rPr>
              <a:t>&gt;</a:t>
            </a:r>
            <a:endParaRPr lang="en-US" sz="1600" dirty="0">
              <a:solidFill>
                <a:srgbClr val="00B050"/>
              </a:solidFill>
              <a:latin typeface="Courier New" pitchFamily="49" charset="0"/>
              <a:cs typeface="Courier New" pitchFamily="49" charset="0"/>
            </a:endParaRPr>
          </a:p>
        </p:txBody>
      </p:sp>
      <p:sp>
        <p:nvSpPr>
          <p:cNvPr id="6" name="TextBox 5"/>
          <p:cNvSpPr txBox="1"/>
          <p:nvPr/>
        </p:nvSpPr>
        <p:spPr>
          <a:xfrm>
            <a:off x="1780309" y="5715000"/>
            <a:ext cx="7162800" cy="923330"/>
          </a:xfrm>
          <a:prstGeom prst="rect">
            <a:avLst/>
          </a:prstGeom>
          <a:noFill/>
          <a:ln>
            <a:solidFill>
              <a:schemeClr val="accent1"/>
            </a:solidFill>
          </a:ln>
        </p:spPr>
        <p:txBody>
          <a:bodyPr wrap="square" rtlCol="0">
            <a:spAutoFit/>
          </a:bodyPr>
          <a:lstStyle/>
          <a:p>
            <a:r>
              <a:rPr lang="en-US" dirty="0"/>
              <a:t>The notation element describes the format of non-XML data within an XML document. </a:t>
            </a:r>
            <a:r>
              <a:rPr lang="en-US" dirty="0" smtClean="0"/>
              <a:t> A </a:t>
            </a:r>
            <a:r>
              <a:rPr lang="en-US" dirty="0"/>
              <a:t>common use of notations is to </a:t>
            </a:r>
            <a:r>
              <a:rPr lang="en-US"/>
              <a:t>describe </a:t>
            </a:r>
            <a:r>
              <a:rPr lang="en-US" smtClean="0"/>
              <a:t>MIME </a:t>
            </a:r>
            <a:r>
              <a:rPr lang="en-US" dirty="0"/>
              <a:t>types such as image/gif, </a:t>
            </a:r>
            <a:r>
              <a:rPr lang="en-US" dirty="0" smtClean="0"/>
              <a:t>image/jpeg.</a:t>
            </a:r>
            <a:endParaRPr lang="en-US" dirty="0"/>
          </a:p>
        </p:txBody>
      </p:sp>
    </p:spTree>
    <p:extLst>
      <p:ext uri="{BB962C8B-B14F-4D97-AF65-F5344CB8AC3E}">
        <p14:creationId xmlns:p14="http://schemas.microsoft.com/office/powerpoint/2010/main" val="30367879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943088" cy="533400"/>
          </a:xfrm>
        </p:spPr>
        <p:txBody>
          <a:bodyPr>
            <a:normAutofit/>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044" y="685801"/>
            <a:ext cx="6334956" cy="593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527496"/>
      </p:ext>
    </p:extLst>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76200" y="304800"/>
            <a:ext cx="9001741" cy="6248400"/>
          </a:xfrm>
          <a:prstGeom prst="rect">
            <a:avLst/>
          </a:prstGeom>
          <a:noFill/>
          <a:ln w="9525">
            <a:noFill/>
            <a:miter lim="800000"/>
            <a:headEnd/>
            <a:tailEnd/>
          </a:ln>
        </p:spPr>
      </p:pic>
    </p:spTree>
    <p:extLst>
      <p:ext uri="{BB962C8B-B14F-4D97-AF65-F5344CB8AC3E}">
        <p14:creationId xmlns:p14="http://schemas.microsoft.com/office/powerpoint/2010/main" val="3326112889"/>
      </p:ext>
    </p:extLst>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066800" y="152400"/>
            <a:ext cx="6934200" cy="6578260"/>
          </a:xfrm>
          <a:prstGeom prst="rect">
            <a:avLst/>
          </a:prstGeom>
          <a:noFill/>
          <a:ln w="9525">
            <a:noFill/>
            <a:miter lim="800000"/>
            <a:headEnd/>
            <a:tailEnd/>
          </a:ln>
        </p:spPr>
      </p:pic>
    </p:spTree>
    <p:extLst>
      <p:ext uri="{BB962C8B-B14F-4D97-AF65-F5344CB8AC3E}">
        <p14:creationId xmlns:p14="http://schemas.microsoft.com/office/powerpoint/2010/main" val="2182622405"/>
      </p:ext>
    </p:extLst>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Nodes</a:t>
            </a:r>
            <a:endParaRPr lang="vi-VN" dirty="0"/>
          </a:p>
        </p:txBody>
      </p:sp>
      <p:sp>
        <p:nvSpPr>
          <p:cNvPr id="3" name="Content Placeholder 2"/>
          <p:cNvSpPr>
            <a:spLocks noGrp="1"/>
          </p:cNvSpPr>
          <p:nvPr>
            <p:ph idx="1"/>
          </p:nvPr>
        </p:nvSpPr>
        <p:spPr>
          <a:xfrm>
            <a:off x="457200" y="1371600"/>
            <a:ext cx="8382000" cy="4876800"/>
          </a:xfrm>
        </p:spPr>
        <p:txBody>
          <a:bodyPr>
            <a:noAutofit/>
          </a:bodyPr>
          <a:lstStyle/>
          <a:p>
            <a:r>
              <a:rPr lang="vi-VN" dirty="0" smtClean="0"/>
              <a:t>Creating an Element Node</a:t>
            </a:r>
          </a:p>
          <a:p>
            <a:pPr>
              <a:buNone/>
            </a:pPr>
            <a:r>
              <a:rPr lang="vi-VN" dirty="0" smtClean="0">
                <a:latin typeface="Courier New" pitchFamily="49" charset="0"/>
                <a:cs typeface="Courier New" pitchFamily="49" charset="0"/>
              </a:rPr>
              <a:t>	</a:t>
            </a:r>
            <a:r>
              <a:rPr lang="vi-VN" sz="1600" dirty="0" smtClean="0">
                <a:solidFill>
                  <a:srgbClr val="0070C0"/>
                </a:solidFill>
                <a:latin typeface="Courier New" pitchFamily="49" charset="0"/>
                <a:cs typeface="Courier New" pitchFamily="49" charset="0"/>
              </a:rPr>
              <a:t>public Element createElement(String tagName) throws DOMException</a:t>
            </a:r>
          </a:p>
          <a:p>
            <a:r>
              <a:rPr lang="vi-VN" dirty="0" smtClean="0"/>
              <a:t>Creating an Attribute Node</a:t>
            </a:r>
          </a:p>
          <a:p>
            <a:pPr>
              <a:buNone/>
            </a:pPr>
            <a:r>
              <a:rPr lang="vi-VN" dirty="0" smtClean="0">
                <a:latin typeface="Courier New" pitchFamily="49" charset="0"/>
                <a:cs typeface="Courier New" pitchFamily="49" charset="0"/>
              </a:rPr>
              <a:t>	</a:t>
            </a:r>
            <a:r>
              <a:rPr lang="vi-VN" sz="1600" dirty="0" smtClean="0">
                <a:solidFill>
                  <a:srgbClr val="0070C0"/>
                </a:solidFill>
                <a:latin typeface="Courier New" pitchFamily="49" charset="0"/>
                <a:cs typeface="Courier New" pitchFamily="49" charset="0"/>
              </a:rPr>
              <a:t>public Attr createAttribute(String Name) throws DOMException</a:t>
            </a:r>
          </a:p>
          <a:p>
            <a:r>
              <a:rPr lang="vi-VN" dirty="0" smtClean="0"/>
              <a:t>Creating a Text Node</a:t>
            </a:r>
          </a:p>
          <a:p>
            <a:pPr>
              <a:buNone/>
            </a:pPr>
            <a:r>
              <a:rPr lang="vi-VN" dirty="0" smtClean="0">
                <a:latin typeface="Courier New" pitchFamily="49" charset="0"/>
                <a:cs typeface="Courier New" pitchFamily="49" charset="0"/>
              </a:rPr>
              <a:t>	</a:t>
            </a:r>
            <a:r>
              <a:rPr lang="vi-VN" sz="1600" dirty="0" smtClean="0">
                <a:solidFill>
                  <a:srgbClr val="0070C0"/>
                </a:solidFill>
                <a:latin typeface="Courier New" pitchFamily="49" charset="0"/>
                <a:cs typeface="Courier New" pitchFamily="49" charset="0"/>
              </a:rPr>
              <a:t>public Text createTextNode(String data)</a:t>
            </a:r>
          </a:p>
          <a:p>
            <a:r>
              <a:rPr lang="vi-VN" dirty="0" smtClean="0"/>
              <a:t>Creating a CDATA Section Node</a:t>
            </a:r>
          </a:p>
          <a:p>
            <a:pPr>
              <a:buNone/>
            </a:pPr>
            <a:r>
              <a:rPr lang="vi-VN" dirty="0" smtClean="0">
                <a:latin typeface="Courier New" pitchFamily="49" charset="0"/>
                <a:cs typeface="Courier New" pitchFamily="49" charset="0"/>
              </a:rPr>
              <a:t>	</a:t>
            </a:r>
            <a:r>
              <a:rPr lang="vi-VN" sz="1600" dirty="0" smtClean="0">
                <a:solidFill>
                  <a:srgbClr val="0070C0"/>
                </a:solidFill>
                <a:latin typeface="Courier New" pitchFamily="49" charset="0"/>
                <a:cs typeface="Courier New" pitchFamily="49" charset="0"/>
              </a:rPr>
              <a:t>public CDATASection createCDATASection(String data) throws DOMException</a:t>
            </a:r>
          </a:p>
          <a:p>
            <a:r>
              <a:rPr lang="vi-VN" dirty="0" smtClean="0"/>
              <a:t>Creating a Comment Node</a:t>
            </a:r>
          </a:p>
          <a:p>
            <a:pPr>
              <a:buNone/>
            </a:pPr>
            <a:r>
              <a:rPr lang="vi-VN" sz="1600" dirty="0" smtClean="0">
                <a:latin typeface="Courier New" pitchFamily="49" charset="0"/>
                <a:cs typeface="Courier New" pitchFamily="49" charset="0"/>
              </a:rPr>
              <a:t>	</a:t>
            </a:r>
            <a:r>
              <a:rPr lang="vi-VN" sz="1600" dirty="0" smtClean="0">
                <a:solidFill>
                  <a:srgbClr val="0070C0"/>
                </a:solidFill>
                <a:latin typeface="Courier New" pitchFamily="49" charset="0"/>
                <a:cs typeface="Courier New" pitchFamily="49" charset="0"/>
              </a:rPr>
              <a:t>public Comment createComment(String 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dirty="0"/>
          </a:p>
        </p:txBody>
      </p:sp>
    </p:spTree>
    <p:extLst>
      <p:ext uri="{BB962C8B-B14F-4D97-AF65-F5344CB8AC3E}">
        <p14:creationId xmlns:p14="http://schemas.microsoft.com/office/powerpoint/2010/main" val="4135887969"/>
      </p:ext>
    </p:extLst>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Modifying Nodes</a:t>
            </a:r>
            <a:endParaRPr lang="vi-VN" dirty="0"/>
          </a:p>
        </p:txBody>
      </p:sp>
      <p:sp>
        <p:nvSpPr>
          <p:cNvPr id="3" name="Content Placeholder 2"/>
          <p:cNvSpPr>
            <a:spLocks noGrp="1"/>
          </p:cNvSpPr>
          <p:nvPr>
            <p:ph idx="1"/>
          </p:nvPr>
        </p:nvSpPr>
        <p:spPr>
          <a:xfrm>
            <a:off x="3886200" y="1143000"/>
            <a:ext cx="4514088" cy="533400"/>
          </a:xfrm>
        </p:spPr>
        <p:txBody>
          <a:bodyPr>
            <a:normAutofit lnSpcReduction="10000"/>
          </a:bodyPr>
          <a:lstStyle/>
          <a:p>
            <a:r>
              <a:rPr lang="vi-VN" dirty="0" smtClean="0"/>
              <a:t>Example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latin typeface="Gill Sans MT" pitchFamily="34" charset="0"/>
              </a:rPr>
              <a:pPr/>
              <a:t>68</a:t>
            </a:fld>
            <a:endParaRPr lang="en-US" dirty="0">
              <a:latin typeface="Gill Sans MT"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685800" y="1828800"/>
            <a:ext cx="2656573" cy="3657601"/>
          </a:xfrm>
          <a:prstGeom prst="rect">
            <a:avLst/>
          </a:prstGeom>
          <a:noFill/>
          <a:ln w="3175">
            <a:solidFill>
              <a:schemeClr val="tx1"/>
            </a:solid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3519629" y="1803400"/>
            <a:ext cx="5414059" cy="3835400"/>
          </a:xfrm>
          <a:prstGeom prst="rect">
            <a:avLst/>
          </a:prstGeom>
          <a:noFill/>
          <a:ln w="9525">
            <a:noFill/>
            <a:miter lim="800000"/>
            <a:headEnd/>
            <a:tailEnd/>
          </a:ln>
        </p:spPr>
      </p:pic>
    </p:spTree>
    <p:extLst>
      <p:ext uri="{BB962C8B-B14F-4D97-AF65-F5344CB8AC3E}">
        <p14:creationId xmlns:p14="http://schemas.microsoft.com/office/powerpoint/2010/main" val="1004861353"/>
      </p:ext>
    </p:extLst>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Deleting Nodes</a:t>
            </a:r>
            <a:endParaRPr lang="vi-VN" dirty="0"/>
          </a:p>
        </p:txBody>
      </p:sp>
      <p:sp>
        <p:nvSpPr>
          <p:cNvPr id="3" name="Content Placeholder 2"/>
          <p:cNvSpPr>
            <a:spLocks noGrp="1"/>
          </p:cNvSpPr>
          <p:nvPr>
            <p:ph idx="1"/>
          </p:nvPr>
        </p:nvSpPr>
        <p:spPr>
          <a:xfrm>
            <a:off x="381000" y="1371600"/>
            <a:ext cx="8552688" cy="5105400"/>
          </a:xfrm>
        </p:spPr>
        <p:txBody>
          <a:bodyPr>
            <a:normAutofit/>
          </a:bodyPr>
          <a:lstStyle/>
          <a:p>
            <a:r>
              <a:rPr lang="en-US" dirty="0" smtClean="0"/>
              <a:t>Remove an Element</a:t>
            </a:r>
          </a:p>
          <a:p>
            <a:pPr>
              <a:buNone/>
            </a:pPr>
            <a:r>
              <a:rPr lang="vi-VN" sz="2000" dirty="0" smtClean="0">
                <a:solidFill>
                  <a:srgbClr val="0070C0"/>
                </a:solidFill>
                <a:latin typeface="Courier New" pitchFamily="49" charset="0"/>
                <a:cs typeface="Courier New" pitchFamily="49" charset="0"/>
              </a:rPr>
              <a:t>	</a:t>
            </a:r>
            <a:r>
              <a:rPr lang="vi-VN" sz="2000" b="1" dirty="0" smtClean="0">
                <a:solidFill>
                  <a:srgbClr val="0070C0"/>
                </a:solidFill>
                <a:latin typeface="Courier New" pitchFamily="49" charset="0"/>
                <a:cs typeface="Courier New" pitchFamily="49" charset="0"/>
              </a:rPr>
              <a:t>element.getParentNode().removeChild(element);</a:t>
            </a:r>
            <a:endParaRPr lang="en-US" sz="2000" b="1" dirty="0" smtClean="0">
              <a:solidFill>
                <a:srgbClr val="0070C0"/>
              </a:solidFill>
              <a:latin typeface="Courier New" pitchFamily="49" charset="0"/>
              <a:cs typeface="Courier New" pitchFamily="49" charset="0"/>
            </a:endParaRPr>
          </a:p>
          <a:p>
            <a:endParaRPr lang="en-US" dirty="0" smtClean="0"/>
          </a:p>
          <a:p>
            <a:r>
              <a:rPr lang="en-US" dirty="0" smtClean="0"/>
              <a:t>Remove an Attribute</a:t>
            </a:r>
          </a:p>
          <a:p>
            <a:pPr>
              <a:buNone/>
            </a:pPr>
            <a:r>
              <a:rPr lang="vi-VN" sz="2000" dirty="0" smtClean="0">
                <a:solidFill>
                  <a:srgbClr val="0070C0"/>
                </a:solidFill>
                <a:latin typeface="Courier New" pitchFamily="49" charset="0"/>
                <a:cs typeface="Courier New" pitchFamily="49" charset="0"/>
              </a:rPr>
              <a:t>	</a:t>
            </a:r>
            <a:r>
              <a:rPr lang="vi-VN" sz="2000" b="1" dirty="0" smtClean="0">
                <a:solidFill>
                  <a:srgbClr val="0070C0"/>
                </a:solidFill>
                <a:latin typeface="Courier New" pitchFamily="49" charset="0"/>
                <a:cs typeface="Courier New" pitchFamily="49" charset="0"/>
              </a:rPr>
              <a:t>element.removeAttribute("attribute name");</a:t>
            </a:r>
            <a:endParaRPr lang="en-US" sz="2000" b="1" dirty="0" smtClean="0">
              <a:solidFill>
                <a:srgbClr val="0070C0"/>
              </a:solidFill>
              <a:latin typeface="Courier New" pitchFamily="49" charset="0"/>
              <a:cs typeface="Courier New" pitchFamily="49" charset="0"/>
            </a:endParaRPr>
          </a:p>
          <a:p>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dirty="0"/>
          </a:p>
        </p:txBody>
      </p:sp>
    </p:spTree>
    <p:extLst>
      <p:ext uri="{BB962C8B-B14F-4D97-AF65-F5344CB8AC3E}">
        <p14:creationId xmlns:p14="http://schemas.microsoft.com/office/powerpoint/2010/main" val="485605256"/>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XML Namespace</a:t>
            </a:r>
            <a:endParaRPr lang="en-US"/>
          </a:p>
        </p:txBody>
      </p:sp>
      <p:sp>
        <p:nvSpPr>
          <p:cNvPr id="3" name="Content Placeholder 2"/>
          <p:cNvSpPr>
            <a:spLocks noGrp="1"/>
          </p:cNvSpPr>
          <p:nvPr>
            <p:ph idx="1"/>
          </p:nvPr>
        </p:nvSpPr>
        <p:spPr>
          <a:xfrm>
            <a:off x="228600" y="1524000"/>
            <a:ext cx="4572000" cy="4724400"/>
          </a:xfrm>
        </p:spPr>
        <p:txBody>
          <a:bodyPr/>
          <a:lstStyle/>
          <a:p>
            <a:r>
              <a:rPr lang="en-US"/>
              <a:t>In XML, element names are defined by the developer. </a:t>
            </a:r>
          </a:p>
          <a:p>
            <a:r>
              <a:rPr lang="en-US"/>
              <a:t>This often results in a conflict when trying to mix XML documents from different XML applications</a:t>
            </a:r>
            <a:r>
              <a:rPr lang="en-US" smtClean="0"/>
              <a:t>.</a:t>
            </a:r>
            <a:endParaRPr lang="en-US"/>
          </a:p>
          <a:p>
            <a:r>
              <a:rPr lang="en-US"/>
              <a:t>XML Namespaces Provide a method to avoid element name conflicts.</a:t>
            </a:r>
          </a:p>
          <a:p>
            <a:endParaRPr lang="en-US"/>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7</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524000"/>
            <a:ext cx="408622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1174735"/>
      </p:ext>
    </p:extLst>
  </p:cSld>
  <p:clrMapOvr>
    <a:masterClrMapping/>
  </p:clrMapOvr>
  <p:transition spd="slow">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Appending Nodes</a:t>
            </a:r>
            <a:endParaRPr lang="vi-VN" dirty="0"/>
          </a:p>
        </p:txBody>
      </p:sp>
      <p:sp>
        <p:nvSpPr>
          <p:cNvPr id="3" name="Content Placeholder 2"/>
          <p:cNvSpPr>
            <a:spLocks noGrp="1"/>
          </p:cNvSpPr>
          <p:nvPr>
            <p:ph idx="1"/>
          </p:nvPr>
        </p:nvSpPr>
        <p:spPr/>
        <p:txBody>
          <a:bodyPr>
            <a:normAutofit fontScale="92500" lnSpcReduction="20000"/>
          </a:bodyPr>
          <a:lstStyle/>
          <a:p>
            <a:r>
              <a:rPr lang="vi-VN" dirty="0" smtClean="0"/>
              <a:t>Add a Node to the End of a Node List</a:t>
            </a:r>
          </a:p>
          <a:p>
            <a:pPr lvl="1">
              <a:buNone/>
            </a:pPr>
            <a:r>
              <a:rPr lang="vi-VN" sz="2000" b="1" dirty="0" smtClean="0">
                <a:solidFill>
                  <a:srgbClr val="0070C0"/>
                </a:solidFill>
                <a:latin typeface="Courier New" pitchFamily="49" charset="0"/>
                <a:cs typeface="Courier New" pitchFamily="49" charset="0"/>
              </a:rPr>
              <a:t>public Node appendChild(Node newChild) throws DOMException</a:t>
            </a:r>
          </a:p>
          <a:p>
            <a:r>
              <a:rPr lang="vi-VN" dirty="0" smtClean="0"/>
              <a:t>Insert a Node Before a specific Node</a:t>
            </a:r>
          </a:p>
          <a:p>
            <a:pPr lvl="1">
              <a:buNone/>
            </a:pPr>
            <a:r>
              <a:rPr lang="vi-VN" sz="2000" b="1" dirty="0" smtClean="0">
                <a:solidFill>
                  <a:srgbClr val="0070C0"/>
                </a:solidFill>
                <a:latin typeface="Courier New" pitchFamily="49" charset="0"/>
                <a:cs typeface="Courier New" pitchFamily="49" charset="0"/>
              </a:rPr>
              <a:t>public Node insertBefore(Node newChild, Node refChild) throws DOMException</a:t>
            </a:r>
          </a:p>
          <a:p>
            <a:r>
              <a:rPr lang="vi-VN" dirty="0" smtClean="0"/>
              <a:t>Set a New Attribute and Attribute Value</a:t>
            </a:r>
          </a:p>
          <a:p>
            <a:pPr lvl="1">
              <a:buNone/>
            </a:pPr>
            <a:r>
              <a:rPr lang="vi-VN" sz="2000" b="1" dirty="0" smtClean="0">
                <a:solidFill>
                  <a:srgbClr val="0070C0"/>
                </a:solidFill>
                <a:latin typeface="Courier New" pitchFamily="49" charset="0"/>
                <a:cs typeface="Courier New" pitchFamily="49" charset="0"/>
              </a:rPr>
              <a:t>public void setAttribute(String name, String value) throws DOMException</a:t>
            </a:r>
          </a:p>
          <a:p>
            <a:r>
              <a:rPr lang="vi-VN" dirty="0" smtClean="0"/>
              <a:t>Insert Data Into a Text Node</a:t>
            </a:r>
          </a:p>
          <a:p>
            <a:pPr lvl="1">
              <a:buNone/>
            </a:pPr>
            <a:r>
              <a:rPr lang="vi-VN" sz="2000" b="1" dirty="0" smtClean="0">
                <a:solidFill>
                  <a:srgbClr val="0070C0"/>
                </a:solidFill>
                <a:latin typeface="Courier New" pitchFamily="49" charset="0"/>
                <a:cs typeface="Courier New" pitchFamily="49" charset="0"/>
              </a:rPr>
              <a:t>public void insertData(int offset, String arg) throws DOMException</a:t>
            </a:r>
            <a:endParaRPr lang="vi-VN" sz="2000" b="1" dirty="0">
              <a:solidFill>
                <a:srgbClr val="0070C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dirty="0"/>
          </a:p>
        </p:txBody>
      </p:sp>
    </p:spTree>
    <p:extLst>
      <p:ext uri="{BB962C8B-B14F-4D97-AF65-F5344CB8AC3E}">
        <p14:creationId xmlns:p14="http://schemas.microsoft.com/office/powerpoint/2010/main" val="1861725886"/>
      </p:ext>
    </p:extLst>
  </p:cSld>
  <p:clrMapOvr>
    <a:masterClrMapping/>
  </p:clrMapOvr>
  <p:transition spd="slow">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Seeking Nodes</a:t>
            </a:r>
            <a:endParaRPr lang="vi-VN" dirty="0"/>
          </a:p>
        </p:txBody>
      </p:sp>
      <p:sp>
        <p:nvSpPr>
          <p:cNvPr id="3" name="Content Placeholder 2"/>
          <p:cNvSpPr>
            <a:spLocks noGrp="1"/>
          </p:cNvSpPr>
          <p:nvPr>
            <p:ph idx="1"/>
          </p:nvPr>
        </p:nvSpPr>
        <p:spPr>
          <a:xfrm>
            <a:off x="457200" y="1600200"/>
            <a:ext cx="8534400" cy="4953000"/>
          </a:xfrm>
        </p:spPr>
        <p:txBody>
          <a:bodyPr/>
          <a:lstStyle/>
          <a:p>
            <a:r>
              <a:rPr lang="vi-VN" dirty="0" smtClean="0"/>
              <a:t>getParentNode</a:t>
            </a:r>
          </a:p>
          <a:p>
            <a:r>
              <a:rPr lang="vi-VN" dirty="0" smtClean="0"/>
              <a:t>getChildNode</a:t>
            </a:r>
          </a:p>
          <a:p>
            <a:r>
              <a:rPr lang="vi-VN" dirty="0" smtClean="0"/>
              <a:t>getFirstChild</a:t>
            </a:r>
          </a:p>
          <a:p>
            <a:r>
              <a:rPr lang="vi-VN" dirty="0" smtClean="0"/>
              <a:t>getLastChild</a:t>
            </a:r>
          </a:p>
          <a:p>
            <a:r>
              <a:rPr lang="vi-VN" dirty="0" smtClean="0"/>
              <a:t>getNodeName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dirty="0"/>
          </a:p>
        </p:txBody>
      </p:sp>
    </p:spTree>
    <p:extLst>
      <p:ext uri="{BB962C8B-B14F-4D97-AF65-F5344CB8AC3E}">
        <p14:creationId xmlns:p14="http://schemas.microsoft.com/office/powerpoint/2010/main" val="4284811089"/>
      </p:ext>
    </p:extLst>
  </p:cSld>
  <p:clrMapOvr>
    <a:masterClrMapping/>
  </p:clrMapOvr>
  <p:transition spd="slow">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81000" y="2394857"/>
            <a:ext cx="7962900" cy="4315770"/>
          </a:xfrm>
          <a:prstGeom prst="rect">
            <a:avLst/>
          </a:prstGeom>
          <a:noFill/>
          <a:ln w="9525">
            <a:noFill/>
            <a:miter lim="800000"/>
            <a:headEnd/>
            <a:tailEnd/>
          </a:ln>
        </p:spPr>
      </p:pic>
      <p:sp>
        <p:nvSpPr>
          <p:cNvPr id="2" name="Title 1"/>
          <p:cNvSpPr>
            <a:spLocks noGrp="1"/>
          </p:cNvSpPr>
          <p:nvPr>
            <p:ph type="title"/>
          </p:nvPr>
        </p:nvSpPr>
        <p:spPr>
          <a:xfrm>
            <a:off x="381000" y="609600"/>
            <a:ext cx="7943088" cy="609600"/>
          </a:xfrm>
        </p:spPr>
        <p:txBody>
          <a:bodyPr>
            <a:normAutofit/>
          </a:bodyPr>
          <a:lstStyle/>
          <a:p>
            <a:r>
              <a:rPr lang="vi-VN" dirty="0" smtClean="0"/>
              <a:t>Seeking Elements</a:t>
            </a:r>
            <a:endParaRPr lang="vi-VN" dirty="0"/>
          </a:p>
        </p:txBody>
      </p:sp>
      <p:sp>
        <p:nvSpPr>
          <p:cNvPr id="3" name="Content Placeholder 2"/>
          <p:cNvSpPr>
            <a:spLocks noGrp="1"/>
          </p:cNvSpPr>
          <p:nvPr>
            <p:ph idx="1"/>
          </p:nvPr>
        </p:nvSpPr>
        <p:spPr>
          <a:xfrm>
            <a:off x="381000" y="1066800"/>
            <a:ext cx="8552688" cy="1295400"/>
          </a:xfrm>
        </p:spPr>
        <p:txBody>
          <a:bodyPr>
            <a:normAutofit fontScale="70000" lnSpcReduction="20000"/>
          </a:bodyPr>
          <a:lstStyle/>
          <a:p>
            <a:r>
              <a:rPr lang="vi-VN" dirty="0" smtClean="0"/>
              <a:t>getElementsByTagName</a:t>
            </a:r>
          </a:p>
          <a:p>
            <a:r>
              <a:rPr lang="vi-VN" dirty="0" smtClean="0"/>
              <a:t>getElementsByTagNameNS</a:t>
            </a:r>
          </a:p>
          <a:p>
            <a:r>
              <a:rPr lang="vi-VN" dirty="0" smtClean="0"/>
              <a:t>getTagName</a:t>
            </a:r>
          </a:p>
          <a:p>
            <a:r>
              <a:rPr lang="vi-VN" dirty="0" smtClean="0"/>
              <a:t>getAttributeNode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dirty="0"/>
          </a:p>
        </p:txBody>
      </p:sp>
    </p:spTree>
    <p:extLst>
      <p:ext uri="{BB962C8B-B14F-4D97-AF65-F5344CB8AC3E}">
        <p14:creationId xmlns:p14="http://schemas.microsoft.com/office/powerpoint/2010/main" val="2007637589"/>
      </p:ext>
    </p:extLst>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Modifying a documents</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dirty="0"/>
          </a:p>
        </p:txBody>
      </p:sp>
      <p:graphicFrame>
        <p:nvGraphicFramePr>
          <p:cNvPr id="5" name="Group 66"/>
          <p:cNvGraphicFramePr>
            <a:graphicFrameLocks noGrp="1"/>
          </p:cNvGraphicFramePr>
          <p:nvPr>
            <p:ph idx="1"/>
            <p:extLst>
              <p:ext uri="{D42A27DB-BD31-4B8C-83A1-F6EECF244321}">
                <p14:modId xmlns:p14="http://schemas.microsoft.com/office/powerpoint/2010/main" val="1741889078"/>
              </p:ext>
            </p:extLst>
          </p:nvPr>
        </p:nvGraphicFramePr>
        <p:xfrm>
          <a:off x="228600" y="1600200"/>
          <a:ext cx="8726488" cy="4754879"/>
        </p:xfrm>
        <a:graphic>
          <a:graphicData uri="http://schemas.openxmlformats.org/drawingml/2006/table">
            <a:tbl>
              <a:tblPr/>
              <a:tblGrid>
                <a:gridCol w="2819400"/>
                <a:gridCol w="5907088"/>
              </a:tblGrid>
              <a:tr h="26486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3300"/>
                          </a:solidFill>
                          <a:effectLst/>
                          <a:latin typeface="+mj-lt"/>
                          <a:cs typeface="Times New Roman" pitchFamily="18" charset="0"/>
                        </a:rPr>
                        <a:t>Methods</a:t>
                      </a:r>
                      <a:endParaRPr kumimoji="0" lang="en-US" sz="1600" b="0" i="0" u="none" strike="noStrike" cap="none" normalizeH="0" baseline="0" dirty="0" smtClean="0">
                        <a:ln>
                          <a:noFill/>
                        </a:ln>
                        <a:solidFill>
                          <a:schemeClr val="tx1"/>
                        </a:solidFill>
                        <a:effectLst/>
                        <a:latin typeface="+mj-lt"/>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3300"/>
                          </a:solidFill>
                          <a:effectLst/>
                          <a:latin typeface="+mj-lt"/>
                          <a:cs typeface="Times New Roman" pitchFamily="18" charset="0"/>
                        </a:rPr>
                        <a:t>Descriptions</a:t>
                      </a:r>
                      <a:endParaRPr kumimoji="0" lang="en-US" sz="1600" b="0" i="0" u="none" strike="noStrike" cap="none" normalizeH="0" baseline="0" smtClean="0">
                        <a:ln>
                          <a:noFill/>
                        </a:ln>
                        <a:solidFill>
                          <a:schemeClr val="tx1"/>
                        </a:solidFill>
                        <a:effectLst/>
                        <a:latin typeface="+mj-lt"/>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59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mj-lt"/>
                          <a:cs typeface="Times New Roman" pitchFamily="18" charset="0"/>
                        </a:rPr>
                        <a:t>createDocumentFragment</a:t>
                      </a:r>
                      <a:endParaRPr kumimoji="0" lang="en-US" sz="1600" b="0" i="0" u="none" strike="noStrike" cap="none" normalizeH="0" baseline="0" dirty="0" smtClean="0">
                        <a:ln>
                          <a:noFill/>
                        </a:ln>
                        <a:solidFill>
                          <a:schemeClr val="tx1"/>
                        </a:solidFill>
                        <a:effectLst/>
                        <a:latin typeface="+mj-lt"/>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public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DocumentFragment</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createDocumentFragment</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 </a:t>
                      </a:r>
                      <a:r>
                        <a:rPr kumimoji="0" lang="en-US" sz="1800" b="0" i="0" u="none" strike="noStrike" cap="none" normalizeH="0" baseline="0" dirty="0" smtClean="0">
                          <a:ln>
                            <a:noFill/>
                          </a:ln>
                          <a:solidFill>
                            <a:schemeClr val="tx1"/>
                          </a:solidFill>
                          <a:effectLst/>
                          <a:latin typeface="+mj-lt"/>
                          <a:cs typeface="Times New Roman" pitchFamily="18" charset="0"/>
                        </a:rPr>
                        <a:t>Creates an empty </a:t>
                      </a:r>
                      <a:r>
                        <a:rPr kumimoji="0" lang="en-US" sz="1800" b="0" i="0" u="none" strike="noStrike" cap="none" normalizeH="0" baseline="0" dirty="0" err="1" smtClean="0">
                          <a:ln>
                            <a:noFill/>
                          </a:ln>
                          <a:solidFill>
                            <a:schemeClr val="tx1"/>
                          </a:solidFill>
                          <a:effectLst/>
                          <a:latin typeface="+mj-lt"/>
                          <a:cs typeface="Times New Roman" pitchFamily="18" charset="0"/>
                        </a:rPr>
                        <a:t>DocumentFragment</a:t>
                      </a:r>
                      <a:r>
                        <a:rPr kumimoji="0" lang="en-US" sz="1800" b="0" i="0" u="none" strike="noStrike" cap="none" normalizeH="0" baseline="0" dirty="0" smtClean="0">
                          <a:ln>
                            <a:noFill/>
                          </a:ln>
                          <a:solidFill>
                            <a:schemeClr val="tx1"/>
                          </a:solidFill>
                          <a:effectLst/>
                          <a:latin typeface="+mj-lt"/>
                          <a:cs typeface="Times New Roman" pitchFamily="18" charset="0"/>
                        </a:rPr>
                        <a:t> object and returns it.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Times New Roman" pitchFamily="18" charset="0"/>
                        </a:rPr>
                        <a:t>- You may then add elements, nodes, and so on to this fragment just the way you create a tree under the root node</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81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mj-lt"/>
                          <a:cs typeface="Times New Roman" pitchFamily="18" charset="0"/>
                        </a:rPr>
                        <a:t>createCDATASection</a:t>
                      </a:r>
                      <a:endParaRPr kumimoji="0" lang="en-US" sz="1600" b="0" i="0" u="none" strike="noStrike" cap="none" normalizeH="0" baseline="0" dirty="0" smtClean="0">
                        <a:ln>
                          <a:noFill/>
                        </a:ln>
                        <a:solidFill>
                          <a:schemeClr val="tx1"/>
                        </a:solidFill>
                        <a:effectLst/>
                        <a:latin typeface="+mj-lt"/>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public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CDATASection</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createCDATASection</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(String 	data) throws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DOMException</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 </a:t>
                      </a:r>
                      <a:r>
                        <a:rPr kumimoji="0" lang="en-US" sz="1800" b="0" i="0" u="none" strike="noStrike" cap="none" normalizeH="0" baseline="0" dirty="0" smtClean="0">
                          <a:ln>
                            <a:noFill/>
                          </a:ln>
                          <a:solidFill>
                            <a:schemeClr val="tx1"/>
                          </a:solidFill>
                          <a:effectLst/>
                          <a:latin typeface="+mj-lt"/>
                          <a:cs typeface="Times New Roman" pitchFamily="18" charset="0"/>
                        </a:rPr>
                        <a:t>Creates a CDATA Section node whose value is the specified string passed as an argument.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Times New Roman" pitchFamily="18" charset="0"/>
                        </a:rPr>
                        <a:t>- Throws the </a:t>
                      </a:r>
                      <a:r>
                        <a:rPr kumimoji="0" lang="en-US" sz="1800" b="0" i="0" u="none" strike="noStrike" cap="none" normalizeH="0" baseline="0" dirty="0" err="1" smtClean="0">
                          <a:ln>
                            <a:noFill/>
                          </a:ln>
                          <a:solidFill>
                            <a:schemeClr val="tx1"/>
                          </a:solidFill>
                          <a:effectLst/>
                          <a:latin typeface="+mj-lt"/>
                          <a:cs typeface="Times New Roman" pitchFamily="18" charset="0"/>
                        </a:rPr>
                        <a:t>DOMException</a:t>
                      </a:r>
                      <a:r>
                        <a:rPr kumimoji="0" lang="en-US" sz="1800" b="0" i="0" u="none" strike="noStrike" cap="none" normalizeH="0" baseline="0" dirty="0" smtClean="0">
                          <a:ln>
                            <a:noFill/>
                          </a:ln>
                          <a:solidFill>
                            <a:schemeClr val="tx1"/>
                          </a:solidFill>
                          <a:effectLst/>
                          <a:latin typeface="+mj-lt"/>
                          <a:cs typeface="Times New Roman" pitchFamily="18" charset="0"/>
                        </a:rPr>
                        <a:t> for encountering NOT_SUPPORTED_ERR error condition. This error is raised when the document is an HTML document.</a:t>
                      </a:r>
                      <a:endParaRPr kumimoji="0" lang="en-US" sz="1600" b="0" i="0" u="none" strike="noStrike" cap="none" normalizeH="0" baseline="0" dirty="0" smtClean="0">
                        <a:ln>
                          <a:noFill/>
                        </a:ln>
                        <a:solidFill>
                          <a:schemeClr val="tx1"/>
                        </a:solidFill>
                        <a:effectLst/>
                        <a:latin typeface="+mj-lt"/>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70293411"/>
      </p:ext>
    </p:extLst>
  </p:cSld>
  <p:clrMapOvr>
    <a:masterClrMapping/>
  </p:clrMapOvr>
  <p:transition spd="slow">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an Attribute</a:t>
            </a:r>
            <a:endParaRPr lang="vi-VN" dirty="0"/>
          </a:p>
        </p:txBody>
      </p:sp>
      <p:sp>
        <p:nvSpPr>
          <p:cNvPr id="3" name="Content Placeholder 2"/>
          <p:cNvSpPr>
            <a:spLocks noGrp="1"/>
          </p:cNvSpPr>
          <p:nvPr>
            <p:ph idx="1"/>
          </p:nvPr>
        </p:nvSpPr>
        <p:spPr>
          <a:xfrm>
            <a:off x="457200" y="1295399"/>
            <a:ext cx="8476488" cy="1112837"/>
          </a:xfrm>
        </p:spPr>
        <p:txBody>
          <a:bodyPr>
            <a:normAutofit fontScale="85000" lnSpcReduction="20000"/>
          </a:bodyPr>
          <a:lstStyle/>
          <a:p>
            <a:r>
              <a:rPr lang="vi-VN" dirty="0" smtClean="0"/>
              <a:t>removeAttribute</a:t>
            </a:r>
          </a:p>
          <a:p>
            <a:r>
              <a:rPr lang="vi-VN" dirty="0" smtClean="0"/>
              <a:t>removeAttributeNode</a:t>
            </a:r>
          </a:p>
          <a:p>
            <a:r>
              <a:rPr lang="vi-VN" dirty="0" smtClean="0"/>
              <a:t>setAttributeNode</a:t>
            </a:r>
          </a:p>
          <a:p>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464457" y="2590800"/>
            <a:ext cx="8016536" cy="3948112"/>
          </a:xfrm>
          <a:prstGeom prst="rect">
            <a:avLst/>
          </a:prstGeom>
          <a:noFill/>
          <a:ln w="9525">
            <a:noFill/>
            <a:miter lim="800000"/>
            <a:headEnd/>
            <a:tailEnd/>
          </a:ln>
        </p:spPr>
      </p:pic>
    </p:spTree>
    <p:extLst>
      <p:ext uri="{BB962C8B-B14F-4D97-AF65-F5344CB8AC3E}">
        <p14:creationId xmlns:p14="http://schemas.microsoft.com/office/powerpoint/2010/main" val="1463224156"/>
      </p:ext>
    </p:extLst>
  </p:cSld>
  <p:clrMapOvr>
    <a:masterClrMapping/>
  </p:clrMapOvr>
  <p:transition spd="slow">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0"/>
            <a:ext cx="8534400" cy="685800"/>
          </a:xfrm>
        </p:spPr>
        <p:txBody>
          <a:bodyPr>
            <a:noAutofit/>
          </a:bodyPr>
          <a:lstStyle/>
          <a:p>
            <a:pPr algn="ctr"/>
            <a:r>
              <a:rPr lang="en-US" sz="4000" smtClean="0"/>
              <a:t>DOM Level 2 Modules</a:t>
            </a:r>
            <a:endParaRPr lang="en-US" sz="4000"/>
          </a:p>
        </p:txBody>
      </p:sp>
      <p:sp>
        <p:nvSpPr>
          <p:cNvPr id="4" name="Slide Number Placeholder 3"/>
          <p:cNvSpPr>
            <a:spLocks noGrp="1"/>
          </p:cNvSpPr>
          <p:nvPr>
            <p:ph type="sldNum" sz="quarter" idx="12"/>
          </p:nvPr>
        </p:nvSpPr>
        <p:spPr/>
        <p:txBody>
          <a:bodyPr/>
          <a:lstStyle/>
          <a:p>
            <a:fld id="{515FC477-0A05-4F3E-8EE9-E015C9089D56}" type="slidenum">
              <a:rPr lang="en-US" smtClean="0"/>
              <a:pPr/>
              <a:t>75</a:t>
            </a:fld>
            <a:endParaRPr lang="en-US"/>
          </a:p>
        </p:txBody>
      </p:sp>
    </p:spTree>
    <p:extLst>
      <p:ext uri="{BB962C8B-B14F-4D97-AF65-F5344CB8AC3E}">
        <p14:creationId xmlns:p14="http://schemas.microsoft.com/office/powerpoint/2010/main" val="592041060"/>
      </p:ext>
    </p:extLst>
  </p:cSld>
  <p:clrMapOvr>
    <a:masterClrMapping/>
  </p:clrMapOvr>
  <p:transition spd="slow">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682028"/>
            <a:ext cx="7790688" cy="914400"/>
          </a:xfrm>
        </p:spPr>
        <p:txBody>
          <a:bodyPr/>
          <a:lstStyle/>
          <a:p>
            <a:r>
              <a:rPr lang="en-US" dirty="0" smtClean="0">
                <a:latin typeface="Times New Roman" pitchFamily="18" charset="0"/>
                <a:cs typeface="Times New Roman" pitchFamily="18" charset="0"/>
              </a:rPr>
              <a:t>The DOM Level 2 (DOM2)</a:t>
            </a:r>
            <a:endParaRPr lang="vi-VN" dirty="0"/>
          </a:p>
        </p:txBody>
      </p:sp>
      <p:sp>
        <p:nvSpPr>
          <p:cNvPr id="3" name="Content Placeholder 2"/>
          <p:cNvSpPr>
            <a:spLocks noGrp="1"/>
          </p:cNvSpPr>
          <p:nvPr>
            <p:ph idx="1"/>
          </p:nvPr>
        </p:nvSpPr>
        <p:spPr>
          <a:xfrm>
            <a:off x="304800" y="1447800"/>
            <a:ext cx="2819456" cy="5105400"/>
          </a:xfrm>
        </p:spPr>
        <p:txBody>
          <a:bodyPr>
            <a:normAutofit/>
          </a:bodyPr>
          <a:lstStyle/>
          <a:p>
            <a:r>
              <a:rPr lang="en-US" sz="2400" dirty="0" smtClean="0">
                <a:latin typeface="Times New Roman" pitchFamily="18" charset="0"/>
                <a:cs typeface="Times New Roman" pitchFamily="18" charset="0"/>
              </a:rPr>
              <a:t>DOM 2 modules:</a:t>
            </a:r>
            <a:endParaRPr lang="en-US" sz="2400" dirty="0" smtClean="0"/>
          </a:p>
          <a:p>
            <a:pPr lvl="1" algn="just"/>
            <a:r>
              <a:rPr lang="en-US" sz="2000" dirty="0" smtClean="0">
                <a:latin typeface="Times New Roman" pitchFamily="18" charset="0"/>
                <a:cs typeface="Times New Roman" pitchFamily="18" charset="0"/>
              </a:rPr>
              <a:t>Core</a:t>
            </a:r>
          </a:p>
          <a:p>
            <a:pPr lvl="1" algn="just"/>
            <a:r>
              <a:rPr lang="en-US" sz="2000" dirty="0" smtClean="0">
                <a:latin typeface="Times New Roman" pitchFamily="18" charset="0"/>
                <a:cs typeface="Times New Roman" pitchFamily="18" charset="0"/>
              </a:rPr>
              <a:t>Views</a:t>
            </a:r>
          </a:p>
          <a:p>
            <a:pPr lvl="1" algn="just"/>
            <a:r>
              <a:rPr lang="en-US" sz="2000" dirty="0" smtClean="0">
                <a:latin typeface="Times New Roman" pitchFamily="18" charset="0"/>
                <a:cs typeface="Times New Roman" pitchFamily="18" charset="0"/>
              </a:rPr>
              <a:t>Style</a:t>
            </a:r>
          </a:p>
          <a:p>
            <a:pPr lvl="1" algn="just"/>
            <a:r>
              <a:rPr lang="en-US" sz="2000" dirty="0" smtClean="0">
                <a:latin typeface="Times New Roman" pitchFamily="18" charset="0"/>
                <a:cs typeface="Times New Roman" pitchFamily="18" charset="0"/>
              </a:rPr>
              <a:t>Event</a:t>
            </a:r>
          </a:p>
          <a:p>
            <a:pPr lvl="1" algn="just"/>
            <a:r>
              <a:rPr lang="en-US" sz="2000" dirty="0" smtClean="0">
                <a:latin typeface="Times New Roman" pitchFamily="18" charset="0"/>
                <a:cs typeface="Times New Roman" pitchFamily="18" charset="0"/>
              </a:rPr>
              <a:t>Traversal</a:t>
            </a:r>
          </a:p>
          <a:p>
            <a:pPr lvl="1" algn="just"/>
            <a:r>
              <a:rPr lang="en-US" sz="2000" dirty="0" smtClean="0">
                <a:latin typeface="Times New Roman" pitchFamily="18" charset="0"/>
                <a:cs typeface="Times New Roman" pitchFamily="18" charset="0"/>
              </a:rPr>
              <a:t>Range</a:t>
            </a:r>
          </a:p>
          <a:p>
            <a:pPr lvl="1" algn="just"/>
            <a:r>
              <a:rPr lang="en-US" sz="2000" dirty="0" smtClean="0">
                <a:latin typeface="Times New Roman" pitchFamily="18" charset="0"/>
                <a:cs typeface="Times New Roman" pitchFamily="18" charset="0"/>
              </a:rPr>
              <a:t>HTML</a:t>
            </a:r>
          </a:p>
          <a:p>
            <a:pPr lvl="1" algn="just"/>
            <a:r>
              <a:rPr lang="en-US" sz="2000" dirty="0" smtClean="0">
                <a:latin typeface="Times New Roman" pitchFamily="18" charset="0"/>
                <a:cs typeface="Times New Roman" pitchFamily="18" charset="0"/>
              </a:rPr>
              <a:t>CSS</a:t>
            </a:r>
          </a:p>
          <a:p>
            <a:pPr algn="just">
              <a:lnSpc>
                <a:spcPct val="90000"/>
              </a:lnSpc>
            </a:pPr>
            <a:endParaRPr lang="vi-V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3505200" y="1427461"/>
            <a:ext cx="4628444" cy="4949228"/>
          </a:xfrm>
          <a:prstGeom prst="rect">
            <a:avLst/>
          </a:prstGeom>
          <a:noFill/>
          <a:ln w="9525">
            <a:noFill/>
            <a:miter lim="800000"/>
            <a:headEnd/>
            <a:tailEnd/>
          </a:ln>
        </p:spPr>
      </p:pic>
    </p:spTree>
    <p:extLst>
      <p:ext uri="{BB962C8B-B14F-4D97-AF65-F5344CB8AC3E}">
        <p14:creationId xmlns:p14="http://schemas.microsoft.com/office/powerpoint/2010/main" val="1126641361"/>
      </p:ext>
    </p:extLst>
  </p:cSld>
  <p:clrMapOvr>
    <a:masterClrMapping/>
  </p:clrMapOvr>
  <p:transition spd="slow">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Module</a:t>
            </a:r>
            <a:endParaRPr lang="vi-VN" dirty="0"/>
          </a:p>
        </p:txBody>
      </p:sp>
      <p:sp>
        <p:nvSpPr>
          <p:cNvPr id="3" name="Content Placeholder 2"/>
          <p:cNvSpPr>
            <a:spLocks noGrp="1"/>
          </p:cNvSpPr>
          <p:nvPr>
            <p:ph idx="1"/>
          </p:nvPr>
        </p:nvSpPr>
        <p:spPr>
          <a:xfrm>
            <a:off x="304800" y="1219200"/>
            <a:ext cx="4343400" cy="5334000"/>
          </a:xfrm>
        </p:spPr>
        <p:txBody>
          <a:bodyPr>
            <a:normAutofit/>
          </a:bodyPr>
          <a:lstStyle/>
          <a:p>
            <a:pPr algn="just">
              <a:lnSpc>
                <a:spcPct val="90000"/>
              </a:lnSpc>
            </a:pPr>
            <a:r>
              <a:rPr lang="en-US" dirty="0" smtClean="0">
                <a:latin typeface="Times New Roman" pitchFamily="18" charset="0"/>
                <a:cs typeface="Times New Roman" pitchFamily="18" charset="0"/>
              </a:rPr>
              <a:t>Is the fundamental specification or module. </a:t>
            </a:r>
          </a:p>
          <a:p>
            <a:pPr algn="just">
              <a:lnSpc>
                <a:spcPct val="90000"/>
              </a:lnSpc>
            </a:pPr>
            <a:r>
              <a:rPr lang="en-US" dirty="0" smtClean="0">
                <a:latin typeface="Times New Roman" pitchFamily="18" charset="0"/>
                <a:cs typeface="Times New Roman" pitchFamily="18" charset="0"/>
              </a:rPr>
              <a:t>Defines a set of objects and interfaces to access and manipulate parsed XML content. </a:t>
            </a:r>
          </a:p>
          <a:p>
            <a:pPr algn="just">
              <a:lnSpc>
                <a:spcPct val="90000"/>
              </a:lnSpc>
            </a:pPr>
            <a:r>
              <a:rPr lang="en-US" dirty="0" smtClean="0">
                <a:latin typeface="Times New Roman" pitchFamily="18" charset="0"/>
                <a:cs typeface="Times New Roman" pitchFamily="18" charset="0"/>
              </a:rPr>
              <a:t>Has incorporated new ways to traverse and manipulate the XML documents through other optional modules.</a:t>
            </a:r>
          </a:p>
          <a:p>
            <a:pPr algn="just">
              <a:lnSpc>
                <a:spcPct val="90000"/>
              </a:lnSpc>
            </a:pPr>
            <a:r>
              <a:rPr lang="en-US" dirty="0" smtClean="0">
                <a:latin typeface="Times New Roman" pitchFamily="18" charset="0"/>
                <a:cs typeface="Times New Roman" pitchFamily="18" charset="0"/>
              </a:rPr>
              <a:t>Facilitates creating and populating a Document object through the DOM API calls. </a:t>
            </a:r>
          </a:p>
          <a:p>
            <a:pPr algn="just">
              <a:lnSpc>
                <a:spcPct val="90000"/>
              </a:lnSpc>
            </a:pPr>
            <a:r>
              <a:rPr lang="en-US" dirty="0" smtClean="0">
                <a:latin typeface="Times New Roman" pitchFamily="18" charset="0"/>
                <a:cs typeface="Times New Roman" pitchFamily="18" charset="0"/>
              </a:rPr>
              <a:t>Extends the functionality of the DOM core 1 with some added features.</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648200" y="1066800"/>
            <a:ext cx="4343400" cy="5387487"/>
          </a:xfrm>
          <a:prstGeom prst="rect">
            <a:avLst/>
          </a:prstGeom>
          <a:noFill/>
          <a:ln w="9525">
            <a:noFill/>
            <a:miter lim="800000"/>
            <a:headEnd/>
            <a:tailEnd/>
          </a:ln>
        </p:spPr>
      </p:pic>
    </p:spTree>
    <p:extLst>
      <p:ext uri="{BB962C8B-B14F-4D97-AF65-F5344CB8AC3E}">
        <p14:creationId xmlns:p14="http://schemas.microsoft.com/office/powerpoint/2010/main" val="748853624"/>
      </p:ext>
    </p:extLst>
  </p:cSld>
  <p:clrMapOvr>
    <a:masterClrMapping/>
  </p:clrMapOvr>
  <p:transition spd="slow">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Module(1)</a:t>
            </a:r>
            <a:endParaRPr lang="vi-VN" dirty="0"/>
          </a:p>
        </p:txBody>
      </p:sp>
      <p:sp>
        <p:nvSpPr>
          <p:cNvPr id="3" name="Content Placeholder 2"/>
          <p:cNvSpPr>
            <a:spLocks noGrp="1"/>
          </p:cNvSpPr>
          <p:nvPr>
            <p:ph idx="1"/>
          </p:nvPr>
        </p:nvSpPr>
        <p:spPr>
          <a:xfrm>
            <a:off x="304800" y="1676400"/>
            <a:ext cx="4267200" cy="4876800"/>
          </a:xfrm>
        </p:spPr>
        <p:txBody>
          <a:bodyPr>
            <a:noAutofit/>
          </a:bodyPr>
          <a:lstStyle/>
          <a:p>
            <a:pPr algn="just">
              <a:lnSpc>
                <a:spcPct val="80000"/>
              </a:lnSpc>
            </a:pPr>
            <a:r>
              <a:rPr lang="en-US" sz="2100" dirty="0" smtClean="0">
                <a:latin typeface="Times New Roman" pitchFamily="18" charset="0"/>
                <a:cs typeface="Times New Roman" pitchFamily="18" charset="0"/>
              </a:rPr>
              <a:t>The Range object represents a fragment of a document, or attribute. </a:t>
            </a:r>
          </a:p>
          <a:p>
            <a:pPr algn="just">
              <a:lnSpc>
                <a:spcPct val="80000"/>
              </a:lnSpc>
            </a:pPr>
            <a:r>
              <a:rPr lang="en-US" sz="2100" dirty="0" smtClean="0">
                <a:latin typeface="Times New Roman" pitchFamily="18" charset="0"/>
                <a:cs typeface="Times New Roman" pitchFamily="18" charset="0"/>
              </a:rPr>
              <a:t>Allows update a range of content in elements. </a:t>
            </a:r>
          </a:p>
          <a:p>
            <a:pPr algn="just">
              <a:lnSpc>
                <a:spcPct val="80000"/>
              </a:lnSpc>
            </a:pPr>
            <a:r>
              <a:rPr lang="en-US" sz="2100" dirty="0" smtClean="0">
                <a:latin typeface="Times New Roman" pitchFamily="18" charset="0"/>
                <a:cs typeface="Times New Roman" pitchFamily="18" charset="0"/>
              </a:rPr>
              <a:t>Can be defined as a set of values of similar type with specific boundary points. </a:t>
            </a:r>
          </a:p>
          <a:p>
            <a:r>
              <a:rPr lang="en-US" sz="2100" dirty="0" smtClean="0">
                <a:latin typeface="Times New Roman" pitchFamily="18" charset="0"/>
                <a:cs typeface="Times New Roman" pitchFamily="18" charset="0"/>
              </a:rPr>
              <a:t>Contains interfaces to extract a Range object from a complete document. </a:t>
            </a:r>
          </a:p>
          <a:p>
            <a:r>
              <a:rPr lang="en-US" sz="2100" dirty="0" smtClean="0">
                <a:latin typeface="Times New Roman" pitchFamily="18" charset="0"/>
                <a:cs typeface="Times New Roman" pitchFamily="18" charset="0"/>
              </a:rPr>
              <a:t>The content in a range is contiguous with specific boundary points.</a:t>
            </a:r>
            <a:endParaRPr lang="vi-VN" sz="2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495800" y="1219200"/>
            <a:ext cx="4648200" cy="4743898"/>
          </a:xfrm>
          <a:prstGeom prst="rect">
            <a:avLst/>
          </a:prstGeom>
          <a:noFill/>
          <a:ln w="9525">
            <a:noFill/>
            <a:miter lim="800000"/>
            <a:headEnd/>
            <a:tailEnd/>
          </a:ln>
        </p:spPr>
      </p:pic>
    </p:spTree>
    <p:extLst>
      <p:ext uri="{BB962C8B-B14F-4D97-AF65-F5344CB8AC3E}">
        <p14:creationId xmlns:p14="http://schemas.microsoft.com/office/powerpoint/2010/main" val="105893365"/>
      </p:ext>
    </p:extLst>
  </p:cSld>
  <p:clrMapOvr>
    <a:masterClrMapping/>
  </p:clrMapOvr>
  <p:transition spd="slow">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Module (2)</a:t>
            </a:r>
            <a:endParaRPr lang="vi-VN" dirty="0"/>
          </a:p>
        </p:txBody>
      </p:sp>
      <p:graphicFrame>
        <p:nvGraphicFramePr>
          <p:cNvPr id="5" name="Content Placeholder 4"/>
          <p:cNvGraphicFramePr>
            <a:graphicFrameLocks noGrp="1"/>
          </p:cNvGraphicFramePr>
          <p:nvPr>
            <p:ph idx="1"/>
            <p:extLst/>
          </p:nvPr>
        </p:nvGraphicFramePr>
        <p:xfrm>
          <a:off x="304800" y="1828800"/>
          <a:ext cx="8534400" cy="3977640"/>
        </p:xfrm>
        <a:graphic>
          <a:graphicData uri="http://schemas.openxmlformats.org/drawingml/2006/table">
            <a:tbl>
              <a:tblPr firstRow="1" bandRow="1">
                <a:tableStyleId>{5C22544A-7EE6-4342-B048-85BDC9FD1C3A}</a:tableStyleId>
              </a:tblPr>
              <a:tblGrid>
                <a:gridCol w="2722003"/>
                <a:gridCol w="5812397"/>
              </a:tblGrid>
              <a:tr h="370840">
                <a:tc>
                  <a:txBody>
                    <a:bodyPr/>
                    <a:lstStyle/>
                    <a:p>
                      <a:endParaRPr lang="vi-VN" dirty="0"/>
                    </a:p>
                  </a:txBody>
                  <a:tcPr/>
                </a:tc>
                <a:tc>
                  <a:txBody>
                    <a:bodyPr/>
                    <a:lstStyle/>
                    <a:p>
                      <a:endParaRPr lang="vi-VN" dirty="0"/>
                    </a:p>
                  </a:txBody>
                  <a:tcPr/>
                </a:tc>
              </a:tr>
              <a:tr h="370840">
                <a:tc>
                  <a:txBody>
                    <a:bodyPr/>
                    <a:lstStyle/>
                    <a:p>
                      <a:r>
                        <a:rPr kumimoji="0" lang="vi-VN" sz="1800" kern="1200" baseline="0" dirty="0" smtClean="0">
                          <a:solidFill>
                            <a:schemeClr val="dk1"/>
                          </a:solidFill>
                          <a:latin typeface="+mn-lt"/>
                          <a:ea typeface="+mn-ea"/>
                          <a:cs typeface="+mn-cs"/>
                        </a:rPr>
                        <a:t>cloneContents()</a:t>
                      </a:r>
                      <a:endParaRPr lang="vi-VN" dirty="0"/>
                    </a:p>
                  </a:txBody>
                  <a:tcPr/>
                </a:tc>
                <a:tc>
                  <a:txBody>
                    <a:bodyPr/>
                    <a:lstStyle/>
                    <a:p>
                      <a:r>
                        <a:rPr kumimoji="0" lang="en-US" sz="1800" kern="1200" baseline="0" dirty="0" smtClean="0">
                          <a:solidFill>
                            <a:schemeClr val="dk1"/>
                          </a:solidFill>
                          <a:latin typeface="+mn-lt"/>
                          <a:ea typeface="+mn-ea"/>
                          <a:cs typeface="+mn-cs"/>
                        </a:rPr>
                        <a:t>Duplicates the contents of a range</a:t>
                      </a:r>
                      <a:endParaRPr lang="vi-VN" dirty="0"/>
                    </a:p>
                  </a:txBody>
                  <a:tcPr/>
                </a:tc>
              </a:tr>
              <a:tr h="370840">
                <a:tc>
                  <a:txBody>
                    <a:bodyPr/>
                    <a:lstStyle/>
                    <a:p>
                      <a:r>
                        <a:rPr kumimoji="0" lang="vi-VN" sz="1800" kern="1200" baseline="0" dirty="0" smtClean="0">
                          <a:solidFill>
                            <a:schemeClr val="dk1"/>
                          </a:solidFill>
                          <a:latin typeface="+mn-lt"/>
                          <a:ea typeface="+mn-ea"/>
                          <a:cs typeface="+mn-cs"/>
                        </a:rPr>
                        <a:t>deleteContents()</a:t>
                      </a:r>
                      <a:endParaRPr lang="vi-VN" dirty="0"/>
                    </a:p>
                  </a:txBody>
                  <a:tcPr/>
                </a:tc>
                <a:tc>
                  <a:txBody>
                    <a:bodyPr/>
                    <a:lstStyle/>
                    <a:p>
                      <a:r>
                        <a:rPr kumimoji="0" lang="en-US" sz="1800" kern="1200" baseline="0" dirty="0" smtClean="0">
                          <a:solidFill>
                            <a:schemeClr val="dk1"/>
                          </a:solidFill>
                          <a:latin typeface="+mn-lt"/>
                          <a:ea typeface="+mn-ea"/>
                          <a:cs typeface="+mn-cs"/>
                        </a:rPr>
                        <a:t>Deletes the contents of a range</a:t>
                      </a:r>
                      <a:endParaRPr lang="vi-VN" dirty="0"/>
                    </a:p>
                  </a:txBody>
                  <a:tcPr/>
                </a:tc>
              </a:tr>
              <a:tr h="370840">
                <a:tc>
                  <a:txBody>
                    <a:bodyPr/>
                    <a:lstStyle/>
                    <a:p>
                      <a:r>
                        <a:rPr kumimoji="0" lang="vi-VN" sz="1800" kern="1200" baseline="0" dirty="0" smtClean="0">
                          <a:solidFill>
                            <a:schemeClr val="dk1"/>
                          </a:solidFill>
                          <a:latin typeface="+mn-lt"/>
                          <a:ea typeface="+mn-ea"/>
                          <a:cs typeface="+mn-cs"/>
                        </a:rPr>
                        <a:t>getCollapsed()</a:t>
                      </a:r>
                      <a:endParaRPr lang="vi-VN" dirty="0"/>
                    </a:p>
                  </a:txBody>
                  <a:tcPr/>
                </a:tc>
                <a:tc>
                  <a:txBody>
                    <a:bodyPr/>
                    <a:lstStyle/>
                    <a:p>
                      <a:r>
                        <a:rPr kumimoji="0" lang="en-US" sz="1800" kern="1200" baseline="0" dirty="0" smtClean="0">
                          <a:solidFill>
                            <a:schemeClr val="dk1"/>
                          </a:solidFill>
                          <a:latin typeface="+mn-lt"/>
                          <a:ea typeface="+mn-ea"/>
                          <a:cs typeface="+mn-cs"/>
                        </a:rPr>
                        <a:t>Returns TRUE is the range is collapsed</a:t>
                      </a:r>
                      <a:endParaRPr lang="vi-VN" dirty="0"/>
                    </a:p>
                  </a:txBody>
                  <a:tcPr/>
                </a:tc>
              </a:tr>
              <a:tr h="370840">
                <a:tc>
                  <a:txBody>
                    <a:bodyPr/>
                    <a:lstStyle/>
                    <a:p>
                      <a:r>
                        <a:rPr kumimoji="0" lang="vi-VN" sz="1800" kern="1200" baseline="0" dirty="0" smtClean="0">
                          <a:solidFill>
                            <a:schemeClr val="dk1"/>
                          </a:solidFill>
                          <a:latin typeface="+mn-lt"/>
                          <a:ea typeface="+mn-ea"/>
                          <a:cs typeface="+mn-cs"/>
                        </a:rPr>
                        <a:t>getEndContainer()</a:t>
                      </a:r>
                      <a:endParaRPr lang="vi-VN" dirty="0"/>
                    </a:p>
                  </a:txBody>
                  <a:tcPr/>
                </a:tc>
                <a:tc>
                  <a:txBody>
                    <a:bodyPr/>
                    <a:lstStyle/>
                    <a:p>
                      <a:r>
                        <a:rPr kumimoji="0" lang="en-US" sz="1800" kern="1200" baseline="0" dirty="0" err="1" smtClean="0">
                          <a:solidFill>
                            <a:schemeClr val="dk1"/>
                          </a:solidFill>
                          <a:latin typeface="+mn-lt"/>
                          <a:ea typeface="+mn-ea"/>
                          <a:cs typeface="+mn-cs"/>
                        </a:rPr>
                        <a:t>getEndContainer</a:t>
                      </a:r>
                      <a:r>
                        <a:rPr kumimoji="0" lang="en-US" sz="1800" kern="1200" baseline="0" dirty="0" smtClean="0">
                          <a:solidFill>
                            <a:schemeClr val="dk1"/>
                          </a:solidFill>
                          <a:latin typeface="+mn-lt"/>
                          <a:ea typeface="+mn-ea"/>
                          <a:cs typeface="+mn-cs"/>
                        </a:rPr>
                        <a:t>() Obtains the node within which the range ends</a:t>
                      </a:r>
                      <a:endParaRPr lang="vi-VN" dirty="0"/>
                    </a:p>
                  </a:txBody>
                  <a:tcPr/>
                </a:tc>
              </a:tr>
              <a:tr h="370840">
                <a:tc>
                  <a:txBody>
                    <a:bodyPr/>
                    <a:lstStyle/>
                    <a:p>
                      <a:r>
                        <a:rPr kumimoji="0" lang="vi-VN" sz="1800" kern="1200" baseline="0" dirty="0" smtClean="0">
                          <a:solidFill>
                            <a:schemeClr val="dk1"/>
                          </a:solidFill>
                          <a:latin typeface="+mn-lt"/>
                          <a:ea typeface="+mn-ea"/>
                          <a:cs typeface="+mn-cs"/>
                        </a:rPr>
                        <a:t>getStartContainer()</a:t>
                      </a:r>
                      <a:endParaRPr lang="vi-VN" dirty="0"/>
                    </a:p>
                  </a:txBody>
                  <a:tcPr/>
                </a:tc>
                <a:tc>
                  <a:txBody>
                    <a:bodyPr/>
                    <a:lstStyle/>
                    <a:p>
                      <a:r>
                        <a:rPr kumimoji="0" lang="en-US" sz="1800" kern="1200" baseline="0" dirty="0" smtClean="0">
                          <a:solidFill>
                            <a:schemeClr val="dk1"/>
                          </a:solidFill>
                          <a:latin typeface="+mn-lt"/>
                          <a:ea typeface="+mn-ea"/>
                          <a:cs typeface="+mn-cs"/>
                        </a:rPr>
                        <a:t>Obtains the node within which the range begins</a:t>
                      </a:r>
                      <a:endParaRPr lang="vi-VN" dirty="0"/>
                    </a:p>
                  </a:txBody>
                  <a:tcPr/>
                </a:tc>
              </a:tr>
              <a:tr h="370840">
                <a:tc>
                  <a:txBody>
                    <a:bodyPr/>
                    <a:lstStyle/>
                    <a:p>
                      <a:r>
                        <a:rPr kumimoji="0" lang="vi-VN" sz="1800" kern="1200" baseline="0" dirty="0" smtClean="0">
                          <a:solidFill>
                            <a:schemeClr val="dk1"/>
                          </a:solidFill>
                          <a:latin typeface="+mn-lt"/>
                          <a:ea typeface="+mn-ea"/>
                          <a:cs typeface="+mn-cs"/>
                        </a:rPr>
                        <a:t>selectNode()</a:t>
                      </a:r>
                      <a:endParaRPr lang="vi-VN" dirty="0"/>
                    </a:p>
                  </a:txBody>
                  <a:tcPr/>
                </a:tc>
                <a:tc>
                  <a:txBody>
                    <a:bodyPr/>
                    <a:lstStyle/>
                    <a:p>
                      <a:r>
                        <a:rPr kumimoji="0" lang="en-US" sz="1800" kern="1200" baseline="0" dirty="0" smtClean="0">
                          <a:solidFill>
                            <a:schemeClr val="dk1"/>
                          </a:solidFill>
                          <a:latin typeface="+mn-lt"/>
                          <a:ea typeface="+mn-ea"/>
                          <a:cs typeface="+mn-cs"/>
                        </a:rPr>
                        <a:t>Selects a node and its contents</a:t>
                      </a:r>
                      <a:endParaRPr lang="vi-VN" dirty="0"/>
                    </a:p>
                  </a:txBody>
                  <a:tcPr/>
                </a:tc>
              </a:tr>
              <a:tr h="370840">
                <a:tc>
                  <a:txBody>
                    <a:bodyPr/>
                    <a:lstStyle/>
                    <a:p>
                      <a:r>
                        <a:rPr kumimoji="0" lang="vi-VN" sz="1800" kern="1200" baseline="0" dirty="0" smtClean="0">
                          <a:solidFill>
                            <a:schemeClr val="dk1"/>
                          </a:solidFill>
                          <a:latin typeface="+mn-lt"/>
                          <a:ea typeface="+mn-ea"/>
                          <a:cs typeface="+mn-cs"/>
                        </a:rPr>
                        <a:t>selectNodeContents()</a:t>
                      </a:r>
                      <a:endParaRPr lang="vi-VN" dirty="0"/>
                    </a:p>
                  </a:txBody>
                  <a:tcPr/>
                </a:tc>
                <a:tc>
                  <a:txBody>
                    <a:bodyPr/>
                    <a:lstStyle/>
                    <a:p>
                      <a:r>
                        <a:rPr kumimoji="0" lang="en-US" sz="1800" kern="1200" baseline="0" dirty="0" smtClean="0">
                          <a:solidFill>
                            <a:schemeClr val="dk1"/>
                          </a:solidFill>
                          <a:latin typeface="+mn-lt"/>
                          <a:ea typeface="+mn-ea"/>
                          <a:cs typeface="+mn-cs"/>
                        </a:rPr>
                        <a:t>Selects the contents within a node</a:t>
                      </a:r>
                      <a:endParaRPr lang="vi-VN" dirty="0"/>
                    </a:p>
                  </a:txBody>
                  <a:tcPr/>
                </a:tc>
              </a:tr>
              <a:tr h="370840">
                <a:tc>
                  <a:txBody>
                    <a:bodyPr/>
                    <a:lstStyle/>
                    <a:p>
                      <a:r>
                        <a:rPr kumimoji="0" lang="vi-VN" sz="1800" kern="1200" baseline="0" dirty="0" smtClean="0">
                          <a:solidFill>
                            <a:schemeClr val="dk1"/>
                          </a:solidFill>
                          <a:latin typeface="+mn-lt"/>
                          <a:ea typeface="+mn-ea"/>
                          <a:cs typeface="+mn-cs"/>
                        </a:rPr>
                        <a:t>setEnd()</a:t>
                      </a:r>
                      <a:endParaRPr lang="vi-VN" dirty="0"/>
                    </a:p>
                  </a:txBody>
                  <a:tcPr/>
                </a:tc>
                <a:tc>
                  <a:txBody>
                    <a:bodyPr/>
                    <a:lstStyle/>
                    <a:p>
                      <a:r>
                        <a:rPr kumimoji="0" lang="en-US" sz="1800" kern="1200" baseline="0" dirty="0" smtClean="0">
                          <a:solidFill>
                            <a:schemeClr val="dk1"/>
                          </a:solidFill>
                          <a:latin typeface="+mn-lt"/>
                          <a:ea typeface="+mn-ea"/>
                          <a:cs typeface="+mn-cs"/>
                        </a:rPr>
                        <a:t>Sets the attributes describing the end of a range</a:t>
                      </a:r>
                      <a:endParaRPr lang="vi-VN" dirty="0"/>
                    </a:p>
                  </a:txBody>
                  <a:tcPr/>
                </a:tc>
              </a:tr>
              <a:tr h="370840">
                <a:tc>
                  <a:txBody>
                    <a:bodyPr/>
                    <a:lstStyle/>
                    <a:p>
                      <a:r>
                        <a:rPr kumimoji="0" lang="vi-VN" sz="1800" kern="1200" baseline="0" dirty="0" smtClean="0">
                          <a:solidFill>
                            <a:schemeClr val="dk1"/>
                          </a:solidFill>
                          <a:latin typeface="+mn-lt"/>
                          <a:ea typeface="+mn-ea"/>
                          <a:cs typeface="+mn-cs"/>
                        </a:rPr>
                        <a:t>setStart()</a:t>
                      </a:r>
                      <a:endParaRPr lang="vi-VN" dirty="0"/>
                    </a:p>
                  </a:txBody>
                  <a:tcPr/>
                </a:tc>
                <a:tc>
                  <a:txBody>
                    <a:bodyPr/>
                    <a:lstStyle/>
                    <a:p>
                      <a:r>
                        <a:rPr kumimoji="0" lang="en-US" sz="1800" kern="1200" baseline="0" dirty="0" smtClean="0">
                          <a:solidFill>
                            <a:schemeClr val="dk1"/>
                          </a:solidFill>
                          <a:latin typeface="+mn-lt"/>
                          <a:ea typeface="+mn-ea"/>
                          <a:cs typeface="+mn-cs"/>
                        </a:rPr>
                        <a:t>Sets the attributes describing the beginning of a range</a:t>
                      </a:r>
                      <a:endParaRPr lang="vi-VN"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dirty="0"/>
          </a:p>
        </p:txBody>
      </p:sp>
      <p:sp>
        <p:nvSpPr>
          <p:cNvPr id="6" name="TextBox 5"/>
          <p:cNvSpPr txBox="1"/>
          <p:nvPr/>
        </p:nvSpPr>
        <p:spPr>
          <a:xfrm>
            <a:off x="533400" y="1219200"/>
            <a:ext cx="7467600" cy="461665"/>
          </a:xfrm>
          <a:prstGeom prst="rect">
            <a:avLst/>
          </a:prstGeom>
          <a:noFill/>
        </p:spPr>
        <p:txBody>
          <a:bodyPr wrap="square" rtlCol="0">
            <a:spAutoFit/>
          </a:bodyPr>
          <a:lstStyle/>
          <a:p>
            <a:r>
              <a:rPr lang="en-US" sz="2400" b="1" i="1" dirty="0" smtClean="0"/>
              <a:t>Useful Methods in the Range Class</a:t>
            </a:r>
            <a:endParaRPr lang="vi-VN" sz="2400" dirty="0"/>
          </a:p>
        </p:txBody>
      </p:sp>
    </p:spTree>
    <p:extLst>
      <p:ext uri="{BB962C8B-B14F-4D97-AF65-F5344CB8AC3E}">
        <p14:creationId xmlns:p14="http://schemas.microsoft.com/office/powerpoint/2010/main" val="357428629"/>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a:t>
            </a:r>
            <a:r>
              <a:rPr lang="en-US" smtClean="0"/>
              <a:t>Namespace example</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8</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99" y="1541689"/>
            <a:ext cx="8280401" cy="4709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40748"/>
      </p:ext>
    </p:extLst>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228600" y="156901"/>
            <a:ext cx="8686800" cy="6548699"/>
          </a:xfrm>
          <a:prstGeom prst="rect">
            <a:avLst/>
          </a:prstGeom>
          <a:noFill/>
          <a:ln w="9525">
            <a:noFill/>
            <a:miter lim="800000"/>
            <a:headEnd/>
            <a:tailEnd/>
          </a:ln>
        </p:spPr>
      </p:pic>
    </p:spTree>
    <p:extLst>
      <p:ext uri="{BB962C8B-B14F-4D97-AF65-F5344CB8AC3E}">
        <p14:creationId xmlns:p14="http://schemas.microsoft.com/office/powerpoint/2010/main" val="3165206713"/>
      </p:ext>
    </p:extLst>
  </p:cSld>
  <p:clrMapOvr>
    <a:masterClrMapping/>
  </p:clrMapOvr>
  <p:transition spd="slow">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Module (1)</a:t>
            </a:r>
            <a:endParaRPr lang="vi-VN" dirty="0"/>
          </a:p>
        </p:txBody>
      </p:sp>
      <p:sp>
        <p:nvSpPr>
          <p:cNvPr id="3" name="Content Placeholder 2"/>
          <p:cNvSpPr>
            <a:spLocks noGrp="1"/>
          </p:cNvSpPr>
          <p:nvPr>
            <p:ph idx="1"/>
          </p:nvPr>
        </p:nvSpPr>
        <p:spPr>
          <a:xfrm>
            <a:off x="228600" y="1295400"/>
            <a:ext cx="5181600" cy="5257800"/>
          </a:xfrm>
        </p:spPr>
        <p:txBody>
          <a:bodyPr>
            <a:normAutofit/>
          </a:bodyPr>
          <a:lstStyle/>
          <a:p>
            <a:pPr marL="93663" indent="-93663" algn="just">
              <a:lnSpc>
                <a:spcPct val="90000"/>
              </a:lnSpc>
            </a:pPr>
            <a:r>
              <a:rPr lang="en-US" sz="2800" dirty="0" smtClean="0">
                <a:latin typeface="Times New Roman" pitchFamily="18" charset="0"/>
                <a:cs typeface="Times New Roman" pitchFamily="18" charset="0"/>
              </a:rPr>
              <a:t>Design a general event system that allows registration of event handlers, defines event flow through a tree structure, and provides basic contextual information for each event.</a:t>
            </a:r>
          </a:p>
          <a:p>
            <a:pPr marL="93663" indent="-93663" algn="just">
              <a:lnSpc>
                <a:spcPct val="90000"/>
              </a:lnSpc>
            </a:pPr>
            <a:r>
              <a:rPr lang="en-US" sz="2800" dirty="0" smtClean="0">
                <a:latin typeface="Times New Roman" pitchFamily="18" charset="0"/>
                <a:cs typeface="Times New Roman" pitchFamily="18" charset="0"/>
              </a:rPr>
              <a:t>Develop compatibility between the current event systems used in DOM Level 0 browsers and DOM Level 2 browsers.</a:t>
            </a:r>
            <a:endParaRPr lang="vi-VN"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5486400" y="1371600"/>
            <a:ext cx="3603238" cy="4191000"/>
          </a:xfrm>
          <a:prstGeom prst="rect">
            <a:avLst/>
          </a:prstGeom>
          <a:noFill/>
          <a:ln w="9525">
            <a:noFill/>
            <a:miter lim="800000"/>
            <a:headEnd/>
            <a:tailEnd/>
          </a:ln>
        </p:spPr>
      </p:pic>
    </p:spTree>
    <p:extLst>
      <p:ext uri="{BB962C8B-B14F-4D97-AF65-F5344CB8AC3E}">
        <p14:creationId xmlns:p14="http://schemas.microsoft.com/office/powerpoint/2010/main" val="3304307605"/>
      </p:ext>
    </p:extLst>
  </p:cSld>
  <p:clrMapOvr>
    <a:masterClrMapping/>
  </p:clrMapOvr>
  <p:transition spd="slow">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Module (2)</a:t>
            </a:r>
            <a:endParaRPr lang="vi-VN" dirty="0"/>
          </a:p>
        </p:txBody>
      </p:sp>
      <p:sp>
        <p:nvSpPr>
          <p:cNvPr id="3" name="Content Placeholder 2"/>
          <p:cNvSpPr>
            <a:spLocks noGrp="1"/>
          </p:cNvSpPr>
          <p:nvPr>
            <p:ph idx="1"/>
          </p:nvPr>
        </p:nvSpPr>
        <p:spPr>
          <a:xfrm>
            <a:off x="990600" y="1066800"/>
            <a:ext cx="7943088" cy="457200"/>
          </a:xfrm>
        </p:spPr>
        <p:txBody>
          <a:bodyPr>
            <a:normAutofit fontScale="85000" lnSpcReduction="10000"/>
          </a:bodyPr>
          <a:lstStyle/>
          <a:p>
            <a:r>
              <a:rPr lang="en-US" dirty="0" smtClean="0"/>
              <a:t>Example: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457200" y="3505200"/>
            <a:ext cx="8305800" cy="2780878"/>
          </a:xfrm>
          <a:prstGeom prst="rect">
            <a:avLst/>
          </a:prstGeom>
          <a:noFill/>
          <a:ln w="3175">
            <a:solidFill>
              <a:schemeClr val="tx1"/>
            </a:solidFill>
            <a:miter lim="800000"/>
            <a:headEnd/>
            <a:tailEnd/>
          </a:ln>
        </p:spPr>
      </p:pic>
      <p:pic>
        <p:nvPicPr>
          <p:cNvPr id="7172" name="Picture 4"/>
          <p:cNvPicPr>
            <a:picLocks noChangeAspect="1" noChangeArrowheads="1"/>
          </p:cNvPicPr>
          <p:nvPr/>
        </p:nvPicPr>
        <p:blipFill>
          <a:blip r:embed="rId3" cstate="print"/>
          <a:srcRect/>
          <a:stretch>
            <a:fillRect/>
          </a:stretch>
        </p:blipFill>
        <p:spPr bwMode="auto">
          <a:xfrm>
            <a:off x="454331" y="1600200"/>
            <a:ext cx="8344895" cy="1524000"/>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1656615207"/>
      </p:ext>
    </p:extLst>
  </p:cSld>
  <p:clrMapOvr>
    <a:masterClrMapping/>
  </p:clrMapOvr>
  <p:transition spd="slow">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event</a:t>
            </a:r>
            <a:endParaRPr lang="vi-V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04800" y="1219200"/>
            <a:ext cx="8610601" cy="528430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dirty="0"/>
          </a:p>
        </p:txBody>
      </p:sp>
    </p:spTree>
    <p:extLst>
      <p:ext uri="{BB962C8B-B14F-4D97-AF65-F5344CB8AC3E}">
        <p14:creationId xmlns:p14="http://schemas.microsoft.com/office/powerpoint/2010/main" val="4024405963"/>
      </p:ext>
    </p:extLst>
  </p:cSld>
  <p:clrMapOvr>
    <a:masterClrMapping/>
  </p:clrMapOvr>
  <p:transition spd="slow">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 Module (1)</a:t>
            </a:r>
            <a:endParaRPr lang="vi-VN" dirty="0"/>
          </a:p>
        </p:txBody>
      </p:sp>
      <p:sp>
        <p:nvSpPr>
          <p:cNvPr id="3" name="Content Placeholder 2"/>
          <p:cNvSpPr>
            <a:spLocks noGrp="1"/>
          </p:cNvSpPr>
          <p:nvPr>
            <p:ph idx="1"/>
          </p:nvPr>
        </p:nvSpPr>
        <p:spPr>
          <a:xfrm>
            <a:off x="304800" y="1219200"/>
            <a:ext cx="5410200" cy="5334000"/>
          </a:xfrm>
        </p:spPr>
        <p:txBody>
          <a:bodyPr>
            <a:normAutofit/>
          </a:bodyPr>
          <a:lstStyle/>
          <a:p>
            <a:pPr algn="just">
              <a:lnSpc>
                <a:spcPct val="90000"/>
              </a:lnSpc>
            </a:pPr>
            <a:r>
              <a:rPr lang="en-US" dirty="0" smtClean="0">
                <a:latin typeface="Times New Roman" pitchFamily="18" charset="0"/>
                <a:cs typeface="Times New Roman" pitchFamily="18" charset="0"/>
              </a:rPr>
              <a:t>Allows programs and scripts to traverse through a DOM tree and identify a range of content in the document dynamically.</a:t>
            </a:r>
          </a:p>
          <a:p>
            <a:pPr algn="just">
              <a:lnSpc>
                <a:spcPct val="90000"/>
              </a:lnSpc>
            </a:pPr>
            <a:r>
              <a:rPr lang="en-US" dirty="0" smtClean="0">
                <a:latin typeface="Times New Roman" pitchFamily="18" charset="0"/>
                <a:cs typeface="Times New Roman" pitchFamily="18" charset="0"/>
              </a:rPr>
              <a:t>Allows the traversing the DOM tree to access the content in it. </a:t>
            </a:r>
          </a:p>
          <a:p>
            <a:r>
              <a:rPr lang="en-US" dirty="0" smtClean="0">
                <a:latin typeface="Times New Roman" pitchFamily="18" charset="0"/>
                <a:cs typeface="Times New Roman" pitchFamily="18" charset="0"/>
              </a:rPr>
              <a:t>Contains the </a:t>
            </a:r>
            <a:r>
              <a:rPr lang="en-US" dirty="0" err="1" smtClean="0">
                <a:latin typeface="Times New Roman" pitchFamily="18" charset="0"/>
                <a:cs typeface="Times New Roman" pitchFamily="18" charset="0"/>
              </a:rPr>
              <a:t>TreeWalker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NodeIterator</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NodeFilter</a:t>
            </a:r>
            <a:r>
              <a:rPr lang="en-US" dirty="0" smtClean="0">
                <a:latin typeface="Times New Roman" pitchFamily="18" charset="0"/>
                <a:cs typeface="Times New Roman" pitchFamily="18" charset="0"/>
              </a:rPr>
              <a:t> interfaces to facilitate easy traversal through the document content.</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5986837" y="1066800"/>
            <a:ext cx="2966663" cy="4800600"/>
          </a:xfrm>
          <a:prstGeom prst="rect">
            <a:avLst/>
          </a:prstGeom>
          <a:noFill/>
          <a:ln w="9525">
            <a:noFill/>
            <a:miter lim="800000"/>
            <a:headEnd/>
            <a:tailEnd/>
          </a:ln>
        </p:spPr>
      </p:pic>
    </p:spTree>
    <p:extLst>
      <p:ext uri="{BB962C8B-B14F-4D97-AF65-F5344CB8AC3E}">
        <p14:creationId xmlns:p14="http://schemas.microsoft.com/office/powerpoint/2010/main" val="1297476054"/>
      </p:ext>
    </p:extLst>
  </p:cSld>
  <p:clrMapOvr>
    <a:masterClrMapping/>
  </p:clrMapOvr>
  <p:transition spd="slow">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cstate="print"/>
          <a:srcRect/>
          <a:stretch>
            <a:fillRect/>
          </a:stretch>
        </p:blipFill>
        <p:spPr bwMode="auto">
          <a:xfrm>
            <a:off x="381000" y="2590800"/>
            <a:ext cx="8649887" cy="4114800"/>
          </a:xfrm>
          <a:prstGeom prst="rect">
            <a:avLst/>
          </a:prstGeom>
          <a:noFill/>
          <a:ln w="9525">
            <a:solidFill>
              <a:schemeClr val="accent1"/>
            </a:solidFill>
            <a:miter lim="800000"/>
            <a:headEnd/>
            <a:tailEnd/>
          </a:ln>
        </p:spPr>
      </p:pic>
      <p:sp>
        <p:nvSpPr>
          <p:cNvPr id="2" name="Title 1"/>
          <p:cNvSpPr>
            <a:spLocks noGrp="1"/>
          </p:cNvSpPr>
          <p:nvPr>
            <p:ph type="title"/>
          </p:nvPr>
        </p:nvSpPr>
        <p:spPr/>
        <p:txBody>
          <a:bodyPr/>
          <a:lstStyle/>
          <a:p>
            <a:r>
              <a:rPr lang="en-US" dirty="0" smtClean="0"/>
              <a:t>Traversal Module (2)</a:t>
            </a:r>
            <a:endParaRPr lang="vi-VN" dirty="0"/>
          </a:p>
        </p:txBody>
      </p:sp>
      <p:sp>
        <p:nvSpPr>
          <p:cNvPr id="3" name="Content Placeholder 2"/>
          <p:cNvSpPr>
            <a:spLocks noGrp="1"/>
          </p:cNvSpPr>
          <p:nvPr>
            <p:ph idx="1"/>
          </p:nvPr>
        </p:nvSpPr>
        <p:spPr>
          <a:xfrm>
            <a:off x="990600" y="1143000"/>
            <a:ext cx="7943088" cy="457200"/>
          </a:xfrm>
        </p:spPr>
        <p:txBody>
          <a:bodyPr>
            <a:normAutofit fontScale="85000" lnSpcReduction="10000"/>
          </a:bodyPr>
          <a:lstStyle/>
          <a:p>
            <a:r>
              <a:rPr lang="en-US" dirty="0" smtClean="0"/>
              <a:t>Using </a:t>
            </a:r>
            <a:r>
              <a:rPr lang="en-US" dirty="0" err="1" smtClean="0"/>
              <a:t>TreeWalker</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600200"/>
            <a:ext cx="8686800" cy="7256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702935"/>
      </p:ext>
    </p:extLst>
  </p:cSld>
  <p:clrMapOvr>
    <a:masterClrMapping/>
  </p:clrMapOvr>
  <p:transition spd="slow">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 Module(3)</a:t>
            </a:r>
            <a:endParaRPr lang="vi-VN" dirty="0"/>
          </a:p>
        </p:txBody>
      </p:sp>
      <p:sp>
        <p:nvSpPr>
          <p:cNvPr id="3" name="Content Placeholder 2"/>
          <p:cNvSpPr>
            <a:spLocks noGrp="1"/>
          </p:cNvSpPr>
          <p:nvPr>
            <p:ph idx="1"/>
          </p:nvPr>
        </p:nvSpPr>
        <p:spPr>
          <a:xfrm>
            <a:off x="990600" y="1066800"/>
            <a:ext cx="7943088" cy="609600"/>
          </a:xfrm>
        </p:spPr>
        <p:txBody>
          <a:bodyPr/>
          <a:lstStyle/>
          <a:p>
            <a:r>
              <a:rPr lang="en-US" dirty="0" smtClean="0"/>
              <a:t>Using </a:t>
            </a:r>
            <a:r>
              <a:rPr lang="en-US" dirty="0" err="1" smtClean="0"/>
              <a:t>NodeIterator</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dirty="0"/>
          </a:p>
        </p:txBody>
      </p:sp>
      <p:pic>
        <p:nvPicPr>
          <p:cNvPr id="9219" name="Picture 3"/>
          <p:cNvPicPr>
            <a:picLocks noChangeAspect="1" noChangeArrowheads="1"/>
          </p:cNvPicPr>
          <p:nvPr/>
        </p:nvPicPr>
        <p:blipFill>
          <a:blip r:embed="rId2" cstate="print"/>
          <a:srcRect/>
          <a:stretch>
            <a:fillRect/>
          </a:stretch>
        </p:blipFill>
        <p:spPr bwMode="auto">
          <a:xfrm>
            <a:off x="457200" y="2133600"/>
            <a:ext cx="8479827" cy="3505200"/>
          </a:xfrm>
          <a:prstGeom prst="rect">
            <a:avLst/>
          </a:prstGeom>
          <a:noFill/>
          <a:ln w="9525">
            <a:noFill/>
            <a:miter lim="800000"/>
            <a:headEnd/>
            <a:tailEnd/>
          </a:ln>
        </p:spPr>
      </p:pic>
    </p:spTree>
    <p:extLst>
      <p:ext uri="{BB962C8B-B14F-4D97-AF65-F5344CB8AC3E}">
        <p14:creationId xmlns:p14="http://schemas.microsoft.com/office/powerpoint/2010/main" val="1858818761"/>
      </p:ext>
    </p:extLst>
  </p:cSld>
  <p:clrMapOvr>
    <a:masterClrMapping/>
  </p:clrMapOvr>
  <p:transition spd="slow">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NodeFilter</a:t>
            </a:r>
            <a:endParaRPr lang="vi-VN" dirty="0"/>
          </a:p>
        </p:txBody>
      </p:sp>
      <p:sp>
        <p:nvSpPr>
          <p:cNvPr id="3" name="Content Placeholder 2"/>
          <p:cNvSpPr>
            <a:spLocks noGrp="1"/>
          </p:cNvSpPr>
          <p:nvPr>
            <p:ph idx="1"/>
          </p:nvPr>
        </p:nvSpPr>
        <p:spPr/>
        <p:txBody>
          <a:bodyPr>
            <a:normAutofit fontScale="92500" lnSpcReduction="20000"/>
          </a:bodyPr>
          <a:lstStyle/>
          <a:p>
            <a:r>
              <a:rPr lang="en-US" dirty="0" smtClean="0"/>
              <a:t>Facilitates the creation of the object that will filter out specific nodes present in a </a:t>
            </a:r>
            <a:r>
              <a:rPr lang="en-US" dirty="0" err="1" smtClean="0"/>
              <a:t>NodeIterator</a:t>
            </a:r>
            <a:r>
              <a:rPr lang="en-US" dirty="0" smtClean="0"/>
              <a:t> or </a:t>
            </a:r>
            <a:r>
              <a:rPr lang="en-US" dirty="0" err="1" smtClean="0"/>
              <a:t>TreeWalker</a:t>
            </a:r>
            <a:r>
              <a:rPr lang="en-US" dirty="0" smtClean="0"/>
              <a:t>. </a:t>
            </a:r>
          </a:p>
          <a:p>
            <a:r>
              <a:rPr lang="en-US" dirty="0" smtClean="0"/>
              <a:t>The filter object has a user defined function to decide whether or not a node should be part of the traversal’s logical view of the document. </a:t>
            </a:r>
          </a:p>
          <a:p>
            <a:r>
              <a:rPr lang="en-US" dirty="0" smtClean="0"/>
              <a:t>Override the </a:t>
            </a:r>
            <a:r>
              <a:rPr lang="en-US" dirty="0" err="1" smtClean="0"/>
              <a:t>acceptNode</a:t>
            </a:r>
            <a:r>
              <a:rPr lang="en-US" dirty="0" smtClean="0"/>
              <a:t>() method that return these constants:</a:t>
            </a:r>
          </a:p>
          <a:p>
            <a:pPr lvl="1"/>
            <a:r>
              <a:rPr lang="en-US" dirty="0" smtClean="0"/>
              <a:t>FILTER_ACCEPT: indicates that the node will be a part of the logical view of the sub-tree.</a:t>
            </a:r>
          </a:p>
          <a:p>
            <a:pPr lvl="1"/>
            <a:r>
              <a:rPr lang="en-US" dirty="0" smtClean="0"/>
              <a:t>FILTER_SKIP: </a:t>
            </a:r>
          </a:p>
          <a:p>
            <a:pPr lvl="2"/>
            <a:r>
              <a:rPr lang="en-US" dirty="0" smtClean="0"/>
              <a:t>Indicates that the node is not a part of the logical view of the sub-tree. </a:t>
            </a:r>
          </a:p>
          <a:p>
            <a:pPr lvl="2"/>
            <a:r>
              <a:rPr lang="en-US" dirty="0" smtClean="0"/>
              <a:t>In this case, the current node is considered as absent in the logical view, but its child not can be part of the logical view.</a:t>
            </a:r>
          </a:p>
          <a:p>
            <a:pPr lvl="1"/>
            <a:r>
              <a:rPr lang="en-US" dirty="0" smtClean="0"/>
              <a:t>FILTER_REJECT: indicates that the node and its descendants cannot be present in the logical view of the sub-tree </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dirty="0"/>
          </a:p>
        </p:txBody>
      </p:sp>
    </p:spTree>
    <p:extLst>
      <p:ext uri="{BB962C8B-B14F-4D97-AF65-F5344CB8AC3E}">
        <p14:creationId xmlns:p14="http://schemas.microsoft.com/office/powerpoint/2010/main" val="4268561517"/>
      </p:ext>
    </p:extLst>
  </p:cSld>
  <p:clrMapOvr>
    <a:masterClrMapping/>
  </p:clrMapOvr>
  <p:transition spd="slow">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 Module(4)</a:t>
            </a:r>
            <a:endParaRPr lang="vi-VN" dirty="0"/>
          </a:p>
        </p:txBody>
      </p:sp>
      <p:sp>
        <p:nvSpPr>
          <p:cNvPr id="3" name="Content Placeholder 2"/>
          <p:cNvSpPr>
            <a:spLocks noGrp="1"/>
          </p:cNvSpPr>
          <p:nvPr>
            <p:ph idx="1"/>
          </p:nvPr>
        </p:nvSpPr>
        <p:spPr>
          <a:xfrm>
            <a:off x="457200" y="1066800"/>
            <a:ext cx="8476488" cy="685800"/>
          </a:xfrm>
        </p:spPr>
        <p:txBody>
          <a:bodyPr/>
          <a:lstStyle/>
          <a:p>
            <a:r>
              <a:rPr lang="en-US" dirty="0" smtClean="0"/>
              <a:t>Using </a:t>
            </a:r>
            <a:r>
              <a:rPr lang="en-US" dirty="0" err="1" smtClean="0"/>
              <a:t>NodeFilter</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dirty="0"/>
          </a:p>
        </p:txBody>
      </p:sp>
      <p:pic>
        <p:nvPicPr>
          <p:cNvPr id="10243" name="Picture 3"/>
          <p:cNvPicPr>
            <a:picLocks noChangeAspect="1" noChangeArrowheads="1"/>
          </p:cNvPicPr>
          <p:nvPr/>
        </p:nvPicPr>
        <p:blipFill>
          <a:blip r:embed="rId2" cstate="print"/>
          <a:srcRect/>
          <a:stretch>
            <a:fillRect/>
          </a:stretch>
        </p:blipFill>
        <p:spPr bwMode="auto">
          <a:xfrm>
            <a:off x="681370" y="1776639"/>
            <a:ext cx="7628860" cy="1143000"/>
          </a:xfrm>
          <a:prstGeom prst="rect">
            <a:avLst/>
          </a:prstGeom>
          <a:noFill/>
          <a:ln w="3175">
            <a:solidFill>
              <a:schemeClr val="tx1"/>
            </a:solidFill>
            <a:miter lim="800000"/>
            <a:headEnd/>
            <a:tailEnd/>
          </a:ln>
        </p:spPr>
      </p:pic>
      <p:pic>
        <p:nvPicPr>
          <p:cNvPr id="10244" name="Picture 4"/>
          <p:cNvPicPr>
            <a:picLocks noChangeAspect="1" noChangeArrowheads="1"/>
          </p:cNvPicPr>
          <p:nvPr/>
        </p:nvPicPr>
        <p:blipFill>
          <a:blip r:embed="rId3" cstate="print"/>
          <a:srcRect/>
          <a:stretch>
            <a:fillRect/>
          </a:stretch>
        </p:blipFill>
        <p:spPr bwMode="auto">
          <a:xfrm>
            <a:off x="690230" y="3093811"/>
            <a:ext cx="7620000" cy="3429000"/>
          </a:xfrm>
          <a:prstGeom prst="rect">
            <a:avLst/>
          </a:prstGeom>
          <a:noFill/>
          <a:ln w="9525">
            <a:noFill/>
            <a:miter lim="800000"/>
            <a:headEnd/>
            <a:tailEnd/>
          </a:ln>
        </p:spPr>
      </p:pic>
    </p:spTree>
    <p:extLst>
      <p:ext uri="{BB962C8B-B14F-4D97-AF65-F5344CB8AC3E}">
        <p14:creationId xmlns:p14="http://schemas.microsoft.com/office/powerpoint/2010/main" val="2728698567"/>
      </p:ext>
    </p:extLst>
  </p:cSld>
  <p:clrMapOvr>
    <a:masterClrMapping/>
  </p:clrMapOvr>
  <p:transition spd="slow">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Module</a:t>
            </a:r>
            <a:endParaRPr lang="vi-VN" dirty="0"/>
          </a:p>
        </p:txBody>
      </p:sp>
      <p:sp>
        <p:nvSpPr>
          <p:cNvPr id="3" name="Content Placeholder 2"/>
          <p:cNvSpPr>
            <a:spLocks noGrp="1"/>
          </p:cNvSpPr>
          <p:nvPr>
            <p:ph idx="1"/>
          </p:nvPr>
        </p:nvSpPr>
        <p:spPr>
          <a:xfrm>
            <a:off x="228600" y="1143000"/>
            <a:ext cx="8705088" cy="1219200"/>
          </a:xfrm>
        </p:spPr>
        <p:txBody>
          <a:bodyPr>
            <a:noAutofit/>
          </a:bodyPr>
          <a:lstStyle/>
          <a:p>
            <a:pPr algn="just">
              <a:lnSpc>
                <a:spcPct val="80000"/>
              </a:lnSpc>
            </a:pPr>
            <a:r>
              <a:rPr lang="en-US" sz="1600" dirty="0" smtClean="0">
                <a:latin typeface="Times New Roman" pitchFamily="18" charset="0"/>
                <a:cs typeface="Times New Roman" pitchFamily="18" charset="0"/>
              </a:rPr>
              <a:t>Is an optional module in the DOM. Its implementation requires the implementation of the Core module. </a:t>
            </a:r>
          </a:p>
          <a:p>
            <a:pPr algn="just">
              <a:lnSpc>
                <a:spcPct val="80000"/>
              </a:lnSpc>
            </a:pPr>
            <a:r>
              <a:rPr lang="en-US" sz="1600" dirty="0" smtClean="0">
                <a:latin typeface="Times New Roman" pitchFamily="18" charset="0"/>
                <a:cs typeface="Times New Roman" pitchFamily="18" charset="0"/>
              </a:rPr>
              <a:t>To support its implementation, the </a:t>
            </a:r>
            <a:r>
              <a:rPr lang="en-US" sz="1600" dirty="0" err="1" smtClean="0">
                <a:latin typeface="Times New Roman" pitchFamily="18" charset="0"/>
                <a:cs typeface="Times New Roman" pitchFamily="18" charset="0"/>
              </a:rPr>
              <a:t>hasFeature</a:t>
            </a:r>
            <a:r>
              <a:rPr lang="en-US" sz="1600" dirty="0" smtClean="0">
                <a:latin typeface="Times New Roman" pitchFamily="18" charset="0"/>
                <a:cs typeface="Times New Roman" pitchFamily="18" charset="0"/>
              </a:rPr>
              <a:t>(feature, version) method needs to pass the feature as CSS and the version as 2.0.</a:t>
            </a:r>
          </a:p>
          <a:p>
            <a:pPr algn="just">
              <a:lnSpc>
                <a:spcPct val="80000"/>
              </a:lnSpc>
            </a:pPr>
            <a:r>
              <a:rPr lang="en-US" sz="1600" dirty="0" smtClean="0">
                <a:latin typeface="Times New Roman" pitchFamily="18" charset="0"/>
                <a:cs typeface="Times New Roman" pitchFamily="18" charset="0"/>
              </a:rPr>
              <a:t>It defines interface to provide a mechanism to access and manipulate the CSS documents dynamically</a:t>
            </a:r>
            <a:endParaRPr lang="vi-VN"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dirty="0"/>
          </a:p>
        </p:txBody>
      </p:sp>
      <p:graphicFrame>
        <p:nvGraphicFramePr>
          <p:cNvPr id="5" name="Group 203"/>
          <p:cNvGraphicFramePr>
            <a:graphicFrameLocks/>
          </p:cNvGraphicFramePr>
          <p:nvPr>
            <p:extLst/>
          </p:nvPr>
        </p:nvGraphicFramePr>
        <p:xfrm>
          <a:off x="228600" y="2362199"/>
          <a:ext cx="8739188" cy="4402967"/>
        </p:xfrm>
        <a:graphic>
          <a:graphicData uri="http://schemas.openxmlformats.org/drawingml/2006/table">
            <a:tbl>
              <a:tblPr/>
              <a:tblGrid>
                <a:gridCol w="2209800"/>
                <a:gridCol w="6529388"/>
              </a:tblGrid>
              <a:tr h="35420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3300"/>
                          </a:solidFill>
                          <a:effectLst/>
                          <a:latin typeface="Times New Roman" pitchFamily="18" charset="0"/>
                          <a:cs typeface="Times New Roman" pitchFamily="18" charset="0"/>
                        </a:rPr>
                        <a:t>Interfaces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3300"/>
                          </a:solidFill>
                          <a:effectLst/>
                          <a:latin typeface="Times New Roman" pitchFamily="18" charset="0"/>
                          <a:cs typeface="Times New Roman" pitchFamily="18" charset="0"/>
                        </a:rPr>
                        <a:t>Descriptions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563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CSSStyleSheet</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Allows accessing a collection of rules within a CSS style sheet. </a:t>
                      </a:r>
                    </a:p>
                    <a:p>
                      <a:pPr marL="0" marR="0" lvl="0" indent="0" algn="justLow" defTabSz="914400" rtl="0" eaLnBrk="0" fontAlgn="base" latinLnBrk="0" hangingPunct="0">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Contains methods, such as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deleteRule</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and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insertRule</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to modify this collection of rules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299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CSSRuleList</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Provides a collection of rules, in the order they appear in the CSS. </a:t>
                      </a:r>
                    </a:p>
                    <a:p>
                      <a:pPr marL="0" marR="0" lvl="0" indent="0" algn="justLow" defTabSz="914400" rtl="0" eaLnBrk="0" fontAlgn="base" latinLnBrk="0" hangingPunct="0">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Defines the item() method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563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CSSMediaRule</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Represents a specific media rule in a CSS style sheet to support that specific medium for presentation. </a:t>
                      </a:r>
                    </a:p>
                    <a:p>
                      <a:pPr marL="0" marR="0" lvl="0" indent="0" algn="justLow" defTabSz="914400" rtl="0" eaLnBrk="0" fontAlgn="base" latinLnBrk="0" hangingPunct="0">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Defines methods such as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deleteRule</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and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insertRule</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3031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CSSStyleDeclaration</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Provides an instance of a block of CSS declaration. The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blosk</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contains all the style properties that are used in the XML document through the CSS. </a:t>
                      </a:r>
                    </a:p>
                    <a:p>
                      <a:pPr marL="0" marR="0" lvl="0" indent="0" algn="justLow" defTabSz="914400" rtl="0" eaLnBrk="0" fontAlgn="base" latinLnBrk="0" hangingPunct="0">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Defines methods such as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getPropertyCSSValue</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getPropertyPriority</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removeProperty</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and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setProperty</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428941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Well Formed XML Documents</a:t>
            </a:r>
          </a:p>
        </p:txBody>
      </p:sp>
      <p:sp>
        <p:nvSpPr>
          <p:cNvPr id="3" name="Content Placeholder 2"/>
          <p:cNvSpPr>
            <a:spLocks noGrp="1"/>
          </p:cNvSpPr>
          <p:nvPr>
            <p:ph idx="1"/>
          </p:nvPr>
        </p:nvSpPr>
        <p:spPr/>
        <p:txBody>
          <a:bodyPr>
            <a:normAutofit/>
          </a:bodyPr>
          <a:lstStyle/>
          <a:p>
            <a:r>
              <a:rPr lang="en-US" sz="2800"/>
              <a:t>A "Well Formed" XML document has correct XML syntax</a:t>
            </a:r>
            <a:r>
              <a:rPr lang="en-US" sz="2800" smtClean="0"/>
              <a:t>.</a:t>
            </a:r>
            <a:endParaRPr lang="en-US" sz="2800"/>
          </a:p>
          <a:p>
            <a:pPr lvl="1">
              <a:buFont typeface="Wingdings" panose="05000000000000000000" pitchFamily="2" charset="2"/>
              <a:buChar char="ü"/>
            </a:pPr>
            <a:r>
              <a:rPr lang="en-US" sz="2400"/>
              <a:t>XML documents must have a root </a:t>
            </a:r>
            <a:r>
              <a:rPr lang="en-US" sz="2400" smtClean="0"/>
              <a:t>element</a:t>
            </a:r>
            <a:endParaRPr lang="en-US" sz="2400"/>
          </a:p>
          <a:p>
            <a:pPr lvl="1">
              <a:buFont typeface="Wingdings" panose="05000000000000000000" pitchFamily="2" charset="2"/>
              <a:buChar char="ü"/>
            </a:pPr>
            <a:r>
              <a:rPr lang="en-US" sz="2400"/>
              <a:t>XML elements must have a closing </a:t>
            </a:r>
            <a:r>
              <a:rPr lang="en-US" sz="2400" smtClean="0"/>
              <a:t>tag</a:t>
            </a:r>
            <a:endParaRPr lang="en-US" sz="2400"/>
          </a:p>
          <a:p>
            <a:pPr lvl="1">
              <a:buFont typeface="Wingdings" panose="05000000000000000000" pitchFamily="2" charset="2"/>
              <a:buChar char="ü"/>
            </a:pPr>
            <a:r>
              <a:rPr lang="en-US" sz="2400"/>
              <a:t>XML tags are case </a:t>
            </a:r>
            <a:r>
              <a:rPr lang="en-US" sz="2400" smtClean="0"/>
              <a:t>sensitive</a:t>
            </a:r>
            <a:endParaRPr lang="en-US" sz="2400"/>
          </a:p>
          <a:p>
            <a:pPr lvl="1">
              <a:buFont typeface="Wingdings" panose="05000000000000000000" pitchFamily="2" charset="2"/>
              <a:buChar char="ü"/>
            </a:pPr>
            <a:r>
              <a:rPr lang="en-US" sz="2400"/>
              <a:t>XML elements must be properly </a:t>
            </a:r>
            <a:r>
              <a:rPr lang="en-US" sz="2400" smtClean="0"/>
              <a:t>nested</a:t>
            </a:r>
            <a:endParaRPr lang="en-US" sz="2400"/>
          </a:p>
          <a:p>
            <a:pPr lvl="1">
              <a:buFont typeface="Wingdings" panose="05000000000000000000" pitchFamily="2" charset="2"/>
              <a:buChar char="ü"/>
            </a:pPr>
            <a:r>
              <a:rPr lang="en-US" sz="2400"/>
              <a:t>XML attribute values must be </a:t>
            </a:r>
            <a:r>
              <a:rPr lang="en-US" sz="2400" smtClean="0"/>
              <a:t>quoted</a:t>
            </a:r>
            <a:endParaRPr lang="en-US" sz="2400"/>
          </a:p>
        </p:txBody>
      </p:sp>
      <p:sp>
        <p:nvSpPr>
          <p:cNvPr id="4" name="Slide Number Placeholder 3"/>
          <p:cNvSpPr>
            <a:spLocks noGrp="1"/>
          </p:cNvSpPr>
          <p:nvPr>
            <p:ph type="sldNum" sz="quarter" idx="12"/>
          </p:nvPr>
        </p:nvSpPr>
        <p:spPr/>
        <p:txBody>
          <a:bodyPr/>
          <a:lstStyle/>
          <a:p>
            <a:fld id="{515FC477-0A05-4F3E-8EE9-E015C9089D56}" type="slidenum">
              <a:rPr lang="en-US" smtClean="0"/>
              <a:pPr/>
              <a:t>9</a:t>
            </a:fld>
            <a:endParaRPr lang="en-US"/>
          </a:p>
        </p:txBody>
      </p:sp>
    </p:spTree>
    <p:extLst>
      <p:ext uri="{BB962C8B-B14F-4D97-AF65-F5344CB8AC3E}">
        <p14:creationId xmlns:p14="http://schemas.microsoft.com/office/powerpoint/2010/main" val="459261739"/>
      </p:ext>
    </p:extLst>
  </p:cSld>
  <p:clrMapOvr>
    <a:masterClrMapping/>
  </p:clrMapOvr>
  <p:transition spd="slow">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16" y="914400"/>
            <a:ext cx="8896684"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28600" y="78738"/>
            <a:ext cx="8686800" cy="835662"/>
          </a:xfrm>
        </p:spPr>
        <p:txBody>
          <a:bodyPr/>
          <a:lstStyle/>
          <a:p>
            <a:r>
              <a:rPr lang="en-US" dirty="0" smtClean="0"/>
              <a:t>CSS Module demo</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dirty="0"/>
          </a:p>
        </p:txBody>
      </p:sp>
      <p:sp>
        <p:nvSpPr>
          <p:cNvPr id="5" name="TextBox 4"/>
          <p:cNvSpPr txBox="1"/>
          <p:nvPr/>
        </p:nvSpPr>
        <p:spPr>
          <a:xfrm>
            <a:off x="1219200" y="6229290"/>
            <a:ext cx="7086600" cy="400110"/>
          </a:xfrm>
          <a:prstGeom prst="rect">
            <a:avLst/>
          </a:prstGeom>
          <a:noFill/>
        </p:spPr>
        <p:txBody>
          <a:bodyPr wrap="square" rtlCol="0">
            <a:spAutoFit/>
          </a:bodyPr>
          <a:lstStyle/>
          <a:p>
            <a:r>
              <a:rPr lang="en-US" sz="2000" dirty="0"/>
              <a:t>Needed of </a:t>
            </a:r>
            <a:r>
              <a:rPr lang="en-US" sz="2000" b="1" dirty="0" err="1" smtClean="0">
                <a:solidFill>
                  <a:srgbClr val="FF0000"/>
                </a:solidFill>
              </a:rPr>
              <a:t>cssparser</a:t>
            </a:r>
            <a:r>
              <a:rPr lang="en-US" sz="2000" dirty="0">
                <a:solidFill>
                  <a:srgbClr val="FF0000"/>
                </a:solidFill>
              </a:rPr>
              <a:t> </a:t>
            </a:r>
            <a:r>
              <a:rPr lang="en-US" sz="2000" dirty="0"/>
              <a:t>and </a:t>
            </a:r>
            <a:r>
              <a:rPr lang="en-US" sz="2000" b="1" dirty="0">
                <a:solidFill>
                  <a:srgbClr val="FF0000"/>
                </a:solidFill>
              </a:rPr>
              <a:t>Simple API for </a:t>
            </a:r>
            <a:r>
              <a:rPr lang="en-US" sz="2000" b="1" dirty="0" smtClean="0">
                <a:solidFill>
                  <a:srgbClr val="FF0000"/>
                </a:solidFill>
              </a:rPr>
              <a:t>CSS</a:t>
            </a:r>
            <a:r>
              <a:rPr lang="en-US" sz="2000" dirty="0" smtClean="0"/>
              <a:t>(SAC)</a:t>
            </a:r>
            <a:endParaRPr lang="en-US" sz="2000" dirty="0"/>
          </a:p>
        </p:txBody>
      </p:sp>
    </p:spTree>
    <p:extLst>
      <p:ext uri="{BB962C8B-B14F-4D97-AF65-F5344CB8AC3E}">
        <p14:creationId xmlns:p14="http://schemas.microsoft.com/office/powerpoint/2010/main" val="4269153607"/>
      </p:ext>
    </p:extLst>
  </p:cSld>
  <p:clrMapOvr>
    <a:masterClrMapping/>
  </p:clrMapOvr>
  <p:transition spd="slow">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Modules</a:t>
            </a:r>
            <a:endParaRPr lang="vi-VN" dirty="0"/>
          </a:p>
        </p:txBody>
      </p:sp>
      <p:sp>
        <p:nvSpPr>
          <p:cNvPr id="3" name="Content Placeholder 2"/>
          <p:cNvSpPr>
            <a:spLocks noGrp="1"/>
          </p:cNvSpPr>
          <p:nvPr>
            <p:ph idx="1"/>
          </p:nvPr>
        </p:nvSpPr>
        <p:spPr>
          <a:xfrm>
            <a:off x="228600" y="1371600"/>
            <a:ext cx="8534400" cy="4876800"/>
          </a:xfrm>
        </p:spPr>
        <p:txBody>
          <a:bodyPr>
            <a:normAutofit lnSpcReduction="10000"/>
          </a:bodyPr>
          <a:lstStyle/>
          <a:p>
            <a:r>
              <a:rPr lang="en-US" dirty="0" smtClean="0"/>
              <a:t>View Module</a:t>
            </a:r>
          </a:p>
          <a:p>
            <a:pPr lvl="1" algn="just"/>
            <a:r>
              <a:rPr lang="en-US" dirty="0" smtClean="0">
                <a:latin typeface="Times New Roman" pitchFamily="18" charset="0"/>
                <a:cs typeface="Times New Roman" pitchFamily="18" charset="0"/>
              </a:rPr>
              <a:t>Provides interfaces to facilitate the presentation of XML documents. </a:t>
            </a:r>
          </a:p>
          <a:p>
            <a:pPr lvl="1" algn="just"/>
            <a:r>
              <a:rPr lang="en-US" dirty="0" smtClean="0">
                <a:latin typeface="Times New Roman" pitchFamily="18" charset="0"/>
                <a:cs typeface="Times New Roman" pitchFamily="18" charset="0"/>
              </a:rPr>
              <a:t>Is optional in nature. Its implementation requires the implementation of the DOM 2 Core module.</a:t>
            </a:r>
            <a:endParaRPr lang="en-US" dirty="0" smtClean="0"/>
          </a:p>
          <a:p>
            <a:r>
              <a:rPr lang="en-US" dirty="0" smtClean="0"/>
              <a:t>Style Module</a:t>
            </a:r>
          </a:p>
          <a:p>
            <a:pPr lvl="1" algn="just"/>
            <a:r>
              <a:rPr lang="en-US" dirty="0" smtClean="0">
                <a:latin typeface="Times New Roman" pitchFamily="18" charset="0"/>
                <a:cs typeface="Times New Roman" pitchFamily="18" charset="0"/>
              </a:rPr>
              <a:t>Provides interfaces to enable programmers to dynamically access and manipulate style sheets. </a:t>
            </a:r>
          </a:p>
          <a:p>
            <a:pPr lvl="1" algn="just"/>
            <a:r>
              <a:rPr lang="en-US" dirty="0" smtClean="0">
                <a:latin typeface="Times New Roman" pitchFamily="18" charset="0"/>
                <a:cs typeface="Times New Roman" pitchFamily="18" charset="0"/>
              </a:rPr>
              <a:t>Is optional in nature. Its implementation requires the implementation of the DOM 2 Core module.</a:t>
            </a:r>
            <a:endParaRPr lang="en-US" dirty="0" smtClean="0"/>
          </a:p>
          <a:p>
            <a:r>
              <a:rPr lang="en-US" dirty="0" smtClean="0"/>
              <a:t>HTML Module</a:t>
            </a:r>
          </a:p>
          <a:p>
            <a:pPr lvl="1" algn="just">
              <a:lnSpc>
                <a:spcPct val="90000"/>
              </a:lnSpc>
            </a:pPr>
            <a:r>
              <a:rPr lang="en-US" dirty="0" smtClean="0">
                <a:latin typeface="Times New Roman" pitchFamily="18" charset="0"/>
                <a:cs typeface="Times New Roman" pitchFamily="18" charset="0"/>
              </a:rPr>
              <a:t>Allows programs and scripts to access and modify the content and structure of HTML documents dynamically. </a:t>
            </a:r>
          </a:p>
          <a:p>
            <a:pPr lvl="1" algn="just">
              <a:lnSpc>
                <a:spcPct val="90000"/>
              </a:lnSpc>
            </a:pPr>
            <a:r>
              <a:rPr lang="en-US" dirty="0" smtClean="0">
                <a:latin typeface="Times New Roman" pitchFamily="18" charset="0"/>
                <a:cs typeface="Times New Roman" pitchFamily="18" charset="0"/>
              </a:rPr>
              <a:t>Extends the interfaces defined in the DOM 1 HTML module.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dirty="0"/>
          </a:p>
        </p:txBody>
      </p:sp>
    </p:spTree>
    <p:extLst>
      <p:ext uri="{BB962C8B-B14F-4D97-AF65-F5344CB8AC3E}">
        <p14:creationId xmlns:p14="http://schemas.microsoft.com/office/powerpoint/2010/main" val="314851539"/>
      </p:ext>
    </p:extLst>
  </p:cSld>
  <p:clrMapOvr>
    <a:masterClrMapping/>
  </p:clrMapOvr>
  <p:transition spd="slow">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XSLT</a:t>
            </a:r>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92</a:t>
            </a:fld>
            <a:endParaRPr lang="en-US"/>
          </a:p>
        </p:txBody>
      </p:sp>
    </p:spTree>
    <p:extLst>
      <p:ext uri="{BB962C8B-B14F-4D97-AF65-F5344CB8AC3E}">
        <p14:creationId xmlns:p14="http://schemas.microsoft.com/office/powerpoint/2010/main" val="2776058462"/>
      </p:ext>
    </p:extLst>
  </p:cSld>
  <p:clrMapOvr>
    <a:masterClrMapping/>
  </p:clrMapOvr>
  <p:transition spd="slow">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XML Transformations</a:t>
            </a:r>
            <a:endParaRPr lang="vi-VN" dirty="0"/>
          </a:p>
        </p:txBody>
      </p:sp>
      <p:sp>
        <p:nvSpPr>
          <p:cNvPr id="3" name="Content Placeholder 2"/>
          <p:cNvSpPr>
            <a:spLocks noGrp="1"/>
          </p:cNvSpPr>
          <p:nvPr>
            <p:ph idx="1"/>
          </p:nvPr>
        </p:nvSpPr>
        <p:spPr>
          <a:xfrm>
            <a:off x="609600" y="1447800"/>
            <a:ext cx="8324088" cy="1447800"/>
          </a:xfrm>
        </p:spPr>
        <p:txBody>
          <a:bodyPr>
            <a:normAutofit/>
          </a:bodyPr>
          <a:lstStyle/>
          <a:p>
            <a:r>
              <a:rPr lang="en-US" dirty="0" smtClean="0"/>
              <a:t>XML to XML: The output is an XML document</a:t>
            </a:r>
          </a:p>
          <a:p>
            <a:r>
              <a:rPr lang="en-US" dirty="0" smtClean="0"/>
              <a:t>XML to Data: The output is a </a:t>
            </a:r>
            <a:r>
              <a:rPr lang="en-US" smtClean="0"/>
              <a:t>byte stream </a:t>
            </a:r>
            <a:r>
              <a:rPr lang="en-US" dirty="0" smtClean="0"/>
              <a:t>document.</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990600" y="3280079"/>
            <a:ext cx="6324600" cy="3104541"/>
          </a:xfrm>
          <a:prstGeom prst="rect">
            <a:avLst/>
          </a:prstGeom>
          <a:noFill/>
          <a:ln w="9525">
            <a:noFill/>
            <a:miter lim="800000"/>
            <a:headEnd/>
            <a:tailEnd/>
          </a:ln>
        </p:spPr>
      </p:pic>
    </p:spTree>
    <p:extLst>
      <p:ext uri="{BB962C8B-B14F-4D97-AF65-F5344CB8AC3E}">
        <p14:creationId xmlns:p14="http://schemas.microsoft.com/office/powerpoint/2010/main" val="2370252015"/>
      </p:ext>
    </p:extLst>
  </p:cSld>
  <p:clrMapOvr>
    <a:masterClrMapping/>
  </p:clrMapOvr>
  <p:transition spd="slow">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TrAX</a:t>
            </a:r>
            <a:r>
              <a:rPr lang="en-US" dirty="0" smtClean="0"/>
              <a:t> API (1)</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94</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257300" y="1169761"/>
            <a:ext cx="6477000" cy="5551714"/>
          </a:xfrm>
          <a:prstGeom prst="rect">
            <a:avLst/>
          </a:prstGeom>
          <a:noFill/>
          <a:ln w="9525">
            <a:noFill/>
            <a:miter lim="800000"/>
            <a:headEnd/>
            <a:tailEnd/>
          </a:ln>
        </p:spPr>
      </p:pic>
    </p:spTree>
    <p:extLst>
      <p:ext uri="{BB962C8B-B14F-4D97-AF65-F5344CB8AC3E}">
        <p14:creationId xmlns:p14="http://schemas.microsoft.com/office/powerpoint/2010/main" val="1002186358"/>
      </p:ext>
    </p:extLst>
  </p:cSld>
  <p:clrMapOvr>
    <a:masterClrMapping/>
  </p:clrMapOvr>
  <p:transition spd="slow">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705088" cy="868362"/>
          </a:xfrm>
        </p:spPr>
        <p:txBody>
          <a:bodyPr/>
          <a:lstStyle/>
          <a:p>
            <a:r>
              <a:rPr lang="en-US" dirty="0" err="1" smtClean="0"/>
              <a:t>TrAX</a:t>
            </a:r>
            <a:r>
              <a:rPr lang="en-US" dirty="0" smtClean="0"/>
              <a:t> API (2)</a:t>
            </a:r>
            <a:endParaRPr lang="vi-VN" dirty="0"/>
          </a:p>
        </p:txBody>
      </p:sp>
      <p:graphicFrame>
        <p:nvGraphicFramePr>
          <p:cNvPr id="5" name="Group 347"/>
          <p:cNvGraphicFramePr>
            <a:graphicFrameLocks noGrp="1"/>
          </p:cNvGraphicFramePr>
          <p:nvPr>
            <p:ph idx="1"/>
            <p:extLst>
              <p:ext uri="{D42A27DB-BD31-4B8C-83A1-F6EECF244321}">
                <p14:modId xmlns:p14="http://schemas.microsoft.com/office/powerpoint/2010/main" val="555445982"/>
              </p:ext>
            </p:extLst>
          </p:nvPr>
        </p:nvGraphicFramePr>
        <p:xfrm>
          <a:off x="228600" y="990600"/>
          <a:ext cx="8763000" cy="5827661"/>
        </p:xfrm>
        <a:graphic>
          <a:graphicData uri="http://schemas.openxmlformats.org/drawingml/2006/table">
            <a:tbl>
              <a:tblPr/>
              <a:tblGrid>
                <a:gridCol w="2904886"/>
                <a:gridCol w="5858114"/>
              </a:tblGrid>
              <a:tr h="4110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3300"/>
                          </a:solidFill>
                          <a:effectLst/>
                          <a:latin typeface="Comic Sans MS" panose="030F0702030302020204" pitchFamily="66" charset="0"/>
                          <a:cs typeface="Times New Roman" pitchFamily="18" charset="0"/>
                        </a:rPr>
                        <a:t>Packages</a:t>
                      </a:r>
                      <a:endParaRPr kumimoji="0" lang="en-US" sz="2400" b="1" i="0" u="none" strike="noStrike" cap="none" normalizeH="0" baseline="0" dirty="0" smtClean="0">
                        <a:ln>
                          <a:noFill/>
                        </a:ln>
                        <a:solidFill>
                          <a:schemeClr val="tx1"/>
                        </a:solidFill>
                        <a:effectLst/>
                        <a:latin typeface="Comic Sans MS" panose="030F0702030302020204" pitchFamily="66"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3300"/>
                          </a:solidFill>
                          <a:effectLst/>
                          <a:latin typeface="Comic Sans MS" panose="030F0702030302020204" pitchFamily="66" charset="0"/>
                          <a:cs typeface="Times New Roman" pitchFamily="18" charset="0"/>
                        </a:rPr>
                        <a:t>Descriptions</a:t>
                      </a:r>
                      <a:endParaRPr kumimoji="0" lang="en-US" sz="2400" b="1" i="0" u="none" strike="noStrike" cap="none" normalizeH="0" baseline="0" dirty="0" smtClean="0">
                        <a:ln>
                          <a:noFill/>
                        </a:ln>
                        <a:solidFill>
                          <a:schemeClr val="tx1"/>
                        </a:solidFill>
                        <a:effectLst/>
                        <a:latin typeface="Comic Sans MS" panose="030F0702030302020204" pitchFamily="66"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60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anose="030F0702030302020204" pitchFamily="66" charset="0"/>
                          <a:cs typeface="Times New Roman" pitchFamily="18" charset="0"/>
                        </a:rPr>
                        <a:t>javax.xml.transform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Implements the generic APIs for transformation instructions and executing the transformation, starting from source to destination.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The interfaces present in this package are </a:t>
                      </a:r>
                      <a:r>
                        <a:rPr kumimoji="0" lang="en-US"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ErrorListener</a:t>
                      </a: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Result, Source, </a:t>
                      </a:r>
                      <a:r>
                        <a:rPr kumimoji="0" lang="en-US"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SourceLocator</a:t>
                      </a: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Templates, </a:t>
                      </a:r>
                      <a:r>
                        <a:rPr kumimoji="0" lang="en-US"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URIResolver</a:t>
                      </a: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The classes present in this package are </a:t>
                      </a:r>
                      <a:r>
                        <a:rPr kumimoji="0" lang="en-US"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OutputKeys</a:t>
                      </a: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Transformer, </a:t>
                      </a:r>
                      <a:r>
                        <a:rPr kumimoji="0" lang="en-US"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TransformerFactory</a:t>
                      </a:r>
                      <a:endPar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185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anose="030F0702030302020204" pitchFamily="66" charset="0"/>
                          <a:cs typeface="Times New Roman" pitchFamily="18" charset="0"/>
                        </a:rPr>
                        <a:t>javax.xml.transform.stream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anose="030F0702030302020204" pitchFamily="66" charset="0"/>
                          <a:cs typeface="Times New Roman" pitchFamily="18" charset="0"/>
                        </a:rPr>
                        <a:t>- Implements streams and URI specific transformation APIs.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anose="030F0702030302020204" pitchFamily="66" charset="0"/>
                          <a:cs typeface="Times New Roman" pitchFamily="18" charset="0"/>
                        </a:rPr>
                        <a:t>- The classes present in this package are StreamResult, StreamSource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927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anose="030F0702030302020204" pitchFamily="66" charset="0"/>
                          <a:cs typeface="Times New Roman" pitchFamily="18" charset="0"/>
                        </a:rPr>
                        <a:t>javax.xml.transform.dom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smtClean="0">
                          <a:ln>
                            <a:noFill/>
                          </a:ln>
                          <a:solidFill>
                            <a:schemeClr val="tx1"/>
                          </a:solidFill>
                          <a:effectLst/>
                          <a:latin typeface="Comic Sans MS" panose="030F0702030302020204" pitchFamily="66" charset="0"/>
                          <a:cs typeface="Times New Roman" pitchFamily="18" charset="0"/>
                        </a:rPr>
                        <a:t>- Implements DOM-related transformation APIs. </a:t>
                      </a:r>
                      <a:endParaRPr kumimoji="0" lang="en-US" sz="1800" b="0" i="0" u="none" strike="noStrike" cap="none" normalizeH="0" baseline="0" smtClean="0">
                        <a:ln>
                          <a:noFill/>
                        </a:ln>
                        <a:solidFill>
                          <a:schemeClr val="tx1"/>
                        </a:solidFill>
                        <a:effectLst/>
                        <a:latin typeface="Comic Sans MS" panose="030F0702030302020204" pitchFamily="66"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anose="030F0702030302020204" pitchFamily="66" charset="0"/>
                          <a:cs typeface="Times New Roman" pitchFamily="18" charset="0"/>
                        </a:rPr>
                        <a:t>- The interface present in this package is DOMLocator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752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smtClean="0">
                          <a:ln>
                            <a:noFill/>
                          </a:ln>
                          <a:solidFill>
                            <a:schemeClr val="tx1"/>
                          </a:solidFill>
                          <a:effectLst/>
                          <a:latin typeface="Comic Sans MS" panose="030F0702030302020204" pitchFamily="66" charset="0"/>
                          <a:cs typeface="Times New Roman" pitchFamily="18" charset="0"/>
                        </a:rPr>
                        <a:t>javax.xml.transform.sax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a:t>
                      </a:r>
                      <a:r>
                        <a:rPr kumimoji="0" lang="fr-FR"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Implements</a:t>
                      </a:r>
                      <a:r>
                        <a:rPr kumimoji="0" lang="fr-FR"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SAX-</a:t>
                      </a:r>
                      <a:r>
                        <a:rPr kumimoji="0" lang="fr-FR"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related</a:t>
                      </a:r>
                      <a:r>
                        <a:rPr kumimoji="0" lang="fr-FR"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transformation APIs. </a:t>
                      </a:r>
                      <a:endPar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The interfaces present in this package are </a:t>
                      </a:r>
                      <a:r>
                        <a:rPr kumimoji="0" lang="en-US"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TemplateHandler</a:t>
                      </a:r>
                      <a:r>
                        <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rPr>
                        <a:t>, </a:t>
                      </a:r>
                      <a:r>
                        <a:rPr kumimoji="0" lang="en-US" sz="1800" b="0" i="0" u="none" strike="noStrike" cap="none" normalizeH="0" baseline="0" dirty="0" err="1" smtClean="0">
                          <a:ln>
                            <a:noFill/>
                          </a:ln>
                          <a:solidFill>
                            <a:schemeClr val="tx1"/>
                          </a:solidFill>
                          <a:effectLst/>
                          <a:latin typeface="Comic Sans MS" panose="030F0702030302020204" pitchFamily="66" charset="0"/>
                          <a:cs typeface="Times New Roman" pitchFamily="18" charset="0"/>
                        </a:rPr>
                        <a:t>TransformerHandler</a:t>
                      </a:r>
                      <a:endParaRPr kumimoji="0" lang="en-US" sz="1800" b="0" i="0" u="none" strike="noStrike" cap="none" normalizeH="0" baseline="0" dirty="0" smtClean="0">
                        <a:ln>
                          <a:noFill/>
                        </a:ln>
                        <a:solidFill>
                          <a:schemeClr val="tx1"/>
                        </a:solidFill>
                        <a:effectLst/>
                        <a:latin typeface="Comic Sans MS" panose="030F0702030302020204" pitchFamily="66"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dirty="0"/>
          </a:p>
        </p:txBody>
      </p:sp>
    </p:spTree>
    <p:extLst>
      <p:ext uri="{BB962C8B-B14F-4D97-AF65-F5344CB8AC3E}">
        <p14:creationId xmlns:p14="http://schemas.microsoft.com/office/powerpoint/2010/main" val="625807307"/>
      </p:ext>
    </p:extLst>
  </p:cSld>
  <p:clrMapOvr>
    <a:masterClrMapping/>
  </p:clrMapOvr>
  <p:transition spd="slow">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31044"/>
            <a:ext cx="8378371" cy="792162"/>
          </a:xfrm>
        </p:spPr>
        <p:txBody>
          <a:bodyPr>
            <a:normAutofit/>
          </a:bodyPr>
          <a:lstStyle/>
          <a:p>
            <a:r>
              <a:rPr lang="en-US" dirty="0" smtClean="0"/>
              <a:t>XSLT </a:t>
            </a:r>
            <a:r>
              <a:rPr lang="en-US" dirty="0" err="1" smtClean="0"/>
              <a:t>Stylesheet</a:t>
            </a:r>
            <a:r>
              <a:rPr lang="en-US" dirty="0" smtClean="0"/>
              <a:t> (1)</a:t>
            </a:r>
            <a:endParaRPr lang="vi-VN" dirty="0"/>
          </a:p>
        </p:txBody>
      </p:sp>
      <p:sp>
        <p:nvSpPr>
          <p:cNvPr id="3" name="Content Placeholder 2"/>
          <p:cNvSpPr>
            <a:spLocks noGrp="1"/>
          </p:cNvSpPr>
          <p:nvPr>
            <p:ph idx="1"/>
          </p:nvPr>
        </p:nvSpPr>
        <p:spPr>
          <a:xfrm>
            <a:off x="304800" y="1295400"/>
            <a:ext cx="8628888" cy="5257800"/>
          </a:xfrm>
        </p:spPr>
        <p:txBody>
          <a:bodyPr>
            <a:normAutofit/>
          </a:bodyPr>
          <a:lstStyle/>
          <a:p>
            <a:pPr algn="just"/>
            <a:r>
              <a:rPr lang="en-US" sz="2400" dirty="0" smtClean="0"/>
              <a:t>Is a language used for transforming XML documents into XHTML documents for Web pages. </a:t>
            </a:r>
          </a:p>
          <a:p>
            <a:pPr algn="just"/>
            <a:r>
              <a:rPr lang="en-US" sz="2400" dirty="0" smtClean="0"/>
              <a:t>Uses </a:t>
            </a:r>
            <a:r>
              <a:rPr lang="en-US" sz="2400" dirty="0" err="1" smtClean="0"/>
              <a:t>XPath</a:t>
            </a:r>
            <a:r>
              <a:rPr lang="en-US" sz="2400" dirty="0" smtClean="0"/>
              <a:t> language to navigate between XML documents and XHTML documents.</a:t>
            </a:r>
          </a:p>
          <a:p>
            <a:pPr algn="just"/>
            <a:r>
              <a:rPr lang="en-US" sz="2400" dirty="0" smtClean="0"/>
              <a:t>Defines the source documents, which will be matched with a predefined set of templates in transformation process. If XSLT gets the same document, it transforms the matching part of the source document into the output document. </a:t>
            </a:r>
            <a:endParaRPr lang="vi-V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96</a:t>
            </a:fld>
            <a:endParaRPr lang="en-US" dirty="0"/>
          </a:p>
        </p:txBody>
      </p:sp>
    </p:spTree>
    <p:extLst>
      <p:ext uri="{BB962C8B-B14F-4D97-AF65-F5344CB8AC3E}">
        <p14:creationId xmlns:p14="http://schemas.microsoft.com/office/powerpoint/2010/main" val="283600487"/>
      </p:ext>
    </p:extLst>
  </p:cSld>
  <p:clrMapOvr>
    <a:masterClrMapping/>
  </p:clrMapOvr>
  <p:transition spd="slow">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a:t>
            </a:r>
            <a:r>
              <a:rPr lang="en-US" dirty="0" err="1" smtClean="0"/>
              <a:t>Stylesheet</a:t>
            </a:r>
            <a:r>
              <a:rPr lang="en-US" dirty="0" smtClean="0"/>
              <a:t> (2)</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97</a:t>
            </a:fld>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3962400" y="3812441"/>
            <a:ext cx="4494026" cy="2816959"/>
          </a:xfrm>
          <a:prstGeom prst="rect">
            <a:avLst/>
          </a:prstGeom>
          <a:noFill/>
          <a:ln w="9525">
            <a:noFill/>
            <a:miter lim="800000"/>
            <a:headEnd/>
            <a:tailEnd/>
          </a:ln>
        </p:spPr>
      </p:pic>
      <p:grpSp>
        <p:nvGrpSpPr>
          <p:cNvPr id="8" name="Group 7"/>
          <p:cNvGrpSpPr/>
          <p:nvPr/>
        </p:nvGrpSpPr>
        <p:grpSpPr>
          <a:xfrm>
            <a:off x="490537" y="1219200"/>
            <a:ext cx="8424869" cy="3319461"/>
            <a:chOff x="719137" y="2573339"/>
            <a:chExt cx="8424869" cy="3319461"/>
          </a:xfrm>
        </p:grpSpPr>
        <p:grpSp>
          <p:nvGrpSpPr>
            <p:cNvPr id="9" name="Group 15"/>
            <p:cNvGrpSpPr>
              <a:grpSpLocks/>
            </p:cNvGrpSpPr>
            <p:nvPr/>
          </p:nvGrpSpPr>
          <p:grpSpPr bwMode="auto">
            <a:xfrm>
              <a:off x="719137" y="2581276"/>
              <a:ext cx="2881309" cy="1581151"/>
              <a:chOff x="340" y="709"/>
              <a:chExt cx="1815" cy="996"/>
            </a:xfrm>
          </p:grpSpPr>
          <p:sp>
            <p:nvSpPr>
              <p:cNvPr id="33" name="Text Box 16"/>
              <p:cNvSpPr txBox="1">
                <a:spLocks noChangeArrowheads="1"/>
              </p:cNvSpPr>
              <p:nvPr/>
            </p:nvSpPr>
            <p:spPr bwMode="auto">
              <a:xfrm>
                <a:off x="930" y="709"/>
                <a:ext cx="499" cy="231"/>
              </a:xfrm>
              <a:prstGeom prst="rect">
                <a:avLst/>
              </a:prstGeom>
              <a:noFill/>
              <a:ln w="9525">
                <a:noFill/>
                <a:miter lim="800000"/>
                <a:headEnd/>
                <a:tailEnd/>
              </a:ln>
              <a:effectLst/>
            </p:spPr>
            <p:txBody>
              <a:bodyPr>
                <a:spAutoFit/>
              </a:bodyPr>
              <a:lstStyle/>
              <a:p>
                <a:pPr algn="ctr">
                  <a:spcBef>
                    <a:spcPct val="50000"/>
                  </a:spcBef>
                </a:pPr>
                <a:r>
                  <a:rPr lang="vi-VN" b="1"/>
                  <a:t>XML</a:t>
                </a:r>
              </a:p>
            </p:txBody>
          </p:sp>
          <p:sp>
            <p:nvSpPr>
              <p:cNvPr id="34" name="Text Box 17"/>
              <p:cNvSpPr txBox="1">
                <a:spLocks noChangeArrowheads="1"/>
              </p:cNvSpPr>
              <p:nvPr/>
            </p:nvSpPr>
            <p:spPr bwMode="auto">
              <a:xfrm>
                <a:off x="930" y="935"/>
                <a:ext cx="499" cy="231"/>
              </a:xfrm>
              <a:prstGeom prst="rect">
                <a:avLst/>
              </a:prstGeom>
              <a:noFill/>
              <a:ln w="9525">
                <a:noFill/>
                <a:miter lim="800000"/>
                <a:headEnd/>
                <a:tailEnd/>
              </a:ln>
              <a:effectLst/>
            </p:spPr>
            <p:txBody>
              <a:bodyPr>
                <a:spAutoFit/>
              </a:bodyPr>
              <a:lstStyle/>
              <a:p>
                <a:pPr algn="ctr">
                  <a:spcBef>
                    <a:spcPct val="50000"/>
                  </a:spcBef>
                </a:pPr>
                <a:r>
                  <a:rPr lang="vi-VN" b="1" dirty="0"/>
                  <a:t>Book</a:t>
                </a:r>
              </a:p>
            </p:txBody>
          </p:sp>
          <p:sp>
            <p:nvSpPr>
              <p:cNvPr id="35" name="Text Box 18"/>
              <p:cNvSpPr txBox="1">
                <a:spLocks noChangeArrowheads="1"/>
              </p:cNvSpPr>
              <p:nvPr/>
            </p:nvSpPr>
            <p:spPr bwMode="auto">
              <a:xfrm>
                <a:off x="340" y="1298"/>
                <a:ext cx="545" cy="231"/>
              </a:xfrm>
              <a:prstGeom prst="rect">
                <a:avLst/>
              </a:prstGeom>
              <a:noFill/>
              <a:ln w="9525">
                <a:noFill/>
                <a:miter lim="800000"/>
                <a:headEnd/>
                <a:tailEnd/>
              </a:ln>
              <a:effectLst/>
            </p:spPr>
            <p:txBody>
              <a:bodyPr>
                <a:spAutoFit/>
              </a:bodyPr>
              <a:lstStyle/>
              <a:p>
                <a:pPr algn="ctr">
                  <a:spcBef>
                    <a:spcPct val="50000"/>
                  </a:spcBef>
                </a:pPr>
                <a:r>
                  <a:rPr lang="vi-VN" b="1"/>
                  <a:t>title</a:t>
                </a:r>
              </a:p>
            </p:txBody>
          </p:sp>
          <p:sp>
            <p:nvSpPr>
              <p:cNvPr id="36" name="Text Box 19"/>
              <p:cNvSpPr txBox="1">
                <a:spLocks noChangeArrowheads="1"/>
              </p:cNvSpPr>
              <p:nvPr/>
            </p:nvSpPr>
            <p:spPr bwMode="auto">
              <a:xfrm>
                <a:off x="975" y="1298"/>
                <a:ext cx="545" cy="407"/>
              </a:xfrm>
              <a:prstGeom prst="rect">
                <a:avLst/>
              </a:prstGeom>
              <a:noFill/>
              <a:ln w="9525">
                <a:noFill/>
                <a:miter lim="800000"/>
                <a:headEnd/>
                <a:tailEnd/>
              </a:ln>
              <a:effectLst/>
            </p:spPr>
            <p:txBody>
              <a:bodyPr>
                <a:spAutoFit/>
              </a:bodyPr>
              <a:lstStyle/>
              <a:p>
                <a:pPr algn="ctr">
                  <a:spcBef>
                    <a:spcPct val="50000"/>
                  </a:spcBef>
                </a:pPr>
                <a:r>
                  <a:rPr lang="vi-VN" b="1" dirty="0"/>
                  <a:t>author</a:t>
                </a:r>
              </a:p>
            </p:txBody>
          </p:sp>
          <p:sp>
            <p:nvSpPr>
              <p:cNvPr id="37" name="Text Box 20"/>
              <p:cNvSpPr txBox="1">
                <a:spLocks noChangeArrowheads="1"/>
              </p:cNvSpPr>
              <p:nvPr/>
            </p:nvSpPr>
            <p:spPr bwMode="auto">
              <a:xfrm>
                <a:off x="1610" y="1298"/>
                <a:ext cx="545" cy="231"/>
              </a:xfrm>
              <a:prstGeom prst="rect">
                <a:avLst/>
              </a:prstGeom>
              <a:noFill/>
              <a:ln w="9525">
                <a:noFill/>
                <a:miter lim="800000"/>
                <a:headEnd/>
                <a:tailEnd/>
              </a:ln>
              <a:effectLst/>
            </p:spPr>
            <p:txBody>
              <a:bodyPr>
                <a:spAutoFit/>
              </a:bodyPr>
              <a:lstStyle/>
              <a:p>
                <a:pPr algn="ctr">
                  <a:spcBef>
                    <a:spcPct val="50000"/>
                  </a:spcBef>
                </a:pPr>
                <a:r>
                  <a:rPr lang="vi-VN" b="1" dirty="0"/>
                  <a:t>price</a:t>
                </a:r>
              </a:p>
            </p:txBody>
          </p:sp>
          <p:sp>
            <p:nvSpPr>
              <p:cNvPr id="38" name="Line 21"/>
              <p:cNvSpPr>
                <a:spLocks noChangeShapeType="1"/>
              </p:cNvSpPr>
              <p:nvPr/>
            </p:nvSpPr>
            <p:spPr bwMode="auto">
              <a:xfrm flipH="1">
                <a:off x="657" y="1162"/>
                <a:ext cx="499" cy="136"/>
              </a:xfrm>
              <a:prstGeom prst="line">
                <a:avLst/>
              </a:prstGeom>
              <a:noFill/>
              <a:ln w="9525">
                <a:solidFill>
                  <a:schemeClr val="tx1"/>
                </a:solidFill>
                <a:round/>
                <a:headEnd/>
                <a:tailEnd type="triangle" w="med" len="med"/>
              </a:ln>
              <a:effectLst/>
            </p:spPr>
            <p:txBody>
              <a:bodyPr/>
              <a:lstStyle/>
              <a:p>
                <a:endParaRPr lang="vi-VN"/>
              </a:p>
            </p:txBody>
          </p:sp>
          <p:sp>
            <p:nvSpPr>
              <p:cNvPr id="39" name="Line 22"/>
              <p:cNvSpPr>
                <a:spLocks noChangeShapeType="1"/>
              </p:cNvSpPr>
              <p:nvPr/>
            </p:nvSpPr>
            <p:spPr bwMode="auto">
              <a:xfrm>
                <a:off x="1156" y="1162"/>
                <a:ext cx="46" cy="182"/>
              </a:xfrm>
              <a:prstGeom prst="line">
                <a:avLst/>
              </a:prstGeom>
              <a:noFill/>
              <a:ln w="9525">
                <a:solidFill>
                  <a:schemeClr val="tx1"/>
                </a:solidFill>
                <a:round/>
                <a:headEnd/>
                <a:tailEnd type="triangle" w="med" len="med"/>
              </a:ln>
              <a:effectLst/>
            </p:spPr>
            <p:txBody>
              <a:bodyPr/>
              <a:lstStyle/>
              <a:p>
                <a:endParaRPr lang="vi-VN"/>
              </a:p>
            </p:txBody>
          </p:sp>
          <p:sp>
            <p:nvSpPr>
              <p:cNvPr id="40" name="Line 23"/>
              <p:cNvSpPr>
                <a:spLocks noChangeShapeType="1"/>
              </p:cNvSpPr>
              <p:nvPr/>
            </p:nvSpPr>
            <p:spPr bwMode="auto">
              <a:xfrm>
                <a:off x="1111" y="1162"/>
                <a:ext cx="680" cy="136"/>
              </a:xfrm>
              <a:prstGeom prst="line">
                <a:avLst/>
              </a:prstGeom>
              <a:noFill/>
              <a:ln w="9525">
                <a:solidFill>
                  <a:schemeClr val="tx1"/>
                </a:solidFill>
                <a:round/>
                <a:headEnd/>
                <a:tailEnd type="triangle" w="med" len="med"/>
              </a:ln>
              <a:effectLst/>
            </p:spPr>
            <p:txBody>
              <a:bodyPr/>
              <a:lstStyle/>
              <a:p>
                <a:endParaRPr lang="vi-VN"/>
              </a:p>
            </p:txBody>
          </p:sp>
        </p:grpSp>
        <p:sp>
          <p:nvSpPr>
            <p:cNvPr id="10" name="AutoShape 24"/>
            <p:cNvSpPr>
              <a:spLocks noChangeArrowheads="1"/>
            </p:cNvSpPr>
            <p:nvPr/>
          </p:nvSpPr>
          <p:spPr bwMode="auto">
            <a:xfrm>
              <a:off x="3240088" y="3228975"/>
              <a:ext cx="647700" cy="288925"/>
            </a:xfrm>
            <a:prstGeom prst="rightArrow">
              <a:avLst>
                <a:gd name="adj1" fmla="val 50000"/>
                <a:gd name="adj2" fmla="val 56044"/>
              </a:avLst>
            </a:prstGeom>
            <a:solidFill>
              <a:schemeClr val="accent1"/>
            </a:solidFill>
            <a:ln w="9525">
              <a:solidFill>
                <a:schemeClr val="tx1"/>
              </a:solidFill>
              <a:miter lim="800000"/>
              <a:headEnd/>
              <a:tailEnd/>
            </a:ln>
            <a:effectLst/>
          </p:spPr>
          <p:txBody>
            <a:bodyPr wrap="none" anchor="ctr"/>
            <a:lstStyle/>
            <a:p>
              <a:endParaRPr lang="vi-VN"/>
            </a:p>
          </p:txBody>
        </p:sp>
        <p:sp>
          <p:nvSpPr>
            <p:cNvPr id="11" name="Oval 25"/>
            <p:cNvSpPr>
              <a:spLocks noChangeArrowheads="1"/>
            </p:cNvSpPr>
            <p:nvPr/>
          </p:nvSpPr>
          <p:spPr bwMode="auto">
            <a:xfrm>
              <a:off x="3959225" y="3084513"/>
              <a:ext cx="1511300" cy="576262"/>
            </a:xfrm>
            <a:prstGeom prst="ellipse">
              <a:avLst/>
            </a:prstGeom>
            <a:solidFill>
              <a:srgbClr val="0000FF"/>
            </a:solidFill>
            <a:ln w="9525">
              <a:solidFill>
                <a:schemeClr val="tx1"/>
              </a:solidFill>
              <a:round/>
              <a:headEnd/>
              <a:tailEnd/>
            </a:ln>
            <a:effectLst/>
          </p:spPr>
          <p:txBody>
            <a:bodyPr wrap="none" anchor="ctr"/>
            <a:lstStyle/>
            <a:p>
              <a:pPr algn="ctr"/>
              <a:r>
                <a:rPr lang="vi-VN" b="1">
                  <a:solidFill>
                    <a:schemeClr val="bg1"/>
                  </a:solidFill>
                </a:rPr>
                <a:t>XSLT</a:t>
              </a:r>
            </a:p>
          </p:txBody>
        </p:sp>
        <p:sp>
          <p:nvSpPr>
            <p:cNvPr id="12" name="AutoShape 26"/>
            <p:cNvSpPr>
              <a:spLocks noChangeArrowheads="1"/>
            </p:cNvSpPr>
            <p:nvPr/>
          </p:nvSpPr>
          <p:spPr bwMode="auto">
            <a:xfrm>
              <a:off x="5616575" y="3228975"/>
              <a:ext cx="647700" cy="288925"/>
            </a:xfrm>
            <a:prstGeom prst="rightArrow">
              <a:avLst>
                <a:gd name="adj1" fmla="val 50000"/>
                <a:gd name="adj2" fmla="val 56044"/>
              </a:avLst>
            </a:prstGeom>
            <a:solidFill>
              <a:schemeClr val="accent1"/>
            </a:solidFill>
            <a:ln w="9525">
              <a:solidFill>
                <a:schemeClr val="tx1"/>
              </a:solidFill>
              <a:miter lim="800000"/>
              <a:headEnd/>
              <a:tailEnd/>
            </a:ln>
            <a:effectLst/>
          </p:spPr>
          <p:txBody>
            <a:bodyPr wrap="none" anchor="ctr"/>
            <a:lstStyle/>
            <a:p>
              <a:endParaRPr lang="vi-VN"/>
            </a:p>
          </p:txBody>
        </p:sp>
        <p:grpSp>
          <p:nvGrpSpPr>
            <p:cNvPr id="13" name="Group 27"/>
            <p:cNvGrpSpPr>
              <a:grpSpLocks/>
            </p:cNvGrpSpPr>
            <p:nvPr/>
          </p:nvGrpSpPr>
          <p:grpSpPr bwMode="auto">
            <a:xfrm>
              <a:off x="6264279" y="2573339"/>
              <a:ext cx="2879727" cy="2374903"/>
              <a:chOff x="3742" y="572"/>
              <a:chExt cx="1814" cy="1496"/>
            </a:xfrm>
          </p:grpSpPr>
          <p:sp>
            <p:nvSpPr>
              <p:cNvPr id="18" name="Text Box 28"/>
              <p:cNvSpPr txBox="1">
                <a:spLocks noChangeArrowheads="1"/>
              </p:cNvSpPr>
              <p:nvPr/>
            </p:nvSpPr>
            <p:spPr bwMode="auto">
              <a:xfrm>
                <a:off x="4105" y="572"/>
                <a:ext cx="545" cy="231"/>
              </a:xfrm>
              <a:prstGeom prst="rect">
                <a:avLst/>
              </a:prstGeom>
              <a:noFill/>
              <a:ln w="9525">
                <a:noFill/>
                <a:miter lim="800000"/>
                <a:headEnd/>
                <a:tailEnd/>
              </a:ln>
              <a:effectLst/>
            </p:spPr>
            <p:txBody>
              <a:bodyPr>
                <a:spAutoFit/>
              </a:bodyPr>
              <a:lstStyle/>
              <a:p>
                <a:pPr algn="ctr">
                  <a:spcBef>
                    <a:spcPct val="50000"/>
                  </a:spcBef>
                </a:pPr>
                <a:r>
                  <a:rPr lang="vi-VN" b="1"/>
                  <a:t>html</a:t>
                </a:r>
              </a:p>
            </p:txBody>
          </p:sp>
          <p:sp>
            <p:nvSpPr>
              <p:cNvPr id="19" name="Text Box 29"/>
              <p:cNvSpPr txBox="1">
                <a:spLocks noChangeArrowheads="1"/>
              </p:cNvSpPr>
              <p:nvPr/>
            </p:nvSpPr>
            <p:spPr bwMode="auto">
              <a:xfrm>
                <a:off x="3742" y="890"/>
                <a:ext cx="545" cy="231"/>
              </a:xfrm>
              <a:prstGeom prst="rect">
                <a:avLst/>
              </a:prstGeom>
              <a:noFill/>
              <a:ln w="9525">
                <a:noFill/>
                <a:miter lim="800000"/>
                <a:headEnd/>
                <a:tailEnd/>
              </a:ln>
              <a:effectLst/>
            </p:spPr>
            <p:txBody>
              <a:bodyPr>
                <a:spAutoFit/>
              </a:bodyPr>
              <a:lstStyle/>
              <a:p>
                <a:pPr algn="ctr">
                  <a:spcBef>
                    <a:spcPct val="50000"/>
                  </a:spcBef>
                </a:pPr>
                <a:r>
                  <a:rPr lang="vi-VN" b="1"/>
                  <a:t>head</a:t>
                </a:r>
              </a:p>
            </p:txBody>
          </p:sp>
          <p:sp>
            <p:nvSpPr>
              <p:cNvPr id="20" name="Text Box 30"/>
              <p:cNvSpPr txBox="1">
                <a:spLocks noChangeArrowheads="1"/>
              </p:cNvSpPr>
              <p:nvPr/>
            </p:nvSpPr>
            <p:spPr bwMode="auto">
              <a:xfrm>
                <a:off x="4558" y="890"/>
                <a:ext cx="545" cy="231"/>
              </a:xfrm>
              <a:prstGeom prst="rect">
                <a:avLst/>
              </a:prstGeom>
              <a:noFill/>
              <a:ln w="9525">
                <a:noFill/>
                <a:miter lim="800000"/>
                <a:headEnd/>
                <a:tailEnd/>
              </a:ln>
              <a:effectLst/>
            </p:spPr>
            <p:txBody>
              <a:bodyPr>
                <a:spAutoFit/>
              </a:bodyPr>
              <a:lstStyle/>
              <a:p>
                <a:pPr algn="ctr">
                  <a:spcBef>
                    <a:spcPct val="50000"/>
                  </a:spcBef>
                </a:pPr>
                <a:r>
                  <a:rPr lang="vi-VN" b="1"/>
                  <a:t>body</a:t>
                </a:r>
              </a:p>
            </p:txBody>
          </p:sp>
          <p:sp>
            <p:nvSpPr>
              <p:cNvPr id="21" name="Text Box 31"/>
              <p:cNvSpPr txBox="1">
                <a:spLocks noChangeArrowheads="1"/>
              </p:cNvSpPr>
              <p:nvPr/>
            </p:nvSpPr>
            <p:spPr bwMode="auto">
              <a:xfrm>
                <a:off x="4105" y="1298"/>
                <a:ext cx="363" cy="231"/>
              </a:xfrm>
              <a:prstGeom prst="rect">
                <a:avLst/>
              </a:prstGeom>
              <a:noFill/>
              <a:ln w="9525">
                <a:noFill/>
                <a:miter lim="800000"/>
                <a:headEnd/>
                <a:tailEnd/>
              </a:ln>
              <a:effectLst/>
            </p:spPr>
            <p:txBody>
              <a:bodyPr>
                <a:spAutoFit/>
              </a:bodyPr>
              <a:lstStyle/>
              <a:p>
                <a:pPr algn="ctr">
                  <a:spcBef>
                    <a:spcPct val="50000"/>
                  </a:spcBef>
                </a:pPr>
                <a:r>
                  <a:rPr lang="vi-VN" b="1"/>
                  <a:t>h1</a:t>
                </a:r>
              </a:p>
            </p:txBody>
          </p:sp>
          <p:sp>
            <p:nvSpPr>
              <p:cNvPr id="22" name="Text Box 32"/>
              <p:cNvSpPr txBox="1">
                <a:spLocks noChangeArrowheads="1"/>
              </p:cNvSpPr>
              <p:nvPr/>
            </p:nvSpPr>
            <p:spPr bwMode="auto">
              <a:xfrm>
                <a:off x="4513" y="1298"/>
                <a:ext cx="363" cy="231"/>
              </a:xfrm>
              <a:prstGeom prst="rect">
                <a:avLst/>
              </a:prstGeom>
              <a:noFill/>
              <a:ln w="9525">
                <a:noFill/>
                <a:miter lim="800000"/>
                <a:headEnd/>
                <a:tailEnd/>
              </a:ln>
              <a:effectLst/>
            </p:spPr>
            <p:txBody>
              <a:bodyPr>
                <a:spAutoFit/>
              </a:bodyPr>
              <a:lstStyle/>
              <a:p>
                <a:pPr algn="ctr">
                  <a:spcBef>
                    <a:spcPct val="50000"/>
                  </a:spcBef>
                </a:pPr>
                <a:r>
                  <a:rPr lang="vi-VN" b="1"/>
                  <a:t>h2</a:t>
                </a:r>
              </a:p>
            </p:txBody>
          </p:sp>
          <p:sp>
            <p:nvSpPr>
              <p:cNvPr id="23" name="Text Box 33"/>
              <p:cNvSpPr txBox="1">
                <a:spLocks noChangeArrowheads="1"/>
              </p:cNvSpPr>
              <p:nvPr/>
            </p:nvSpPr>
            <p:spPr bwMode="auto">
              <a:xfrm>
                <a:off x="5012" y="1298"/>
                <a:ext cx="363" cy="231"/>
              </a:xfrm>
              <a:prstGeom prst="rect">
                <a:avLst/>
              </a:prstGeom>
              <a:noFill/>
              <a:ln w="9525">
                <a:noFill/>
                <a:miter lim="800000"/>
                <a:headEnd/>
                <a:tailEnd/>
              </a:ln>
              <a:effectLst/>
            </p:spPr>
            <p:txBody>
              <a:bodyPr>
                <a:spAutoFit/>
              </a:bodyPr>
              <a:lstStyle/>
              <a:p>
                <a:pPr algn="ctr">
                  <a:spcBef>
                    <a:spcPct val="50000"/>
                  </a:spcBef>
                </a:pPr>
                <a:r>
                  <a:rPr lang="vi-VN" b="1"/>
                  <a:t>p</a:t>
                </a:r>
              </a:p>
            </p:txBody>
          </p:sp>
          <p:sp>
            <p:nvSpPr>
              <p:cNvPr id="24" name="Text Box 34"/>
              <p:cNvSpPr txBox="1">
                <a:spLocks noChangeArrowheads="1"/>
              </p:cNvSpPr>
              <p:nvPr/>
            </p:nvSpPr>
            <p:spPr bwMode="auto">
              <a:xfrm>
                <a:off x="4649" y="1661"/>
                <a:ext cx="363" cy="407"/>
              </a:xfrm>
              <a:prstGeom prst="rect">
                <a:avLst/>
              </a:prstGeom>
              <a:noFill/>
              <a:ln w="9525">
                <a:noFill/>
                <a:miter lim="800000"/>
                <a:headEnd/>
                <a:tailEnd/>
              </a:ln>
              <a:effectLst/>
            </p:spPr>
            <p:txBody>
              <a:bodyPr>
                <a:spAutoFit/>
              </a:bodyPr>
              <a:lstStyle/>
              <a:p>
                <a:pPr algn="ctr">
                  <a:spcBef>
                    <a:spcPct val="50000"/>
                  </a:spcBef>
                </a:pPr>
                <a:r>
                  <a:rPr lang="vi-VN" b="1" dirty="0"/>
                  <a:t>text</a:t>
                </a:r>
              </a:p>
            </p:txBody>
          </p:sp>
          <p:sp>
            <p:nvSpPr>
              <p:cNvPr id="25" name="Text Box 35"/>
              <p:cNvSpPr txBox="1">
                <a:spLocks noChangeArrowheads="1"/>
              </p:cNvSpPr>
              <p:nvPr/>
            </p:nvSpPr>
            <p:spPr bwMode="auto">
              <a:xfrm>
                <a:off x="5193" y="1661"/>
                <a:ext cx="363" cy="231"/>
              </a:xfrm>
              <a:prstGeom prst="rect">
                <a:avLst/>
              </a:prstGeom>
              <a:noFill/>
              <a:ln w="9525">
                <a:noFill/>
                <a:miter lim="800000"/>
                <a:headEnd/>
                <a:tailEnd/>
              </a:ln>
              <a:effectLst/>
            </p:spPr>
            <p:txBody>
              <a:bodyPr>
                <a:spAutoFit/>
              </a:bodyPr>
              <a:lstStyle/>
              <a:p>
                <a:pPr algn="ctr">
                  <a:spcBef>
                    <a:spcPct val="50000"/>
                  </a:spcBef>
                </a:pPr>
                <a:r>
                  <a:rPr lang="vi-VN" b="1"/>
                  <a:t>...</a:t>
                </a:r>
              </a:p>
            </p:txBody>
          </p:sp>
          <p:sp>
            <p:nvSpPr>
              <p:cNvPr id="26" name="Line 36"/>
              <p:cNvSpPr>
                <a:spLocks noChangeShapeType="1"/>
              </p:cNvSpPr>
              <p:nvPr/>
            </p:nvSpPr>
            <p:spPr bwMode="auto">
              <a:xfrm flipH="1">
                <a:off x="4059" y="799"/>
                <a:ext cx="273" cy="136"/>
              </a:xfrm>
              <a:prstGeom prst="line">
                <a:avLst/>
              </a:prstGeom>
              <a:noFill/>
              <a:ln w="9525">
                <a:solidFill>
                  <a:schemeClr val="tx1"/>
                </a:solidFill>
                <a:round/>
                <a:headEnd/>
                <a:tailEnd type="triangle" w="med" len="med"/>
              </a:ln>
              <a:effectLst/>
            </p:spPr>
            <p:txBody>
              <a:bodyPr/>
              <a:lstStyle/>
              <a:p>
                <a:endParaRPr lang="vi-VN"/>
              </a:p>
            </p:txBody>
          </p:sp>
          <p:sp>
            <p:nvSpPr>
              <p:cNvPr id="27" name="Line 37"/>
              <p:cNvSpPr>
                <a:spLocks noChangeShapeType="1"/>
              </p:cNvSpPr>
              <p:nvPr/>
            </p:nvSpPr>
            <p:spPr bwMode="auto">
              <a:xfrm>
                <a:off x="4332" y="799"/>
                <a:ext cx="453" cy="136"/>
              </a:xfrm>
              <a:prstGeom prst="line">
                <a:avLst/>
              </a:prstGeom>
              <a:noFill/>
              <a:ln w="9525">
                <a:solidFill>
                  <a:schemeClr val="tx1"/>
                </a:solidFill>
                <a:round/>
                <a:headEnd/>
                <a:tailEnd type="triangle" w="med" len="med"/>
              </a:ln>
              <a:effectLst/>
            </p:spPr>
            <p:txBody>
              <a:bodyPr/>
              <a:lstStyle/>
              <a:p>
                <a:endParaRPr lang="vi-VN"/>
              </a:p>
            </p:txBody>
          </p:sp>
          <p:sp>
            <p:nvSpPr>
              <p:cNvPr id="28" name="Line 38"/>
              <p:cNvSpPr>
                <a:spLocks noChangeShapeType="1"/>
              </p:cNvSpPr>
              <p:nvPr/>
            </p:nvSpPr>
            <p:spPr bwMode="auto">
              <a:xfrm flipH="1">
                <a:off x="4332" y="1117"/>
                <a:ext cx="498" cy="181"/>
              </a:xfrm>
              <a:prstGeom prst="line">
                <a:avLst/>
              </a:prstGeom>
              <a:noFill/>
              <a:ln w="9525">
                <a:solidFill>
                  <a:schemeClr val="tx1"/>
                </a:solidFill>
                <a:round/>
                <a:headEnd/>
                <a:tailEnd type="triangle" w="med" len="med"/>
              </a:ln>
              <a:effectLst/>
            </p:spPr>
            <p:txBody>
              <a:bodyPr/>
              <a:lstStyle/>
              <a:p>
                <a:endParaRPr lang="vi-VN"/>
              </a:p>
            </p:txBody>
          </p:sp>
          <p:sp>
            <p:nvSpPr>
              <p:cNvPr id="29" name="Line 39"/>
              <p:cNvSpPr>
                <a:spLocks noChangeShapeType="1"/>
              </p:cNvSpPr>
              <p:nvPr/>
            </p:nvSpPr>
            <p:spPr bwMode="auto">
              <a:xfrm flipH="1">
                <a:off x="4694" y="1117"/>
                <a:ext cx="136" cy="227"/>
              </a:xfrm>
              <a:prstGeom prst="line">
                <a:avLst/>
              </a:prstGeom>
              <a:noFill/>
              <a:ln w="9525">
                <a:solidFill>
                  <a:schemeClr val="tx1"/>
                </a:solidFill>
                <a:round/>
                <a:headEnd/>
                <a:tailEnd type="triangle" w="med" len="med"/>
              </a:ln>
              <a:effectLst/>
            </p:spPr>
            <p:txBody>
              <a:bodyPr/>
              <a:lstStyle/>
              <a:p>
                <a:endParaRPr lang="vi-VN"/>
              </a:p>
            </p:txBody>
          </p:sp>
          <p:sp>
            <p:nvSpPr>
              <p:cNvPr id="30" name="Line 40"/>
              <p:cNvSpPr>
                <a:spLocks noChangeShapeType="1"/>
              </p:cNvSpPr>
              <p:nvPr/>
            </p:nvSpPr>
            <p:spPr bwMode="auto">
              <a:xfrm>
                <a:off x="4830" y="1117"/>
                <a:ext cx="318" cy="181"/>
              </a:xfrm>
              <a:prstGeom prst="line">
                <a:avLst/>
              </a:prstGeom>
              <a:noFill/>
              <a:ln w="9525">
                <a:solidFill>
                  <a:schemeClr val="tx1"/>
                </a:solidFill>
                <a:round/>
                <a:headEnd/>
                <a:tailEnd type="triangle" w="med" len="med"/>
              </a:ln>
              <a:effectLst/>
            </p:spPr>
            <p:txBody>
              <a:bodyPr/>
              <a:lstStyle/>
              <a:p>
                <a:endParaRPr lang="vi-VN"/>
              </a:p>
            </p:txBody>
          </p:sp>
          <p:sp>
            <p:nvSpPr>
              <p:cNvPr id="31" name="Line 41"/>
              <p:cNvSpPr>
                <a:spLocks noChangeShapeType="1"/>
              </p:cNvSpPr>
              <p:nvPr/>
            </p:nvSpPr>
            <p:spPr bwMode="auto">
              <a:xfrm flipH="1">
                <a:off x="4921" y="1525"/>
                <a:ext cx="272" cy="181"/>
              </a:xfrm>
              <a:prstGeom prst="line">
                <a:avLst/>
              </a:prstGeom>
              <a:noFill/>
              <a:ln w="9525">
                <a:solidFill>
                  <a:schemeClr val="tx1"/>
                </a:solidFill>
                <a:round/>
                <a:headEnd/>
                <a:tailEnd type="triangle" w="med" len="med"/>
              </a:ln>
              <a:effectLst/>
            </p:spPr>
            <p:txBody>
              <a:bodyPr/>
              <a:lstStyle/>
              <a:p>
                <a:endParaRPr lang="vi-VN"/>
              </a:p>
            </p:txBody>
          </p:sp>
          <p:sp>
            <p:nvSpPr>
              <p:cNvPr id="32" name="Line 42"/>
              <p:cNvSpPr>
                <a:spLocks noChangeShapeType="1"/>
              </p:cNvSpPr>
              <p:nvPr/>
            </p:nvSpPr>
            <p:spPr bwMode="auto">
              <a:xfrm>
                <a:off x="5193" y="1525"/>
                <a:ext cx="182" cy="181"/>
              </a:xfrm>
              <a:prstGeom prst="line">
                <a:avLst/>
              </a:prstGeom>
              <a:noFill/>
              <a:ln w="9525">
                <a:solidFill>
                  <a:schemeClr val="tx1"/>
                </a:solidFill>
                <a:round/>
                <a:headEnd/>
                <a:tailEnd type="triangle" w="med" len="med"/>
              </a:ln>
              <a:effectLst/>
            </p:spPr>
            <p:txBody>
              <a:bodyPr/>
              <a:lstStyle/>
              <a:p>
                <a:endParaRPr lang="vi-VN"/>
              </a:p>
            </p:txBody>
          </p:sp>
        </p:grpSp>
        <p:sp>
          <p:nvSpPr>
            <p:cNvPr id="14" name="AutoShape 43"/>
            <p:cNvSpPr>
              <a:spLocks noChangeArrowheads="1"/>
            </p:cNvSpPr>
            <p:nvPr/>
          </p:nvSpPr>
          <p:spPr bwMode="auto">
            <a:xfrm>
              <a:off x="6480175" y="4164013"/>
              <a:ext cx="719138" cy="288925"/>
            </a:xfrm>
            <a:prstGeom prst="leftArrow">
              <a:avLst>
                <a:gd name="adj1" fmla="val 50000"/>
                <a:gd name="adj2" fmla="val 62225"/>
              </a:avLst>
            </a:prstGeom>
            <a:solidFill>
              <a:schemeClr val="accent1"/>
            </a:solidFill>
            <a:ln w="9525">
              <a:solidFill>
                <a:schemeClr val="tx1"/>
              </a:solidFill>
              <a:miter lim="800000"/>
              <a:headEnd/>
              <a:tailEnd/>
            </a:ln>
            <a:effectLst/>
          </p:spPr>
          <p:txBody>
            <a:bodyPr wrap="none" anchor="ctr"/>
            <a:lstStyle/>
            <a:p>
              <a:endParaRPr lang="vi-VN"/>
            </a:p>
          </p:txBody>
        </p:sp>
        <p:sp>
          <p:nvSpPr>
            <p:cNvPr id="15" name="Oval 44"/>
            <p:cNvSpPr>
              <a:spLocks noChangeArrowheads="1"/>
            </p:cNvSpPr>
            <p:nvPr/>
          </p:nvSpPr>
          <p:spPr bwMode="auto">
            <a:xfrm>
              <a:off x="4895850" y="4021138"/>
              <a:ext cx="1511300" cy="576262"/>
            </a:xfrm>
            <a:prstGeom prst="ellipse">
              <a:avLst/>
            </a:prstGeom>
            <a:solidFill>
              <a:srgbClr val="0000FF"/>
            </a:solidFill>
            <a:ln w="9525">
              <a:solidFill>
                <a:schemeClr val="tx1"/>
              </a:solidFill>
              <a:round/>
              <a:headEnd/>
              <a:tailEnd/>
            </a:ln>
            <a:effectLst/>
          </p:spPr>
          <p:txBody>
            <a:bodyPr wrap="none" anchor="ctr"/>
            <a:lstStyle/>
            <a:p>
              <a:pPr algn="ctr"/>
              <a:r>
                <a:rPr lang="vi-VN" b="1">
                  <a:solidFill>
                    <a:schemeClr val="bg1"/>
                  </a:solidFill>
                </a:rPr>
                <a:t>Serialization</a:t>
              </a:r>
            </a:p>
          </p:txBody>
        </p:sp>
        <p:sp>
          <p:nvSpPr>
            <p:cNvPr id="16" name="AutoShape 45"/>
            <p:cNvSpPr>
              <a:spLocks noChangeArrowheads="1"/>
            </p:cNvSpPr>
            <p:nvPr/>
          </p:nvSpPr>
          <p:spPr bwMode="auto">
            <a:xfrm>
              <a:off x="4103688" y="4237038"/>
              <a:ext cx="719137" cy="288925"/>
            </a:xfrm>
            <a:prstGeom prst="leftArrow">
              <a:avLst>
                <a:gd name="adj1" fmla="val 50000"/>
                <a:gd name="adj2" fmla="val 62225"/>
              </a:avLst>
            </a:prstGeom>
            <a:solidFill>
              <a:schemeClr val="accent1"/>
            </a:solidFill>
            <a:ln w="9525">
              <a:solidFill>
                <a:schemeClr val="tx1"/>
              </a:solidFill>
              <a:miter lim="800000"/>
              <a:headEnd/>
              <a:tailEnd/>
            </a:ln>
            <a:effectLst/>
          </p:spPr>
          <p:txBody>
            <a:bodyPr wrap="none" anchor="ctr"/>
            <a:lstStyle/>
            <a:p>
              <a:endParaRPr lang="vi-VN"/>
            </a:p>
          </p:txBody>
        </p:sp>
        <p:sp>
          <p:nvSpPr>
            <p:cNvPr id="17" name="AutoShape 46"/>
            <p:cNvSpPr>
              <a:spLocks noChangeArrowheads="1"/>
            </p:cNvSpPr>
            <p:nvPr/>
          </p:nvSpPr>
          <p:spPr bwMode="auto">
            <a:xfrm>
              <a:off x="2159000" y="4021138"/>
              <a:ext cx="1800225" cy="1871662"/>
            </a:xfrm>
            <a:prstGeom prst="foldedCorner">
              <a:avLst>
                <a:gd name="adj" fmla="val 12500"/>
              </a:avLst>
            </a:prstGeom>
            <a:solidFill>
              <a:schemeClr val="accent1"/>
            </a:solidFill>
            <a:ln w="9525">
              <a:solidFill>
                <a:schemeClr val="tx1"/>
              </a:solidFill>
              <a:round/>
              <a:headEnd/>
              <a:tailEnd/>
            </a:ln>
            <a:effectLst/>
          </p:spPr>
          <p:txBody>
            <a:bodyPr wrap="none" anchor="ctr"/>
            <a:lstStyle/>
            <a:p>
              <a:r>
                <a:rPr lang="vi-VN" dirty="0"/>
                <a:t>&lt;html&gt;</a:t>
              </a:r>
            </a:p>
            <a:p>
              <a:r>
                <a:rPr lang="vi-VN" dirty="0"/>
                <a:t>&lt;head&gt;</a:t>
              </a:r>
            </a:p>
            <a:p>
              <a:r>
                <a:rPr lang="vi-VN" dirty="0"/>
                <a:t>&lt;title&gt;abc&lt;/title&gt;</a:t>
              </a:r>
            </a:p>
            <a:p>
              <a:r>
                <a:rPr lang="vi-VN" dirty="0"/>
                <a:t>&lt;/head&gt;</a:t>
              </a:r>
            </a:p>
            <a:p>
              <a:r>
                <a:rPr lang="vi-VN" dirty="0"/>
                <a:t>...</a:t>
              </a:r>
            </a:p>
            <a:p>
              <a:r>
                <a:rPr lang="vi-VN" dirty="0"/>
                <a:t>&lt;/html&gt;</a:t>
              </a:r>
            </a:p>
          </p:txBody>
        </p:sp>
      </p:grpSp>
    </p:spTree>
    <p:extLst>
      <p:ext uri="{BB962C8B-B14F-4D97-AF65-F5344CB8AC3E}">
        <p14:creationId xmlns:p14="http://schemas.microsoft.com/office/powerpoint/2010/main" val="3903559833"/>
      </p:ext>
    </p:extLst>
  </p:cSld>
  <p:clrMapOvr>
    <a:masterClrMapping/>
  </p:clrMapOvr>
  <p:transition spd="slow">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Transformer</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98</a:t>
            </a:fld>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1066800" y="1219200"/>
            <a:ext cx="4114800" cy="3733800"/>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5143500" y="2552700"/>
            <a:ext cx="3848100" cy="3924300"/>
          </a:xfrm>
          <a:prstGeom prst="rect">
            <a:avLst/>
          </a:prstGeom>
          <a:noFill/>
          <a:ln w="9525">
            <a:noFill/>
            <a:miter lim="800000"/>
            <a:headEnd/>
            <a:tailEnd/>
          </a:ln>
        </p:spPr>
      </p:pic>
    </p:spTree>
    <p:extLst>
      <p:ext uri="{BB962C8B-B14F-4D97-AF65-F5344CB8AC3E}">
        <p14:creationId xmlns:p14="http://schemas.microsoft.com/office/powerpoint/2010/main" val="1590121701"/>
      </p:ext>
    </p:extLst>
  </p:cSld>
  <p:clrMapOvr>
    <a:masterClrMapping/>
  </p:clrMapOvr>
  <p:transition spd="slow">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4756248" y="2661557"/>
            <a:ext cx="3930552" cy="4067175"/>
          </a:xfrm>
          <a:prstGeom prst="rect">
            <a:avLst/>
          </a:prstGeom>
          <a:noFill/>
          <a:ln w="9525">
            <a:noFill/>
            <a:miter lim="800000"/>
            <a:headEnd/>
            <a:tailEnd/>
          </a:ln>
        </p:spPr>
      </p:pic>
      <p:sp>
        <p:nvSpPr>
          <p:cNvPr id="2" name="Title 1"/>
          <p:cNvSpPr>
            <a:spLocks noGrp="1"/>
          </p:cNvSpPr>
          <p:nvPr>
            <p:ph type="title"/>
          </p:nvPr>
        </p:nvSpPr>
        <p:spPr/>
        <p:txBody>
          <a:bodyPr/>
          <a:lstStyle/>
          <a:p>
            <a:r>
              <a:rPr lang="vi-VN" dirty="0" smtClean="0"/>
              <a:t>TransformerFactory</a:t>
            </a:r>
            <a:endParaRPr lang="vi-VN" dirty="0"/>
          </a:p>
        </p:txBody>
      </p:sp>
      <p:pic>
        <p:nvPicPr>
          <p:cNvPr id="6146" name="Picture 2"/>
          <p:cNvPicPr>
            <a:picLocks noGrp="1" noChangeAspect="1" noChangeArrowheads="1"/>
          </p:cNvPicPr>
          <p:nvPr>
            <p:ph idx="1"/>
          </p:nvPr>
        </p:nvPicPr>
        <p:blipFill>
          <a:blip r:embed="rId3" cstate="print"/>
          <a:srcRect/>
          <a:stretch>
            <a:fillRect/>
          </a:stretch>
        </p:blipFill>
        <p:spPr bwMode="auto">
          <a:xfrm>
            <a:off x="552450" y="1366157"/>
            <a:ext cx="4242000" cy="26670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99</a:t>
            </a:fld>
            <a:endParaRPr lang="en-US" dirty="0"/>
          </a:p>
        </p:txBody>
      </p:sp>
    </p:spTree>
    <p:extLst>
      <p:ext uri="{BB962C8B-B14F-4D97-AF65-F5344CB8AC3E}">
        <p14:creationId xmlns:p14="http://schemas.microsoft.com/office/powerpoint/2010/main" val="1595792260"/>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ProjectStatusReport</Template>
  <TotalTime>0</TotalTime>
  <Words>5757</Words>
  <Application>Microsoft Office PowerPoint</Application>
  <PresentationFormat>On-screen Show (4:3)</PresentationFormat>
  <Paragraphs>914</Paragraphs>
  <Slides>141</Slides>
  <Notes>8</Notes>
  <HiddenSlides>1</HiddenSlides>
  <MMClips>0</MMClips>
  <ScaleCrop>false</ScaleCrop>
  <HeadingPairs>
    <vt:vector size="4" baseType="variant">
      <vt:variant>
        <vt:lpstr>Theme</vt:lpstr>
      </vt:variant>
      <vt:variant>
        <vt:i4>1</vt:i4>
      </vt:variant>
      <vt:variant>
        <vt:lpstr>Slide Titles</vt:lpstr>
      </vt:variant>
      <vt:variant>
        <vt:i4>141</vt:i4>
      </vt:variant>
    </vt:vector>
  </HeadingPairs>
  <TitlesOfParts>
    <vt:vector size="142" baseType="lpstr">
      <vt:lpstr>Project Status Report</vt:lpstr>
      <vt:lpstr>XML Processing with Java</vt:lpstr>
      <vt:lpstr>Session objectives</vt:lpstr>
      <vt:lpstr>XML Introduction</vt:lpstr>
      <vt:lpstr>XML Features</vt:lpstr>
      <vt:lpstr>Sample XML Document</vt:lpstr>
      <vt:lpstr>Benefits of XML</vt:lpstr>
      <vt:lpstr>XML Namespace</vt:lpstr>
      <vt:lpstr>XML Namespace example</vt:lpstr>
      <vt:lpstr>Well Formed XML Documents</vt:lpstr>
      <vt:lpstr>Document Type Definition (DTD)</vt:lpstr>
      <vt:lpstr>Structure of a DTD</vt:lpstr>
      <vt:lpstr>Example of Internal DTD Declaration</vt:lpstr>
      <vt:lpstr>Example of External DTD Declaration</vt:lpstr>
      <vt:lpstr>DTD limitations and XML Schema</vt:lpstr>
      <vt:lpstr>XML Schema</vt:lpstr>
      <vt:lpstr>Example of XML Schema</vt:lpstr>
      <vt:lpstr>Referencing a Schema in an XML Document</vt:lpstr>
      <vt:lpstr>PowerPoint Presentation</vt:lpstr>
      <vt:lpstr>JAXP</vt:lpstr>
      <vt:lpstr>Parsing anh Parser</vt:lpstr>
      <vt:lpstr>JAXP – Java API for XML Processing</vt:lpstr>
      <vt:lpstr>XML API Styles</vt:lpstr>
      <vt:lpstr>SAX</vt:lpstr>
      <vt:lpstr>Parsing an XML Document</vt:lpstr>
      <vt:lpstr>Parsing an XML Document (cont)</vt:lpstr>
      <vt:lpstr>Callback interface</vt:lpstr>
      <vt:lpstr>Parsing example</vt:lpstr>
      <vt:lpstr>Content parsing API (1)</vt:lpstr>
      <vt:lpstr>Content parsing API (2)</vt:lpstr>
      <vt:lpstr>Content parsing API (3)</vt:lpstr>
      <vt:lpstr>Content parsing API (4)</vt:lpstr>
      <vt:lpstr>Attributes interface</vt:lpstr>
      <vt:lpstr>Attributes interface example</vt:lpstr>
      <vt:lpstr>Errors in processing with XML</vt:lpstr>
      <vt:lpstr>Read more</vt:lpstr>
      <vt:lpstr>StAX</vt:lpstr>
      <vt:lpstr>Streaming API for XML</vt:lpstr>
      <vt:lpstr>Major Classes and Interfaces</vt:lpstr>
      <vt:lpstr>Reading document example</vt:lpstr>
      <vt:lpstr>StAX methods on states (1/2)</vt:lpstr>
      <vt:lpstr>StAX methods on states (2/2)</vt:lpstr>
      <vt:lpstr>Creating document example</vt:lpstr>
      <vt:lpstr>Read more</vt:lpstr>
      <vt:lpstr>DOM</vt:lpstr>
      <vt:lpstr>DOM</vt:lpstr>
      <vt:lpstr>DOM components</vt:lpstr>
      <vt:lpstr>Working of DOM</vt:lpstr>
      <vt:lpstr>DocumentBuilderFactory </vt:lpstr>
      <vt:lpstr>DocumentBuilder</vt:lpstr>
      <vt:lpstr>Working of DOM example</vt:lpstr>
      <vt:lpstr>Node interface</vt:lpstr>
      <vt:lpstr>Node interface example (1)</vt:lpstr>
      <vt:lpstr>Node interface example (2)</vt:lpstr>
      <vt:lpstr>Document interface</vt:lpstr>
      <vt:lpstr>NodeList &amp; Element interface </vt:lpstr>
      <vt:lpstr>NodeList example</vt:lpstr>
      <vt:lpstr>Attr interface </vt:lpstr>
      <vt:lpstr>Text interface </vt:lpstr>
      <vt:lpstr>DOMException</vt:lpstr>
      <vt:lpstr>Manipulating DOM</vt:lpstr>
      <vt:lpstr>Node</vt:lpstr>
      <vt:lpstr>Nodes in DOM tree</vt:lpstr>
      <vt:lpstr>Types of Node</vt:lpstr>
      <vt:lpstr>PowerPoint Presentation</vt:lpstr>
      <vt:lpstr>PowerPoint Presentation</vt:lpstr>
      <vt:lpstr>PowerPoint Presentation</vt:lpstr>
      <vt:lpstr>Creating Nodes</vt:lpstr>
      <vt:lpstr>Modifying Nodes</vt:lpstr>
      <vt:lpstr>Deleting Nodes</vt:lpstr>
      <vt:lpstr>Appending Nodes</vt:lpstr>
      <vt:lpstr>Seeking Nodes</vt:lpstr>
      <vt:lpstr>Seeking Elements</vt:lpstr>
      <vt:lpstr>Modifying a documents</vt:lpstr>
      <vt:lpstr>Modifying an Attribute</vt:lpstr>
      <vt:lpstr>DOM Level 2 Modules</vt:lpstr>
      <vt:lpstr>The DOM Level 2 (DOM2)</vt:lpstr>
      <vt:lpstr>Core Module</vt:lpstr>
      <vt:lpstr>Range Module(1)</vt:lpstr>
      <vt:lpstr>Range Module (2)</vt:lpstr>
      <vt:lpstr>PowerPoint Presentation</vt:lpstr>
      <vt:lpstr>Event Module (1)</vt:lpstr>
      <vt:lpstr>Event Module (2)</vt:lpstr>
      <vt:lpstr>Error event</vt:lpstr>
      <vt:lpstr>Traversal Module (1)</vt:lpstr>
      <vt:lpstr>Traversal Module (2)</vt:lpstr>
      <vt:lpstr>Traversal Module(3)</vt:lpstr>
      <vt:lpstr>Using NodeFilter</vt:lpstr>
      <vt:lpstr>Traversal Module(4)</vt:lpstr>
      <vt:lpstr>CSS Module</vt:lpstr>
      <vt:lpstr>CSS Module demo</vt:lpstr>
      <vt:lpstr>Other Modules</vt:lpstr>
      <vt:lpstr>XSLT</vt:lpstr>
      <vt:lpstr>Intro to XML Transformations</vt:lpstr>
      <vt:lpstr>TrAX API (1)</vt:lpstr>
      <vt:lpstr>TrAX API (2)</vt:lpstr>
      <vt:lpstr>XSLT Stylesheet (1)</vt:lpstr>
      <vt:lpstr>XSLT Stylesheet (2)</vt:lpstr>
      <vt:lpstr>Transformer</vt:lpstr>
      <vt:lpstr>TransformerFactory</vt:lpstr>
      <vt:lpstr>Source and Result</vt:lpstr>
      <vt:lpstr>Template</vt:lpstr>
      <vt:lpstr>Transforming XML Document</vt:lpstr>
      <vt:lpstr>Example</vt:lpstr>
      <vt:lpstr>Transform with parameter</vt:lpstr>
      <vt:lpstr>JAXP API For XPath Processing</vt:lpstr>
      <vt:lpstr>JAXP API For XPath Processing(1)</vt:lpstr>
      <vt:lpstr>JAXP API For XPath Processing(2)</vt:lpstr>
      <vt:lpstr>XPath Example</vt:lpstr>
      <vt:lpstr>Processing Namespace Context</vt:lpstr>
      <vt:lpstr>Namespace Context</vt:lpstr>
      <vt:lpstr>Namespace Context Example</vt:lpstr>
      <vt:lpstr>Processing Namespace Context Example</vt:lpstr>
      <vt:lpstr>Schema Validation Framework</vt:lpstr>
      <vt:lpstr>Definition and Purpose</vt:lpstr>
      <vt:lpstr>Validation API</vt:lpstr>
      <vt:lpstr>XML Validation against a DTD</vt:lpstr>
      <vt:lpstr>DOM validation against DTD Ex</vt:lpstr>
      <vt:lpstr>Schema Compilation</vt:lpstr>
      <vt:lpstr>PowerPoint Presentation</vt:lpstr>
      <vt:lpstr>XML Validation against a Compiled Schema</vt:lpstr>
      <vt:lpstr>Validating SAX &amp; DOM Source</vt:lpstr>
      <vt:lpstr>PowerPoint Presentation</vt:lpstr>
      <vt:lpstr>Validating DOM Source Example</vt:lpstr>
      <vt:lpstr>Validating SAX Source Example</vt:lpstr>
      <vt:lpstr>XML Validation After Transformation</vt:lpstr>
      <vt:lpstr>Validating SAX Stream</vt:lpstr>
      <vt:lpstr>Validating Transformed DOM</vt:lpstr>
      <vt:lpstr>Data Security</vt:lpstr>
      <vt:lpstr>XML schema to java type mapping</vt:lpstr>
      <vt:lpstr>JAXB</vt:lpstr>
      <vt:lpstr>JAXB</vt:lpstr>
      <vt:lpstr>JAXB working diagram</vt:lpstr>
      <vt:lpstr>JAXB Architecture</vt:lpstr>
      <vt:lpstr>JAXB Architecture</vt:lpstr>
      <vt:lpstr>JAXB Architecture</vt:lpstr>
      <vt:lpstr>JAXB Architecture</vt:lpstr>
      <vt:lpstr>demo</vt:lpstr>
      <vt:lpstr>JAXB Demo: Object to XML</vt:lpstr>
      <vt:lpstr>JAXB Demo: XML to Object</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2012-03-15T07:33:01Z</dcterms:created>
  <dcterms:modified xsi:type="dcterms:W3CDTF">2022-04-20T02:33:30Z</dcterms:modified>
</cp:coreProperties>
</file>