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43"/>
  </p:notesMasterIdLst>
  <p:sldIdLst>
    <p:sldId id="259" r:id="rId2"/>
    <p:sldId id="261" r:id="rId3"/>
    <p:sldId id="303" r:id="rId4"/>
    <p:sldId id="315" r:id="rId5"/>
    <p:sldId id="316" r:id="rId6"/>
    <p:sldId id="304" r:id="rId7"/>
    <p:sldId id="307" r:id="rId8"/>
    <p:sldId id="314" r:id="rId9"/>
    <p:sldId id="320" r:id="rId10"/>
    <p:sldId id="319" r:id="rId11"/>
    <p:sldId id="313" r:id="rId12"/>
    <p:sldId id="318" r:id="rId13"/>
    <p:sldId id="312" r:id="rId14"/>
    <p:sldId id="317" r:id="rId15"/>
    <p:sldId id="306" r:id="rId16"/>
    <p:sldId id="305" r:id="rId17"/>
    <p:sldId id="310" r:id="rId18"/>
    <p:sldId id="273" r:id="rId19"/>
    <p:sldId id="322" r:id="rId20"/>
    <p:sldId id="321" r:id="rId21"/>
    <p:sldId id="323" r:id="rId22"/>
    <p:sldId id="324" r:id="rId23"/>
    <p:sldId id="325" r:id="rId24"/>
    <p:sldId id="328" r:id="rId25"/>
    <p:sldId id="326" r:id="rId26"/>
    <p:sldId id="327" r:id="rId27"/>
    <p:sldId id="329" r:id="rId28"/>
    <p:sldId id="285" r:id="rId29"/>
    <p:sldId id="296" r:id="rId30"/>
    <p:sldId id="297" r:id="rId31"/>
    <p:sldId id="286" r:id="rId32"/>
    <p:sldId id="287" r:id="rId33"/>
    <p:sldId id="288" r:id="rId34"/>
    <p:sldId id="289" r:id="rId35"/>
    <p:sldId id="298" r:id="rId36"/>
    <p:sldId id="299" r:id="rId37"/>
    <p:sldId id="300" r:id="rId38"/>
    <p:sldId id="293" r:id="rId39"/>
    <p:sldId id="294" r:id="rId40"/>
    <p:sldId id="301" r:id="rId41"/>
    <p:sldId id="302"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 id="261"/>
            <p14:sldId id="303"/>
            <p14:sldId id="315"/>
            <p14:sldId id="316"/>
            <p14:sldId id="304"/>
            <p14:sldId id="307"/>
            <p14:sldId id="314"/>
            <p14:sldId id="320"/>
            <p14:sldId id="319"/>
            <p14:sldId id="313"/>
            <p14:sldId id="318"/>
            <p14:sldId id="312"/>
            <p14:sldId id="317"/>
            <p14:sldId id="306"/>
            <p14:sldId id="305"/>
            <p14:sldId id="310"/>
            <p14:sldId id="273"/>
            <p14:sldId id="322"/>
            <p14:sldId id="321"/>
            <p14:sldId id="323"/>
            <p14:sldId id="324"/>
            <p14:sldId id="325"/>
            <p14:sldId id="328"/>
            <p14:sldId id="326"/>
            <p14:sldId id="327"/>
            <p14:sldId id="329"/>
            <p14:sldId id="285"/>
            <p14:sldId id="296"/>
            <p14:sldId id="297"/>
            <p14:sldId id="286"/>
            <p14:sldId id="287"/>
            <p14:sldId id="288"/>
            <p14:sldId id="289"/>
            <p14:sldId id="298"/>
            <p14:sldId id="299"/>
            <p14:sldId id="300"/>
            <p14:sldId id="293"/>
            <p14:sldId id="294"/>
            <p14:sldId id="301"/>
            <p14:sldId id="302"/>
          </p14:sldIdLst>
        </p14:section>
      </p14:sectionLst>
    </p:ext>
    <p:ext uri="{EFAFB233-063F-42B5-8137-9DF3F51BA10A}">
      <p15:sldGuideLst xmlns:p15="http://schemas.microsoft.com/office/powerpoint/2012/main">
        <p15:guide id="1" orient="horz" pos="2160">
          <p15:clr>
            <a:srgbClr val="A4A3A4"/>
          </p15:clr>
        </p15:guide>
        <p15:guide id="2" orient="horz" pos="576">
          <p15:clr>
            <a:srgbClr val="A4A3A4"/>
          </p15:clr>
        </p15:guide>
        <p15:guide id="3" pos="2880">
          <p15:clr>
            <a:srgbClr val="A4A3A4"/>
          </p15:clr>
        </p15:guide>
        <p15:guide id="4" pos="28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21" autoAdjust="0"/>
    <p:restoredTop sz="95060" autoAdjust="0"/>
  </p:normalViewPr>
  <p:slideViewPr>
    <p:cSldViewPr>
      <p:cViewPr varScale="1">
        <p:scale>
          <a:sx n="95" d="100"/>
          <a:sy n="95" d="100"/>
        </p:scale>
        <p:origin x="1264" y="192"/>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notesViewPr>
    <p:cSldViewPr>
      <p:cViewPr varScale="1">
        <p:scale>
          <a:sx n="57" d="100"/>
          <a:sy n="57" d="100"/>
        </p:scale>
        <p:origin x="2472" y="48"/>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3/27/17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3268985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extLst>
      <p:ext uri="{BB962C8B-B14F-4D97-AF65-F5344CB8AC3E}">
        <p14:creationId xmlns:p14="http://schemas.microsoft.com/office/powerpoint/2010/main" val="1724078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extLst>
      <p:ext uri="{BB962C8B-B14F-4D97-AF65-F5344CB8AC3E}">
        <p14:creationId xmlns:p14="http://schemas.microsoft.com/office/powerpoint/2010/main" val="113994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effectLst/>
              </a:rPr>
              <a:t>Chú thích @Deprecated được bộ biên dịch quan tâm để thông báo cho bạn nên dùng một cách nào đó thay thế. Hoặc với các IDE lập trình chẳng hạn như Eclipse nó cũng sẽ có các thông báo cho bạn một cách trực quan. </a:t>
            </a:r>
            <a:endParaRPr lang="en-US"/>
          </a:p>
        </p:txBody>
      </p:sp>
      <p:sp>
        <p:nvSpPr>
          <p:cNvPr id="4" name="Slide Number Placeholder 3"/>
          <p:cNvSpPr>
            <a:spLocks noGrp="1"/>
          </p:cNvSpPr>
          <p:nvPr>
            <p:ph type="sldNum" sz="quarter" idx="10"/>
          </p:nvPr>
        </p:nvSpPr>
        <p:spPr/>
        <p:txBody>
          <a:bodyPr/>
          <a:lstStyle/>
          <a:p>
            <a:fld id="{F8646707-6BBD-41A9-B4DF-0C76A73A2D2A}" type="slidenum">
              <a:rPr lang="en-US" smtClean="0"/>
              <a:t>8</a:t>
            </a:fld>
            <a:endParaRPr lang="en-US"/>
          </a:p>
        </p:txBody>
      </p:sp>
    </p:spTree>
    <p:extLst>
      <p:ext uri="{BB962C8B-B14F-4D97-AF65-F5344CB8AC3E}">
        <p14:creationId xmlns:p14="http://schemas.microsoft.com/office/powerpoint/2010/main" val="502505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t>Annotation @Override là không bắt buộc phải chú thích trên method đã ghi đè method của class cha. Đó là một ý tưởng tốt để sử dụng nó. Trong trường hợp một người nào đó thay đổi tên của method của class cha, method tại class của bạn sẽ không còn là method ghi đè nữa. Nếu không có chú thích @Override bạn sẽ không tìm ra. Với các chú thích @Override trình biên dịch sẽ cho bạn biết rằng các phương pháp trong các lớp con không ghi đè bất kỳ phương thức trong lớp cha.</a:t>
            </a:r>
            <a:endParaRPr lang="en-US" smtClean="0"/>
          </a:p>
          <a:p>
            <a:endParaRPr lang="en-US"/>
          </a:p>
        </p:txBody>
      </p:sp>
      <p:sp>
        <p:nvSpPr>
          <p:cNvPr id="4" name="Slide Number Placeholder 3"/>
          <p:cNvSpPr>
            <a:spLocks noGrp="1"/>
          </p:cNvSpPr>
          <p:nvPr>
            <p:ph type="sldNum" sz="quarter" idx="10"/>
          </p:nvPr>
        </p:nvSpPr>
        <p:spPr/>
        <p:txBody>
          <a:bodyPr/>
          <a:lstStyle/>
          <a:p>
            <a:fld id="{F8646707-6BBD-41A9-B4DF-0C76A73A2D2A}" type="slidenum">
              <a:rPr lang="en-US" smtClean="0"/>
              <a:t>11</a:t>
            </a:fld>
            <a:endParaRPr lang="en-US"/>
          </a:p>
        </p:txBody>
      </p:sp>
    </p:spTree>
    <p:extLst>
      <p:ext uri="{BB962C8B-B14F-4D97-AF65-F5344CB8AC3E}">
        <p14:creationId xmlns:p14="http://schemas.microsoft.com/office/powerpoint/2010/main" val="2288158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mtClean="0"/>
          </a:p>
        </p:txBody>
      </p:sp>
      <p:sp>
        <p:nvSpPr>
          <p:cNvPr id="4" name="Slide Number Placeholder 3"/>
          <p:cNvSpPr>
            <a:spLocks noGrp="1"/>
          </p:cNvSpPr>
          <p:nvPr>
            <p:ph type="sldNum" sz="quarter" idx="10"/>
          </p:nvPr>
        </p:nvSpPr>
        <p:spPr/>
        <p:txBody>
          <a:bodyPr/>
          <a:lstStyle/>
          <a:p>
            <a:fld id="{F8646707-6BBD-41A9-B4DF-0C76A73A2D2A}" type="slidenum">
              <a:rPr lang="en-US" smtClean="0"/>
              <a:t>14</a:t>
            </a:fld>
            <a:endParaRPr lang="en-US"/>
          </a:p>
        </p:txBody>
      </p:sp>
    </p:spTree>
    <p:extLst>
      <p:ext uri="{BB962C8B-B14F-4D97-AF65-F5344CB8AC3E}">
        <p14:creationId xmlns:p14="http://schemas.microsoft.com/office/powerpoint/2010/main" val="2105366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sp>
        <p:nvSpPr>
          <p:cNvPr id="2" name="Title 1"/>
          <p:cNvSpPr>
            <a:spLocks noGrp="1"/>
          </p:cNvSpPr>
          <p:nvPr>
            <p:ph type="ctrTitle"/>
          </p:nvPr>
        </p:nvSpPr>
        <p:spPr>
          <a:xfrm>
            <a:off x="381000" y="381001"/>
            <a:ext cx="7772400" cy="761999"/>
          </a:xfrm>
        </p:spPr>
        <p:txBody>
          <a:bodyPr anchor="t"/>
          <a:lstStyle>
            <a:lvl1pPr algn="l">
              <a:defRPr>
                <a:latin typeface="Comic Sans MS" pitchFamily="66"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a:buNone/>
              <a:defRPr sz="1600" baseline="0">
                <a:solidFill>
                  <a:schemeClr val="tx1"/>
                </a:solidFill>
                <a:latin typeface="Comic Sans MS" pitchFamily="66"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CFFFE619-3B05-4B53-BA0D-129967D6A4D2}" type="datetime1">
              <a:rPr lang="en-US" smtClean="0"/>
              <a:t>3/27/17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pic>
        <p:nvPicPr>
          <p:cNvPr id="2050" name="Picture 2" descr="E:\pictures\java\java.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15000" y="1066800"/>
            <a:ext cx="3251200" cy="3251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C85CA3-1D4F-46D6-B2EA-7B4B0F07D0B9}" type="datetime1">
              <a:rPr lang="en-US" smtClean="0"/>
              <a:t>3/27/17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0"/>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39DA59-6347-4222-9EAC-2B2907463E53}" type="datetime1">
              <a:rPr lang="en-US" smtClean="0"/>
              <a:t>3/27/17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a:defRPr sz="3600" b="0" cap="none">
                <a:latin typeface="Comic Sans MS" pitchFamily="66"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10000" y="3048000"/>
            <a:ext cx="5105400" cy="1500187"/>
          </a:xfrm>
        </p:spPr>
        <p:txBody>
          <a:bodyPr anchor="t"/>
          <a:lstStyle>
            <a:lvl1pPr marL="0" indent="0">
              <a:buNone/>
              <a:defRPr sz="2000">
                <a:solidFill>
                  <a:schemeClr val="tx1"/>
                </a:solidFill>
                <a:latin typeface="Comic Sans MS" pitchFamily="66"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639C68-C671-4A07-9602-EAC4BC0407EA}" type="datetime1">
              <a:rPr lang="en-US" smtClean="0"/>
              <a:t>3/27/17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pic>
        <p:nvPicPr>
          <p:cNvPr id="1026" name="Picture 2" descr="E:\pictures\java\java.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6411" y="1752600"/>
            <a:ext cx="3251200" cy="3251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85800"/>
          </a:xfrm>
        </p:spPr>
        <p:txBody>
          <a:bodyPr anchor="t">
            <a:normAutofit/>
          </a:bodyPr>
          <a:lstStyle>
            <a:lvl1pPr algn="l">
              <a:defRPr sz="2800">
                <a:solidFill>
                  <a:srgbClr val="00B050"/>
                </a:solidFill>
                <a:latin typeface="Comic Sans MS" pitchFamily="66"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524000"/>
            <a:ext cx="8229600" cy="4724400"/>
          </a:xfrm>
        </p:spPr>
        <p:txBody>
          <a:bodyPr>
            <a:normAutofit/>
          </a:bodyPr>
          <a:lstStyle>
            <a:lvl1pPr marL="342900" indent="-342900">
              <a:lnSpc>
                <a:spcPct val="150000"/>
              </a:lnSpc>
              <a:spcBef>
                <a:spcPts val="0"/>
              </a:spcBef>
              <a:buSzPct val="130000"/>
              <a:buFont typeface="Arial" pitchFamily="34" charset="0"/>
              <a:buChar char="•"/>
              <a:defRPr sz="2000">
                <a:latin typeface="Comic Sans MS" pitchFamily="66" charset="0"/>
              </a:defRPr>
            </a:lvl1pPr>
            <a:lvl2pPr marL="571500" indent="-228600">
              <a:lnSpc>
                <a:spcPct val="150000"/>
              </a:lnSpc>
              <a:spcBef>
                <a:spcPts val="0"/>
              </a:spcBef>
              <a:buSzPct val="60000"/>
              <a:buFont typeface="Courier New" pitchFamily="49" charset="0"/>
              <a:buChar char="o"/>
              <a:defRPr sz="1800">
                <a:latin typeface="Comic Sans MS" pitchFamily="66" charset="0"/>
              </a:defRPr>
            </a:lvl2pPr>
            <a:lvl3pPr>
              <a:defRPr sz="1600">
                <a:latin typeface="Comic Sans MS" pitchFamily="66" charset="0"/>
              </a:defRPr>
            </a:lvl3pPr>
            <a:lvl4pPr>
              <a:defRPr sz="1600">
                <a:latin typeface="Comic Sans MS" pitchFamily="66" charset="0"/>
              </a:defRPr>
            </a:lvl4pPr>
            <a:lvl5pPr>
              <a:defRPr sz="1600">
                <a:latin typeface="Comic Sans MS" pitchFamily="66"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lvl1pPr>
              <a:defRPr sz="1400"/>
            </a:lvl1pPr>
          </a:lstStyle>
          <a:p>
            <a:fld id="{ACD2A620-7F42-4EAF-BC60-CF0C3A640458}" type="datetime1">
              <a:rPr lang="en-US" smtClean="0"/>
              <a:pPr/>
              <a:t>3/27/17</a:t>
            </a:fld>
            <a:endParaRPr lang="en-US"/>
          </a:p>
        </p:txBody>
      </p:sp>
      <p:sp>
        <p:nvSpPr>
          <p:cNvPr id="5" name="Footer Placeholder 4"/>
          <p:cNvSpPr>
            <a:spLocks noGrp="1"/>
          </p:cNvSpPr>
          <p:nvPr>
            <p:ph type="ftr" sz="quarter" idx="11"/>
          </p:nvPr>
        </p:nvSpPr>
        <p:spPr/>
        <p:txBody>
          <a:bodyPr/>
          <a:lstStyle>
            <a:lvl1pPr>
              <a:defRPr sz="1400"/>
            </a:lvl1pPr>
          </a:lstStyle>
          <a:p>
            <a:endParaRPr lang="en-US"/>
          </a:p>
        </p:txBody>
      </p:sp>
      <p:sp>
        <p:nvSpPr>
          <p:cNvPr id="6" name="Slide Number Placeholder 5"/>
          <p:cNvSpPr>
            <a:spLocks noGrp="1"/>
          </p:cNvSpPr>
          <p:nvPr>
            <p:ph type="sldNum" sz="quarter" idx="12"/>
          </p:nvPr>
        </p:nvSpPr>
        <p:spPr/>
        <p:txBody>
          <a:bodyPr/>
          <a:lstStyle>
            <a:lvl1pPr>
              <a:defRPr sz="1400"/>
            </a:lvl1pPr>
          </a:lstStyle>
          <a:p>
            <a:fld id="{515FC477-0A05-4F3E-8EE9-E015C9089D56}"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8CEF13-F98B-4F13-B8C4-832C1909762A}" type="datetime1">
              <a:rPr lang="en-US" smtClean="0"/>
              <a:t>3/27/17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0F83FC-CD78-4A12-AF9B-96400A9B7957}" type="datetime1">
              <a:rPr lang="en-US" smtClean="0"/>
              <a:t>3/27/17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F033C6-4D26-4045-AA47-F948297CA2E2}" type="datetime1">
              <a:rPr lang="en-US" smtClean="0"/>
              <a:t>3/27/17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E08FE-7503-4026-B194-07F7AD844F54}" type="datetime1">
              <a:rPr lang="en-US" smtClean="0"/>
              <a:t>3/27/17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144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526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CED8CB-B4B7-4F30-93CC-36DBF2DEA1BC}" type="datetime1">
              <a:rPr lang="en-US" smtClean="0"/>
              <a:t>3/27/17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5A43D1-B8FE-400F-A470-2B939A18FFF2}" type="datetime1">
              <a:rPr lang="en-US" smtClean="0"/>
              <a:t>3/27/17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omic Sans MS" pitchFamily="66" charset="0"/>
              </a:defRPr>
            </a:lvl1pPr>
          </a:lstStyle>
          <a:p>
            <a:fld id="{99C4C5F2-B687-427B-9E06-ED10DF93086C}" type="datetime1">
              <a:rPr lang="en-US" smtClean="0"/>
              <a:t>3/27/17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omic Sans MS" pitchFamily="66"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omic Sans MS" pitchFamily="66" charset="0"/>
              </a:defRPr>
            </a:lvl1pPr>
          </a:lstStyle>
          <a:p>
            <a:fld id="{515FC477-0A05-4F3E-8EE9-E015C9089D56}" type="slidenum">
              <a:rPr lang="en-US" smtClean="0"/>
              <a:pPr/>
              <a:t>‹#›</a:t>
            </a:fld>
            <a:endParaRPr lang="en-US"/>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iming>
    <p:tnLst>
      <p:par>
        <p:cTn id="1" dur="indefinite" restart="never" nodeType="tmRoot"/>
      </p:par>
    </p:tnLst>
  </p:timing>
  <p:hf hdr="0" ftr="0" dt="0"/>
  <p:txStyles>
    <p:titleStyle>
      <a:lvl1pPr algn="l" defTabSz="914400" rtl="0" eaLnBrk="1" latinLnBrk="0" hangingPunct="1">
        <a:spcBef>
          <a:spcPct val="0"/>
        </a:spcBef>
        <a:buNone/>
        <a:defRPr sz="2800" kern="1200">
          <a:solidFill>
            <a:schemeClr val="tx1"/>
          </a:solidFill>
          <a:latin typeface="Comic Sans MS" pitchFamily="66"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Comic Sans MS" pitchFamily="66"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Comic Sans MS" pitchFamily="66"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Comic Sans MS" pitchFamily="66"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Comic Sans MS" pitchFamily="66"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Comic Sans MS" pitchFamily="66"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slideLayout" Target="../slideLayouts/slideLayout1.xml"/><Relationship Id="rId6" Type="http://schemas.openxmlformats.org/officeDocument/2006/relationships/notesSlide" Target="../notesSlides/notesSlide1.xml"/><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5.jpeg"/><Relationship Id="rId1" Type="http://schemas.openxmlformats.org/officeDocument/2006/relationships/tags" Target="../tags/tag5.xml"/><Relationship Id="rId2"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4.png"/><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8.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9.png"/><Relationship Id="rId3"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1" Type="http://schemas.openxmlformats.org/officeDocument/2006/relationships/slideLayout" Target="../slideLayouts/slideLayout3.xml"/><Relationship Id="rId2"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1" Type="http://schemas.openxmlformats.org/officeDocument/2006/relationships/slideLayout" Target="../slideLayouts/slideLayout3.xml"/><Relationship Id="rId2"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 Id="rId3" Type="http://schemas.openxmlformats.org/officeDocument/2006/relationships/image" Target="../media/image7.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9.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838200" y="1447800"/>
            <a:ext cx="6400800" cy="761999"/>
          </a:xfrm>
        </p:spPr>
        <p:txBody>
          <a:bodyPr>
            <a:normAutofit/>
          </a:bodyPr>
          <a:lstStyle/>
          <a:p>
            <a:r>
              <a:rPr lang="en-US" sz="4000" smtClean="0"/>
              <a:t>Annotation</a:t>
            </a:r>
            <a:endParaRPr lang="en-US" sz="4000" dirty="0"/>
          </a:p>
        </p:txBody>
      </p:sp>
      <p:sp>
        <p:nvSpPr>
          <p:cNvPr id="3" name="Subtitle 2"/>
          <p:cNvSpPr>
            <a:spLocks noGrp="1"/>
          </p:cNvSpPr>
          <p:nvPr>
            <p:ph type="subTitle" idx="1"/>
            <p:custDataLst>
              <p:tags r:id="rId3"/>
            </p:custDataLst>
          </p:nvPr>
        </p:nvSpPr>
        <p:spPr>
          <a:xfrm>
            <a:off x="3581400" y="5410200"/>
            <a:ext cx="5275052" cy="1219200"/>
          </a:xfrm>
        </p:spPr>
        <p:txBody>
          <a:bodyPr>
            <a:normAutofit/>
          </a:bodyPr>
          <a:lstStyle/>
          <a:p>
            <a:pPr algn="ctr"/>
            <a:r>
              <a:rPr lang="en-US" sz="1800" smtClean="0"/>
              <a:t>Faculty </a:t>
            </a:r>
            <a:r>
              <a:rPr lang="en-US" sz="1800" dirty="0" smtClean="0"/>
              <a:t>of </a:t>
            </a:r>
            <a:r>
              <a:rPr lang="en-US" sz="1800" smtClean="0"/>
              <a:t>Information Technologies</a:t>
            </a:r>
          </a:p>
          <a:p>
            <a:pPr algn="ctr"/>
            <a:r>
              <a:rPr lang="en-US" sz="1800" smtClean="0"/>
              <a:t>Industrial University of Ho Chi Minh City</a:t>
            </a:r>
            <a:endParaRPr lang="en-US" sz="1800" dirty="0"/>
          </a:p>
        </p:txBody>
      </p:sp>
      <p:sp>
        <p:nvSpPr>
          <p:cNvPr id="4" name="Title 1"/>
          <p:cNvSpPr txBox="1">
            <a:spLocks/>
          </p:cNvSpPr>
          <p:nvPr>
            <p:custDataLst>
              <p:tags r:id="rId4"/>
            </p:custDataLst>
          </p:nvPr>
        </p:nvSpPr>
        <p:spPr>
          <a:xfrm>
            <a:off x="152400" y="152401"/>
            <a:ext cx="4495800" cy="457200"/>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kern="1200">
                <a:solidFill>
                  <a:schemeClr val="tx1"/>
                </a:solidFill>
                <a:latin typeface="Comic Sans MS" pitchFamily="66" charset="0"/>
                <a:ea typeface="+mj-ea"/>
                <a:cs typeface="+mj-cs"/>
              </a:defRPr>
            </a:lvl1pPr>
          </a:lstStyle>
          <a:p>
            <a:r>
              <a:rPr lang="en-US" smtClean="0"/>
              <a:t>Java Programming Course</a:t>
            </a:r>
            <a:endParaRPr 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@Deprecated</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10</a:t>
            </a:fld>
            <a:endParaRPr lang="en-US"/>
          </a:p>
        </p:txBody>
      </p:sp>
      <p:pic>
        <p:nvPicPr>
          <p:cNvPr id="5" name="Picture 4"/>
          <p:cNvPicPr>
            <a:picLocks noChangeAspect="1"/>
          </p:cNvPicPr>
          <p:nvPr/>
        </p:nvPicPr>
        <p:blipFill>
          <a:blip r:embed="rId2"/>
          <a:stretch>
            <a:fillRect/>
          </a:stretch>
        </p:blipFill>
        <p:spPr>
          <a:xfrm>
            <a:off x="457200" y="3657600"/>
            <a:ext cx="7086600" cy="1905000"/>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685800" y="1524000"/>
            <a:ext cx="4114800" cy="1633717"/>
          </a:xfrm>
          <a:prstGeom prst="rect">
            <a:avLst/>
          </a:prstGeom>
          <a:ln>
            <a:solidFill>
              <a:schemeClr val="accent1"/>
            </a:solidFill>
          </a:ln>
        </p:spPr>
      </p:pic>
    </p:spTree>
    <p:extLst>
      <p:ext uri="{BB962C8B-B14F-4D97-AF65-F5344CB8AC3E}">
        <p14:creationId xmlns:p14="http://schemas.microsoft.com/office/powerpoint/2010/main" val="1348203132"/>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@Override</a:t>
            </a:r>
          </a:p>
        </p:txBody>
      </p:sp>
      <p:sp>
        <p:nvSpPr>
          <p:cNvPr id="3" name="Content Placeholder 2"/>
          <p:cNvSpPr>
            <a:spLocks noGrp="1"/>
          </p:cNvSpPr>
          <p:nvPr>
            <p:ph idx="1"/>
          </p:nvPr>
        </p:nvSpPr>
        <p:spPr/>
        <p:txBody>
          <a:bodyPr>
            <a:normAutofit/>
          </a:bodyPr>
          <a:lstStyle/>
          <a:p>
            <a:r>
              <a:rPr lang="vi-VN" sz="2400"/>
              <a:t>Chú thích </a:t>
            </a:r>
            <a:r>
              <a:rPr lang="vi-VN" sz="2400" smtClean="0">
                <a:solidFill>
                  <a:srgbClr val="0070C0"/>
                </a:solidFill>
              </a:rPr>
              <a:t>@Override</a:t>
            </a:r>
            <a:r>
              <a:rPr lang="vi-VN" sz="2400" smtClean="0"/>
              <a:t> là </a:t>
            </a:r>
            <a:r>
              <a:rPr lang="vi-VN" sz="2400"/>
              <a:t>một </a:t>
            </a:r>
            <a:r>
              <a:rPr lang="vi-VN" sz="2400" smtClean="0"/>
              <a:t>Annotation được </a:t>
            </a:r>
            <a:r>
              <a:rPr lang="vi-VN" sz="2400"/>
              <a:t>sử dụng cho các method ghi đè của method trong một class cha (superclass). </a:t>
            </a:r>
            <a:endParaRPr lang="en-US" sz="2400" smtClean="0"/>
          </a:p>
          <a:p>
            <a:r>
              <a:rPr lang="vi-VN" sz="2400" smtClean="0"/>
              <a:t>Nếu </a:t>
            </a:r>
            <a:r>
              <a:rPr lang="vi-VN" sz="2400"/>
              <a:t>method này không hợp lệ với một method trong class cha, trình biên dịch sẽ thông báo cho bạn một lỗi.</a:t>
            </a:r>
            <a:br>
              <a:rPr lang="vi-VN" sz="2400"/>
            </a:br>
            <a:r>
              <a:rPr lang="vi-VN" sz="2400"/>
              <a:t/>
            </a:r>
            <a:br>
              <a:rPr lang="vi-VN" sz="2400"/>
            </a:br>
            <a:endParaRPr lang="en-US" sz="2400"/>
          </a:p>
        </p:txBody>
      </p:sp>
      <p:sp>
        <p:nvSpPr>
          <p:cNvPr id="4" name="Slide Number Placeholder 3"/>
          <p:cNvSpPr>
            <a:spLocks noGrp="1"/>
          </p:cNvSpPr>
          <p:nvPr>
            <p:ph type="sldNum" sz="quarter" idx="12"/>
          </p:nvPr>
        </p:nvSpPr>
        <p:spPr/>
        <p:txBody>
          <a:bodyPr/>
          <a:lstStyle/>
          <a:p>
            <a:fld id="{515FC477-0A05-4F3E-8EE9-E015C9089D56}" type="slidenum">
              <a:rPr lang="en-US" smtClean="0"/>
              <a:pPr/>
              <a:t>11</a:t>
            </a:fld>
            <a:endParaRPr lang="en-US"/>
          </a:p>
        </p:txBody>
      </p:sp>
    </p:spTree>
    <p:extLst>
      <p:ext uri="{BB962C8B-B14F-4D97-AF65-F5344CB8AC3E}">
        <p14:creationId xmlns:p14="http://schemas.microsoft.com/office/powerpoint/2010/main" val="421029583"/>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@Override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12</a:t>
            </a:fld>
            <a:endParaRPr lang="en-US"/>
          </a:p>
        </p:txBody>
      </p:sp>
      <p:pic>
        <p:nvPicPr>
          <p:cNvPr id="5" name="Picture 4"/>
          <p:cNvPicPr>
            <a:picLocks noChangeAspect="1"/>
          </p:cNvPicPr>
          <p:nvPr/>
        </p:nvPicPr>
        <p:blipFill>
          <a:blip r:embed="rId2"/>
          <a:stretch>
            <a:fillRect/>
          </a:stretch>
        </p:blipFill>
        <p:spPr>
          <a:xfrm>
            <a:off x="457200" y="4102015"/>
            <a:ext cx="7504282" cy="2146385"/>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457200" y="1516692"/>
            <a:ext cx="7504282" cy="1988507"/>
          </a:xfrm>
          <a:prstGeom prst="rect">
            <a:avLst/>
          </a:prstGeom>
          <a:ln>
            <a:solidFill>
              <a:schemeClr val="accent1"/>
            </a:solidFill>
          </a:ln>
        </p:spPr>
      </p:pic>
    </p:spTree>
    <p:extLst>
      <p:ext uri="{BB962C8B-B14F-4D97-AF65-F5344CB8AC3E}">
        <p14:creationId xmlns:p14="http://schemas.microsoft.com/office/powerpoint/2010/main" val="2857108414"/>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@SuppressWarnings</a:t>
            </a:r>
          </a:p>
        </p:txBody>
      </p:sp>
      <p:sp>
        <p:nvSpPr>
          <p:cNvPr id="3" name="Content Placeholder 2"/>
          <p:cNvSpPr>
            <a:spLocks noGrp="1"/>
          </p:cNvSpPr>
          <p:nvPr>
            <p:ph idx="1"/>
          </p:nvPr>
        </p:nvSpPr>
        <p:spPr/>
        <p:txBody>
          <a:bodyPr/>
          <a:lstStyle/>
          <a:p>
            <a:r>
              <a:rPr lang="en-US"/>
              <a:t>Chú thích </a:t>
            </a:r>
            <a:r>
              <a:rPr lang="en-US" b="1">
                <a:solidFill>
                  <a:srgbClr val="0070C0"/>
                </a:solidFill>
              </a:rPr>
              <a:t>@SuppressWarnings</a:t>
            </a:r>
            <a:r>
              <a:rPr lang="en-US">
                <a:solidFill>
                  <a:srgbClr val="0070C0"/>
                </a:solidFill>
              </a:rPr>
              <a:t> </a:t>
            </a:r>
            <a:r>
              <a:rPr lang="vi-VN"/>
              <a:t>là một Annotation </a:t>
            </a:r>
            <a:r>
              <a:rPr lang="en-US" smtClean="0"/>
              <a:t>làm </a:t>
            </a:r>
            <a:r>
              <a:rPr lang="en-US"/>
              <a:t>cho các trình biên dịch thôi không cảnh báo một vấn đề của method nào đó. </a:t>
            </a:r>
            <a:endParaRPr lang="en-US" smtClean="0"/>
          </a:p>
          <a:p>
            <a:r>
              <a:rPr lang="en-US" smtClean="0"/>
              <a:t>Ví </a:t>
            </a:r>
            <a:r>
              <a:rPr lang="en-US"/>
              <a:t>dụ, nếu trong một method có gọi tới một method khác đã lỗi thời, hoặc bên trong method có một ép kiểu không an toàn, trình biên dịch có thể tạo ra một cảnh báo. Bạn có thể tắt các cảnh báo này bằng cách chú thích method này bằng </a:t>
            </a:r>
            <a:r>
              <a:rPr lang="en-US" b="1"/>
              <a:t>@SuppressWarnings</a:t>
            </a:r>
            <a:r>
              <a:rPr lang="en-US"/>
              <a:t>. </a:t>
            </a:r>
          </a:p>
        </p:txBody>
      </p:sp>
      <p:sp>
        <p:nvSpPr>
          <p:cNvPr id="4" name="Slide Number Placeholder 3"/>
          <p:cNvSpPr>
            <a:spLocks noGrp="1"/>
          </p:cNvSpPr>
          <p:nvPr>
            <p:ph type="sldNum" sz="quarter" idx="12"/>
          </p:nvPr>
        </p:nvSpPr>
        <p:spPr/>
        <p:txBody>
          <a:bodyPr/>
          <a:lstStyle/>
          <a:p>
            <a:fld id="{515FC477-0A05-4F3E-8EE9-E015C9089D56}" type="slidenum">
              <a:rPr lang="en-US" smtClean="0"/>
              <a:pPr/>
              <a:t>13</a:t>
            </a:fld>
            <a:endParaRPr lang="en-US"/>
          </a:p>
        </p:txBody>
      </p:sp>
    </p:spTree>
    <p:extLst>
      <p:ext uri="{BB962C8B-B14F-4D97-AF65-F5344CB8AC3E}">
        <p14:creationId xmlns:p14="http://schemas.microsoft.com/office/powerpoint/2010/main" val="3200437347"/>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0419"/>
            <a:ext cx="8229600" cy="685800"/>
          </a:xfrm>
        </p:spPr>
        <p:txBody>
          <a:bodyPr/>
          <a:lstStyle/>
          <a:p>
            <a:r>
              <a:rPr lang="en-US" smtClean="0">
                <a:solidFill>
                  <a:srgbClr val="0070C0"/>
                </a:solidFill>
              </a:rPr>
              <a:t>@</a:t>
            </a:r>
            <a:r>
              <a:rPr lang="vi-VN" smtClean="0">
                <a:solidFill>
                  <a:srgbClr val="0070C0"/>
                </a:solidFill>
              </a:rPr>
              <a:t>Suppresswarnings</a:t>
            </a:r>
            <a:endParaRPr lang="en-US"/>
          </a:p>
        </p:txBody>
      </p:sp>
      <p:sp>
        <p:nvSpPr>
          <p:cNvPr id="3" name="Content Placeholder 2"/>
          <p:cNvSpPr>
            <a:spLocks noGrp="1"/>
          </p:cNvSpPr>
          <p:nvPr>
            <p:ph idx="1"/>
          </p:nvPr>
        </p:nvSpPr>
        <p:spPr/>
        <p:txBody>
          <a:bodyPr/>
          <a:lstStyle/>
          <a:p>
            <a:pPr algn="just"/>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14</a:t>
            </a:fld>
            <a:endParaRPr lang="en-US"/>
          </a:p>
        </p:txBody>
      </p:sp>
      <p:pic>
        <p:nvPicPr>
          <p:cNvPr id="7" name="Picture 6"/>
          <p:cNvPicPr>
            <a:picLocks noChangeAspect="1"/>
          </p:cNvPicPr>
          <p:nvPr/>
        </p:nvPicPr>
        <p:blipFill>
          <a:blip r:embed="rId3"/>
          <a:stretch>
            <a:fillRect/>
          </a:stretch>
        </p:blipFill>
        <p:spPr>
          <a:xfrm>
            <a:off x="694236" y="4084717"/>
            <a:ext cx="7151913" cy="1996794"/>
          </a:xfrm>
          <a:prstGeom prst="rect">
            <a:avLst/>
          </a:prstGeom>
          <a:ln>
            <a:solidFill>
              <a:schemeClr val="accent1"/>
            </a:solidFill>
          </a:ln>
        </p:spPr>
      </p:pic>
      <p:sp>
        <p:nvSpPr>
          <p:cNvPr id="8" name="Rectangle 7"/>
          <p:cNvSpPr/>
          <p:nvPr/>
        </p:nvSpPr>
        <p:spPr>
          <a:xfrm>
            <a:off x="7772400" y="2055805"/>
            <a:ext cx="933269" cy="369332"/>
          </a:xfrm>
          <a:prstGeom prst="rect">
            <a:avLst/>
          </a:prstGeom>
        </p:spPr>
        <p:txBody>
          <a:bodyPr wrap="none">
            <a:spAutoFit/>
          </a:bodyPr>
          <a:lstStyle/>
          <a:p>
            <a:r>
              <a:rPr lang="en-US">
                <a:solidFill>
                  <a:srgbClr val="FF0000"/>
                </a:solidFill>
                <a:latin typeface="Comic Sans MS" panose="030F0702030302020204" pitchFamily="66" charset="0"/>
              </a:rPr>
              <a:t>Before</a:t>
            </a:r>
          </a:p>
        </p:txBody>
      </p:sp>
      <p:sp>
        <p:nvSpPr>
          <p:cNvPr id="9" name="Rectangle 8"/>
          <p:cNvSpPr/>
          <p:nvPr/>
        </p:nvSpPr>
        <p:spPr>
          <a:xfrm>
            <a:off x="7870551" y="4134607"/>
            <a:ext cx="816249" cy="369332"/>
          </a:xfrm>
          <a:prstGeom prst="rect">
            <a:avLst/>
          </a:prstGeom>
        </p:spPr>
        <p:txBody>
          <a:bodyPr wrap="none">
            <a:spAutoFit/>
          </a:bodyPr>
          <a:lstStyle/>
          <a:p>
            <a:r>
              <a:rPr lang="en-US">
                <a:solidFill>
                  <a:srgbClr val="FF0000"/>
                </a:solidFill>
                <a:latin typeface="Comic Sans MS" panose="030F0702030302020204" pitchFamily="66" charset="0"/>
              </a:rPr>
              <a:t>After</a:t>
            </a:r>
          </a:p>
        </p:txBody>
      </p:sp>
      <p:pic>
        <p:nvPicPr>
          <p:cNvPr id="5" name="Picture 4"/>
          <p:cNvPicPr>
            <a:picLocks noChangeAspect="1"/>
          </p:cNvPicPr>
          <p:nvPr/>
        </p:nvPicPr>
        <p:blipFill>
          <a:blip r:embed="rId4"/>
          <a:stretch>
            <a:fillRect/>
          </a:stretch>
        </p:blipFill>
        <p:spPr>
          <a:xfrm>
            <a:off x="473418" y="1368616"/>
            <a:ext cx="7280113" cy="2381250"/>
          </a:xfrm>
          <a:prstGeom prst="rect">
            <a:avLst/>
          </a:prstGeom>
          <a:ln>
            <a:solidFill>
              <a:schemeClr val="accent1"/>
            </a:solidFill>
          </a:ln>
        </p:spPr>
      </p:pic>
      <p:sp>
        <p:nvSpPr>
          <p:cNvPr id="10" name="Rounded Rectangular Callout 9"/>
          <p:cNvSpPr/>
          <p:nvPr/>
        </p:nvSpPr>
        <p:spPr>
          <a:xfrm>
            <a:off x="5943600" y="762000"/>
            <a:ext cx="3048000" cy="1016024"/>
          </a:xfrm>
          <a:prstGeom prst="wedgeRoundRectCallout">
            <a:avLst>
              <a:gd name="adj1" fmla="val -71483"/>
              <a:gd name="adj2" fmla="val 13318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latin typeface="Lucida Calligraphy" panose="03010101010101010101" pitchFamily="66" charset="0"/>
              </a:rPr>
              <a:t>Sử dụng phương thức lỗi thời</a:t>
            </a:r>
            <a:endParaRPr lang="en-US">
              <a:latin typeface="Lucida Calligraphy" panose="03010101010101010101" pitchFamily="66" charset="0"/>
            </a:endParaRPr>
          </a:p>
        </p:txBody>
      </p:sp>
      <p:sp>
        <p:nvSpPr>
          <p:cNvPr id="11" name="Rounded Rectangular Callout 10"/>
          <p:cNvSpPr/>
          <p:nvPr/>
        </p:nvSpPr>
        <p:spPr>
          <a:xfrm>
            <a:off x="2209800" y="3161590"/>
            <a:ext cx="2590800" cy="642251"/>
          </a:xfrm>
          <a:prstGeom prst="wedgeRoundRectCallout">
            <a:avLst>
              <a:gd name="adj1" fmla="val -112909"/>
              <a:gd name="adj2" fmla="val -10816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latin typeface="Lucida Calligraphy" panose="03010101010101010101" pitchFamily="66" charset="0"/>
              </a:rPr>
              <a:t>Cảnh báo của Eclipse</a:t>
            </a:r>
            <a:endParaRPr lang="en-US">
              <a:latin typeface="Lucida Calligraphy" panose="03010101010101010101" pitchFamily="66" charset="0"/>
            </a:endParaRPr>
          </a:p>
        </p:txBody>
      </p:sp>
      <p:sp>
        <p:nvSpPr>
          <p:cNvPr id="12" name="Rounded Rectangular Callout 11"/>
          <p:cNvSpPr/>
          <p:nvPr/>
        </p:nvSpPr>
        <p:spPr>
          <a:xfrm>
            <a:off x="3904207" y="5498191"/>
            <a:ext cx="4362268" cy="1116735"/>
          </a:xfrm>
          <a:prstGeom prst="wedgeRoundRectCallout">
            <a:avLst>
              <a:gd name="adj1" fmla="val -97585"/>
              <a:gd name="adj2" fmla="val -12542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latin typeface="Lucida Calligraphy" panose="03010101010101010101" pitchFamily="66" charset="0"/>
              </a:rPr>
              <a:t>Sử dụng </a:t>
            </a:r>
            <a:r>
              <a:rPr lang="en-US" smtClean="0">
                <a:solidFill>
                  <a:schemeClr val="tx2">
                    <a:lumMod val="60000"/>
                    <a:lumOff val="40000"/>
                  </a:schemeClr>
                </a:solidFill>
                <a:latin typeface="Lucida Calligraphy" panose="03010101010101010101" pitchFamily="66" charset="0"/>
              </a:rPr>
              <a:t>@SupperWarning(“deprecation”) </a:t>
            </a:r>
            <a:r>
              <a:rPr lang="en-US" smtClean="0">
                <a:latin typeface="Lucida Calligraphy" panose="03010101010101010101" pitchFamily="66" charset="0"/>
              </a:rPr>
              <a:t>để tắt cảnh báo</a:t>
            </a:r>
            <a:endParaRPr lang="en-US">
              <a:latin typeface="Lucida Calligraphy" panose="03010101010101010101" pitchFamily="66" charset="0"/>
            </a:endParaRPr>
          </a:p>
        </p:txBody>
      </p:sp>
    </p:spTree>
    <p:extLst>
      <p:ext uri="{BB962C8B-B14F-4D97-AF65-F5344CB8AC3E}">
        <p14:creationId xmlns:p14="http://schemas.microsoft.com/office/powerpoint/2010/main" val="174483736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Chỉ dẫn trong thời điểm xây dựng (Build-time)</a:t>
            </a:r>
          </a:p>
        </p:txBody>
      </p:sp>
      <p:sp>
        <p:nvSpPr>
          <p:cNvPr id="3" name="Content Placeholder 2"/>
          <p:cNvSpPr>
            <a:spLocks noGrp="1"/>
          </p:cNvSpPr>
          <p:nvPr>
            <p:ph idx="1"/>
          </p:nvPr>
        </p:nvSpPr>
        <p:spPr/>
        <p:txBody>
          <a:bodyPr/>
          <a:lstStyle/>
          <a:p>
            <a:r>
              <a:rPr lang="vi-VN" smtClean="0"/>
              <a:t>Quá </a:t>
            </a:r>
            <a:r>
              <a:rPr lang="vi-VN"/>
              <a:t>trình xây dựng bao gồm tạo ra các mã nguồn, biên dịch mã nguồn, tạo ra các file XML (ví dụ như mô tả triển khai), đóng gói mã biên dịch và các tập tin vào một tập tin JAR, v..v. </a:t>
            </a:r>
            <a:endParaRPr lang="en-US" smtClean="0"/>
          </a:p>
          <a:p>
            <a:r>
              <a:rPr lang="vi-VN" smtClean="0"/>
              <a:t>Xây </a:t>
            </a:r>
            <a:r>
              <a:rPr lang="vi-VN"/>
              <a:t>dựng phần mềm thường được thực hiện bởi một công cụ xây dựng tự động như Apache Ant hoặc Apache Maven . </a:t>
            </a:r>
            <a:endParaRPr lang="en-US" smtClean="0"/>
          </a:p>
          <a:p>
            <a:r>
              <a:rPr lang="vi-VN" smtClean="0"/>
              <a:t>Xây </a:t>
            </a:r>
            <a:r>
              <a:rPr lang="vi-VN"/>
              <a:t>dựng các công cụ có thể quét mã Java </a:t>
            </a:r>
            <a:r>
              <a:rPr lang="vi-VN" smtClean="0"/>
              <a:t>và </a:t>
            </a:r>
            <a:r>
              <a:rPr lang="vi-VN"/>
              <a:t>dựa vào các chú thích (</a:t>
            </a:r>
            <a:r>
              <a:rPr lang="vi-VN" smtClean="0"/>
              <a:t>Annotation) </a:t>
            </a:r>
            <a:r>
              <a:rPr lang="vi-VN"/>
              <a:t>để tạo ra mã nguồn hoặc các tập tin khác dựa trên những chú thích đó</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15</a:t>
            </a:fld>
            <a:endParaRPr lang="en-US"/>
          </a:p>
        </p:txBody>
      </p:sp>
    </p:spTree>
    <p:extLst>
      <p:ext uri="{BB962C8B-B14F-4D97-AF65-F5344CB8AC3E}">
        <p14:creationId xmlns:p14="http://schemas.microsoft.com/office/powerpoint/2010/main" val="4087207053"/>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Chỉ dẫn trong thời gian chạy (Runtime)</a:t>
            </a:r>
          </a:p>
        </p:txBody>
      </p:sp>
      <p:sp>
        <p:nvSpPr>
          <p:cNvPr id="3" name="Content Placeholder 2"/>
          <p:cNvSpPr>
            <a:spLocks noGrp="1"/>
          </p:cNvSpPr>
          <p:nvPr>
            <p:ph idx="1"/>
          </p:nvPr>
        </p:nvSpPr>
        <p:spPr/>
        <p:txBody>
          <a:bodyPr>
            <a:normAutofit/>
          </a:bodyPr>
          <a:lstStyle/>
          <a:p>
            <a:r>
              <a:rPr lang="vi-VN" sz="2400"/>
              <a:t>Thông thường, các Annotation không có mặt trong mã Java </a:t>
            </a:r>
            <a:r>
              <a:rPr lang="vi-VN" sz="2400" smtClean="0"/>
              <a:t> </a:t>
            </a:r>
            <a:r>
              <a:rPr lang="vi-VN" sz="2400"/>
              <a:t>sau khi biên dịch. </a:t>
            </a:r>
            <a:endParaRPr lang="en-US" sz="2400" smtClean="0"/>
          </a:p>
          <a:p>
            <a:r>
              <a:rPr lang="vi-VN" sz="2400" smtClean="0"/>
              <a:t>Tuy </a:t>
            </a:r>
            <a:r>
              <a:rPr lang="vi-VN" sz="2400"/>
              <a:t>nhiên  có thể xác định các Annotation của bạn trong thời gian chạy. </a:t>
            </a:r>
            <a:endParaRPr lang="en-US" sz="2400" smtClean="0"/>
          </a:p>
          <a:p>
            <a:r>
              <a:rPr lang="vi-VN" sz="2400" smtClean="0"/>
              <a:t>Các </a:t>
            </a:r>
            <a:r>
              <a:rPr lang="vi-VN" sz="2400"/>
              <a:t>chú thích này sau đó có thể được truy cập thông qua Java Reflection, và được sử dụng để cung cấp cho các hướng dẫn chương trình của bạn, hoặc API của một số bên thứ ba (Third party API).</a:t>
            </a:r>
            <a:endParaRPr lang="en-US" sz="2400"/>
          </a:p>
        </p:txBody>
      </p:sp>
      <p:sp>
        <p:nvSpPr>
          <p:cNvPr id="4" name="Slide Number Placeholder 3"/>
          <p:cNvSpPr>
            <a:spLocks noGrp="1"/>
          </p:cNvSpPr>
          <p:nvPr>
            <p:ph type="sldNum" sz="quarter" idx="12"/>
          </p:nvPr>
        </p:nvSpPr>
        <p:spPr/>
        <p:txBody>
          <a:bodyPr/>
          <a:lstStyle/>
          <a:p>
            <a:fld id="{515FC477-0A05-4F3E-8EE9-E015C9089D56}" type="slidenum">
              <a:rPr lang="en-US" smtClean="0"/>
              <a:pPr/>
              <a:t>16</a:t>
            </a:fld>
            <a:endParaRPr lang="en-US"/>
          </a:p>
        </p:txBody>
      </p:sp>
    </p:spTree>
    <p:extLst>
      <p:ext uri="{BB962C8B-B14F-4D97-AF65-F5344CB8AC3E}">
        <p14:creationId xmlns:p14="http://schemas.microsoft.com/office/powerpoint/2010/main" val="3476935591"/>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85800"/>
          </a:xfrm>
        </p:spPr>
        <p:txBody>
          <a:bodyPr/>
          <a:lstStyle/>
          <a:p>
            <a:r>
              <a:rPr lang="en-US" smtClean="0"/>
              <a:t>Viết Annotation</a:t>
            </a:r>
            <a:endParaRPr lang="en-US"/>
          </a:p>
        </p:txBody>
      </p:sp>
      <p:sp>
        <p:nvSpPr>
          <p:cNvPr id="3" name="Content Placeholder 2"/>
          <p:cNvSpPr>
            <a:spLocks noGrp="1"/>
          </p:cNvSpPr>
          <p:nvPr>
            <p:ph idx="1"/>
          </p:nvPr>
        </p:nvSpPr>
        <p:spPr>
          <a:xfrm>
            <a:off x="304800" y="914400"/>
            <a:ext cx="8686800" cy="4724400"/>
          </a:xfrm>
        </p:spPr>
        <p:txBody>
          <a:bodyPr>
            <a:noAutofit/>
          </a:bodyPr>
          <a:lstStyle/>
          <a:p>
            <a:r>
              <a:rPr lang="en-US" sz="2400"/>
              <a:t>Sử dụng </a:t>
            </a:r>
            <a:r>
              <a:rPr lang="en-US" sz="2400" b="1" i="1">
                <a:solidFill>
                  <a:srgbClr val="FF0000"/>
                </a:solidFill>
              </a:rPr>
              <a:t>@interface</a:t>
            </a:r>
            <a:r>
              <a:rPr lang="en-US" sz="2400">
                <a:solidFill>
                  <a:srgbClr val="FF0000"/>
                </a:solidFill>
              </a:rPr>
              <a:t> </a:t>
            </a:r>
            <a:r>
              <a:rPr lang="en-US" sz="2400"/>
              <a:t>là từ khóa khai báo của Annotation, annotation khá giống một interface. Annotation có hoặc không có các phần tử (element) trong nó. Đặc điểm phần tử của </a:t>
            </a:r>
            <a:r>
              <a:rPr lang="en-US" sz="2400" smtClean="0"/>
              <a:t>annotation:</a:t>
            </a:r>
          </a:p>
          <a:p>
            <a:pPr lvl="1"/>
            <a:r>
              <a:rPr lang="en-US" sz="2000" smtClean="0"/>
              <a:t>Không </a:t>
            </a:r>
            <a:r>
              <a:rPr lang="en-US" sz="2000"/>
              <a:t>có thân hàm</a:t>
            </a:r>
          </a:p>
          <a:p>
            <a:pPr lvl="1"/>
            <a:r>
              <a:rPr lang="en-US" sz="2000"/>
              <a:t>Không có tham số hàm</a:t>
            </a:r>
          </a:p>
          <a:p>
            <a:pPr lvl="1"/>
            <a:r>
              <a:rPr lang="en-US" sz="2000"/>
              <a:t>Khai báo trả về phải là một kiểu cụ thể: </a:t>
            </a:r>
          </a:p>
          <a:p>
            <a:pPr lvl="2"/>
            <a:r>
              <a:rPr lang="en-US" sz="1800"/>
              <a:t>Các kiểu nguyên thủy (boolean, int, float, ...)</a:t>
            </a:r>
          </a:p>
          <a:p>
            <a:pPr lvl="2"/>
            <a:r>
              <a:rPr lang="en-US" sz="1800"/>
              <a:t>Enum</a:t>
            </a:r>
          </a:p>
          <a:p>
            <a:pPr lvl="2"/>
            <a:r>
              <a:rPr lang="en-US" sz="1800"/>
              <a:t>Annotation</a:t>
            </a:r>
          </a:p>
          <a:p>
            <a:pPr lvl="2"/>
            <a:r>
              <a:rPr lang="en-US" sz="1800"/>
              <a:t>Class (Ví dụ String.class)</a:t>
            </a:r>
          </a:p>
          <a:p>
            <a:r>
              <a:rPr lang="en-US" sz="2400"/>
              <a:t>Có thể có giá trị mặc định</a:t>
            </a:r>
            <a:endParaRPr lang="en-US" sz="2400">
              <a:effectLst/>
            </a:endParaRPr>
          </a:p>
        </p:txBody>
      </p:sp>
      <p:sp>
        <p:nvSpPr>
          <p:cNvPr id="4" name="Slide Number Placeholder 3"/>
          <p:cNvSpPr>
            <a:spLocks noGrp="1"/>
          </p:cNvSpPr>
          <p:nvPr>
            <p:ph type="sldNum" sz="quarter" idx="12"/>
          </p:nvPr>
        </p:nvSpPr>
        <p:spPr/>
        <p:txBody>
          <a:bodyPr/>
          <a:lstStyle/>
          <a:p>
            <a:fld id="{515FC477-0A05-4F3E-8EE9-E015C9089D56}" type="slidenum">
              <a:rPr lang="en-US" smtClean="0"/>
              <a:pPr/>
              <a:t>17</a:t>
            </a:fld>
            <a:endParaRPr lang="en-US"/>
          </a:p>
        </p:txBody>
      </p:sp>
    </p:spTree>
    <p:extLst>
      <p:ext uri="{BB962C8B-B14F-4D97-AF65-F5344CB8AC3E}">
        <p14:creationId xmlns:p14="http://schemas.microsoft.com/office/powerpoint/2010/main" val="271664654"/>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a:t>The Basics</a:t>
            </a:r>
            <a:endParaRPr lang="en-US"/>
          </a:p>
        </p:txBody>
      </p:sp>
      <p:sp>
        <p:nvSpPr>
          <p:cNvPr id="3" name="Content Placeholder 2"/>
          <p:cNvSpPr>
            <a:spLocks noGrp="1"/>
          </p:cNvSpPr>
          <p:nvPr>
            <p:ph idx="1"/>
          </p:nvPr>
        </p:nvSpPr>
        <p:spPr/>
        <p:txBody>
          <a:bodyPr/>
          <a:lstStyle/>
          <a:p>
            <a:r>
              <a:rPr lang="en-US"/>
              <a:t>Example to Define an Annotation (Annotation type)</a:t>
            </a:r>
          </a:p>
          <a:p>
            <a:pPr marL="0" indent="0">
              <a:buNone/>
            </a:pPr>
            <a:r>
              <a:rPr lang="en-US" smtClean="0"/>
              <a:t>	</a:t>
            </a:r>
            <a:r>
              <a:rPr lang="en-US" smtClean="0">
                <a:solidFill>
                  <a:srgbClr val="002060"/>
                </a:solidFill>
              </a:rPr>
              <a:t>public </a:t>
            </a:r>
            <a:r>
              <a:rPr lang="en-US">
                <a:solidFill>
                  <a:srgbClr val="002060"/>
                </a:solidFill>
              </a:rPr>
              <a:t>@interface </a:t>
            </a:r>
            <a:r>
              <a:rPr lang="en-US">
                <a:solidFill>
                  <a:srgbClr val="FF0000"/>
                </a:solidFill>
              </a:rPr>
              <a:t>MyAnnotation</a:t>
            </a:r>
            <a:r>
              <a:rPr lang="en-US">
                <a:solidFill>
                  <a:srgbClr val="002060"/>
                </a:solidFill>
              </a:rPr>
              <a:t> {</a:t>
            </a:r>
          </a:p>
          <a:p>
            <a:pPr marL="0" indent="0">
              <a:buNone/>
            </a:pPr>
            <a:r>
              <a:rPr lang="en-US" smtClean="0">
                <a:solidFill>
                  <a:srgbClr val="002060"/>
                </a:solidFill>
              </a:rPr>
              <a:t>		String </a:t>
            </a:r>
            <a:r>
              <a:rPr lang="en-US">
                <a:solidFill>
                  <a:srgbClr val="002060"/>
                </a:solidFill>
              </a:rPr>
              <a:t>doSomething();</a:t>
            </a:r>
          </a:p>
          <a:p>
            <a:pPr marL="0" indent="0">
              <a:buNone/>
            </a:pPr>
            <a:r>
              <a:rPr lang="en-US" smtClean="0">
                <a:solidFill>
                  <a:srgbClr val="002060"/>
                </a:solidFill>
              </a:rPr>
              <a:t>	}</a:t>
            </a:r>
            <a:endParaRPr lang="en-US">
              <a:solidFill>
                <a:srgbClr val="002060"/>
              </a:solidFill>
            </a:endParaRPr>
          </a:p>
          <a:p>
            <a:r>
              <a:rPr lang="en-US"/>
              <a:t>Example to Annotate Your Code (Annotation)</a:t>
            </a:r>
          </a:p>
          <a:p>
            <a:pPr marL="0" indent="0">
              <a:buNone/>
            </a:pPr>
            <a:r>
              <a:rPr lang="en-US" smtClean="0"/>
              <a:t>	</a:t>
            </a:r>
            <a:r>
              <a:rPr lang="en-US" smtClean="0">
                <a:solidFill>
                  <a:srgbClr val="FF0000"/>
                </a:solidFill>
              </a:rPr>
              <a:t>@MyAnnotation</a:t>
            </a:r>
            <a:r>
              <a:rPr lang="en-US" smtClean="0">
                <a:solidFill>
                  <a:srgbClr val="002060"/>
                </a:solidFill>
              </a:rPr>
              <a:t> </a:t>
            </a:r>
            <a:r>
              <a:rPr lang="en-US">
                <a:solidFill>
                  <a:srgbClr val="002060"/>
                </a:solidFill>
              </a:rPr>
              <a:t>(doSomething="What to do")</a:t>
            </a:r>
          </a:p>
          <a:p>
            <a:pPr marL="0" indent="0">
              <a:buNone/>
            </a:pPr>
            <a:r>
              <a:rPr lang="en-US" smtClean="0">
                <a:solidFill>
                  <a:srgbClr val="002060"/>
                </a:solidFill>
              </a:rPr>
              <a:t>	public </a:t>
            </a:r>
            <a:r>
              <a:rPr lang="en-US">
                <a:solidFill>
                  <a:srgbClr val="002060"/>
                </a:solidFill>
              </a:rPr>
              <a:t>void mymethod() {</a:t>
            </a:r>
          </a:p>
          <a:p>
            <a:pPr marL="0" indent="0">
              <a:buNone/>
            </a:pPr>
            <a:r>
              <a:rPr lang="en-US">
                <a:solidFill>
                  <a:srgbClr val="002060"/>
                </a:solidFill>
              </a:rPr>
              <a:t>	 	 .......</a:t>
            </a:r>
          </a:p>
          <a:p>
            <a:pPr marL="0" indent="0">
              <a:buNone/>
            </a:pPr>
            <a:r>
              <a:rPr lang="en-US">
                <a:solidFill>
                  <a:srgbClr val="002060"/>
                </a:solidFill>
              </a:rPr>
              <a:t>     </a:t>
            </a:r>
            <a:r>
              <a:rPr lang="en-US" smtClean="0">
                <a:solidFill>
                  <a:srgbClr val="002060"/>
                </a:solidFill>
              </a:rPr>
              <a:t>	}</a:t>
            </a:r>
            <a:endParaRPr lang="en-US">
              <a:solidFill>
                <a:srgbClr val="002060"/>
              </a:solidFill>
            </a:endParaRPr>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18</a:t>
            </a:fld>
            <a:endParaRPr lang="en-US"/>
          </a:p>
        </p:txBody>
      </p:sp>
    </p:spTree>
    <p:extLst>
      <p:ext uri="{BB962C8B-B14F-4D97-AF65-F5344CB8AC3E}">
        <p14:creationId xmlns:p14="http://schemas.microsoft.com/office/powerpoint/2010/main" val="1296671084"/>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 </a:t>
            </a:r>
            <a:endParaRPr lang="en-US"/>
          </a:p>
        </p:txBody>
      </p:sp>
      <p:pic>
        <p:nvPicPr>
          <p:cNvPr id="5" name="Content Placeholder 4"/>
          <p:cNvPicPr>
            <a:picLocks noGrp="1" noChangeAspect="1"/>
          </p:cNvPicPr>
          <p:nvPr>
            <p:ph idx="1"/>
          </p:nvPr>
        </p:nvPicPr>
        <p:blipFill>
          <a:blip r:embed="rId2"/>
          <a:stretch>
            <a:fillRect/>
          </a:stretch>
        </p:blipFill>
        <p:spPr>
          <a:xfrm>
            <a:off x="461375" y="2133600"/>
            <a:ext cx="8225425" cy="3505200"/>
          </a:xfrm>
          <a:prstGeom prst="rect">
            <a:avLst/>
          </a:prstGeom>
          <a:ln>
            <a:solidFill>
              <a:schemeClr val="accent1"/>
            </a:solidFill>
          </a:ln>
        </p:spPr>
      </p:pic>
      <p:sp>
        <p:nvSpPr>
          <p:cNvPr id="4" name="Slide Number Placeholder 3"/>
          <p:cNvSpPr>
            <a:spLocks noGrp="1"/>
          </p:cNvSpPr>
          <p:nvPr>
            <p:ph type="sldNum" sz="quarter" idx="12"/>
          </p:nvPr>
        </p:nvSpPr>
        <p:spPr/>
        <p:txBody>
          <a:bodyPr/>
          <a:lstStyle/>
          <a:p>
            <a:fld id="{515FC477-0A05-4F3E-8EE9-E015C9089D56}" type="slidenum">
              <a:rPr lang="en-US" smtClean="0"/>
              <a:pPr/>
              <a:t>19</a:t>
            </a:fld>
            <a:endParaRPr lang="en-US"/>
          </a:p>
        </p:txBody>
      </p:sp>
    </p:spTree>
    <p:extLst>
      <p:ext uri="{BB962C8B-B14F-4D97-AF65-F5344CB8AC3E}">
        <p14:creationId xmlns:p14="http://schemas.microsoft.com/office/powerpoint/2010/main" val="3430596250"/>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lstStyle/>
          <a:p>
            <a:r>
              <a:rPr lang="en-US" dirty="0"/>
              <a:t>Session objectives</a:t>
            </a:r>
          </a:p>
        </p:txBody>
      </p:sp>
      <p:sp>
        <p:nvSpPr>
          <p:cNvPr id="5" name="Content Placeholder 4"/>
          <p:cNvSpPr>
            <a:spLocks noGrp="1"/>
          </p:cNvSpPr>
          <p:nvPr>
            <p:ph idx="1"/>
          </p:nvPr>
        </p:nvSpPr>
        <p:spPr>
          <a:xfrm>
            <a:off x="457200" y="1828800"/>
            <a:ext cx="4648200" cy="4297363"/>
          </a:xfrm>
        </p:spPr>
        <p:txBody>
          <a:bodyPr>
            <a:normAutofit fontScale="70000" lnSpcReduction="20000"/>
          </a:bodyPr>
          <a:lstStyle/>
          <a:p>
            <a:pPr marL="0" indent="0">
              <a:buNone/>
            </a:pPr>
            <a:r>
              <a:rPr lang="en-US"/>
              <a:t>Introduction</a:t>
            </a:r>
          </a:p>
          <a:p>
            <a:pPr marL="0" indent="0">
              <a:buNone/>
            </a:pPr>
            <a:r>
              <a:rPr lang="en-US"/>
              <a:t>Anotation - basic</a:t>
            </a:r>
          </a:p>
          <a:p>
            <a:pPr marL="0" indent="0">
              <a:buNone/>
            </a:pPr>
            <a:r>
              <a:rPr lang="en-US"/>
              <a:t>Annotation Types</a:t>
            </a:r>
          </a:p>
          <a:p>
            <a:pPr marL="0" indent="0">
              <a:buNone/>
            </a:pPr>
            <a:r>
              <a:rPr lang="en-US"/>
              <a:t>The Built-In Annotations</a:t>
            </a:r>
          </a:p>
          <a:p>
            <a:pPr marL="0" indent="0">
              <a:buNone/>
            </a:pPr>
            <a:r>
              <a:rPr lang="en-US"/>
              <a:t>	from java.lang package</a:t>
            </a:r>
          </a:p>
          <a:p>
            <a:pPr marL="0" indent="0">
              <a:buNone/>
            </a:pPr>
            <a:r>
              <a:rPr lang="en-US"/>
              <a:t>		@Override,</a:t>
            </a:r>
          </a:p>
          <a:p>
            <a:pPr marL="0" indent="0">
              <a:buNone/>
            </a:pPr>
            <a:r>
              <a:rPr lang="en-US"/>
              <a:t>		@Deprecated,</a:t>
            </a:r>
          </a:p>
          <a:p>
            <a:pPr marL="0" indent="0">
              <a:buNone/>
            </a:pPr>
            <a:r>
              <a:rPr lang="en-US"/>
              <a:t>		@SuppressWarnings.</a:t>
            </a:r>
          </a:p>
          <a:p>
            <a:pPr marL="0" indent="0">
              <a:buNone/>
            </a:pPr>
            <a:r>
              <a:rPr lang="en-US"/>
              <a:t>	from java.lang.annotation</a:t>
            </a:r>
          </a:p>
          <a:p>
            <a:pPr marL="0" indent="0">
              <a:buNone/>
            </a:pPr>
            <a:r>
              <a:rPr lang="en-US"/>
              <a:t>		</a:t>
            </a:r>
            <a:r>
              <a:rPr lang="en-US" smtClean="0"/>
              <a:t>@Target,</a:t>
            </a:r>
            <a:endParaRPr lang="en-US"/>
          </a:p>
          <a:p>
            <a:pPr marL="0" indent="0">
              <a:buNone/>
            </a:pPr>
            <a:r>
              <a:rPr lang="en-US"/>
              <a:t>		</a:t>
            </a:r>
            <a:r>
              <a:rPr lang="en-US" smtClean="0"/>
              <a:t>@Retention,</a:t>
            </a:r>
            <a:endParaRPr lang="en-US"/>
          </a:p>
          <a:p>
            <a:pPr marL="0" indent="0">
              <a:buNone/>
            </a:pPr>
            <a:r>
              <a:rPr lang="en-US"/>
              <a:t>		</a:t>
            </a:r>
            <a:r>
              <a:rPr lang="en-US" smtClean="0"/>
              <a:t>@Documented</a:t>
            </a:r>
          </a:p>
          <a:p>
            <a:pPr marL="0" indent="0">
              <a:buNone/>
            </a:pPr>
            <a:r>
              <a:rPr lang="en-US"/>
              <a:t>	</a:t>
            </a:r>
            <a:r>
              <a:rPr lang="en-US" smtClean="0"/>
              <a:t>	@Inherited</a:t>
            </a:r>
            <a:endParaRPr lang="en-US"/>
          </a:p>
          <a:p>
            <a:pPr marL="0" indent="0">
              <a:buNone/>
            </a:pPr>
            <a:r>
              <a:rPr lang="en-US"/>
              <a:t>Custom Annotations</a:t>
            </a:r>
            <a:endParaRPr lang="en-US" dirty="0"/>
          </a:p>
        </p:txBody>
      </p:sp>
      <p:sp>
        <p:nvSpPr>
          <p:cNvPr id="3" name="Slide Number Placeholder 2"/>
          <p:cNvSpPr>
            <a:spLocks noGrp="1"/>
          </p:cNvSpPr>
          <p:nvPr>
            <p:ph type="sldNum" sz="quarter" idx="12"/>
          </p:nvPr>
        </p:nvSpPr>
        <p:spPr/>
        <p:txBody>
          <a:bodyPr/>
          <a:lstStyle/>
          <a:p>
            <a:fld id="{515FC477-0A05-4F3E-8EE9-E015C9089D56}" type="slidenum">
              <a:rPr lang="en-US" smtClean="0"/>
              <a:t>2</a:t>
            </a:fld>
            <a:endParaRPr lang="en-US" dirty="0"/>
          </a:p>
        </p:txBody>
      </p:sp>
      <p:pic>
        <p:nvPicPr>
          <p:cNvPr id="1026" name="Picture 2" descr="http://fisama.files.wordpress.com/2010/09/java_logo_ruby_sty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2996" y="1828800"/>
            <a:ext cx="3799082" cy="42672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104" y="656267"/>
            <a:ext cx="8229600" cy="685800"/>
          </a:xfrm>
        </p:spPr>
        <p:txBody>
          <a:bodyPr/>
          <a:lstStyle/>
          <a:p>
            <a:r>
              <a:rPr lang="en-US"/>
              <a:t>Viết Annotation</a:t>
            </a:r>
          </a:p>
        </p:txBody>
      </p:sp>
      <p:sp>
        <p:nvSpPr>
          <p:cNvPr id="3" name="Content Placeholder 2"/>
          <p:cNvSpPr>
            <a:spLocks noGrp="1"/>
          </p:cNvSpPr>
          <p:nvPr>
            <p:ph idx="1"/>
          </p:nvPr>
        </p:nvSpPr>
        <p:spPr>
          <a:xfrm>
            <a:off x="356992" y="1392172"/>
            <a:ext cx="8763000" cy="4724400"/>
          </a:xfrm>
        </p:spPr>
        <p:txBody>
          <a:bodyPr>
            <a:noAutofit/>
          </a:bodyPr>
          <a:lstStyle/>
          <a:p>
            <a:r>
              <a:rPr lang="vi-VN" sz="2200">
                <a:solidFill>
                  <a:srgbClr val="002060"/>
                </a:solidFill>
              </a:rPr>
              <a:t>TYPE</a:t>
            </a:r>
            <a:r>
              <a:rPr lang="vi-VN" sz="2200"/>
              <a:t> - Gắn trên khai báo Class, interface, enum, annotation.</a:t>
            </a:r>
          </a:p>
          <a:p>
            <a:r>
              <a:rPr lang="vi-VN" sz="2200">
                <a:solidFill>
                  <a:srgbClr val="002060"/>
                </a:solidFill>
              </a:rPr>
              <a:t>FIELD</a:t>
            </a:r>
            <a:r>
              <a:rPr lang="vi-VN" sz="2200"/>
              <a:t> - Gắn trên khai báo trường (field), bao gồm cả các hằng số enum.</a:t>
            </a:r>
          </a:p>
          <a:p>
            <a:r>
              <a:rPr lang="vi-VN" sz="2200">
                <a:solidFill>
                  <a:srgbClr val="002060"/>
                </a:solidFill>
              </a:rPr>
              <a:t>METHOD</a:t>
            </a:r>
            <a:r>
              <a:rPr lang="vi-VN" sz="2200"/>
              <a:t> - Gắn trên khai báo method.</a:t>
            </a:r>
          </a:p>
          <a:p>
            <a:r>
              <a:rPr lang="vi-VN" sz="2200">
                <a:solidFill>
                  <a:srgbClr val="002060"/>
                </a:solidFill>
              </a:rPr>
              <a:t>PARAMETER</a:t>
            </a:r>
            <a:r>
              <a:rPr lang="vi-VN" sz="2200"/>
              <a:t> - Gắn trên khai báo parameter</a:t>
            </a:r>
          </a:p>
          <a:p>
            <a:r>
              <a:rPr lang="vi-VN" sz="2200">
                <a:solidFill>
                  <a:srgbClr val="002060"/>
                </a:solidFill>
              </a:rPr>
              <a:t>CONSTRUCTOR</a:t>
            </a:r>
            <a:r>
              <a:rPr lang="vi-VN" sz="2200"/>
              <a:t> - Gắn trên khai báo cấu tử</a:t>
            </a:r>
          </a:p>
          <a:p>
            <a:r>
              <a:rPr lang="vi-VN" sz="2200">
                <a:solidFill>
                  <a:srgbClr val="002060"/>
                </a:solidFill>
              </a:rPr>
              <a:t>LOCAL_VARIABLE</a:t>
            </a:r>
            <a:r>
              <a:rPr lang="vi-VN" sz="2200"/>
              <a:t> - Gắn trên biến địa phương.</a:t>
            </a:r>
          </a:p>
          <a:p>
            <a:r>
              <a:rPr lang="vi-VN" sz="2200">
                <a:solidFill>
                  <a:srgbClr val="002060"/>
                </a:solidFill>
              </a:rPr>
              <a:t>ANNOTATION_TYPE</a:t>
            </a:r>
            <a:r>
              <a:rPr lang="vi-VN" sz="2200"/>
              <a:t> - Gắn trên khai báo Annotation</a:t>
            </a:r>
          </a:p>
          <a:p>
            <a:r>
              <a:rPr lang="vi-VN" sz="2200">
                <a:solidFill>
                  <a:srgbClr val="002060"/>
                </a:solidFill>
              </a:rPr>
              <a:t>PACKAGE</a:t>
            </a:r>
            <a:r>
              <a:rPr lang="vi-VN" sz="2200"/>
              <a:t> - Gắn trên khai báo package.</a:t>
            </a:r>
          </a:p>
          <a:p>
            <a:endParaRPr lang="en-US" sz="2200"/>
          </a:p>
        </p:txBody>
      </p:sp>
      <p:sp>
        <p:nvSpPr>
          <p:cNvPr id="4" name="Slide Number Placeholder 3"/>
          <p:cNvSpPr>
            <a:spLocks noGrp="1"/>
          </p:cNvSpPr>
          <p:nvPr>
            <p:ph type="sldNum" sz="quarter" idx="12"/>
          </p:nvPr>
        </p:nvSpPr>
        <p:spPr/>
        <p:txBody>
          <a:bodyPr/>
          <a:lstStyle/>
          <a:p>
            <a:fld id="{515FC477-0A05-4F3E-8EE9-E015C9089D56}" type="slidenum">
              <a:rPr lang="en-US" smtClean="0"/>
              <a:pPr/>
              <a:t>20</a:t>
            </a:fld>
            <a:endParaRPr lang="en-US"/>
          </a:p>
        </p:txBody>
      </p:sp>
    </p:spTree>
    <p:extLst>
      <p:ext uri="{BB962C8B-B14F-4D97-AF65-F5344CB8AC3E}">
        <p14:creationId xmlns:p14="http://schemas.microsoft.com/office/powerpoint/2010/main" val="3373151690"/>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a:t>
            </a:r>
            <a:endParaRPr lang="en-US"/>
          </a:p>
        </p:txBody>
      </p:sp>
      <p:pic>
        <p:nvPicPr>
          <p:cNvPr id="5" name="Content Placeholder 4"/>
          <p:cNvPicPr>
            <a:picLocks noGrp="1" noChangeAspect="1"/>
          </p:cNvPicPr>
          <p:nvPr>
            <p:ph idx="1"/>
          </p:nvPr>
        </p:nvPicPr>
        <p:blipFill>
          <a:blip r:embed="rId2"/>
          <a:stretch>
            <a:fillRect/>
          </a:stretch>
        </p:blipFill>
        <p:spPr>
          <a:xfrm>
            <a:off x="152400" y="1219200"/>
            <a:ext cx="8763000" cy="5137150"/>
          </a:xfrm>
          <a:prstGeom prst="rect">
            <a:avLst/>
          </a:prstGeom>
          <a:ln>
            <a:solidFill>
              <a:schemeClr val="accent1"/>
            </a:solidFill>
          </a:ln>
        </p:spPr>
      </p:pic>
      <p:sp>
        <p:nvSpPr>
          <p:cNvPr id="4" name="Slide Number Placeholder 3"/>
          <p:cNvSpPr>
            <a:spLocks noGrp="1"/>
          </p:cNvSpPr>
          <p:nvPr>
            <p:ph type="sldNum" sz="quarter" idx="12"/>
          </p:nvPr>
        </p:nvSpPr>
        <p:spPr/>
        <p:txBody>
          <a:bodyPr/>
          <a:lstStyle/>
          <a:p>
            <a:fld id="{515FC477-0A05-4F3E-8EE9-E015C9089D56}" type="slidenum">
              <a:rPr lang="en-US" smtClean="0"/>
              <a:pPr/>
              <a:t>21</a:t>
            </a:fld>
            <a:endParaRPr lang="en-US"/>
          </a:p>
        </p:txBody>
      </p:sp>
    </p:spTree>
    <p:extLst>
      <p:ext uri="{BB962C8B-B14F-4D97-AF65-F5344CB8AC3E}">
        <p14:creationId xmlns:p14="http://schemas.microsoft.com/office/powerpoint/2010/main" val="136679059"/>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Annotation với phần tử value</a:t>
            </a:r>
          </a:p>
        </p:txBody>
      </p:sp>
      <p:sp>
        <p:nvSpPr>
          <p:cNvPr id="3" name="Content Placeholder 2"/>
          <p:cNvSpPr>
            <a:spLocks noGrp="1"/>
          </p:cNvSpPr>
          <p:nvPr>
            <p:ph idx="1"/>
          </p:nvPr>
        </p:nvSpPr>
        <p:spPr/>
        <p:txBody>
          <a:bodyPr/>
          <a:lstStyle/>
          <a:p>
            <a:r>
              <a:rPr lang="en-US"/>
              <a:t>Một Annotation có phần tử tên là value có một số đặc biệt: </a:t>
            </a:r>
            <a:endParaRPr lang="en-US" smtClean="0"/>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22</a:t>
            </a:fld>
            <a:endParaRPr lang="en-US"/>
          </a:p>
        </p:txBody>
      </p:sp>
      <p:pic>
        <p:nvPicPr>
          <p:cNvPr id="5" name="Picture 4"/>
          <p:cNvPicPr>
            <a:picLocks noChangeAspect="1"/>
          </p:cNvPicPr>
          <p:nvPr/>
        </p:nvPicPr>
        <p:blipFill>
          <a:blip r:embed="rId2"/>
          <a:stretch>
            <a:fillRect/>
          </a:stretch>
        </p:blipFill>
        <p:spPr>
          <a:xfrm>
            <a:off x="778700" y="2466974"/>
            <a:ext cx="7603299" cy="3552825"/>
          </a:xfrm>
          <a:prstGeom prst="rect">
            <a:avLst/>
          </a:prstGeom>
          <a:ln>
            <a:solidFill>
              <a:schemeClr val="accent1"/>
            </a:solidFill>
          </a:ln>
        </p:spPr>
      </p:pic>
    </p:spTree>
    <p:extLst>
      <p:ext uri="{BB962C8B-B14F-4D97-AF65-F5344CB8AC3E}">
        <p14:creationId xmlns:p14="http://schemas.microsoft.com/office/powerpoint/2010/main" val="3402572201"/>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UsingAnnWithValue</a:t>
            </a:r>
            <a:endParaRPr lang="en-US"/>
          </a:p>
        </p:txBody>
      </p:sp>
      <p:pic>
        <p:nvPicPr>
          <p:cNvPr id="5" name="Content Placeholder 4"/>
          <p:cNvPicPr>
            <a:picLocks noGrp="1" noChangeAspect="1"/>
          </p:cNvPicPr>
          <p:nvPr>
            <p:ph idx="1"/>
          </p:nvPr>
        </p:nvPicPr>
        <p:blipFill>
          <a:blip r:embed="rId2"/>
          <a:stretch>
            <a:fillRect/>
          </a:stretch>
        </p:blipFill>
        <p:spPr>
          <a:xfrm>
            <a:off x="457200" y="1371600"/>
            <a:ext cx="8229600" cy="4984750"/>
          </a:xfrm>
          <a:prstGeom prst="rect">
            <a:avLst/>
          </a:prstGeom>
          <a:ln>
            <a:solidFill>
              <a:schemeClr val="accent1"/>
            </a:solidFill>
          </a:ln>
        </p:spPr>
      </p:pic>
      <p:sp>
        <p:nvSpPr>
          <p:cNvPr id="4" name="Slide Number Placeholder 3"/>
          <p:cNvSpPr>
            <a:spLocks noGrp="1"/>
          </p:cNvSpPr>
          <p:nvPr>
            <p:ph type="sldNum" sz="quarter" idx="12"/>
          </p:nvPr>
        </p:nvSpPr>
        <p:spPr/>
        <p:txBody>
          <a:bodyPr/>
          <a:lstStyle/>
          <a:p>
            <a:fld id="{515FC477-0A05-4F3E-8EE9-E015C9089D56}" type="slidenum">
              <a:rPr lang="en-US" smtClean="0"/>
              <a:pPr/>
              <a:t>23</a:t>
            </a:fld>
            <a:endParaRPr lang="en-US"/>
          </a:p>
        </p:txBody>
      </p:sp>
    </p:spTree>
    <p:extLst>
      <p:ext uri="{BB962C8B-B14F-4D97-AF65-F5344CB8AC3E}">
        <p14:creationId xmlns:p14="http://schemas.microsoft.com/office/powerpoint/2010/main" val="2773953545"/>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42167"/>
            <a:ext cx="8229600" cy="685800"/>
          </a:xfrm>
        </p:spPr>
        <p:txBody>
          <a:bodyPr/>
          <a:lstStyle/>
          <a:p>
            <a:r>
              <a:rPr lang="en-US"/>
              <a:t>@</a:t>
            </a:r>
            <a:r>
              <a:rPr lang="en-US" smtClean="0"/>
              <a:t>Retention</a:t>
            </a:r>
            <a:endParaRPr lang="en-US"/>
          </a:p>
        </p:txBody>
      </p:sp>
      <p:sp>
        <p:nvSpPr>
          <p:cNvPr id="3" name="Content Placeholder 2"/>
          <p:cNvSpPr>
            <a:spLocks noGrp="1"/>
          </p:cNvSpPr>
          <p:nvPr>
            <p:ph idx="1"/>
          </p:nvPr>
        </p:nvSpPr>
        <p:spPr>
          <a:xfrm>
            <a:off x="283923" y="1427967"/>
            <a:ext cx="8534400" cy="4724400"/>
          </a:xfrm>
        </p:spPr>
        <p:txBody>
          <a:bodyPr>
            <a:noAutofit/>
          </a:bodyPr>
          <a:lstStyle/>
          <a:p>
            <a:r>
              <a:rPr lang="vi-VN" sz="2400" b="1">
                <a:solidFill>
                  <a:srgbClr val="FF0000"/>
                </a:solidFill>
              </a:rPr>
              <a:t>@Retention</a:t>
            </a:r>
            <a:r>
              <a:rPr lang="vi-VN" sz="2400"/>
              <a:t>: Dùng để chú thích mức tồn tại của một annotation nào đó</a:t>
            </a:r>
            <a:r>
              <a:rPr lang="vi-VN" sz="2400" smtClean="0"/>
              <a:t>.</a:t>
            </a:r>
            <a:endParaRPr lang="en-US" sz="2400" smtClean="0"/>
          </a:p>
          <a:p>
            <a:pPr lvl="1"/>
            <a:r>
              <a:rPr lang="vi-VN" sz="2000" smtClean="0"/>
              <a:t>Cụ </a:t>
            </a:r>
            <a:r>
              <a:rPr lang="vi-VN" sz="2000"/>
              <a:t>thể có 3 mức nhận thức tồn tại của vật được chú thích: </a:t>
            </a:r>
            <a:r>
              <a:rPr lang="vi-VN" sz="2000" b="1">
                <a:solidFill>
                  <a:srgbClr val="002060"/>
                </a:solidFill>
              </a:rPr>
              <a:t>RetentionPolicy.SOURCE</a:t>
            </a:r>
            <a:r>
              <a:rPr lang="vi-VN" sz="2000">
                <a:solidFill>
                  <a:srgbClr val="002060"/>
                </a:solidFill>
              </a:rPr>
              <a:t>: </a:t>
            </a:r>
            <a:r>
              <a:rPr lang="vi-VN" sz="2000"/>
              <a:t>Tồn tại trên code nguồn, và không được bộ dịch (compile) nhận ra.</a:t>
            </a:r>
          </a:p>
          <a:p>
            <a:pPr lvl="1"/>
            <a:r>
              <a:rPr lang="vi-VN" sz="2000" b="1">
                <a:solidFill>
                  <a:srgbClr val="002060"/>
                </a:solidFill>
              </a:rPr>
              <a:t>RetentionPolicy.CLASS</a:t>
            </a:r>
            <a:r>
              <a:rPr lang="vi-VN" sz="2000">
                <a:solidFill>
                  <a:srgbClr val="002060"/>
                </a:solidFill>
              </a:rPr>
              <a:t>:</a:t>
            </a:r>
            <a:r>
              <a:rPr lang="vi-VN" sz="2000"/>
              <a:t> Mức tồn tại được bộ dịch nhận ra, nhưng không được nhận biết bởi máy ảo tại thời điểm chạy (Runtime).</a:t>
            </a:r>
          </a:p>
          <a:p>
            <a:pPr lvl="1"/>
            <a:r>
              <a:rPr lang="vi-VN" sz="2000" b="1">
                <a:solidFill>
                  <a:srgbClr val="002060"/>
                </a:solidFill>
              </a:rPr>
              <a:t>RetentionPolicyRUNTIME</a:t>
            </a:r>
            <a:r>
              <a:rPr lang="vi-VN" sz="2000">
                <a:solidFill>
                  <a:srgbClr val="002060"/>
                </a:solidFill>
              </a:rPr>
              <a:t>:</a:t>
            </a:r>
            <a:r>
              <a:rPr lang="vi-VN" sz="2000"/>
              <a:t> Mức tồn tại lớn nhất, được bộ dịch (compiler) nhận biết, và máy ảo thời điểm chạy cũng nhận ra sự tồn tại của nó</a:t>
            </a:r>
          </a:p>
          <a:p>
            <a:endParaRPr lang="en-US" sz="2400"/>
          </a:p>
        </p:txBody>
      </p:sp>
      <p:sp>
        <p:nvSpPr>
          <p:cNvPr id="4" name="Slide Number Placeholder 3"/>
          <p:cNvSpPr>
            <a:spLocks noGrp="1"/>
          </p:cNvSpPr>
          <p:nvPr>
            <p:ph type="sldNum" sz="quarter" idx="12"/>
          </p:nvPr>
        </p:nvSpPr>
        <p:spPr/>
        <p:txBody>
          <a:bodyPr/>
          <a:lstStyle/>
          <a:p>
            <a:fld id="{515FC477-0A05-4F3E-8EE9-E015C9089D56}" type="slidenum">
              <a:rPr lang="en-US" smtClean="0"/>
              <a:pPr/>
              <a:t>24</a:t>
            </a:fld>
            <a:endParaRPr lang="en-US"/>
          </a:p>
        </p:txBody>
      </p:sp>
    </p:spTree>
    <p:extLst>
      <p:ext uri="{BB962C8B-B14F-4D97-AF65-F5344CB8AC3E}">
        <p14:creationId xmlns:p14="http://schemas.microsoft.com/office/powerpoint/2010/main" val="1087934631"/>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a:t>@Target</a:t>
            </a:r>
            <a:endParaRPr lang="en-US"/>
          </a:p>
        </p:txBody>
      </p:sp>
      <p:sp>
        <p:nvSpPr>
          <p:cNvPr id="3" name="Content Placeholder 2"/>
          <p:cNvSpPr>
            <a:spLocks noGrp="1"/>
          </p:cNvSpPr>
          <p:nvPr>
            <p:ph idx="1"/>
          </p:nvPr>
        </p:nvSpPr>
        <p:spPr>
          <a:xfrm>
            <a:off x="228600" y="1219200"/>
            <a:ext cx="8763000" cy="5029200"/>
          </a:xfrm>
        </p:spPr>
        <p:txBody>
          <a:bodyPr>
            <a:normAutofit/>
          </a:bodyPr>
          <a:lstStyle/>
          <a:p>
            <a:r>
              <a:rPr lang="vi-VN" b="1">
                <a:solidFill>
                  <a:srgbClr val="FF0000"/>
                </a:solidFill>
              </a:rPr>
              <a:t>@Target</a:t>
            </a:r>
            <a:r>
              <a:rPr lang="vi-VN">
                <a:solidFill>
                  <a:srgbClr val="FF0000"/>
                </a:solidFill>
              </a:rPr>
              <a:t>: </a:t>
            </a:r>
            <a:r>
              <a:rPr lang="vi-VN"/>
              <a:t>Dùng để chú thích cho một annotation khác, và annotation đó sẽ được sử dụng trong phạm vi nào. </a:t>
            </a:r>
            <a:r>
              <a:rPr lang="vi-VN" b="1"/>
              <a:t>ElementType.TYPE</a:t>
            </a:r>
            <a:r>
              <a:rPr lang="vi-VN"/>
              <a:t> - Gắn trên khai báo Class, interface, enum, annotation.</a:t>
            </a:r>
          </a:p>
          <a:p>
            <a:pPr lvl="1"/>
            <a:r>
              <a:rPr lang="vi-VN" b="1">
                <a:solidFill>
                  <a:srgbClr val="002060"/>
                </a:solidFill>
              </a:rPr>
              <a:t>ElementType.FIELD</a:t>
            </a:r>
            <a:r>
              <a:rPr lang="vi-VN"/>
              <a:t> - Gắn trên khai báo trường (field), bao gồm cả các hằng số enum.</a:t>
            </a:r>
          </a:p>
          <a:p>
            <a:pPr lvl="1"/>
            <a:r>
              <a:rPr lang="vi-VN" b="1">
                <a:solidFill>
                  <a:srgbClr val="002060"/>
                </a:solidFill>
              </a:rPr>
              <a:t>ElementType.METHOD</a:t>
            </a:r>
            <a:r>
              <a:rPr lang="vi-VN">
                <a:solidFill>
                  <a:srgbClr val="002060"/>
                </a:solidFill>
              </a:rPr>
              <a:t> </a:t>
            </a:r>
            <a:r>
              <a:rPr lang="vi-VN"/>
              <a:t>- Gắn trên khai báo method.</a:t>
            </a:r>
          </a:p>
          <a:p>
            <a:pPr lvl="1"/>
            <a:r>
              <a:rPr lang="vi-VN" b="1">
                <a:solidFill>
                  <a:srgbClr val="002060"/>
                </a:solidFill>
              </a:rPr>
              <a:t>ElementType.PARAMETER</a:t>
            </a:r>
            <a:r>
              <a:rPr lang="vi-VN">
                <a:solidFill>
                  <a:srgbClr val="002060"/>
                </a:solidFill>
              </a:rPr>
              <a:t> </a:t>
            </a:r>
            <a:r>
              <a:rPr lang="vi-VN"/>
              <a:t>- Gắn trên khai báo parameter</a:t>
            </a:r>
          </a:p>
          <a:p>
            <a:pPr lvl="1"/>
            <a:r>
              <a:rPr lang="vi-VN" b="1">
                <a:solidFill>
                  <a:srgbClr val="002060"/>
                </a:solidFill>
              </a:rPr>
              <a:t>ElementType.CONSTRUCTOR</a:t>
            </a:r>
            <a:r>
              <a:rPr lang="vi-VN"/>
              <a:t> - Gắn trên khai báo cấu tử</a:t>
            </a:r>
          </a:p>
          <a:p>
            <a:pPr lvl="1"/>
            <a:r>
              <a:rPr lang="vi-VN" b="1">
                <a:solidFill>
                  <a:srgbClr val="002060"/>
                </a:solidFill>
              </a:rPr>
              <a:t>ElementType.LOCAL_VARIABLE</a:t>
            </a:r>
            <a:r>
              <a:rPr lang="vi-VN"/>
              <a:t> - Gắn trên biến địa phương.</a:t>
            </a:r>
          </a:p>
          <a:p>
            <a:pPr lvl="1"/>
            <a:r>
              <a:rPr lang="vi-VN" b="1">
                <a:solidFill>
                  <a:srgbClr val="002060"/>
                </a:solidFill>
              </a:rPr>
              <a:t>ElementType.ANNOTATION_TYPE</a:t>
            </a:r>
            <a:r>
              <a:rPr lang="vi-VN"/>
              <a:t> - Gắn trên khai báo Annotation</a:t>
            </a:r>
          </a:p>
          <a:p>
            <a:pPr lvl="1"/>
            <a:r>
              <a:rPr lang="vi-VN" b="1">
                <a:solidFill>
                  <a:srgbClr val="002060"/>
                </a:solidFill>
              </a:rPr>
              <a:t>ElementType.PACKAGE</a:t>
            </a:r>
            <a:r>
              <a:rPr lang="vi-VN">
                <a:solidFill>
                  <a:srgbClr val="002060"/>
                </a:solidFill>
              </a:rPr>
              <a:t> </a:t>
            </a:r>
            <a:r>
              <a:rPr lang="vi-VN"/>
              <a:t>- Gắn trên khai báo package.</a:t>
            </a:r>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25</a:t>
            </a:fld>
            <a:endParaRPr lang="en-US"/>
          </a:p>
        </p:txBody>
      </p:sp>
    </p:spTree>
    <p:extLst>
      <p:ext uri="{BB962C8B-B14F-4D97-AF65-F5344CB8AC3E}">
        <p14:creationId xmlns:p14="http://schemas.microsoft.com/office/powerpoint/2010/main" val="1617576641"/>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 AnnFM</a:t>
            </a:r>
            <a:endParaRPr lang="en-US"/>
          </a:p>
        </p:txBody>
      </p:sp>
      <p:pic>
        <p:nvPicPr>
          <p:cNvPr id="5" name="Content Placeholder 4"/>
          <p:cNvPicPr>
            <a:picLocks noGrp="1" noChangeAspect="1"/>
          </p:cNvPicPr>
          <p:nvPr>
            <p:ph idx="1"/>
          </p:nvPr>
        </p:nvPicPr>
        <p:blipFill>
          <a:blip r:embed="rId2"/>
          <a:stretch>
            <a:fillRect/>
          </a:stretch>
        </p:blipFill>
        <p:spPr>
          <a:xfrm>
            <a:off x="457200" y="1371600"/>
            <a:ext cx="8229600" cy="4724400"/>
          </a:xfrm>
          <a:prstGeom prst="rect">
            <a:avLst/>
          </a:prstGeom>
          <a:ln>
            <a:solidFill>
              <a:schemeClr val="accent1"/>
            </a:solidFill>
          </a:ln>
        </p:spPr>
      </p:pic>
      <p:sp>
        <p:nvSpPr>
          <p:cNvPr id="4" name="Slide Number Placeholder 3"/>
          <p:cNvSpPr>
            <a:spLocks noGrp="1"/>
          </p:cNvSpPr>
          <p:nvPr>
            <p:ph type="sldNum" sz="quarter" idx="12"/>
          </p:nvPr>
        </p:nvSpPr>
        <p:spPr/>
        <p:txBody>
          <a:bodyPr/>
          <a:lstStyle/>
          <a:p>
            <a:fld id="{515FC477-0A05-4F3E-8EE9-E015C9089D56}" type="slidenum">
              <a:rPr lang="en-US" smtClean="0"/>
              <a:pPr/>
              <a:t>26</a:t>
            </a:fld>
            <a:endParaRPr lang="en-US"/>
          </a:p>
        </p:txBody>
      </p:sp>
    </p:spTree>
    <p:extLst>
      <p:ext uri="{BB962C8B-B14F-4D97-AF65-F5344CB8AC3E}">
        <p14:creationId xmlns:p14="http://schemas.microsoft.com/office/powerpoint/2010/main" val="1769340862"/>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 :UsingAnnFM</a:t>
            </a:r>
            <a:endParaRPr lang="en-US"/>
          </a:p>
        </p:txBody>
      </p:sp>
      <p:pic>
        <p:nvPicPr>
          <p:cNvPr id="5" name="Content Placeholder 4"/>
          <p:cNvPicPr>
            <a:picLocks noGrp="1" noChangeAspect="1"/>
          </p:cNvPicPr>
          <p:nvPr>
            <p:ph idx="1"/>
          </p:nvPr>
        </p:nvPicPr>
        <p:blipFill>
          <a:blip r:embed="rId2"/>
          <a:stretch>
            <a:fillRect/>
          </a:stretch>
        </p:blipFill>
        <p:spPr>
          <a:xfrm>
            <a:off x="514350" y="1752600"/>
            <a:ext cx="7867650" cy="4114800"/>
          </a:xfrm>
          <a:prstGeom prst="rect">
            <a:avLst/>
          </a:prstGeom>
          <a:ln>
            <a:solidFill>
              <a:schemeClr val="accent1"/>
            </a:solidFill>
          </a:ln>
        </p:spPr>
      </p:pic>
      <p:sp>
        <p:nvSpPr>
          <p:cNvPr id="4" name="Slide Number Placeholder 3"/>
          <p:cNvSpPr>
            <a:spLocks noGrp="1"/>
          </p:cNvSpPr>
          <p:nvPr>
            <p:ph type="sldNum" sz="quarter" idx="12"/>
          </p:nvPr>
        </p:nvSpPr>
        <p:spPr/>
        <p:txBody>
          <a:bodyPr/>
          <a:lstStyle/>
          <a:p>
            <a:fld id="{515FC477-0A05-4F3E-8EE9-E015C9089D56}" type="slidenum">
              <a:rPr lang="en-US" smtClean="0"/>
              <a:pPr/>
              <a:t>27</a:t>
            </a:fld>
            <a:endParaRPr lang="en-US"/>
          </a:p>
        </p:txBody>
      </p:sp>
    </p:spTree>
    <p:extLst>
      <p:ext uri="{BB962C8B-B14F-4D97-AF65-F5344CB8AC3E}">
        <p14:creationId xmlns:p14="http://schemas.microsoft.com/office/powerpoint/2010/main" val="2171886191"/>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Annotation </a:t>
            </a:r>
            <a:r>
              <a:rPr lang="en-US" smtClean="0"/>
              <a:t>Processing</a:t>
            </a:r>
            <a:endParaRPr lang="en-US"/>
          </a:p>
        </p:txBody>
      </p:sp>
      <p:sp>
        <p:nvSpPr>
          <p:cNvPr id="3" name="Content Placeholder 2"/>
          <p:cNvSpPr>
            <a:spLocks noGrp="1"/>
          </p:cNvSpPr>
          <p:nvPr>
            <p:ph idx="1"/>
          </p:nvPr>
        </p:nvSpPr>
        <p:spPr/>
        <p:txBody>
          <a:bodyPr>
            <a:normAutofit/>
          </a:bodyPr>
          <a:lstStyle/>
          <a:p>
            <a:pPr algn="just"/>
            <a:r>
              <a:rPr lang="en-US"/>
              <a:t>It's possible to read a Java program and take actions based on its </a:t>
            </a:r>
            <a:r>
              <a:rPr lang="en-US" smtClean="0"/>
              <a:t>annotations. To </a:t>
            </a:r>
            <a:r>
              <a:rPr lang="en-US"/>
              <a:t>make annotation information available at runtime, the annotation type itself must be annotated with </a:t>
            </a:r>
            <a:r>
              <a:rPr lang="en-US" b="1"/>
              <a:t>@Retention(RetentionPolicy.RUNTIME)</a:t>
            </a:r>
            <a:r>
              <a:rPr lang="en-US"/>
              <a:t>: </a:t>
            </a:r>
          </a:p>
          <a:p>
            <a:endParaRPr lang="en-US"/>
          </a:p>
          <a:p>
            <a:endParaRPr lang="en-US"/>
          </a:p>
          <a:p>
            <a:endParaRPr lang="en-US" smtClean="0"/>
          </a:p>
          <a:p>
            <a:r>
              <a:rPr lang="en-US" smtClean="0"/>
              <a:t>Annotation </a:t>
            </a:r>
            <a:r>
              <a:rPr lang="en-US"/>
              <a:t>data can be examined using reflection </a:t>
            </a:r>
            <a:r>
              <a:rPr lang="en-US" smtClean="0"/>
              <a:t>mechanism</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28</a:t>
            </a:fld>
            <a:endParaRPr lang="en-US"/>
          </a:p>
        </p:txBody>
      </p:sp>
      <p:pic>
        <p:nvPicPr>
          <p:cNvPr id="5" name="Picture 4"/>
          <p:cNvPicPr>
            <a:picLocks noChangeAspect="1"/>
          </p:cNvPicPr>
          <p:nvPr/>
        </p:nvPicPr>
        <p:blipFill>
          <a:blip r:embed="rId2"/>
          <a:stretch>
            <a:fillRect/>
          </a:stretch>
        </p:blipFill>
        <p:spPr>
          <a:xfrm>
            <a:off x="800100" y="3429000"/>
            <a:ext cx="8001000" cy="1371600"/>
          </a:xfrm>
          <a:prstGeom prst="rect">
            <a:avLst/>
          </a:prstGeom>
          <a:ln>
            <a:solidFill>
              <a:schemeClr val="accent1"/>
            </a:solidFill>
          </a:ln>
        </p:spPr>
      </p:pic>
      <p:sp>
        <p:nvSpPr>
          <p:cNvPr id="6" name="Rectangle 5"/>
          <p:cNvSpPr/>
          <p:nvPr/>
        </p:nvSpPr>
        <p:spPr>
          <a:xfrm>
            <a:off x="609600" y="5271650"/>
            <a:ext cx="8191500" cy="1292662"/>
          </a:xfrm>
          <a:prstGeom prst="rect">
            <a:avLst/>
          </a:prstGeom>
          <a:ln>
            <a:solidFill>
              <a:schemeClr val="accent1"/>
            </a:solidFill>
          </a:ln>
        </p:spPr>
        <p:txBody>
          <a:bodyPr wrap="square">
            <a:spAutoFit/>
          </a:bodyPr>
          <a:lstStyle/>
          <a:p>
            <a:r>
              <a:rPr lang="en-US" sz="2400" b="1">
                <a:solidFill>
                  <a:srgbClr val="5B5249"/>
                </a:solidFill>
                <a:latin typeface="Courier New" panose="02070309020205020404" pitchFamily="49" charset="0"/>
                <a:cs typeface="Courier New" panose="02070309020205020404" pitchFamily="49" charset="0"/>
              </a:rPr>
              <a:t>java.lang.reflect.AccessibleObject</a:t>
            </a:r>
            <a:r>
              <a:rPr lang="en-US" sz="2000" b="1">
                <a:solidFill>
                  <a:srgbClr val="5B5249"/>
                </a:solidFill>
                <a:latin typeface="Courier New" panose="02070309020205020404" pitchFamily="49" charset="0"/>
                <a:cs typeface="Courier New" panose="02070309020205020404" pitchFamily="49" charset="0"/>
              </a:rPr>
              <a:t>:</a:t>
            </a:r>
            <a:endParaRPr lang="en-US" sz="4000">
              <a:solidFill>
                <a:srgbClr val="5B5249"/>
              </a:solidFill>
              <a:latin typeface="Courier New" panose="02070309020205020404" pitchFamily="49" charset="0"/>
              <a:cs typeface="Courier New" panose="02070309020205020404" pitchFamily="49" charset="0"/>
            </a:endParaRPr>
          </a:p>
          <a:p>
            <a:r>
              <a:rPr lang="en-US" b="1">
                <a:solidFill>
                  <a:srgbClr val="5B5249"/>
                </a:solidFill>
                <a:latin typeface="Courier New" panose="02070309020205020404" pitchFamily="49" charset="0"/>
                <a:cs typeface="Courier New" panose="02070309020205020404" pitchFamily="49" charset="0"/>
              </a:rPr>
              <a:t>&lt;T extends Annotation&gt; T </a:t>
            </a:r>
            <a:r>
              <a:rPr lang="en-US" b="1">
                <a:solidFill>
                  <a:srgbClr val="531FFB"/>
                </a:solidFill>
                <a:latin typeface="Courier New" panose="02070309020205020404" pitchFamily="49" charset="0"/>
                <a:cs typeface="Courier New" panose="02070309020205020404" pitchFamily="49" charset="0"/>
              </a:rPr>
              <a:t>getAnnotation</a:t>
            </a:r>
            <a:r>
              <a:rPr lang="en-US" b="1">
                <a:solidFill>
                  <a:srgbClr val="5B5249"/>
                </a:solidFill>
                <a:latin typeface="Courier New" panose="02070309020205020404" pitchFamily="49" charset="0"/>
                <a:cs typeface="Courier New" panose="02070309020205020404" pitchFamily="49" charset="0"/>
              </a:rPr>
              <a:t>(Class&lt;T&gt;) </a:t>
            </a:r>
            <a:endParaRPr lang="en-US" sz="3600">
              <a:solidFill>
                <a:srgbClr val="5B5249"/>
              </a:solidFill>
              <a:latin typeface="Courier New" panose="02070309020205020404" pitchFamily="49" charset="0"/>
              <a:cs typeface="Courier New" panose="02070309020205020404" pitchFamily="49" charset="0"/>
            </a:endParaRPr>
          </a:p>
          <a:p>
            <a:r>
              <a:rPr lang="en-US" b="1">
                <a:solidFill>
                  <a:srgbClr val="5B5249"/>
                </a:solidFill>
                <a:latin typeface="Courier New" panose="02070309020205020404" pitchFamily="49" charset="0"/>
                <a:cs typeface="Courier New" panose="02070309020205020404" pitchFamily="49" charset="0"/>
              </a:rPr>
              <a:t>Annotation[] </a:t>
            </a:r>
            <a:r>
              <a:rPr lang="en-US" b="1">
                <a:solidFill>
                  <a:srgbClr val="531FFB"/>
                </a:solidFill>
                <a:latin typeface="Courier New" panose="02070309020205020404" pitchFamily="49" charset="0"/>
                <a:cs typeface="Courier New" panose="02070309020205020404" pitchFamily="49" charset="0"/>
              </a:rPr>
              <a:t>getAnnotations</a:t>
            </a:r>
            <a:r>
              <a:rPr lang="en-US" b="1">
                <a:solidFill>
                  <a:srgbClr val="5B5249"/>
                </a:solidFill>
                <a:latin typeface="Courier New" panose="02070309020205020404" pitchFamily="49" charset="0"/>
                <a:cs typeface="Courier New" panose="02070309020205020404" pitchFamily="49" charset="0"/>
              </a:rPr>
              <a:t>()</a:t>
            </a:r>
            <a:endParaRPr lang="en-US" sz="3600">
              <a:solidFill>
                <a:srgbClr val="5B5249"/>
              </a:solidFill>
              <a:latin typeface="Courier New" panose="02070309020205020404" pitchFamily="49" charset="0"/>
              <a:cs typeface="Courier New" panose="02070309020205020404" pitchFamily="49" charset="0"/>
            </a:endParaRPr>
          </a:p>
          <a:p>
            <a:r>
              <a:rPr lang="en-US" b="1">
                <a:solidFill>
                  <a:srgbClr val="5B5249"/>
                </a:solidFill>
                <a:latin typeface="Courier New" panose="02070309020205020404" pitchFamily="49" charset="0"/>
                <a:cs typeface="Courier New" panose="02070309020205020404" pitchFamily="49" charset="0"/>
              </a:rPr>
              <a:t>boolean </a:t>
            </a:r>
            <a:r>
              <a:rPr lang="en-US" b="1">
                <a:solidFill>
                  <a:srgbClr val="531FFB"/>
                </a:solidFill>
                <a:latin typeface="Courier New" panose="02070309020205020404" pitchFamily="49" charset="0"/>
                <a:cs typeface="Courier New" panose="02070309020205020404" pitchFamily="49" charset="0"/>
              </a:rPr>
              <a:t>isAnnotationsPresent</a:t>
            </a:r>
            <a:r>
              <a:rPr lang="en-US" b="1">
                <a:solidFill>
                  <a:srgbClr val="5B5249"/>
                </a:solidFill>
                <a:latin typeface="Courier New" panose="02070309020205020404" pitchFamily="49" charset="0"/>
                <a:cs typeface="Courier New" panose="02070309020205020404" pitchFamily="49" charset="0"/>
              </a:rPr>
              <a:t>(&lt;Class&lt;? extends Annotation&gt;)</a:t>
            </a:r>
            <a:endParaRPr lang="en-US" sz="3600">
              <a:solidFill>
                <a:srgbClr val="5B524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69413360"/>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Annotation Processing </a:t>
            </a:r>
            <a:r>
              <a:rPr lang="en-US" smtClean="0"/>
              <a:t>example (1)</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29</a:t>
            </a:fld>
            <a:endParaRPr lang="en-US"/>
          </a:p>
        </p:txBody>
      </p:sp>
      <p:pic>
        <p:nvPicPr>
          <p:cNvPr id="7" name="Picture 6"/>
          <p:cNvPicPr>
            <a:picLocks noChangeAspect="1"/>
          </p:cNvPicPr>
          <p:nvPr/>
        </p:nvPicPr>
        <p:blipFill>
          <a:blip r:embed="rId2"/>
          <a:stretch>
            <a:fillRect/>
          </a:stretch>
        </p:blipFill>
        <p:spPr>
          <a:xfrm>
            <a:off x="914400" y="1457211"/>
            <a:ext cx="4724400" cy="987586"/>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914400" y="2530408"/>
            <a:ext cx="6829887" cy="4191067"/>
          </a:xfrm>
          <a:prstGeom prst="rect">
            <a:avLst/>
          </a:prstGeom>
          <a:ln>
            <a:solidFill>
              <a:schemeClr val="accent1"/>
            </a:solidFill>
          </a:ln>
        </p:spPr>
      </p:pic>
    </p:spTree>
    <p:extLst>
      <p:ext uri="{BB962C8B-B14F-4D97-AF65-F5344CB8AC3E}">
        <p14:creationId xmlns:p14="http://schemas.microsoft.com/office/powerpoint/2010/main" val="861340371"/>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Annotation là gì </a:t>
            </a:r>
            <a:r>
              <a:rPr lang="en-US" smtClean="0"/>
              <a:t>?</a:t>
            </a:r>
            <a:endParaRPr lang="en-US"/>
          </a:p>
        </p:txBody>
      </p:sp>
      <p:sp>
        <p:nvSpPr>
          <p:cNvPr id="3" name="Content Placeholder 2"/>
          <p:cNvSpPr>
            <a:spLocks noGrp="1"/>
          </p:cNvSpPr>
          <p:nvPr>
            <p:ph idx="1"/>
          </p:nvPr>
        </p:nvSpPr>
        <p:spPr/>
        <p:txBody>
          <a:bodyPr>
            <a:normAutofit/>
          </a:bodyPr>
          <a:lstStyle/>
          <a:p>
            <a:r>
              <a:rPr lang="vi-VN" sz="2400" b="1"/>
              <a:t>Annotation </a:t>
            </a:r>
            <a:r>
              <a:rPr lang="vi-VN" sz="2400"/>
              <a:t>đã được thêm vào Java từ Java </a:t>
            </a:r>
            <a:r>
              <a:rPr lang="vi-VN" sz="2400" smtClean="0"/>
              <a:t>5</a:t>
            </a:r>
            <a:endParaRPr lang="en-US" sz="2400" b="1" smtClean="0"/>
          </a:p>
          <a:p>
            <a:r>
              <a:rPr lang="vi-VN" sz="2400" b="1" smtClean="0"/>
              <a:t>Annotation </a:t>
            </a:r>
            <a:r>
              <a:rPr lang="vi-VN" sz="2400"/>
              <a:t>(Chú thích) được sử dụng để cung cấp thông tin dữ liệu cho mã Java </a:t>
            </a:r>
            <a:r>
              <a:rPr lang="vi-VN" sz="2400" smtClean="0"/>
              <a:t>. </a:t>
            </a:r>
            <a:endParaRPr lang="en-US" sz="2400" smtClean="0"/>
          </a:p>
          <a:p>
            <a:r>
              <a:rPr lang="vi-VN" sz="2400" smtClean="0"/>
              <a:t>Là </a:t>
            </a:r>
            <a:r>
              <a:rPr lang="vi-VN" sz="2400"/>
              <a:t>thông tin dữ liệu, các </a:t>
            </a:r>
            <a:r>
              <a:rPr lang="vi-VN" sz="2400" b="1"/>
              <a:t>Annotation </a:t>
            </a:r>
            <a:r>
              <a:rPr lang="vi-VN" sz="2400"/>
              <a:t>không trực tiếp ảnh hưởng đến việc thực hiện các mã của bạn, mặc dù một số loại chú thích thực sự có thể được sử dụng cho mục đích đó</a:t>
            </a:r>
            <a:r>
              <a:rPr lang="vi-VN" sz="2400" smtClean="0"/>
              <a:t>.</a:t>
            </a:r>
            <a:endParaRPr lang="en-US" sz="2400" smtClean="0"/>
          </a:p>
        </p:txBody>
      </p:sp>
      <p:sp>
        <p:nvSpPr>
          <p:cNvPr id="4" name="Slide Number Placeholder 3"/>
          <p:cNvSpPr>
            <a:spLocks noGrp="1"/>
          </p:cNvSpPr>
          <p:nvPr>
            <p:ph type="sldNum" sz="quarter" idx="12"/>
          </p:nvPr>
        </p:nvSpPr>
        <p:spPr/>
        <p:txBody>
          <a:bodyPr/>
          <a:lstStyle/>
          <a:p>
            <a:fld id="{515FC477-0A05-4F3E-8EE9-E015C9089D56}" type="slidenum">
              <a:rPr lang="en-US" smtClean="0"/>
              <a:pPr/>
              <a:t>3</a:t>
            </a:fld>
            <a:endParaRPr lang="en-US"/>
          </a:p>
        </p:txBody>
      </p:sp>
    </p:spTree>
    <p:extLst>
      <p:ext uri="{BB962C8B-B14F-4D97-AF65-F5344CB8AC3E}">
        <p14:creationId xmlns:p14="http://schemas.microsoft.com/office/powerpoint/2010/main" val="2168233739"/>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Annotation Processing example </a:t>
            </a:r>
            <a:r>
              <a:rPr lang="en-US" smtClean="0"/>
              <a:t>(2)</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30</a:t>
            </a:fld>
            <a:endParaRPr lang="en-US"/>
          </a:p>
        </p:txBody>
      </p:sp>
      <p:pic>
        <p:nvPicPr>
          <p:cNvPr id="5" name="Picture 4"/>
          <p:cNvPicPr>
            <a:picLocks noChangeAspect="1"/>
          </p:cNvPicPr>
          <p:nvPr/>
        </p:nvPicPr>
        <p:blipFill>
          <a:blip r:embed="rId2"/>
          <a:stretch>
            <a:fillRect/>
          </a:stretch>
        </p:blipFill>
        <p:spPr>
          <a:xfrm>
            <a:off x="305187" y="1382486"/>
            <a:ext cx="8643036" cy="4332514"/>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3048000" y="5363764"/>
            <a:ext cx="5334000" cy="1330880"/>
          </a:xfrm>
          <a:prstGeom prst="rect">
            <a:avLst/>
          </a:prstGeom>
          <a:ln>
            <a:solidFill>
              <a:schemeClr val="accent1"/>
            </a:solidFill>
          </a:ln>
        </p:spPr>
      </p:pic>
    </p:spTree>
    <p:extLst>
      <p:ext uri="{BB962C8B-B14F-4D97-AF65-F5344CB8AC3E}">
        <p14:creationId xmlns:p14="http://schemas.microsoft.com/office/powerpoint/2010/main" val="3320291419"/>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t>
            </a:r>
            <a:r>
              <a:rPr lang="en-US" smtClean="0">
                <a:solidFill>
                  <a:srgbClr val="0070C0"/>
                </a:solidFill>
              </a:rPr>
              <a:t>@Documented </a:t>
            </a:r>
            <a:r>
              <a:rPr lang="en-US"/>
              <a:t>Annotation</a:t>
            </a:r>
          </a:p>
        </p:txBody>
      </p:sp>
      <p:sp>
        <p:nvSpPr>
          <p:cNvPr id="3" name="Content Placeholder 2"/>
          <p:cNvSpPr>
            <a:spLocks noGrp="1"/>
          </p:cNvSpPr>
          <p:nvPr>
            <p:ph idx="1"/>
          </p:nvPr>
        </p:nvSpPr>
        <p:spPr/>
        <p:txBody>
          <a:bodyPr/>
          <a:lstStyle/>
          <a:p>
            <a:pPr algn="just"/>
            <a:r>
              <a:rPr lang="en-US"/>
              <a:t>The documented annotation indicates that an annotation with this type should be documented by the javadoc tool. </a:t>
            </a:r>
            <a:endParaRPr lang="en-US" smtClean="0"/>
          </a:p>
          <a:p>
            <a:pPr algn="just"/>
            <a:r>
              <a:rPr lang="en-US" smtClean="0"/>
              <a:t>By </a:t>
            </a:r>
            <a:r>
              <a:rPr lang="en-US"/>
              <a:t>default, annotations are not included in javadoc. But if @Documented is used, it then will be processed by </a:t>
            </a:r>
            <a:r>
              <a:rPr lang="en-US">
                <a:solidFill>
                  <a:srgbClr val="00B050"/>
                </a:solidFill>
              </a:rPr>
              <a:t>javadoc</a:t>
            </a:r>
            <a:r>
              <a:rPr lang="en-US"/>
              <a:t>-like tools and the annotation type information will also be included in the generated document.</a:t>
            </a:r>
          </a:p>
        </p:txBody>
      </p:sp>
      <p:sp>
        <p:nvSpPr>
          <p:cNvPr id="4" name="Slide Number Placeholder 3"/>
          <p:cNvSpPr>
            <a:spLocks noGrp="1"/>
          </p:cNvSpPr>
          <p:nvPr>
            <p:ph type="sldNum" sz="quarter" idx="12"/>
          </p:nvPr>
        </p:nvSpPr>
        <p:spPr/>
        <p:txBody>
          <a:bodyPr/>
          <a:lstStyle/>
          <a:p>
            <a:fld id="{515FC477-0A05-4F3E-8EE9-E015C9089D56}" type="slidenum">
              <a:rPr lang="en-US" smtClean="0"/>
              <a:pPr/>
              <a:t>31</a:t>
            </a:fld>
            <a:endParaRPr lang="en-US"/>
          </a:p>
        </p:txBody>
      </p:sp>
      <p:pic>
        <p:nvPicPr>
          <p:cNvPr id="5" name="Picture 4"/>
          <p:cNvPicPr>
            <a:picLocks noChangeAspect="1"/>
          </p:cNvPicPr>
          <p:nvPr/>
        </p:nvPicPr>
        <p:blipFill>
          <a:blip r:embed="rId2"/>
          <a:stretch>
            <a:fillRect/>
          </a:stretch>
        </p:blipFill>
        <p:spPr>
          <a:xfrm>
            <a:off x="1295400" y="4343400"/>
            <a:ext cx="5946913" cy="1524000"/>
          </a:xfrm>
          <a:prstGeom prst="rect">
            <a:avLst/>
          </a:prstGeom>
        </p:spPr>
      </p:pic>
    </p:spTree>
    <p:extLst>
      <p:ext uri="{BB962C8B-B14F-4D97-AF65-F5344CB8AC3E}">
        <p14:creationId xmlns:p14="http://schemas.microsoft.com/office/powerpoint/2010/main" val="1241857977"/>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t>
            </a:r>
            <a:r>
              <a:rPr lang="en-US">
                <a:solidFill>
                  <a:srgbClr val="0070C0"/>
                </a:solidFill>
              </a:rPr>
              <a:t>@Documented </a:t>
            </a:r>
            <a:r>
              <a:rPr lang="en-US"/>
              <a:t>Annotation</a:t>
            </a:r>
          </a:p>
        </p:txBody>
      </p:sp>
      <p:pic>
        <p:nvPicPr>
          <p:cNvPr id="5" name="Content Placeholder 4"/>
          <p:cNvPicPr>
            <a:picLocks noGrp="1" noChangeAspect="1"/>
          </p:cNvPicPr>
          <p:nvPr>
            <p:ph idx="1"/>
          </p:nvPr>
        </p:nvPicPr>
        <p:blipFill>
          <a:blip r:embed="rId2"/>
          <a:stretch>
            <a:fillRect/>
          </a:stretch>
        </p:blipFill>
        <p:spPr>
          <a:xfrm>
            <a:off x="457200" y="1524000"/>
            <a:ext cx="7696200" cy="4692805"/>
          </a:xfrm>
          <a:prstGeom prst="rect">
            <a:avLst/>
          </a:prstGeom>
        </p:spPr>
      </p:pic>
      <p:sp>
        <p:nvSpPr>
          <p:cNvPr id="4" name="Slide Number Placeholder 3"/>
          <p:cNvSpPr>
            <a:spLocks noGrp="1"/>
          </p:cNvSpPr>
          <p:nvPr>
            <p:ph type="sldNum" sz="quarter" idx="12"/>
          </p:nvPr>
        </p:nvSpPr>
        <p:spPr/>
        <p:txBody>
          <a:bodyPr/>
          <a:lstStyle/>
          <a:p>
            <a:fld id="{515FC477-0A05-4F3E-8EE9-E015C9089D56}" type="slidenum">
              <a:rPr lang="en-US" smtClean="0"/>
              <a:pPr/>
              <a:t>32</a:t>
            </a:fld>
            <a:endParaRPr lang="en-US"/>
          </a:p>
        </p:txBody>
      </p:sp>
    </p:spTree>
    <p:extLst>
      <p:ext uri="{BB962C8B-B14F-4D97-AF65-F5344CB8AC3E}">
        <p14:creationId xmlns:p14="http://schemas.microsoft.com/office/powerpoint/2010/main" val="1900891074"/>
      </p:ext>
    </p:extLst>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t>
            </a:r>
            <a:r>
              <a:rPr lang="en-US">
                <a:solidFill>
                  <a:srgbClr val="0070C0"/>
                </a:solidFill>
              </a:rPr>
              <a:t>@Documented </a:t>
            </a:r>
            <a:r>
              <a:rPr lang="en-US"/>
              <a:t>Annotation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400629"/>
            <a:ext cx="4953000" cy="5063513"/>
          </a:xfrm>
        </p:spPr>
      </p:pic>
      <p:sp>
        <p:nvSpPr>
          <p:cNvPr id="4" name="Slide Number Placeholder 3"/>
          <p:cNvSpPr>
            <a:spLocks noGrp="1"/>
          </p:cNvSpPr>
          <p:nvPr>
            <p:ph type="sldNum" sz="quarter" idx="12"/>
          </p:nvPr>
        </p:nvSpPr>
        <p:spPr/>
        <p:txBody>
          <a:bodyPr/>
          <a:lstStyle/>
          <a:p>
            <a:fld id="{515FC477-0A05-4F3E-8EE9-E015C9089D56}" type="slidenum">
              <a:rPr lang="en-US" smtClean="0"/>
              <a:pPr/>
              <a:t>33</a:t>
            </a:fld>
            <a:endParaRPr lang="en-US"/>
          </a:p>
        </p:txBody>
      </p:sp>
      <p:sp>
        <p:nvSpPr>
          <p:cNvPr id="6" name="Rectangle 5"/>
          <p:cNvSpPr/>
          <p:nvPr/>
        </p:nvSpPr>
        <p:spPr>
          <a:xfrm>
            <a:off x="5370286" y="1371600"/>
            <a:ext cx="3352800" cy="5324535"/>
          </a:xfrm>
          <a:prstGeom prst="rect">
            <a:avLst/>
          </a:prstGeom>
        </p:spPr>
        <p:txBody>
          <a:bodyPr wrap="square">
            <a:spAutoFit/>
          </a:bodyPr>
          <a:lstStyle/>
          <a:p>
            <a:pPr algn="just"/>
            <a:r>
              <a:rPr lang="en-US" sz="2000">
                <a:latin typeface="Comic Sans MS" panose="030F0702030302020204" pitchFamily="66" charset="0"/>
              </a:rPr>
              <a:t>As you can see from the screenshot, there is no annotation-type information for the doSomeTestRetention() method. But, this description is provided for the doSomeTestDocumented() method. This is because of the @Documented tag attached with your Test_Documented annotation. Your earlier annotation Test_Retention did not include this tag.</a:t>
            </a:r>
          </a:p>
        </p:txBody>
      </p:sp>
    </p:spTree>
    <p:extLst>
      <p:ext uri="{BB962C8B-B14F-4D97-AF65-F5344CB8AC3E}">
        <p14:creationId xmlns:p14="http://schemas.microsoft.com/office/powerpoint/2010/main" val="402678880"/>
      </p:ext>
    </p:extLst>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t>
            </a:r>
            <a:r>
              <a:rPr lang="en-US" smtClean="0">
                <a:solidFill>
                  <a:srgbClr val="0070C0"/>
                </a:solidFill>
              </a:rPr>
              <a:t>@Inherited</a:t>
            </a:r>
            <a:r>
              <a:rPr lang="en-US" smtClean="0"/>
              <a:t> </a:t>
            </a:r>
            <a:r>
              <a:rPr lang="en-US"/>
              <a:t>Annotation</a:t>
            </a:r>
          </a:p>
        </p:txBody>
      </p:sp>
      <p:sp>
        <p:nvSpPr>
          <p:cNvPr id="3" name="Content Placeholder 2"/>
          <p:cNvSpPr>
            <a:spLocks noGrp="1"/>
          </p:cNvSpPr>
          <p:nvPr>
            <p:ph idx="1"/>
          </p:nvPr>
        </p:nvSpPr>
        <p:spPr/>
        <p:txBody>
          <a:bodyPr>
            <a:normAutofit/>
          </a:bodyPr>
          <a:lstStyle/>
          <a:p>
            <a:pPr algn="just"/>
            <a:r>
              <a:rPr lang="en-US" sz="2400"/>
              <a:t>This is a bit of a complex annotation type. </a:t>
            </a:r>
            <a:endParaRPr lang="en-US" sz="2400" smtClean="0"/>
          </a:p>
          <a:p>
            <a:pPr lvl="1" algn="just"/>
            <a:r>
              <a:rPr lang="en-US" sz="2000" smtClean="0"/>
              <a:t>It </a:t>
            </a:r>
            <a:r>
              <a:rPr lang="en-US" sz="2000"/>
              <a:t>indicates that the annotated class with this type is automatically inherited. </a:t>
            </a:r>
            <a:endParaRPr lang="en-US" sz="2000" smtClean="0"/>
          </a:p>
          <a:p>
            <a:pPr lvl="1" algn="just"/>
            <a:r>
              <a:rPr lang="en-US" sz="2000" smtClean="0"/>
              <a:t>More </a:t>
            </a:r>
            <a:r>
              <a:rPr lang="en-US" sz="2000"/>
              <a:t>specifically, if you define an annotation with the @Inherited tag, then annotate a class with your annotation, and finally extend the class in a subclass, all properties of the parent class will be inherited into its subclass</a:t>
            </a:r>
          </a:p>
        </p:txBody>
      </p:sp>
      <p:sp>
        <p:nvSpPr>
          <p:cNvPr id="4" name="Slide Number Placeholder 3"/>
          <p:cNvSpPr>
            <a:spLocks noGrp="1"/>
          </p:cNvSpPr>
          <p:nvPr>
            <p:ph type="sldNum" sz="quarter" idx="12"/>
          </p:nvPr>
        </p:nvSpPr>
        <p:spPr/>
        <p:txBody>
          <a:bodyPr/>
          <a:lstStyle/>
          <a:p>
            <a:fld id="{515FC477-0A05-4F3E-8EE9-E015C9089D56}" type="slidenum">
              <a:rPr lang="en-US" smtClean="0"/>
              <a:pPr/>
              <a:t>34</a:t>
            </a:fld>
            <a:endParaRPr lang="en-US"/>
          </a:p>
        </p:txBody>
      </p:sp>
      <p:pic>
        <p:nvPicPr>
          <p:cNvPr id="5" name="Picture 4"/>
          <p:cNvPicPr>
            <a:picLocks noChangeAspect="1"/>
          </p:cNvPicPr>
          <p:nvPr/>
        </p:nvPicPr>
        <p:blipFill>
          <a:blip r:embed="rId2"/>
          <a:stretch>
            <a:fillRect/>
          </a:stretch>
        </p:blipFill>
        <p:spPr>
          <a:xfrm>
            <a:off x="76200" y="5077505"/>
            <a:ext cx="5010425" cy="1323295"/>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5154071" y="5109255"/>
            <a:ext cx="3946387" cy="1291545"/>
          </a:xfrm>
          <a:prstGeom prst="rect">
            <a:avLst/>
          </a:prstGeom>
          <a:ln>
            <a:solidFill>
              <a:schemeClr val="accent1"/>
            </a:solidFill>
          </a:ln>
        </p:spPr>
      </p:pic>
    </p:spTree>
    <p:extLst>
      <p:ext uri="{BB962C8B-B14F-4D97-AF65-F5344CB8AC3E}">
        <p14:creationId xmlns:p14="http://schemas.microsoft.com/office/powerpoint/2010/main" val="3934123046"/>
      </p:ext>
    </p:extLst>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Custom </a:t>
            </a:r>
            <a:r>
              <a:rPr lang="en-US" smtClean="0"/>
              <a:t>Annotations</a:t>
            </a:r>
            <a:endParaRPr lang="en-US"/>
          </a:p>
        </p:txBody>
      </p:sp>
      <p:sp>
        <p:nvSpPr>
          <p:cNvPr id="3" name="Content Placeholder 2"/>
          <p:cNvSpPr>
            <a:spLocks noGrp="1"/>
          </p:cNvSpPr>
          <p:nvPr>
            <p:ph idx="1"/>
          </p:nvPr>
        </p:nvSpPr>
        <p:spPr/>
        <p:txBody>
          <a:bodyPr>
            <a:normAutofit lnSpcReduction="10000"/>
          </a:bodyPr>
          <a:lstStyle/>
          <a:p>
            <a:pPr>
              <a:defRPr/>
            </a:pPr>
            <a:r>
              <a:rPr lang="en-US"/>
              <a:t>To create an annotation type for classes</a:t>
            </a:r>
          </a:p>
          <a:p>
            <a:pPr lvl="1">
              <a:defRPr/>
            </a:pPr>
            <a:r>
              <a:rPr lang="en-US"/>
              <a:t>Syntax: "@" symbol + interface keyword  + annotation name </a:t>
            </a:r>
          </a:p>
          <a:p>
            <a:pPr lvl="1">
              <a:defRPr/>
            </a:pPr>
            <a:r>
              <a:rPr lang="en-US"/>
              <a:t>Saved with a . java extension.</a:t>
            </a:r>
          </a:p>
          <a:p>
            <a:pPr lvl="1">
              <a:defRPr/>
            </a:pPr>
            <a:r>
              <a:rPr lang="en-US"/>
              <a:t>Annotations will be compiled to .class files</a:t>
            </a:r>
            <a:r>
              <a:rPr lang="en-US" smtClean="0"/>
              <a:t>.</a:t>
            </a:r>
            <a:endParaRPr lang="en-US"/>
          </a:p>
          <a:p>
            <a:pPr>
              <a:defRPr/>
            </a:pPr>
            <a:r>
              <a:rPr lang="en-US"/>
              <a:t>To use a class level annotation, the annotation name will precede the class declaration</a:t>
            </a:r>
            <a:r>
              <a:rPr lang="en-US" smtClean="0"/>
              <a:t>.</a:t>
            </a:r>
            <a:endParaRPr lang="en-US"/>
          </a:p>
          <a:p>
            <a:pPr>
              <a:defRPr/>
            </a:pPr>
            <a:r>
              <a:rPr lang="en-US"/>
              <a:t>Parameters can be added to Annotation declaration.</a:t>
            </a:r>
          </a:p>
          <a:p>
            <a:pPr lvl="1">
              <a:defRPr/>
            </a:pPr>
            <a:r>
              <a:rPr lang="en-US"/>
              <a:t>Will not have a null value.</a:t>
            </a:r>
          </a:p>
          <a:p>
            <a:pPr lvl="1">
              <a:defRPr/>
            </a:pPr>
            <a:r>
              <a:rPr lang="en-US"/>
              <a:t>Can have a default value.</a:t>
            </a:r>
          </a:p>
          <a:p>
            <a:pPr lvl="1">
              <a:defRPr/>
            </a:pPr>
            <a:r>
              <a:rPr lang="en-US"/>
              <a:t>Are written as simple methods.</a:t>
            </a:r>
          </a:p>
          <a:p>
            <a:pPr lvl="1">
              <a:defRPr/>
            </a:pPr>
            <a:r>
              <a:rPr lang="en-US"/>
              <a:t>Can be arrays of comma-separated values of primitive data type.</a:t>
            </a:r>
          </a:p>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35</a:t>
            </a:fld>
            <a:endParaRPr lang="en-US"/>
          </a:p>
        </p:txBody>
      </p:sp>
    </p:spTree>
    <p:extLst>
      <p:ext uri="{BB962C8B-B14F-4D97-AF65-F5344CB8AC3E}">
        <p14:creationId xmlns:p14="http://schemas.microsoft.com/office/powerpoint/2010/main" val="3612471230"/>
      </p:ext>
    </p:extLst>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Annotation for Classes</a:t>
            </a:r>
          </a:p>
        </p:txBody>
      </p:sp>
      <p:sp>
        <p:nvSpPr>
          <p:cNvPr id="4" name="Slide Number Placeholder 3"/>
          <p:cNvSpPr>
            <a:spLocks noGrp="1"/>
          </p:cNvSpPr>
          <p:nvPr>
            <p:ph type="sldNum" sz="quarter" idx="12"/>
          </p:nvPr>
        </p:nvSpPr>
        <p:spPr/>
        <p:txBody>
          <a:bodyPr/>
          <a:lstStyle/>
          <a:p>
            <a:fld id="{515FC477-0A05-4F3E-8EE9-E015C9089D56}" type="slidenum">
              <a:rPr lang="en-US" smtClean="0"/>
              <a:pPr/>
              <a:t>36</a:t>
            </a:fld>
            <a:endParaRPr lang="en-US"/>
          </a:p>
        </p:txBody>
      </p:sp>
      <p:pic>
        <p:nvPicPr>
          <p:cNvPr id="5"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2400" y="1306284"/>
            <a:ext cx="3724275" cy="2438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306284"/>
            <a:ext cx="4800600" cy="2819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4267200"/>
            <a:ext cx="5334000" cy="2362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8" name="Group 9"/>
          <p:cNvGrpSpPr>
            <a:grpSpLocks/>
          </p:cNvGrpSpPr>
          <p:nvPr/>
        </p:nvGrpSpPr>
        <p:grpSpPr bwMode="auto">
          <a:xfrm>
            <a:off x="5486400" y="4267200"/>
            <a:ext cx="3657600" cy="2057400"/>
            <a:chOff x="5486400" y="4495800"/>
            <a:chExt cx="3657600" cy="2057400"/>
          </a:xfrm>
        </p:grpSpPr>
        <p:pic>
          <p:nvPicPr>
            <p:cNvPr id="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5029200"/>
              <a:ext cx="3581400" cy="1524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0" name="TextBox 8"/>
            <p:cNvSpPr txBox="1">
              <a:spLocks noChangeArrowheads="1"/>
            </p:cNvSpPr>
            <p:nvPr/>
          </p:nvSpPr>
          <p:spPr bwMode="auto">
            <a:xfrm>
              <a:off x="5486400" y="4495800"/>
              <a:ext cx="1828800" cy="3693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a:solidFill>
                    <a:srgbClr val="0000CC"/>
                  </a:solidFill>
                </a:rPr>
                <a:t>Output</a:t>
              </a:r>
            </a:p>
          </p:txBody>
        </p:sp>
      </p:grpSp>
    </p:spTree>
    <p:extLst>
      <p:ext uri="{BB962C8B-B14F-4D97-AF65-F5344CB8AC3E}">
        <p14:creationId xmlns:p14="http://schemas.microsoft.com/office/powerpoint/2010/main" val="19609181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Annotation for Methods</a:t>
            </a:r>
          </a:p>
        </p:txBody>
      </p:sp>
      <p:sp>
        <p:nvSpPr>
          <p:cNvPr id="4" name="Slide Number Placeholder 3"/>
          <p:cNvSpPr>
            <a:spLocks noGrp="1"/>
          </p:cNvSpPr>
          <p:nvPr>
            <p:ph type="sldNum" sz="quarter" idx="12"/>
          </p:nvPr>
        </p:nvSpPr>
        <p:spPr/>
        <p:txBody>
          <a:bodyPr/>
          <a:lstStyle/>
          <a:p>
            <a:fld id="{515FC477-0A05-4F3E-8EE9-E015C9089D56}" type="slidenum">
              <a:rPr lang="en-US" smtClean="0"/>
              <a:pPr/>
              <a:t>37</a:t>
            </a:fld>
            <a:endParaRPr lang="en-US"/>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40294"/>
            <a:ext cx="3886200" cy="151728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954161"/>
            <a:ext cx="4800600" cy="1703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702756"/>
            <a:ext cx="6553200" cy="31552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14" name="Group 8"/>
          <p:cNvGrpSpPr>
            <a:grpSpLocks/>
          </p:cNvGrpSpPr>
          <p:nvPr/>
        </p:nvGrpSpPr>
        <p:grpSpPr bwMode="auto">
          <a:xfrm>
            <a:off x="6781800" y="4038600"/>
            <a:ext cx="1947863" cy="1133475"/>
            <a:chOff x="6705600" y="4648200"/>
            <a:chExt cx="1947863" cy="1133475"/>
          </a:xfrm>
        </p:grpSpPr>
        <p:pic>
          <p:nvPicPr>
            <p:cNvPr id="1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5105400"/>
              <a:ext cx="1871663" cy="676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6" name="TextBox 7"/>
            <p:cNvSpPr txBox="1">
              <a:spLocks noChangeArrowheads="1"/>
            </p:cNvSpPr>
            <p:nvPr/>
          </p:nvSpPr>
          <p:spPr bwMode="auto">
            <a:xfrm>
              <a:off x="6705600" y="4648200"/>
              <a:ext cx="1066800" cy="40011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a:solidFill>
                    <a:srgbClr val="0000CC"/>
                  </a:solidFill>
                </a:rPr>
                <a:t>Output</a:t>
              </a:r>
            </a:p>
          </p:txBody>
        </p:sp>
      </p:grpSp>
    </p:spTree>
    <p:extLst>
      <p:ext uri="{BB962C8B-B14F-4D97-AF65-F5344CB8AC3E}">
        <p14:creationId xmlns:p14="http://schemas.microsoft.com/office/powerpoint/2010/main" val="8421260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Reallife example </a:t>
            </a:r>
            <a:r>
              <a:rPr lang="en-US"/>
              <a:t>– JPA </a:t>
            </a:r>
            <a:r>
              <a:rPr lang="en-US" smtClean="0"/>
              <a:t>Annotations</a:t>
            </a:r>
            <a:endParaRPr lang="en-US"/>
          </a:p>
        </p:txBody>
      </p:sp>
      <p:sp>
        <p:nvSpPr>
          <p:cNvPr id="3" name="Content Placeholder 2"/>
          <p:cNvSpPr>
            <a:spLocks noGrp="1"/>
          </p:cNvSpPr>
          <p:nvPr>
            <p:ph idx="1"/>
          </p:nvPr>
        </p:nvSpPr>
        <p:spPr/>
        <p:txBody>
          <a:bodyPr/>
          <a:lstStyle/>
          <a:p>
            <a:pPr algn="just"/>
            <a:r>
              <a:rPr lang="en-US"/>
              <a:t>When using JPA, you can configure the JPA behavior of your entities using annotations:</a:t>
            </a:r>
          </a:p>
          <a:p>
            <a:pPr algn="just"/>
            <a:r>
              <a:rPr lang="en-US" b="1"/>
              <a:t>@Entity</a:t>
            </a:r>
            <a:r>
              <a:rPr lang="en-US"/>
              <a:t> - designate a plain old Java object (POJO) class as an entity so that you can use it with JPA services</a:t>
            </a:r>
          </a:p>
          <a:p>
            <a:pPr algn="just"/>
            <a:r>
              <a:rPr lang="it-IT" b="1"/>
              <a:t>@Table, @Column, @JoinColumn, @PrimaryKeyJoinColumn </a:t>
            </a:r>
            <a:r>
              <a:rPr lang="it-IT"/>
              <a:t>– database schema attributes</a:t>
            </a:r>
          </a:p>
          <a:p>
            <a:pPr algn="just"/>
            <a:r>
              <a:rPr lang="en-US" b="1"/>
              <a:t>@OneToOne, @ManyToMany</a:t>
            </a:r>
            <a:r>
              <a:rPr lang="en-US"/>
              <a:t> – relationship mappings</a:t>
            </a:r>
          </a:p>
          <a:p>
            <a:pPr algn="just"/>
            <a:r>
              <a:rPr lang="en-US" b="1"/>
              <a:t>@Inheritance, @DiscriminatorColumn</a:t>
            </a:r>
            <a:r>
              <a:rPr lang="en-US"/>
              <a:t> – inheritance controlling</a:t>
            </a:r>
          </a:p>
          <a:p>
            <a:pPr algn="just"/>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38</a:t>
            </a:fld>
            <a:endParaRPr lang="en-US"/>
          </a:p>
        </p:txBody>
      </p:sp>
    </p:spTree>
    <p:extLst>
      <p:ext uri="{BB962C8B-B14F-4D97-AF65-F5344CB8AC3E}">
        <p14:creationId xmlns:p14="http://schemas.microsoft.com/office/powerpoint/2010/main" val="3403892059"/>
      </p:ext>
    </p:extLst>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Reallife </a:t>
            </a:r>
            <a:r>
              <a:rPr lang="en-US" smtClean="0"/>
              <a:t>example </a:t>
            </a:r>
            <a:r>
              <a:rPr lang="en-US"/>
              <a:t>– JUnit </a:t>
            </a:r>
            <a:r>
              <a:rPr lang="en-US" smtClean="0"/>
              <a:t>Annotations</a:t>
            </a:r>
            <a:endParaRPr lang="en-US"/>
          </a:p>
        </p:txBody>
      </p:sp>
      <p:sp>
        <p:nvSpPr>
          <p:cNvPr id="3" name="Content Placeholder 2"/>
          <p:cNvSpPr>
            <a:spLocks noGrp="1"/>
          </p:cNvSpPr>
          <p:nvPr>
            <p:ph idx="1"/>
          </p:nvPr>
        </p:nvSpPr>
        <p:spPr/>
        <p:txBody>
          <a:bodyPr>
            <a:normAutofit fontScale="92500" lnSpcReduction="10000"/>
          </a:bodyPr>
          <a:lstStyle/>
          <a:p>
            <a:r>
              <a:rPr lang="en-US"/>
              <a:t>Annotations and support for Java 5 are key  new features of JUnit 4:</a:t>
            </a:r>
          </a:p>
          <a:p>
            <a:endParaRPr lang="en-US"/>
          </a:p>
          <a:p>
            <a:r>
              <a:rPr lang="en-US" b="1"/>
              <a:t>@Test</a:t>
            </a:r>
            <a:r>
              <a:rPr lang="en-US"/>
              <a:t> – annotates test method</a:t>
            </a:r>
          </a:p>
          <a:p>
            <a:endParaRPr lang="en-US"/>
          </a:p>
          <a:p>
            <a:r>
              <a:rPr lang="en-US" b="1"/>
              <a:t>@Before, @After</a:t>
            </a:r>
            <a:r>
              <a:rPr lang="en-US"/>
              <a:t>– annotates setUp() and tearDown() methods for each test</a:t>
            </a:r>
          </a:p>
          <a:p>
            <a:endParaRPr lang="en-US"/>
          </a:p>
          <a:p>
            <a:r>
              <a:rPr lang="en-US" b="1"/>
              <a:t>@BeforeClass, @AfterClass</a:t>
            </a:r>
            <a:r>
              <a:rPr lang="en-US"/>
              <a:t> – class-scoped setUp() and tearDown()</a:t>
            </a:r>
          </a:p>
          <a:p>
            <a:endParaRPr lang="en-US"/>
          </a:p>
          <a:p>
            <a:r>
              <a:rPr lang="en-US" b="1"/>
              <a:t>@Ignore</a:t>
            </a:r>
            <a:r>
              <a:rPr lang="en-US"/>
              <a:t> – do not run </a:t>
            </a:r>
            <a:r>
              <a:rPr lang="en-US" smtClean="0"/>
              <a:t>test</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39</a:t>
            </a:fld>
            <a:endParaRPr lang="en-US"/>
          </a:p>
        </p:txBody>
      </p:sp>
    </p:spTree>
    <p:extLst>
      <p:ext uri="{BB962C8B-B14F-4D97-AF65-F5344CB8AC3E}">
        <p14:creationId xmlns:p14="http://schemas.microsoft.com/office/powerpoint/2010/main" val="3574628146"/>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Structure of Java Compiler</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4</a:t>
            </a:fld>
            <a:endParaRPr lang="en-US"/>
          </a:p>
        </p:txBody>
      </p:sp>
      <p:sp>
        <p:nvSpPr>
          <p:cNvPr id="5" name="Freeform 4"/>
          <p:cNvSpPr/>
          <p:nvPr/>
        </p:nvSpPr>
        <p:spPr>
          <a:xfrm>
            <a:off x="228600" y="2965785"/>
            <a:ext cx="1752840" cy="253531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0" marR="0" lvl="0" indent="0" rtl="0" hangingPunct="0">
              <a:lnSpc>
                <a:spcPct val="100000"/>
              </a:lnSpc>
              <a:buNone/>
              <a:tabLst/>
            </a:pPr>
            <a:r>
              <a:rPr lang="en-US" sz="1200">
                <a:latin typeface="Courier New" pitchFamily="49"/>
                <a:ea typeface="Arial Unicode MS" pitchFamily="2"/>
                <a:cs typeface="Tahoma" pitchFamily="2"/>
              </a:rPr>
              <a:t>class C {</a:t>
            </a:r>
          </a:p>
          <a:p>
            <a:pPr marL="0" marR="0" lvl="0" indent="0" rtl="0" hangingPunct="0">
              <a:lnSpc>
                <a:spcPct val="100000"/>
              </a:lnSpc>
              <a:buNone/>
              <a:tabLst/>
            </a:pPr>
            <a:r>
              <a:rPr lang="en-US" sz="1200" b="1">
                <a:latin typeface="Courier New" pitchFamily="49"/>
                <a:ea typeface="Arial Unicode MS" pitchFamily="2"/>
                <a:cs typeface="Tahoma" pitchFamily="2"/>
              </a:rPr>
              <a:t>  @NonNull</a:t>
            </a:r>
          </a:p>
          <a:p>
            <a:pPr marL="0" marR="0" lvl="0" indent="0" rtl="0" hangingPunct="0">
              <a:lnSpc>
                <a:spcPct val="100000"/>
              </a:lnSpc>
              <a:buNone/>
              <a:tabLst/>
            </a:pPr>
            <a:r>
              <a:rPr lang="en-US" sz="1200">
                <a:latin typeface="Courier New" pitchFamily="49"/>
                <a:ea typeface="Arial Unicode MS" pitchFamily="2"/>
                <a:cs typeface="Tahoma" pitchFamily="2"/>
              </a:rPr>
              <a:t>  Object field;</a:t>
            </a:r>
          </a:p>
          <a:p>
            <a:pPr marL="0" marR="0" lvl="0" indent="0" rtl="0" hangingPunct="0">
              <a:lnSpc>
                <a:spcPct val="100000"/>
              </a:lnSpc>
              <a:buNone/>
              <a:tabLst/>
            </a:pPr>
            <a:endParaRPr lang="en-US" sz="1200" b="1">
              <a:latin typeface="Courier New" pitchFamily="49"/>
              <a:ea typeface="Arial Unicode MS" pitchFamily="2"/>
              <a:cs typeface="Tahoma" pitchFamily="2"/>
            </a:endParaRPr>
          </a:p>
          <a:p>
            <a:pPr marL="0" marR="0" lvl="0" indent="0" rtl="0" hangingPunct="0">
              <a:lnSpc>
                <a:spcPct val="100000"/>
              </a:lnSpc>
              <a:buNone/>
              <a:tabLst/>
            </a:pPr>
            <a:r>
              <a:rPr lang="en-US" sz="1200">
                <a:latin typeface="Courier New" pitchFamily="49"/>
                <a:ea typeface="Arial Unicode MS" pitchFamily="2"/>
                <a:cs typeface="Tahoma" pitchFamily="2"/>
              </a:rPr>
              <a:t>  C(</a:t>
            </a:r>
            <a:r>
              <a:rPr lang="en-US" sz="1200" b="1">
                <a:latin typeface="Courier New" pitchFamily="49"/>
                <a:ea typeface="Arial Unicode MS" pitchFamily="2"/>
                <a:cs typeface="Tahoma" pitchFamily="2"/>
              </a:rPr>
              <a:t>@NonNull</a:t>
            </a:r>
          </a:p>
          <a:p>
            <a:pPr marL="0" marR="0" lvl="0" indent="0" rtl="0" hangingPunct="0">
              <a:lnSpc>
                <a:spcPct val="100000"/>
              </a:lnSpc>
              <a:buNone/>
              <a:tabLst/>
            </a:pPr>
            <a:r>
              <a:rPr lang="en-US" sz="1200">
                <a:latin typeface="Courier New" pitchFamily="49"/>
                <a:ea typeface="Arial Unicode MS" pitchFamily="2"/>
                <a:cs typeface="Tahoma" pitchFamily="2"/>
              </a:rPr>
              <a:t>    Object p) {</a:t>
            </a:r>
          </a:p>
          <a:p>
            <a:pPr marL="0" marR="0" lvl="0" indent="0" rtl="0" hangingPunct="0">
              <a:lnSpc>
                <a:spcPct val="100000"/>
              </a:lnSpc>
              <a:buNone/>
              <a:tabLst/>
            </a:pPr>
            <a:r>
              <a:rPr lang="en-US" sz="1200">
                <a:latin typeface="Courier New" pitchFamily="49"/>
                <a:ea typeface="Arial Unicode MS" pitchFamily="2"/>
                <a:cs typeface="Tahoma" pitchFamily="2"/>
              </a:rPr>
              <a:t>    field = p;</a:t>
            </a:r>
          </a:p>
          <a:p>
            <a:pPr marL="0" marR="0" lvl="0" indent="0" rtl="0" hangingPunct="0">
              <a:lnSpc>
                <a:spcPct val="100000"/>
              </a:lnSpc>
              <a:buNone/>
              <a:tabLst/>
            </a:pPr>
            <a:r>
              <a:rPr lang="en-US" sz="1200">
                <a:latin typeface="Courier New" pitchFamily="49"/>
                <a:ea typeface="Arial Unicode MS" pitchFamily="2"/>
                <a:cs typeface="Tahoma" pitchFamily="2"/>
              </a:rPr>
              <a:t>  }</a:t>
            </a:r>
          </a:p>
          <a:p>
            <a:pPr marL="0" marR="0" lvl="0" indent="0" rtl="0" hangingPunct="0">
              <a:lnSpc>
                <a:spcPct val="100000"/>
              </a:lnSpc>
              <a:buNone/>
              <a:tabLst/>
            </a:pPr>
            <a:endParaRPr lang="en-US" sz="1200">
              <a:latin typeface="Courier New" pitchFamily="49"/>
              <a:ea typeface="Arial Unicode MS" pitchFamily="2"/>
              <a:cs typeface="Tahoma" pitchFamily="2"/>
            </a:endParaRPr>
          </a:p>
          <a:p>
            <a:pPr marL="0" marR="0" lvl="0" indent="0" rtl="0" hangingPunct="0">
              <a:lnSpc>
                <a:spcPct val="100000"/>
              </a:lnSpc>
              <a:buNone/>
              <a:tabLst/>
            </a:pPr>
            <a:r>
              <a:rPr lang="en-US" sz="1200" b="1">
                <a:latin typeface="Courier New" pitchFamily="49"/>
                <a:ea typeface="Arial Unicode MS" pitchFamily="2"/>
                <a:cs typeface="Tahoma" pitchFamily="2"/>
              </a:rPr>
              <a:t>  @NonNull</a:t>
            </a:r>
          </a:p>
          <a:p>
            <a:pPr marL="0" marR="0" lvl="0" indent="0" rtl="0" hangingPunct="0">
              <a:lnSpc>
                <a:spcPct val="100000"/>
              </a:lnSpc>
              <a:buNone/>
              <a:tabLst/>
            </a:pPr>
            <a:r>
              <a:rPr lang="en-US" sz="1200">
                <a:latin typeface="Courier New" pitchFamily="49"/>
                <a:ea typeface="Arial Unicode MS" pitchFamily="2"/>
                <a:cs typeface="Tahoma" pitchFamily="2"/>
              </a:rPr>
              <a:t>  Object get() {</a:t>
            </a:r>
          </a:p>
          <a:p>
            <a:pPr marL="0" marR="0" lvl="0" indent="0" rtl="0" hangingPunct="0">
              <a:lnSpc>
                <a:spcPct val="100000"/>
              </a:lnSpc>
              <a:buNone/>
              <a:tabLst/>
            </a:pPr>
            <a:r>
              <a:rPr lang="en-US" sz="1200">
                <a:latin typeface="Courier New" pitchFamily="49"/>
                <a:ea typeface="Arial Unicode MS" pitchFamily="2"/>
                <a:cs typeface="Tahoma" pitchFamily="2"/>
              </a:rPr>
              <a:t>    return field;</a:t>
            </a:r>
          </a:p>
          <a:p>
            <a:pPr marL="0" marR="0" lvl="0" indent="0" rtl="0" hangingPunct="0">
              <a:lnSpc>
                <a:spcPct val="100000"/>
              </a:lnSpc>
              <a:buNone/>
              <a:tabLst/>
            </a:pPr>
            <a:r>
              <a:rPr lang="en-US" sz="1200">
                <a:latin typeface="Courier New" pitchFamily="49"/>
                <a:ea typeface="Arial Unicode MS" pitchFamily="2"/>
                <a:cs typeface="Tahoma" pitchFamily="2"/>
              </a:rPr>
              <a:t>  }</a:t>
            </a:r>
          </a:p>
          <a:p>
            <a:pPr marL="0" marR="0" lvl="0" indent="0" rtl="0" hangingPunct="0">
              <a:lnSpc>
                <a:spcPct val="100000"/>
              </a:lnSpc>
              <a:buNone/>
              <a:tabLst/>
            </a:pPr>
            <a:r>
              <a:rPr lang="en-US" sz="1200">
                <a:latin typeface="Courier New" pitchFamily="49"/>
                <a:ea typeface="Arial Unicode MS" pitchFamily="2"/>
                <a:cs typeface="Tahoma" pitchFamily="2"/>
              </a:rPr>
              <a:t>}</a:t>
            </a:r>
          </a:p>
        </p:txBody>
      </p:sp>
      <p:sp>
        <p:nvSpPr>
          <p:cNvPr id="6" name="Freeform 5"/>
          <p:cNvSpPr/>
          <p:nvPr/>
        </p:nvSpPr>
        <p:spPr>
          <a:xfrm>
            <a:off x="250920" y="2889465"/>
            <a:ext cx="1425600" cy="228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5840">
            <a:solidFill>
              <a:srgbClr val="FFFFFF"/>
            </a:solidFill>
            <a:prstDash val="solid"/>
            <a:miter/>
          </a:ln>
        </p:spPr>
        <p:txBody>
          <a:bodyPr vert="horz" wrap="none" lIns="90000" tIns="46800" rIns="90000" bIns="46800" anchor="ctr" anchorCtr="0" compatLnSpc="0">
            <a:noAutofit/>
          </a:bodyPr>
          <a:lstStyle/>
          <a:p>
            <a:pPr lvl="0" rtl="0" hangingPunct="0">
              <a:buNone/>
              <a:tabLst/>
            </a:pPr>
            <a:endParaRPr lang="vi-VN" sz="4000">
              <a:latin typeface="Times New Roman" pitchFamily="18"/>
              <a:ea typeface="Arial Unicode MS" pitchFamily="2"/>
              <a:cs typeface="Tahoma" pitchFamily="2"/>
            </a:endParaRPr>
          </a:p>
        </p:txBody>
      </p:sp>
      <p:grpSp>
        <p:nvGrpSpPr>
          <p:cNvPr id="7" name="Group 6"/>
          <p:cNvGrpSpPr/>
          <p:nvPr/>
        </p:nvGrpSpPr>
        <p:grpSpPr>
          <a:xfrm>
            <a:off x="2144132" y="2127705"/>
            <a:ext cx="950816" cy="3657600"/>
            <a:chOff x="2067812" y="1219320"/>
            <a:chExt cx="950816" cy="3657600"/>
          </a:xfrm>
        </p:grpSpPr>
        <p:sp>
          <p:nvSpPr>
            <p:cNvPr id="8" name="Freeform 7"/>
            <p:cNvSpPr/>
            <p:nvPr/>
          </p:nvSpPr>
          <p:spPr>
            <a:xfrm>
              <a:off x="2390760" y="1828800"/>
              <a:ext cx="304200" cy="3048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9900"/>
            </a:solidFill>
            <a:ln w="9360">
              <a:solidFill>
                <a:srgbClr val="FFFFFF"/>
              </a:solidFill>
              <a:prstDash val="solid"/>
              <a:miter/>
            </a:ln>
          </p:spPr>
          <p:txBody>
            <a:bodyPr vert="horz" wrap="none" lIns="90000" tIns="46800" rIns="90000" bIns="46800" anchor="ctr" anchorCtr="0" compatLnSpc="0">
              <a:noAutofit/>
            </a:bodyPr>
            <a:lstStyle/>
            <a:p>
              <a:pPr lvl="0" rtl="0" hangingPunct="0">
                <a:buNone/>
                <a:tabLst/>
              </a:pPr>
              <a:endParaRPr lang="vi-VN" sz="2400">
                <a:latin typeface="Times New Roman" pitchFamily="18"/>
                <a:ea typeface="Arial Unicode MS" pitchFamily="2"/>
                <a:cs typeface="Tahoma" pitchFamily="2"/>
              </a:endParaRPr>
            </a:p>
          </p:txBody>
        </p:sp>
        <p:sp>
          <p:nvSpPr>
            <p:cNvPr id="9" name="Freeform 8"/>
            <p:cNvSpPr/>
            <p:nvPr/>
          </p:nvSpPr>
          <p:spPr>
            <a:xfrm>
              <a:off x="2067812" y="1219320"/>
              <a:ext cx="950816" cy="80227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marL="0" marR="0" lvl="0" indent="0" algn="ctr" rtl="0" hangingPunct="0">
                <a:buNone/>
                <a:tabLst/>
              </a:pPr>
              <a:endParaRPr lang="vi-VN" sz="2400">
                <a:latin typeface="Times New Roman" pitchFamily="18"/>
                <a:ea typeface="Arial Unicode MS" pitchFamily="2"/>
                <a:cs typeface="Tahoma" pitchFamily="2"/>
              </a:endParaRPr>
            </a:p>
            <a:p>
              <a:pPr marL="0" marR="0" lvl="0" indent="0" algn="ctr" rtl="0" hangingPunct="0">
                <a:buNone/>
                <a:tabLst/>
              </a:pPr>
              <a:r>
                <a:rPr lang="vi-VN" sz="2400">
                  <a:latin typeface="Times New Roman" pitchFamily="18"/>
                  <a:ea typeface="Arial Unicode MS" pitchFamily="2"/>
                  <a:cs typeface="Tahoma" pitchFamily="2"/>
                </a:rPr>
                <a:t>Parser</a:t>
              </a:r>
            </a:p>
          </p:txBody>
        </p:sp>
      </p:grpSp>
      <p:sp>
        <p:nvSpPr>
          <p:cNvPr id="10" name="Freeform 9"/>
          <p:cNvSpPr/>
          <p:nvPr/>
        </p:nvSpPr>
        <p:spPr>
          <a:xfrm>
            <a:off x="307440" y="2508585"/>
            <a:ext cx="1592144" cy="44839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marL="0" marR="0" lvl="0" indent="0" rtl="0" hangingPunct="0">
              <a:buNone/>
              <a:tabLst/>
            </a:pPr>
            <a:r>
              <a:rPr lang="vi-VN" sz="2400">
                <a:latin typeface="Times New Roman" pitchFamily="18"/>
                <a:ea typeface="Arial Unicode MS" pitchFamily="2"/>
                <a:cs typeface="Tahoma" pitchFamily="2"/>
              </a:rPr>
              <a:t>Source File</a:t>
            </a:r>
          </a:p>
        </p:txBody>
      </p:sp>
      <p:sp>
        <p:nvSpPr>
          <p:cNvPr id="11" name="Straight Connector 10"/>
          <p:cNvSpPr/>
          <p:nvPr/>
        </p:nvSpPr>
        <p:spPr>
          <a:xfrm>
            <a:off x="1676520" y="3880185"/>
            <a:ext cx="762120" cy="0"/>
          </a:xfrm>
          <a:prstGeom prst="line">
            <a:avLst/>
          </a:prstGeom>
          <a:ln>
            <a:tailEnd type="arrow"/>
          </a:ln>
        </p:spPr>
        <p:style>
          <a:lnRef idx="3">
            <a:schemeClr val="dk1"/>
          </a:lnRef>
          <a:fillRef idx="0">
            <a:schemeClr val="dk1"/>
          </a:fillRef>
          <a:effectRef idx="2">
            <a:schemeClr val="dk1"/>
          </a:effectRef>
          <a:fontRef idx="minor">
            <a:schemeClr val="tx1"/>
          </a:fontRef>
        </p:style>
        <p:txBody>
          <a:bodyPr vert="horz" wrap="square" lIns="90000" tIns="46800" rIns="90000" bIns="46800" anchor="t" anchorCtr="0" compatLnSpc="0">
            <a:noAutofit/>
          </a:bodyPr>
          <a:lstStyle/>
          <a:p>
            <a:pPr lvl="0" rtl="0" hangingPunct="0">
              <a:buNone/>
              <a:tabLst/>
            </a:pPr>
            <a:endParaRPr lang="vi-VN" sz="2400">
              <a:latin typeface="Times New Roman" pitchFamily="18"/>
              <a:ea typeface="Arial Unicode MS" pitchFamily="2"/>
              <a:cs typeface="Tahoma" pitchFamily="2"/>
            </a:endParaRPr>
          </a:p>
        </p:txBody>
      </p:sp>
      <p:sp>
        <p:nvSpPr>
          <p:cNvPr id="12" name="Straight Connector 11"/>
          <p:cNvSpPr/>
          <p:nvPr/>
        </p:nvSpPr>
        <p:spPr>
          <a:xfrm>
            <a:off x="2819519" y="3880185"/>
            <a:ext cx="2209681" cy="0"/>
          </a:xfrm>
          <a:prstGeom prst="line">
            <a:avLst/>
          </a:prstGeom>
          <a:ln>
            <a:tailEnd type="arrow"/>
          </a:ln>
        </p:spPr>
        <p:style>
          <a:lnRef idx="3">
            <a:schemeClr val="dk1"/>
          </a:lnRef>
          <a:fillRef idx="0">
            <a:schemeClr val="dk1"/>
          </a:fillRef>
          <a:effectRef idx="2">
            <a:schemeClr val="dk1"/>
          </a:effectRef>
          <a:fontRef idx="minor">
            <a:schemeClr val="tx1"/>
          </a:fontRef>
        </p:style>
        <p:txBody>
          <a:bodyPr vert="horz" wrap="square" lIns="90000" tIns="46800" rIns="90000" bIns="46800" anchor="t" anchorCtr="0" compatLnSpc="0">
            <a:noAutofit/>
          </a:bodyPr>
          <a:lstStyle/>
          <a:p>
            <a:pPr lvl="0" rtl="0" hangingPunct="0">
              <a:buNone/>
              <a:tabLst/>
            </a:pPr>
            <a:endParaRPr lang="vi-VN" sz="2400">
              <a:latin typeface="Times New Roman" pitchFamily="18"/>
              <a:ea typeface="Arial Unicode MS" pitchFamily="2"/>
              <a:cs typeface="Tahoma" pitchFamily="2"/>
            </a:endParaRPr>
          </a:p>
        </p:txBody>
      </p:sp>
      <p:grpSp>
        <p:nvGrpSpPr>
          <p:cNvPr id="13" name="Group 12"/>
          <p:cNvGrpSpPr/>
          <p:nvPr/>
        </p:nvGrpSpPr>
        <p:grpSpPr>
          <a:xfrm>
            <a:off x="6762156" y="2127705"/>
            <a:ext cx="1404528" cy="3657600"/>
            <a:chOff x="6685836" y="1219320"/>
            <a:chExt cx="1404528" cy="3657600"/>
          </a:xfrm>
        </p:grpSpPr>
        <p:sp>
          <p:nvSpPr>
            <p:cNvPr id="14" name="Freeform 13"/>
            <p:cNvSpPr/>
            <p:nvPr/>
          </p:nvSpPr>
          <p:spPr>
            <a:xfrm>
              <a:off x="7235640" y="1828800"/>
              <a:ext cx="304560" cy="3048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9900"/>
            </a:solidFill>
            <a:ln w="9360">
              <a:solidFill>
                <a:srgbClr val="FFFFFF"/>
              </a:solidFill>
              <a:prstDash val="solid"/>
              <a:miter/>
            </a:ln>
          </p:spPr>
          <p:txBody>
            <a:bodyPr vert="horz" wrap="none" lIns="90000" tIns="46800" rIns="90000" bIns="46800" anchor="ctr" anchorCtr="0" compatLnSpc="0">
              <a:noAutofit/>
            </a:bodyPr>
            <a:lstStyle/>
            <a:p>
              <a:pPr lvl="0" rtl="0" hangingPunct="0">
                <a:buNone/>
                <a:tabLst/>
              </a:pPr>
              <a:endParaRPr lang="vi-VN" sz="2400">
                <a:latin typeface="Times New Roman" pitchFamily="18"/>
                <a:ea typeface="Arial Unicode MS" pitchFamily="2"/>
                <a:cs typeface="Tahoma" pitchFamily="2"/>
              </a:endParaRPr>
            </a:p>
          </p:txBody>
        </p:sp>
        <p:sp>
          <p:nvSpPr>
            <p:cNvPr id="15" name="Freeform 14"/>
            <p:cNvSpPr/>
            <p:nvPr/>
          </p:nvSpPr>
          <p:spPr>
            <a:xfrm>
              <a:off x="6685836" y="1219320"/>
              <a:ext cx="1404528" cy="80227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marL="0" marR="0" lvl="0" indent="0" algn="ctr" rtl="0" hangingPunct="0">
                <a:buNone/>
                <a:tabLst/>
              </a:pPr>
              <a:r>
                <a:rPr lang="vi-VN" sz="2400">
                  <a:latin typeface="Times New Roman" pitchFamily="18"/>
                  <a:ea typeface="Arial Unicode MS" pitchFamily="2"/>
                  <a:cs typeface="Tahoma" pitchFamily="2"/>
                </a:rPr>
                <a:t>Class File</a:t>
              </a:r>
            </a:p>
            <a:p>
              <a:pPr marL="0" marR="0" lvl="0" indent="0" algn="ctr" rtl="0" hangingPunct="0">
                <a:buNone/>
                <a:tabLst/>
              </a:pPr>
              <a:r>
                <a:rPr lang="vi-VN" sz="2400">
                  <a:latin typeface="Times New Roman" pitchFamily="18"/>
                  <a:ea typeface="Arial Unicode MS" pitchFamily="2"/>
                  <a:cs typeface="Tahoma" pitchFamily="2"/>
                </a:rPr>
                <a:t>Writer</a:t>
              </a:r>
            </a:p>
          </p:txBody>
        </p:sp>
      </p:grpSp>
      <p:pic>
        <p:nvPicPr>
          <p:cNvPr id="16" name="Picture 15"/>
          <p:cNvPicPr>
            <a:picLocks noChangeAspect="1"/>
          </p:cNvPicPr>
          <p:nvPr/>
        </p:nvPicPr>
        <p:blipFill>
          <a:blip r:embed="rId2">
            <a:alphaModFix/>
          </a:blip>
          <a:srcRect/>
          <a:stretch>
            <a:fillRect/>
          </a:stretch>
        </p:blipFill>
        <p:spPr>
          <a:xfrm>
            <a:off x="8153640" y="3499304"/>
            <a:ext cx="914400" cy="914400"/>
          </a:xfrm>
          <a:prstGeom prst="rect">
            <a:avLst/>
          </a:prstGeom>
          <a:noFill/>
          <a:ln>
            <a:noFill/>
          </a:ln>
        </p:spPr>
      </p:pic>
      <p:sp>
        <p:nvSpPr>
          <p:cNvPr id="17" name="Straight Connector 16"/>
          <p:cNvSpPr/>
          <p:nvPr/>
        </p:nvSpPr>
        <p:spPr>
          <a:xfrm>
            <a:off x="5334120" y="3880185"/>
            <a:ext cx="1981080" cy="0"/>
          </a:xfrm>
          <a:prstGeom prst="line">
            <a:avLst/>
          </a:prstGeom>
          <a:noFill/>
          <a:ln w="25560">
            <a:solidFill>
              <a:srgbClr val="008000"/>
            </a:solidFill>
            <a:prstDash val="solid"/>
            <a:miter/>
            <a:tailEnd type="arrow"/>
          </a:ln>
        </p:spPr>
        <p:txBody>
          <a:bodyPr vert="horz" wrap="square" lIns="90000" tIns="46800" rIns="90000" bIns="46800" anchor="t" anchorCtr="0" compatLnSpc="0">
            <a:noAutofit/>
          </a:bodyPr>
          <a:lstStyle/>
          <a:p>
            <a:pPr lvl="0" rtl="0" hangingPunct="0">
              <a:buNone/>
              <a:tabLst/>
            </a:pPr>
            <a:endParaRPr lang="vi-VN" sz="2400">
              <a:latin typeface="Times New Roman" pitchFamily="18"/>
              <a:ea typeface="Arial Unicode MS" pitchFamily="2"/>
              <a:cs typeface="Tahoma" pitchFamily="2"/>
            </a:endParaRPr>
          </a:p>
        </p:txBody>
      </p:sp>
      <p:sp>
        <p:nvSpPr>
          <p:cNvPr id="18" name="Straight Connector 17"/>
          <p:cNvSpPr/>
          <p:nvPr/>
        </p:nvSpPr>
        <p:spPr>
          <a:xfrm>
            <a:off x="7620119" y="3880185"/>
            <a:ext cx="533521" cy="0"/>
          </a:xfrm>
          <a:prstGeom prst="line">
            <a:avLst/>
          </a:prstGeom>
          <a:ln>
            <a:tailEnd type="arrow"/>
          </a:ln>
        </p:spPr>
        <p:style>
          <a:lnRef idx="3">
            <a:schemeClr val="dk1"/>
          </a:lnRef>
          <a:fillRef idx="0">
            <a:schemeClr val="dk1"/>
          </a:fillRef>
          <a:effectRef idx="2">
            <a:schemeClr val="dk1"/>
          </a:effectRef>
          <a:fontRef idx="minor">
            <a:schemeClr val="tx1"/>
          </a:fontRef>
        </p:style>
        <p:txBody>
          <a:bodyPr vert="horz" wrap="square" lIns="90000" tIns="46800" rIns="90000" bIns="46800" anchor="t" anchorCtr="0" compatLnSpc="0">
            <a:noAutofit/>
          </a:bodyPr>
          <a:lstStyle/>
          <a:p>
            <a:pPr lvl="0" rtl="0" hangingPunct="0">
              <a:buNone/>
              <a:tabLst/>
            </a:pPr>
            <a:endParaRPr lang="vi-VN" sz="2400">
              <a:latin typeface="Times New Roman" pitchFamily="18"/>
              <a:ea typeface="Arial Unicode MS" pitchFamily="2"/>
              <a:cs typeface="Tahoma" pitchFamily="2"/>
            </a:endParaRPr>
          </a:p>
        </p:txBody>
      </p:sp>
      <p:sp>
        <p:nvSpPr>
          <p:cNvPr id="19" name="Freeform 18"/>
          <p:cNvSpPr/>
          <p:nvPr/>
        </p:nvSpPr>
        <p:spPr>
          <a:xfrm>
            <a:off x="8183053" y="2889465"/>
            <a:ext cx="848735" cy="80227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marL="0" marR="0" lvl="0" indent="0" algn="ctr" rtl="0" hangingPunct="0">
              <a:buNone/>
              <a:tabLst/>
            </a:pPr>
            <a:r>
              <a:rPr lang="vi-VN" sz="2400">
                <a:latin typeface="Times New Roman" pitchFamily="18"/>
                <a:ea typeface="Arial Unicode MS" pitchFamily="2"/>
                <a:cs typeface="Tahoma" pitchFamily="2"/>
              </a:rPr>
              <a:t>Class</a:t>
            </a:r>
          </a:p>
          <a:p>
            <a:pPr marL="0" marR="0" lvl="0" indent="0" algn="ctr" rtl="0" hangingPunct="0">
              <a:buNone/>
              <a:tabLst/>
            </a:pPr>
            <a:r>
              <a:rPr lang="vi-VN" sz="2400">
                <a:latin typeface="Times New Roman" pitchFamily="18"/>
                <a:ea typeface="Arial Unicode MS" pitchFamily="2"/>
                <a:cs typeface="Tahoma" pitchFamily="2"/>
              </a:rPr>
              <a:t>File</a:t>
            </a:r>
          </a:p>
        </p:txBody>
      </p:sp>
      <p:grpSp>
        <p:nvGrpSpPr>
          <p:cNvPr id="20" name="Group 19"/>
          <p:cNvGrpSpPr/>
          <p:nvPr/>
        </p:nvGrpSpPr>
        <p:grpSpPr>
          <a:xfrm>
            <a:off x="5334120" y="5175465"/>
            <a:ext cx="937598" cy="1210513"/>
            <a:chOff x="5257800" y="4267080"/>
            <a:chExt cx="937598" cy="1210513"/>
          </a:xfrm>
        </p:grpSpPr>
        <p:sp>
          <p:nvSpPr>
            <p:cNvPr id="21" name="Straight Connector 20"/>
            <p:cNvSpPr/>
            <p:nvPr/>
          </p:nvSpPr>
          <p:spPr>
            <a:xfrm>
              <a:off x="5715000" y="4267080"/>
              <a:ext cx="0" cy="762120"/>
            </a:xfrm>
            <a:prstGeom prst="line">
              <a:avLst/>
            </a:prstGeom>
            <a:noFill/>
            <a:ln w="25560">
              <a:solidFill>
                <a:srgbClr val="FF0000"/>
              </a:solidFill>
              <a:prstDash val="solid"/>
              <a:miter/>
              <a:tailEnd type="arrow"/>
            </a:ln>
          </p:spPr>
          <p:txBody>
            <a:bodyPr vert="horz" wrap="square" lIns="90000" tIns="46800" rIns="90000" bIns="46800" anchor="t" anchorCtr="0" compatLnSpc="0">
              <a:noAutofit/>
            </a:bodyPr>
            <a:lstStyle/>
            <a:p>
              <a:pPr lvl="0" rtl="0" hangingPunct="0">
                <a:buNone/>
                <a:tabLst/>
              </a:pPr>
              <a:endParaRPr lang="vi-VN" sz="2400">
                <a:latin typeface="Times New Roman" pitchFamily="18"/>
                <a:ea typeface="Arial Unicode MS" pitchFamily="2"/>
                <a:cs typeface="Tahoma" pitchFamily="2"/>
              </a:endParaRPr>
            </a:p>
          </p:txBody>
        </p:sp>
        <p:sp>
          <p:nvSpPr>
            <p:cNvPr id="22" name="Straight Connector 21"/>
            <p:cNvSpPr/>
            <p:nvPr/>
          </p:nvSpPr>
          <p:spPr>
            <a:xfrm flipH="1">
              <a:off x="5257800" y="4267080"/>
              <a:ext cx="457200" cy="0"/>
            </a:xfrm>
            <a:prstGeom prst="line">
              <a:avLst/>
            </a:prstGeom>
            <a:noFill/>
            <a:ln w="25560">
              <a:solidFill>
                <a:srgbClr val="FF0000"/>
              </a:solidFill>
              <a:prstDash val="solid"/>
              <a:miter/>
            </a:ln>
          </p:spPr>
          <p:txBody>
            <a:bodyPr vert="horz" wrap="square" lIns="90000" tIns="46800" rIns="90000" bIns="46800" anchor="t" anchorCtr="0" compatLnSpc="0">
              <a:noAutofit/>
            </a:bodyPr>
            <a:lstStyle/>
            <a:p>
              <a:pPr lvl="0" rtl="0" hangingPunct="0">
                <a:buNone/>
                <a:tabLst/>
              </a:pPr>
              <a:endParaRPr lang="vi-VN" sz="2400">
                <a:latin typeface="Times New Roman" pitchFamily="18"/>
                <a:ea typeface="Arial Unicode MS" pitchFamily="2"/>
                <a:cs typeface="Tahoma" pitchFamily="2"/>
              </a:endParaRPr>
            </a:p>
          </p:txBody>
        </p:sp>
        <p:sp>
          <p:nvSpPr>
            <p:cNvPr id="23" name="Freeform 22"/>
            <p:cNvSpPr/>
            <p:nvPr/>
          </p:nvSpPr>
          <p:spPr>
            <a:xfrm>
              <a:off x="5364360" y="5029200"/>
              <a:ext cx="831038" cy="44839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marL="0" marR="0" lvl="0" indent="0" rtl="0" hangingPunct="0">
                <a:buNone/>
                <a:tabLst/>
              </a:pPr>
              <a:r>
                <a:rPr lang="vi-VN" sz="2400">
                  <a:latin typeface="Times New Roman" pitchFamily="18"/>
                  <a:ea typeface="Arial Unicode MS" pitchFamily="2"/>
                  <a:cs typeface="Tahoma" pitchFamily="2"/>
                </a:rPr>
                <a:t>Error</a:t>
              </a:r>
            </a:p>
          </p:txBody>
        </p:sp>
      </p:grpSp>
      <p:grpSp>
        <p:nvGrpSpPr>
          <p:cNvPr id="24" name="Group 23"/>
          <p:cNvGrpSpPr/>
          <p:nvPr/>
        </p:nvGrpSpPr>
        <p:grpSpPr>
          <a:xfrm>
            <a:off x="4562121" y="2127705"/>
            <a:ext cx="1207039" cy="3657600"/>
            <a:chOff x="4485801" y="1219320"/>
            <a:chExt cx="1207039" cy="3657600"/>
          </a:xfrm>
        </p:grpSpPr>
        <p:sp>
          <p:nvSpPr>
            <p:cNvPr id="25" name="Freeform 24"/>
            <p:cNvSpPr/>
            <p:nvPr/>
          </p:nvSpPr>
          <p:spPr>
            <a:xfrm>
              <a:off x="4937039" y="1828800"/>
              <a:ext cx="304920" cy="3048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9900"/>
            </a:solidFill>
            <a:ln w="9360">
              <a:solidFill>
                <a:srgbClr val="FFFFFF"/>
              </a:solidFill>
              <a:prstDash val="solid"/>
              <a:miter/>
            </a:ln>
          </p:spPr>
          <p:txBody>
            <a:bodyPr vert="horz" wrap="none" lIns="90000" tIns="46800" rIns="90000" bIns="46800" anchor="ctr" anchorCtr="0" compatLnSpc="0">
              <a:noAutofit/>
            </a:bodyPr>
            <a:lstStyle/>
            <a:p>
              <a:pPr lvl="0" rtl="0" hangingPunct="0">
                <a:buNone/>
                <a:tabLst/>
              </a:pPr>
              <a:endParaRPr lang="vi-VN" sz="2400">
                <a:latin typeface="Times New Roman" pitchFamily="18"/>
                <a:ea typeface="Arial Unicode MS" pitchFamily="2"/>
                <a:cs typeface="Tahoma" pitchFamily="2"/>
              </a:endParaRPr>
            </a:p>
          </p:txBody>
        </p:sp>
        <p:sp>
          <p:nvSpPr>
            <p:cNvPr id="26" name="Freeform 25"/>
            <p:cNvSpPr/>
            <p:nvPr/>
          </p:nvSpPr>
          <p:spPr>
            <a:xfrm>
              <a:off x="4485801" y="1219320"/>
              <a:ext cx="1207039" cy="80227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marL="0" marR="0" lvl="0" indent="0" algn="ctr" rtl="0" hangingPunct="0">
                <a:buNone/>
                <a:tabLst/>
              </a:pPr>
              <a:r>
                <a:rPr lang="vi-VN" sz="2400">
                  <a:latin typeface="Times New Roman" pitchFamily="18"/>
                  <a:ea typeface="Arial Unicode MS" pitchFamily="2"/>
                  <a:cs typeface="Tahoma" pitchFamily="2"/>
                </a:rPr>
                <a:t>Type</a:t>
              </a:r>
            </a:p>
            <a:p>
              <a:pPr marL="0" marR="0" lvl="0" indent="0" algn="ctr" rtl="0" hangingPunct="0">
                <a:buNone/>
                <a:tabLst/>
              </a:pPr>
              <a:r>
                <a:rPr lang="vi-VN" sz="2400">
                  <a:latin typeface="Times New Roman" pitchFamily="18"/>
                  <a:ea typeface="Arial Unicode MS" pitchFamily="2"/>
                  <a:cs typeface="Tahoma" pitchFamily="2"/>
                </a:rPr>
                <a:t>Checker</a:t>
              </a:r>
            </a:p>
          </p:txBody>
        </p:sp>
      </p:grpSp>
      <p:pic>
        <p:nvPicPr>
          <p:cNvPr id="27" name="Picture 26"/>
          <p:cNvPicPr>
            <a:picLocks noChangeAspect="1"/>
          </p:cNvPicPr>
          <p:nvPr/>
        </p:nvPicPr>
        <p:blipFill>
          <a:blip r:embed="rId3">
            <a:lum bright="-50000"/>
            <a:alphaModFix/>
          </a:blip>
          <a:srcRect/>
          <a:stretch>
            <a:fillRect/>
          </a:stretch>
        </p:blipFill>
        <p:spPr>
          <a:xfrm>
            <a:off x="3962520" y="5861265"/>
            <a:ext cx="685799" cy="838439"/>
          </a:xfrm>
          <a:prstGeom prst="rect">
            <a:avLst/>
          </a:prstGeom>
          <a:noFill/>
          <a:ln>
            <a:noFill/>
          </a:ln>
        </p:spPr>
      </p:pic>
      <p:grpSp>
        <p:nvGrpSpPr>
          <p:cNvPr id="28" name="Group 27"/>
          <p:cNvGrpSpPr/>
          <p:nvPr/>
        </p:nvGrpSpPr>
        <p:grpSpPr>
          <a:xfrm>
            <a:off x="2819519" y="5099505"/>
            <a:ext cx="1447560" cy="685800"/>
            <a:chOff x="2743199" y="4191120"/>
            <a:chExt cx="1447560" cy="685800"/>
          </a:xfrm>
        </p:grpSpPr>
        <p:sp>
          <p:nvSpPr>
            <p:cNvPr id="29" name="Straight Connector 28"/>
            <p:cNvSpPr/>
            <p:nvPr/>
          </p:nvSpPr>
          <p:spPr>
            <a:xfrm>
              <a:off x="2743199" y="4191120"/>
              <a:ext cx="1447560" cy="0"/>
            </a:xfrm>
            <a:prstGeom prst="line">
              <a:avLst/>
            </a:prstGeom>
            <a:ln/>
          </p:spPr>
          <p:style>
            <a:lnRef idx="3">
              <a:schemeClr val="dk1"/>
            </a:lnRef>
            <a:fillRef idx="0">
              <a:schemeClr val="dk1"/>
            </a:fillRef>
            <a:effectRef idx="2">
              <a:schemeClr val="dk1"/>
            </a:effectRef>
            <a:fontRef idx="minor">
              <a:schemeClr val="tx1"/>
            </a:fontRef>
          </p:style>
          <p:txBody>
            <a:bodyPr vert="horz" wrap="square" lIns="90000" tIns="46800" rIns="90000" bIns="46800" anchor="t" anchorCtr="0" compatLnSpc="0">
              <a:noAutofit/>
            </a:bodyPr>
            <a:lstStyle/>
            <a:p>
              <a:pPr lvl="0" rtl="0" hangingPunct="0">
                <a:buNone/>
                <a:tabLst/>
              </a:pPr>
              <a:endParaRPr lang="vi-VN" sz="2400">
                <a:latin typeface="Times New Roman" pitchFamily="18"/>
                <a:ea typeface="Arial Unicode MS" pitchFamily="2"/>
                <a:cs typeface="Tahoma" pitchFamily="2"/>
              </a:endParaRPr>
            </a:p>
          </p:txBody>
        </p:sp>
        <p:sp>
          <p:nvSpPr>
            <p:cNvPr id="30" name="Straight Connector 29"/>
            <p:cNvSpPr/>
            <p:nvPr/>
          </p:nvSpPr>
          <p:spPr>
            <a:xfrm>
              <a:off x="4190759" y="4191120"/>
              <a:ext cx="0" cy="685800"/>
            </a:xfrm>
            <a:prstGeom prst="line">
              <a:avLst/>
            </a:prstGeom>
            <a:ln>
              <a:tailEnd type="arrow"/>
            </a:ln>
          </p:spPr>
          <p:style>
            <a:lnRef idx="3">
              <a:schemeClr val="dk1"/>
            </a:lnRef>
            <a:fillRef idx="0">
              <a:schemeClr val="dk1"/>
            </a:fillRef>
            <a:effectRef idx="2">
              <a:schemeClr val="dk1"/>
            </a:effectRef>
            <a:fontRef idx="minor">
              <a:schemeClr val="tx1"/>
            </a:fontRef>
          </p:style>
          <p:txBody>
            <a:bodyPr vert="horz" wrap="square" lIns="90000" tIns="46800" rIns="90000" bIns="46800" anchor="t" anchorCtr="0" compatLnSpc="0">
              <a:noAutofit/>
            </a:bodyPr>
            <a:lstStyle/>
            <a:p>
              <a:pPr lvl="0" rtl="0" hangingPunct="0">
                <a:buNone/>
                <a:tabLst/>
              </a:pPr>
              <a:endParaRPr lang="vi-VN" sz="2400">
                <a:latin typeface="Times New Roman" pitchFamily="18"/>
                <a:ea typeface="Arial Unicode MS" pitchFamily="2"/>
                <a:cs typeface="Tahoma" pitchFamily="2"/>
              </a:endParaRPr>
            </a:p>
          </p:txBody>
        </p:sp>
      </p:grpSp>
      <p:sp>
        <p:nvSpPr>
          <p:cNvPr id="31" name="Freeform 30"/>
          <p:cNvSpPr/>
          <p:nvPr/>
        </p:nvSpPr>
        <p:spPr>
          <a:xfrm>
            <a:off x="2858587" y="4642305"/>
            <a:ext cx="1515586" cy="44839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marL="0" marR="0" lvl="0" indent="0" algn="ctr" rtl="0" hangingPunct="0">
              <a:buNone/>
              <a:tabLst/>
            </a:pPr>
            <a:r>
              <a:rPr lang="vi-VN" sz="2400">
                <a:latin typeface="Times New Roman" pitchFamily="18"/>
                <a:ea typeface="Arial Unicode MS" pitchFamily="2"/>
                <a:cs typeface="Tahoma" pitchFamily="2"/>
              </a:rPr>
              <a:t>Comments</a:t>
            </a:r>
          </a:p>
        </p:txBody>
      </p:sp>
    </p:spTree>
    <p:extLst>
      <p:ext uri="{BB962C8B-B14F-4D97-AF65-F5344CB8AC3E}">
        <p14:creationId xmlns:p14="http://schemas.microsoft.com/office/powerpoint/2010/main" val="25485257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Class="entr"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5FC477-0A05-4F3E-8EE9-E015C9089D56}" type="slidenum">
              <a:rPr lang="en-US" smtClean="0"/>
              <a:pPr/>
              <a:t>40</a:t>
            </a:fld>
            <a:endParaRPr lang="en-US"/>
          </a:p>
        </p:txBody>
      </p:sp>
      <p:pic>
        <p:nvPicPr>
          <p:cNvPr id="6" name="Picture 4" descr="QUES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5086" y="838200"/>
            <a:ext cx="8077200" cy="551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789705"/>
      </p:ext>
    </p:extLst>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a:xfrm>
            <a:off x="457200" y="2057400"/>
            <a:ext cx="7772400" cy="2895600"/>
          </a:xfrm>
        </p:spPr>
        <p:txBody>
          <a:bodyPr>
            <a:normAutofit/>
          </a:bodyPr>
          <a:lstStyle/>
          <a:p>
            <a:pPr marL="344487" lvl="1" indent="0" algn="ctr">
              <a:buNone/>
              <a:defRPr/>
            </a:pPr>
            <a:r>
              <a:rPr lang="en-US" sz="4000" i="1" dirty="0"/>
              <a:t>That’s all for this session!</a:t>
            </a:r>
          </a:p>
          <a:p>
            <a:pPr marL="344487" lvl="1" indent="0" algn="ctr">
              <a:buNone/>
              <a:defRPr/>
            </a:pPr>
            <a:endParaRPr lang="en-US" sz="2400" i="1" dirty="0"/>
          </a:p>
          <a:p>
            <a:pPr marL="344487" lvl="1" indent="0" algn="ctr">
              <a:buNone/>
              <a:defRPr/>
            </a:pPr>
            <a:r>
              <a:rPr lang="en-US" sz="2400" b="1" dirty="0">
                <a:solidFill>
                  <a:srgbClr val="0000CC"/>
                </a:solidFill>
              </a:rPr>
              <a:t>Thank you all for your attention and patient !</a:t>
            </a:r>
          </a:p>
          <a:p>
            <a:pPr marL="344487" lvl="1" indent="0" algn="ctr">
              <a:buNone/>
              <a:defRPr/>
            </a:pPr>
            <a:endParaRPr lang="en-US" sz="2400" dirty="0"/>
          </a:p>
        </p:txBody>
      </p:sp>
      <p:sp>
        <p:nvSpPr>
          <p:cNvPr id="29702" name="Footer Placeholder 3"/>
          <p:cNvSpPr txBox="1">
            <a:spLocks noGrp="1"/>
          </p:cNvSpPr>
          <p:nvPr/>
        </p:nvSpPr>
        <p:spPr bwMode="auto">
          <a:xfrm>
            <a:off x="2895600" y="6381750"/>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vi-VN" sz="1400" b="1">
              <a:solidFill>
                <a:srgbClr val="FF0000"/>
              </a:solidFill>
              <a:cs typeface="Arial" charset="0"/>
            </a:endParaRPr>
          </a:p>
        </p:txBody>
      </p:sp>
      <p:sp>
        <p:nvSpPr>
          <p:cNvPr id="29703" name="Slide Number Placeholder 6"/>
          <p:cNvSpPr txBox="1">
            <a:spLocks noGrp="1"/>
          </p:cNvSpPr>
          <p:nvPr/>
        </p:nvSpPr>
        <p:spPr bwMode="auto">
          <a:xfrm>
            <a:off x="8382000" y="6492875"/>
            <a:ext cx="1371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51BAB3D-261C-4F19-A564-730ED6391650}" type="slidenum">
              <a:rPr lang="en-US">
                <a:latin typeface="Gill Sans MT" pitchFamily="34" charset="0"/>
              </a:rPr>
              <a:pPr eaLnBrk="1" hangingPunct="1"/>
              <a:t>41</a:t>
            </a:fld>
            <a:r>
              <a:rPr lang="en-US">
                <a:latin typeface="Gill Sans MT" pitchFamily="34" charset="0"/>
              </a:rPr>
              <a:t>/27</a:t>
            </a:r>
          </a:p>
        </p:txBody>
      </p:sp>
      <p:sp>
        <p:nvSpPr>
          <p:cNvPr id="2" name="Slide Number Placeholder 1"/>
          <p:cNvSpPr>
            <a:spLocks noGrp="1"/>
          </p:cNvSpPr>
          <p:nvPr>
            <p:ph type="sldNum" sz="quarter" idx="12"/>
          </p:nvPr>
        </p:nvSpPr>
        <p:spPr/>
        <p:txBody>
          <a:bodyPr/>
          <a:lstStyle/>
          <a:p>
            <a:fld id="{515FC477-0A05-4F3E-8EE9-E015C9089D56}" type="slidenum">
              <a:rPr lang="en-US" smtClean="0"/>
              <a:pPr/>
              <a:t>41</a:t>
            </a:fld>
            <a:endParaRPr lang="en-US"/>
          </a:p>
        </p:txBody>
      </p:sp>
    </p:spTree>
    <p:extLst>
      <p:ext uri="{BB962C8B-B14F-4D97-AF65-F5344CB8AC3E}">
        <p14:creationId xmlns:p14="http://schemas.microsoft.com/office/powerpoint/2010/main" val="3419514208"/>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Structure of </a:t>
            </a:r>
            <a:r>
              <a:rPr lang="vi-VN" smtClean="0"/>
              <a:t>Java5</a:t>
            </a:r>
            <a:r>
              <a:rPr lang="en-US" smtClean="0"/>
              <a:t> (and later)</a:t>
            </a:r>
            <a:r>
              <a:rPr lang="vi-VN" smtClean="0"/>
              <a:t> </a:t>
            </a:r>
            <a:r>
              <a:rPr lang="vi-VN"/>
              <a:t>Compiler</a:t>
            </a:r>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5</a:t>
            </a:fld>
            <a:endParaRPr lang="en-US"/>
          </a:p>
        </p:txBody>
      </p:sp>
      <p:sp>
        <p:nvSpPr>
          <p:cNvPr id="5" name="Freeform 4"/>
          <p:cNvSpPr/>
          <p:nvPr/>
        </p:nvSpPr>
        <p:spPr>
          <a:xfrm>
            <a:off x="282789" y="2623710"/>
            <a:ext cx="1752840" cy="253531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0" marR="0" lvl="0" indent="0" rtl="0" hangingPunct="0">
              <a:lnSpc>
                <a:spcPct val="100000"/>
              </a:lnSpc>
              <a:buNone/>
              <a:tabLst/>
            </a:pPr>
            <a:r>
              <a:rPr lang="en-US" sz="1200">
                <a:latin typeface="Courier New" pitchFamily="49"/>
                <a:ea typeface="Arial Unicode MS" pitchFamily="2"/>
                <a:cs typeface="Tahoma" pitchFamily="2"/>
              </a:rPr>
              <a:t>class C {</a:t>
            </a:r>
          </a:p>
          <a:p>
            <a:pPr marL="0" marR="0" lvl="0" indent="0" rtl="0" hangingPunct="0">
              <a:lnSpc>
                <a:spcPct val="100000"/>
              </a:lnSpc>
              <a:buNone/>
              <a:tabLst/>
            </a:pPr>
            <a:r>
              <a:rPr lang="en-US" sz="1200" b="1">
                <a:solidFill>
                  <a:srgbClr val="FF0000"/>
                </a:solidFill>
                <a:latin typeface="Courier New" pitchFamily="49"/>
                <a:ea typeface="Arial Unicode MS" pitchFamily="2"/>
                <a:cs typeface="Tahoma" pitchFamily="2"/>
              </a:rPr>
              <a:t>  @NonNull</a:t>
            </a:r>
          </a:p>
          <a:p>
            <a:pPr marL="0" marR="0" lvl="0" indent="0" rtl="0" hangingPunct="0">
              <a:lnSpc>
                <a:spcPct val="100000"/>
              </a:lnSpc>
              <a:buNone/>
              <a:tabLst/>
            </a:pPr>
            <a:r>
              <a:rPr lang="en-US" sz="1200">
                <a:latin typeface="Courier New" pitchFamily="49"/>
                <a:ea typeface="Arial Unicode MS" pitchFamily="2"/>
                <a:cs typeface="Tahoma" pitchFamily="2"/>
              </a:rPr>
              <a:t>  Object field;</a:t>
            </a:r>
          </a:p>
          <a:p>
            <a:pPr marL="0" marR="0" lvl="0" indent="0" rtl="0" hangingPunct="0">
              <a:lnSpc>
                <a:spcPct val="100000"/>
              </a:lnSpc>
              <a:buNone/>
              <a:tabLst/>
            </a:pPr>
            <a:endParaRPr lang="en-US" sz="1200" b="1">
              <a:latin typeface="Courier New" pitchFamily="49"/>
              <a:ea typeface="Arial Unicode MS" pitchFamily="2"/>
              <a:cs typeface="Tahoma" pitchFamily="2"/>
            </a:endParaRPr>
          </a:p>
          <a:p>
            <a:pPr marL="0" marR="0" lvl="0" indent="0" rtl="0" hangingPunct="0">
              <a:lnSpc>
                <a:spcPct val="100000"/>
              </a:lnSpc>
              <a:buNone/>
              <a:tabLst/>
            </a:pPr>
            <a:r>
              <a:rPr lang="en-US" sz="1200">
                <a:latin typeface="Courier New" pitchFamily="49"/>
                <a:ea typeface="Arial Unicode MS" pitchFamily="2"/>
                <a:cs typeface="Tahoma" pitchFamily="2"/>
              </a:rPr>
              <a:t>  C</a:t>
            </a:r>
            <a:r>
              <a:rPr lang="en-US" sz="1200">
                <a:solidFill>
                  <a:srgbClr val="FF0000"/>
                </a:solidFill>
                <a:latin typeface="Courier New" pitchFamily="49"/>
                <a:ea typeface="Arial Unicode MS" pitchFamily="2"/>
                <a:cs typeface="Tahoma" pitchFamily="2"/>
              </a:rPr>
              <a:t>(</a:t>
            </a:r>
            <a:r>
              <a:rPr lang="en-US" sz="1200" b="1">
                <a:solidFill>
                  <a:srgbClr val="FF0000"/>
                </a:solidFill>
                <a:latin typeface="Courier New" pitchFamily="49"/>
                <a:ea typeface="Arial Unicode MS" pitchFamily="2"/>
                <a:cs typeface="Tahoma" pitchFamily="2"/>
              </a:rPr>
              <a:t>@NonNull</a:t>
            </a:r>
          </a:p>
          <a:p>
            <a:pPr marL="0" marR="0" lvl="0" indent="0" rtl="0" hangingPunct="0">
              <a:lnSpc>
                <a:spcPct val="100000"/>
              </a:lnSpc>
              <a:buNone/>
              <a:tabLst/>
            </a:pPr>
            <a:r>
              <a:rPr lang="en-US" sz="1200">
                <a:latin typeface="Courier New" pitchFamily="49"/>
                <a:ea typeface="Arial Unicode MS" pitchFamily="2"/>
                <a:cs typeface="Tahoma" pitchFamily="2"/>
              </a:rPr>
              <a:t>    Object p) {</a:t>
            </a:r>
          </a:p>
          <a:p>
            <a:pPr marL="0" marR="0" lvl="0" indent="0" rtl="0" hangingPunct="0">
              <a:lnSpc>
                <a:spcPct val="100000"/>
              </a:lnSpc>
              <a:buNone/>
              <a:tabLst/>
            </a:pPr>
            <a:r>
              <a:rPr lang="en-US" sz="1200">
                <a:latin typeface="Courier New" pitchFamily="49"/>
                <a:ea typeface="Arial Unicode MS" pitchFamily="2"/>
                <a:cs typeface="Tahoma" pitchFamily="2"/>
              </a:rPr>
              <a:t>    field = p;</a:t>
            </a:r>
          </a:p>
          <a:p>
            <a:pPr marL="0" marR="0" lvl="0" indent="0" rtl="0" hangingPunct="0">
              <a:lnSpc>
                <a:spcPct val="100000"/>
              </a:lnSpc>
              <a:buNone/>
              <a:tabLst/>
            </a:pPr>
            <a:r>
              <a:rPr lang="en-US" sz="1200">
                <a:latin typeface="Courier New" pitchFamily="49"/>
                <a:ea typeface="Arial Unicode MS" pitchFamily="2"/>
                <a:cs typeface="Tahoma" pitchFamily="2"/>
              </a:rPr>
              <a:t>  }</a:t>
            </a:r>
          </a:p>
          <a:p>
            <a:pPr marL="0" marR="0" lvl="0" indent="0" rtl="0" hangingPunct="0">
              <a:lnSpc>
                <a:spcPct val="100000"/>
              </a:lnSpc>
              <a:buNone/>
              <a:tabLst/>
            </a:pPr>
            <a:endParaRPr lang="en-US" sz="1200">
              <a:latin typeface="Courier New" pitchFamily="49"/>
              <a:ea typeface="Arial Unicode MS" pitchFamily="2"/>
              <a:cs typeface="Tahoma" pitchFamily="2"/>
            </a:endParaRPr>
          </a:p>
          <a:p>
            <a:pPr marL="0" marR="0" lvl="0" indent="0" rtl="0" hangingPunct="0">
              <a:lnSpc>
                <a:spcPct val="100000"/>
              </a:lnSpc>
              <a:buNone/>
              <a:tabLst/>
            </a:pPr>
            <a:r>
              <a:rPr lang="en-US" sz="1200" b="1">
                <a:solidFill>
                  <a:srgbClr val="FF0000"/>
                </a:solidFill>
                <a:latin typeface="Courier New" pitchFamily="49"/>
                <a:ea typeface="Arial Unicode MS" pitchFamily="2"/>
                <a:cs typeface="Tahoma" pitchFamily="2"/>
              </a:rPr>
              <a:t>  @NonNull</a:t>
            </a:r>
          </a:p>
          <a:p>
            <a:pPr marL="0" marR="0" lvl="0" indent="0" rtl="0" hangingPunct="0">
              <a:lnSpc>
                <a:spcPct val="100000"/>
              </a:lnSpc>
              <a:buNone/>
              <a:tabLst/>
            </a:pPr>
            <a:r>
              <a:rPr lang="en-US" sz="1200">
                <a:latin typeface="Courier New" pitchFamily="49"/>
                <a:ea typeface="Arial Unicode MS" pitchFamily="2"/>
                <a:cs typeface="Tahoma" pitchFamily="2"/>
              </a:rPr>
              <a:t>  Object get() {</a:t>
            </a:r>
          </a:p>
          <a:p>
            <a:pPr marL="0" marR="0" lvl="0" indent="0" rtl="0" hangingPunct="0">
              <a:lnSpc>
                <a:spcPct val="100000"/>
              </a:lnSpc>
              <a:buNone/>
              <a:tabLst/>
            </a:pPr>
            <a:r>
              <a:rPr lang="en-US" sz="1200">
                <a:latin typeface="Courier New" pitchFamily="49"/>
                <a:ea typeface="Arial Unicode MS" pitchFamily="2"/>
                <a:cs typeface="Tahoma" pitchFamily="2"/>
              </a:rPr>
              <a:t>    return field;</a:t>
            </a:r>
          </a:p>
          <a:p>
            <a:pPr marL="0" marR="0" lvl="0" indent="0" rtl="0" hangingPunct="0">
              <a:lnSpc>
                <a:spcPct val="100000"/>
              </a:lnSpc>
              <a:buNone/>
              <a:tabLst/>
            </a:pPr>
            <a:r>
              <a:rPr lang="en-US" sz="1200">
                <a:latin typeface="Courier New" pitchFamily="49"/>
                <a:ea typeface="Arial Unicode MS" pitchFamily="2"/>
                <a:cs typeface="Tahoma" pitchFamily="2"/>
              </a:rPr>
              <a:t>  }</a:t>
            </a:r>
          </a:p>
          <a:p>
            <a:pPr marL="0" marR="0" lvl="0" indent="0" rtl="0" hangingPunct="0">
              <a:lnSpc>
                <a:spcPct val="100000"/>
              </a:lnSpc>
              <a:buNone/>
              <a:tabLst/>
            </a:pPr>
            <a:r>
              <a:rPr lang="en-US" sz="1200">
                <a:latin typeface="Courier New" pitchFamily="49"/>
                <a:ea typeface="Arial Unicode MS" pitchFamily="2"/>
                <a:cs typeface="Tahoma" pitchFamily="2"/>
              </a:rPr>
              <a:t>}</a:t>
            </a:r>
          </a:p>
        </p:txBody>
      </p:sp>
      <p:sp>
        <p:nvSpPr>
          <p:cNvPr id="6" name="Freeform 5"/>
          <p:cNvSpPr/>
          <p:nvPr/>
        </p:nvSpPr>
        <p:spPr>
          <a:xfrm>
            <a:off x="305109" y="2547390"/>
            <a:ext cx="1425600" cy="228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5840">
            <a:solidFill>
              <a:srgbClr val="FFFFFF"/>
            </a:solidFill>
            <a:prstDash val="solid"/>
            <a:miter/>
          </a:ln>
        </p:spPr>
        <p:txBody>
          <a:bodyPr vert="horz" wrap="none" lIns="90000" tIns="46800" rIns="90000" bIns="46800" anchor="ctr" anchorCtr="0" compatLnSpc="0">
            <a:noAutofit/>
          </a:bodyPr>
          <a:lstStyle/>
          <a:p>
            <a:pPr lvl="0" rtl="0" hangingPunct="0">
              <a:buNone/>
              <a:tabLst/>
            </a:pPr>
            <a:endParaRPr lang="vi-VN" sz="2400">
              <a:latin typeface="Times New Roman" pitchFamily="18"/>
              <a:ea typeface="Arial Unicode MS" pitchFamily="2"/>
              <a:cs typeface="Tahoma" pitchFamily="2"/>
            </a:endParaRPr>
          </a:p>
        </p:txBody>
      </p:sp>
      <p:grpSp>
        <p:nvGrpSpPr>
          <p:cNvPr id="7" name="Group 6"/>
          <p:cNvGrpSpPr/>
          <p:nvPr/>
        </p:nvGrpSpPr>
        <p:grpSpPr>
          <a:xfrm>
            <a:off x="2262377" y="1785630"/>
            <a:ext cx="822703" cy="3657600"/>
            <a:chOff x="2131868" y="1219320"/>
            <a:chExt cx="822703" cy="3657600"/>
          </a:xfrm>
        </p:grpSpPr>
        <p:sp>
          <p:nvSpPr>
            <p:cNvPr id="8" name="Freeform 7"/>
            <p:cNvSpPr/>
            <p:nvPr/>
          </p:nvSpPr>
          <p:spPr>
            <a:xfrm>
              <a:off x="2390760" y="1828800"/>
              <a:ext cx="304200" cy="3048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9900"/>
            </a:solidFill>
            <a:ln w="9360">
              <a:solidFill>
                <a:srgbClr val="FFFFFF"/>
              </a:solidFill>
              <a:prstDash val="solid"/>
              <a:miter/>
            </a:ln>
          </p:spPr>
          <p:txBody>
            <a:bodyPr vert="horz" wrap="none" lIns="90000" tIns="46800" rIns="90000" bIns="46800" anchor="ctr" anchorCtr="0" compatLnSpc="0">
              <a:noAutofit/>
            </a:bodyPr>
            <a:lstStyle/>
            <a:p>
              <a:pPr lvl="0" rtl="0" hangingPunct="0">
                <a:buNone/>
                <a:tabLst/>
              </a:pPr>
              <a:endParaRPr lang="vi-VN" sz="2400">
                <a:latin typeface="Times New Roman" pitchFamily="18"/>
                <a:ea typeface="Arial Unicode MS" pitchFamily="2"/>
                <a:cs typeface="Tahoma" pitchFamily="2"/>
              </a:endParaRPr>
            </a:p>
          </p:txBody>
        </p:sp>
        <p:sp>
          <p:nvSpPr>
            <p:cNvPr id="9" name="Freeform 8"/>
            <p:cNvSpPr/>
            <p:nvPr/>
          </p:nvSpPr>
          <p:spPr>
            <a:xfrm>
              <a:off x="2131868" y="1219320"/>
              <a:ext cx="822703" cy="68429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marL="0" marR="0" lvl="0" indent="0" algn="ctr" rtl="0" hangingPunct="0">
                <a:buNone/>
                <a:tabLst/>
              </a:pPr>
              <a:endParaRPr lang="vi-VN" sz="2000">
                <a:latin typeface="Times New Roman" pitchFamily="18"/>
                <a:ea typeface="Arial Unicode MS" pitchFamily="2"/>
                <a:cs typeface="Tahoma" pitchFamily="2"/>
              </a:endParaRPr>
            </a:p>
            <a:p>
              <a:pPr marL="0" marR="0" lvl="0" indent="0" algn="ctr" rtl="0" hangingPunct="0">
                <a:buNone/>
                <a:tabLst/>
              </a:pPr>
              <a:r>
                <a:rPr lang="vi-VN" sz="2000">
                  <a:latin typeface="Times New Roman" pitchFamily="18"/>
                  <a:ea typeface="Arial Unicode MS" pitchFamily="2"/>
                  <a:cs typeface="Tahoma" pitchFamily="2"/>
                </a:rPr>
                <a:t>Parser</a:t>
              </a:r>
            </a:p>
          </p:txBody>
        </p:sp>
      </p:grpSp>
      <p:sp>
        <p:nvSpPr>
          <p:cNvPr id="10" name="Freeform 9"/>
          <p:cNvSpPr/>
          <p:nvPr/>
        </p:nvSpPr>
        <p:spPr>
          <a:xfrm>
            <a:off x="4267201" y="6401910"/>
            <a:ext cx="4114800" cy="38940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0" marR="0" lvl="0" indent="0" algn="ctr" rtl="0" hangingPunct="0">
              <a:buNone/>
              <a:tabLst/>
            </a:pPr>
            <a:r>
              <a:rPr lang="vi-VN" sz="2000" smtClean="0">
                <a:latin typeface="Times New Roman" pitchFamily="18"/>
                <a:ea typeface="Arial Unicode MS" pitchFamily="2"/>
                <a:cs typeface="Tahoma" pitchFamily="2"/>
              </a:rPr>
              <a:t>Annotation</a:t>
            </a:r>
            <a:r>
              <a:rPr lang="en-US" sz="2000" smtClean="0">
                <a:latin typeface="Times New Roman" pitchFamily="18"/>
                <a:ea typeface="Arial Unicode MS" pitchFamily="2"/>
                <a:cs typeface="Tahoma" pitchFamily="2"/>
              </a:rPr>
              <a:t> </a:t>
            </a:r>
            <a:r>
              <a:rPr lang="vi-VN" sz="2000" smtClean="0">
                <a:latin typeface="Times New Roman" pitchFamily="18"/>
                <a:ea typeface="Arial Unicode MS" pitchFamily="2"/>
                <a:cs typeface="Tahoma" pitchFamily="2"/>
              </a:rPr>
              <a:t>Checker</a:t>
            </a:r>
            <a:r>
              <a:rPr lang="en-US" sz="2000" smtClean="0">
                <a:latin typeface="Times New Roman" pitchFamily="18"/>
                <a:ea typeface="Arial Unicode MS" pitchFamily="2"/>
                <a:cs typeface="Tahoma" pitchFamily="2"/>
              </a:rPr>
              <a:t> </a:t>
            </a:r>
            <a:r>
              <a:rPr lang="vi-VN" sz="2000" smtClean="0">
                <a:latin typeface="Times New Roman" pitchFamily="18"/>
                <a:ea typeface="Arial Unicode MS" pitchFamily="2"/>
                <a:cs typeface="Tahoma" pitchFamily="2"/>
              </a:rPr>
              <a:t>Plugins</a:t>
            </a:r>
            <a:endParaRPr lang="vi-VN" sz="2000">
              <a:latin typeface="Times New Roman" pitchFamily="18"/>
              <a:ea typeface="Arial Unicode MS" pitchFamily="2"/>
              <a:cs typeface="Tahoma" pitchFamily="2"/>
            </a:endParaRPr>
          </a:p>
        </p:txBody>
      </p:sp>
      <p:sp>
        <p:nvSpPr>
          <p:cNvPr id="11" name="Straight Connector 10"/>
          <p:cNvSpPr/>
          <p:nvPr/>
        </p:nvSpPr>
        <p:spPr>
          <a:xfrm>
            <a:off x="1730709" y="3538110"/>
            <a:ext cx="762120" cy="0"/>
          </a:xfrm>
          <a:prstGeom prst="line">
            <a:avLst/>
          </a:prstGeom>
          <a:ln>
            <a:tailEnd type="arrow"/>
          </a:ln>
        </p:spPr>
        <p:style>
          <a:lnRef idx="3">
            <a:schemeClr val="dk1"/>
          </a:lnRef>
          <a:fillRef idx="0">
            <a:schemeClr val="dk1"/>
          </a:fillRef>
          <a:effectRef idx="2">
            <a:schemeClr val="dk1"/>
          </a:effectRef>
          <a:fontRef idx="minor">
            <a:schemeClr val="tx1"/>
          </a:fontRef>
        </p:style>
        <p:txBody>
          <a:bodyPr vert="horz" wrap="square" lIns="90000" tIns="46800" rIns="90000" bIns="46800" anchor="t" anchorCtr="0" compatLnSpc="0">
            <a:noAutofit/>
          </a:bodyPr>
          <a:lstStyle/>
          <a:p>
            <a:pPr lvl="0" rtl="0" hangingPunct="0">
              <a:buNone/>
              <a:tabLst/>
            </a:pPr>
            <a:endParaRPr lang="vi-VN" sz="2400">
              <a:latin typeface="Times New Roman" pitchFamily="18"/>
              <a:ea typeface="Arial Unicode MS" pitchFamily="2"/>
              <a:cs typeface="Tahoma" pitchFamily="2"/>
            </a:endParaRPr>
          </a:p>
        </p:txBody>
      </p:sp>
      <p:sp>
        <p:nvSpPr>
          <p:cNvPr id="12" name="Straight Connector 11"/>
          <p:cNvSpPr/>
          <p:nvPr/>
        </p:nvSpPr>
        <p:spPr>
          <a:xfrm>
            <a:off x="2873708" y="3538110"/>
            <a:ext cx="2209681" cy="0"/>
          </a:xfrm>
          <a:prstGeom prst="line">
            <a:avLst/>
          </a:prstGeom>
          <a:ln>
            <a:tailEnd type="arrow"/>
          </a:ln>
        </p:spPr>
        <p:style>
          <a:lnRef idx="3">
            <a:schemeClr val="dk1"/>
          </a:lnRef>
          <a:fillRef idx="0">
            <a:schemeClr val="dk1"/>
          </a:fillRef>
          <a:effectRef idx="2">
            <a:schemeClr val="dk1"/>
          </a:effectRef>
          <a:fontRef idx="minor">
            <a:schemeClr val="tx1"/>
          </a:fontRef>
        </p:style>
        <p:txBody>
          <a:bodyPr vert="horz" wrap="square" lIns="90000" tIns="46800" rIns="90000" bIns="46800" anchor="t" anchorCtr="0" compatLnSpc="0">
            <a:noAutofit/>
          </a:bodyPr>
          <a:lstStyle/>
          <a:p>
            <a:pPr lvl="0" rtl="0" hangingPunct="0">
              <a:buNone/>
              <a:tabLst/>
            </a:pPr>
            <a:endParaRPr lang="vi-VN" sz="2400">
              <a:latin typeface="Times New Roman" pitchFamily="18"/>
              <a:ea typeface="Arial Unicode MS" pitchFamily="2"/>
              <a:cs typeface="Tahoma" pitchFamily="2"/>
            </a:endParaRPr>
          </a:p>
        </p:txBody>
      </p:sp>
      <p:grpSp>
        <p:nvGrpSpPr>
          <p:cNvPr id="13" name="Group 12"/>
          <p:cNvGrpSpPr/>
          <p:nvPr/>
        </p:nvGrpSpPr>
        <p:grpSpPr>
          <a:xfrm>
            <a:off x="5695865" y="1785630"/>
            <a:ext cx="1335728" cy="3657600"/>
            <a:chOff x="5565356" y="1219320"/>
            <a:chExt cx="1335728" cy="3657600"/>
          </a:xfrm>
        </p:grpSpPr>
        <p:sp>
          <p:nvSpPr>
            <p:cNvPr id="14" name="Freeform 13"/>
            <p:cNvSpPr/>
            <p:nvPr/>
          </p:nvSpPr>
          <p:spPr>
            <a:xfrm>
              <a:off x="6080040" y="1828800"/>
              <a:ext cx="304920" cy="3048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60093"/>
            </a:solidFill>
            <a:ln w="9360">
              <a:solidFill>
                <a:srgbClr val="FFFFFF"/>
              </a:solidFill>
              <a:prstDash val="solid"/>
              <a:miter/>
            </a:ln>
          </p:spPr>
          <p:txBody>
            <a:bodyPr vert="horz" wrap="none" lIns="90000" tIns="46800" rIns="90000" bIns="46800" anchor="ctr" anchorCtr="0" compatLnSpc="0">
              <a:noAutofit/>
            </a:bodyPr>
            <a:lstStyle/>
            <a:p>
              <a:pPr lvl="0" rtl="0" hangingPunct="0">
                <a:buNone/>
                <a:tabLst/>
              </a:pPr>
              <a:endParaRPr lang="vi-VN" sz="2400">
                <a:latin typeface="Times New Roman" pitchFamily="18"/>
                <a:ea typeface="Arial Unicode MS" pitchFamily="2"/>
                <a:cs typeface="Tahoma" pitchFamily="2"/>
              </a:endParaRPr>
            </a:p>
          </p:txBody>
        </p:sp>
        <p:sp>
          <p:nvSpPr>
            <p:cNvPr id="15" name="Freeform 14"/>
            <p:cNvSpPr/>
            <p:nvPr/>
          </p:nvSpPr>
          <p:spPr>
            <a:xfrm>
              <a:off x="5565356" y="1219320"/>
              <a:ext cx="1335728" cy="68429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marL="0" marR="0" lvl="0" indent="0" algn="ctr" rtl="0" hangingPunct="0">
                <a:buNone/>
                <a:tabLst/>
              </a:pPr>
              <a:r>
                <a:rPr lang="vi-VN" sz="2000">
                  <a:latin typeface="Times New Roman" pitchFamily="18"/>
                  <a:ea typeface="Arial Unicode MS" pitchFamily="2"/>
                  <a:cs typeface="Tahoma" pitchFamily="2"/>
                </a:rPr>
                <a:t>Annotation</a:t>
              </a:r>
            </a:p>
            <a:p>
              <a:pPr marL="0" marR="0" lvl="0" indent="0" algn="ctr" rtl="0" hangingPunct="0">
                <a:buNone/>
                <a:tabLst/>
              </a:pPr>
              <a:r>
                <a:rPr lang="vi-VN" sz="2000">
                  <a:latin typeface="Times New Roman" pitchFamily="18"/>
                  <a:ea typeface="Arial Unicode MS" pitchFamily="2"/>
                  <a:cs typeface="Tahoma" pitchFamily="2"/>
                </a:rPr>
                <a:t>Checker</a:t>
              </a:r>
            </a:p>
          </p:txBody>
        </p:sp>
      </p:grpSp>
      <p:grpSp>
        <p:nvGrpSpPr>
          <p:cNvPr id="16" name="Group 15"/>
          <p:cNvGrpSpPr/>
          <p:nvPr/>
        </p:nvGrpSpPr>
        <p:grpSpPr>
          <a:xfrm>
            <a:off x="6918296" y="1785630"/>
            <a:ext cx="1200626" cy="3657600"/>
            <a:chOff x="6787787" y="1219320"/>
            <a:chExt cx="1200626" cy="3657600"/>
          </a:xfrm>
        </p:grpSpPr>
        <p:sp>
          <p:nvSpPr>
            <p:cNvPr id="17" name="Freeform 16"/>
            <p:cNvSpPr/>
            <p:nvPr/>
          </p:nvSpPr>
          <p:spPr>
            <a:xfrm>
              <a:off x="7235640" y="1828800"/>
              <a:ext cx="304560" cy="3048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9900"/>
            </a:solidFill>
            <a:ln w="9360">
              <a:solidFill>
                <a:srgbClr val="FFFFFF"/>
              </a:solidFill>
              <a:prstDash val="solid"/>
              <a:miter/>
            </a:ln>
          </p:spPr>
          <p:txBody>
            <a:bodyPr vert="horz" wrap="none" lIns="90000" tIns="46800" rIns="90000" bIns="46800" anchor="ctr" anchorCtr="0" compatLnSpc="0">
              <a:noAutofit/>
            </a:bodyPr>
            <a:lstStyle/>
            <a:p>
              <a:pPr lvl="0" rtl="0" hangingPunct="0">
                <a:buNone/>
                <a:tabLst/>
              </a:pPr>
              <a:endParaRPr lang="vi-VN" sz="2400">
                <a:latin typeface="Times New Roman" pitchFamily="18"/>
                <a:ea typeface="Arial Unicode MS" pitchFamily="2"/>
                <a:cs typeface="Tahoma" pitchFamily="2"/>
              </a:endParaRPr>
            </a:p>
          </p:txBody>
        </p:sp>
        <p:sp>
          <p:nvSpPr>
            <p:cNvPr id="18" name="Freeform 17"/>
            <p:cNvSpPr/>
            <p:nvPr/>
          </p:nvSpPr>
          <p:spPr>
            <a:xfrm>
              <a:off x="6787787" y="1219320"/>
              <a:ext cx="1200626" cy="68429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marL="0" marR="0" lvl="0" indent="0" algn="ctr" rtl="0" hangingPunct="0">
                <a:buNone/>
                <a:tabLst/>
              </a:pPr>
              <a:r>
                <a:rPr lang="vi-VN" sz="2000">
                  <a:latin typeface="Times New Roman" pitchFamily="18"/>
                  <a:ea typeface="Arial Unicode MS" pitchFamily="2"/>
                  <a:cs typeface="Tahoma" pitchFamily="2"/>
                </a:rPr>
                <a:t>Class File</a:t>
              </a:r>
            </a:p>
            <a:p>
              <a:pPr marL="0" marR="0" lvl="0" indent="0" algn="ctr" rtl="0" hangingPunct="0">
                <a:buNone/>
                <a:tabLst/>
              </a:pPr>
              <a:r>
                <a:rPr lang="vi-VN" sz="2000">
                  <a:latin typeface="Times New Roman" pitchFamily="18"/>
                  <a:ea typeface="Arial Unicode MS" pitchFamily="2"/>
                  <a:cs typeface="Tahoma" pitchFamily="2"/>
                </a:rPr>
                <a:t>Writer</a:t>
              </a:r>
            </a:p>
          </p:txBody>
        </p:sp>
      </p:grpSp>
      <p:pic>
        <p:nvPicPr>
          <p:cNvPr id="19" name="Picture 18"/>
          <p:cNvPicPr>
            <a:picLocks noChangeAspect="1"/>
          </p:cNvPicPr>
          <p:nvPr/>
        </p:nvPicPr>
        <p:blipFill>
          <a:blip r:embed="rId2">
            <a:alphaModFix/>
          </a:blip>
          <a:srcRect/>
          <a:stretch>
            <a:fillRect/>
          </a:stretch>
        </p:blipFill>
        <p:spPr>
          <a:xfrm>
            <a:off x="8207829" y="3157229"/>
            <a:ext cx="914400" cy="914400"/>
          </a:xfrm>
          <a:prstGeom prst="rect">
            <a:avLst/>
          </a:prstGeom>
          <a:noFill/>
          <a:ln>
            <a:noFill/>
          </a:ln>
        </p:spPr>
      </p:pic>
      <p:sp>
        <p:nvSpPr>
          <p:cNvPr id="20" name="Straight Connector 19"/>
          <p:cNvSpPr/>
          <p:nvPr/>
        </p:nvSpPr>
        <p:spPr>
          <a:xfrm>
            <a:off x="7674308" y="3538110"/>
            <a:ext cx="533521" cy="0"/>
          </a:xfrm>
          <a:prstGeom prst="line">
            <a:avLst/>
          </a:prstGeom>
          <a:ln>
            <a:tailEnd type="arrow"/>
          </a:ln>
        </p:spPr>
        <p:style>
          <a:lnRef idx="3">
            <a:schemeClr val="dk1"/>
          </a:lnRef>
          <a:fillRef idx="0">
            <a:schemeClr val="dk1"/>
          </a:fillRef>
          <a:effectRef idx="2">
            <a:schemeClr val="dk1"/>
          </a:effectRef>
          <a:fontRef idx="minor">
            <a:schemeClr val="tx1"/>
          </a:fontRef>
        </p:style>
        <p:txBody>
          <a:bodyPr vert="horz" wrap="square" lIns="90000" tIns="46800" rIns="90000" bIns="46800" anchor="t" anchorCtr="0" compatLnSpc="0">
            <a:noAutofit/>
          </a:bodyPr>
          <a:lstStyle/>
          <a:p>
            <a:pPr lvl="0" rtl="0" hangingPunct="0">
              <a:buNone/>
              <a:tabLst/>
            </a:pPr>
            <a:endParaRPr lang="vi-VN" sz="2400">
              <a:latin typeface="Times New Roman" pitchFamily="18"/>
              <a:ea typeface="Arial Unicode MS" pitchFamily="2"/>
              <a:cs typeface="Tahoma" pitchFamily="2"/>
            </a:endParaRPr>
          </a:p>
        </p:txBody>
      </p:sp>
      <p:sp>
        <p:nvSpPr>
          <p:cNvPr id="21" name="Freeform 20"/>
          <p:cNvSpPr/>
          <p:nvPr/>
        </p:nvSpPr>
        <p:spPr>
          <a:xfrm>
            <a:off x="8292834" y="2547390"/>
            <a:ext cx="737551" cy="68429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marL="0" marR="0" lvl="0" indent="0" algn="ctr" rtl="0" hangingPunct="0">
              <a:buNone/>
              <a:tabLst/>
            </a:pPr>
            <a:r>
              <a:rPr lang="vi-VN" sz="2000">
                <a:latin typeface="Times New Roman" pitchFamily="18"/>
                <a:ea typeface="Arial Unicode MS" pitchFamily="2"/>
                <a:cs typeface="Tahoma" pitchFamily="2"/>
              </a:rPr>
              <a:t>Class</a:t>
            </a:r>
          </a:p>
          <a:p>
            <a:pPr marL="0" marR="0" lvl="0" indent="0" algn="ctr" rtl="0" hangingPunct="0">
              <a:buNone/>
              <a:tabLst/>
            </a:pPr>
            <a:r>
              <a:rPr lang="vi-VN" sz="2000">
                <a:latin typeface="Times New Roman" pitchFamily="18"/>
                <a:ea typeface="Arial Unicode MS" pitchFamily="2"/>
                <a:cs typeface="Tahoma" pitchFamily="2"/>
              </a:rPr>
              <a:t>File</a:t>
            </a:r>
          </a:p>
        </p:txBody>
      </p:sp>
      <p:grpSp>
        <p:nvGrpSpPr>
          <p:cNvPr id="22" name="Group 21"/>
          <p:cNvGrpSpPr/>
          <p:nvPr/>
        </p:nvGrpSpPr>
        <p:grpSpPr>
          <a:xfrm>
            <a:off x="4701750" y="1785630"/>
            <a:ext cx="1036159" cy="3657600"/>
            <a:chOff x="4571241" y="1219320"/>
            <a:chExt cx="1036159" cy="3657600"/>
          </a:xfrm>
        </p:grpSpPr>
        <p:sp>
          <p:nvSpPr>
            <p:cNvPr id="23" name="Freeform 22"/>
            <p:cNvSpPr/>
            <p:nvPr/>
          </p:nvSpPr>
          <p:spPr>
            <a:xfrm>
              <a:off x="4937039" y="1828800"/>
              <a:ext cx="304920" cy="3048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9900"/>
            </a:solidFill>
            <a:ln w="9360">
              <a:solidFill>
                <a:srgbClr val="FFFFFF"/>
              </a:solidFill>
              <a:prstDash val="solid"/>
              <a:miter/>
            </a:ln>
          </p:spPr>
          <p:txBody>
            <a:bodyPr vert="horz" wrap="none" lIns="90000" tIns="46800" rIns="90000" bIns="46800" anchor="ctr" anchorCtr="0" compatLnSpc="0">
              <a:noAutofit/>
            </a:bodyPr>
            <a:lstStyle/>
            <a:p>
              <a:pPr lvl="0" rtl="0" hangingPunct="0">
                <a:buNone/>
                <a:tabLst/>
              </a:pPr>
              <a:endParaRPr lang="vi-VN" sz="2400">
                <a:latin typeface="Times New Roman" pitchFamily="18"/>
                <a:ea typeface="Arial Unicode MS" pitchFamily="2"/>
                <a:cs typeface="Tahoma" pitchFamily="2"/>
              </a:endParaRPr>
            </a:p>
          </p:txBody>
        </p:sp>
        <p:sp>
          <p:nvSpPr>
            <p:cNvPr id="24" name="Freeform 23"/>
            <p:cNvSpPr/>
            <p:nvPr/>
          </p:nvSpPr>
          <p:spPr>
            <a:xfrm>
              <a:off x="4571241" y="1219320"/>
              <a:ext cx="1036159" cy="68429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marL="0" marR="0" lvl="0" indent="0" algn="ctr" rtl="0" hangingPunct="0">
                <a:buNone/>
                <a:tabLst/>
              </a:pPr>
              <a:r>
                <a:rPr lang="vi-VN" sz="2000">
                  <a:latin typeface="Times New Roman" pitchFamily="18"/>
                  <a:ea typeface="Arial Unicode MS" pitchFamily="2"/>
                  <a:cs typeface="Tahoma" pitchFamily="2"/>
                </a:rPr>
                <a:t>Type</a:t>
              </a:r>
            </a:p>
            <a:p>
              <a:pPr marL="0" marR="0" lvl="0" indent="0" algn="ctr" rtl="0" hangingPunct="0">
                <a:buNone/>
                <a:tabLst/>
              </a:pPr>
              <a:r>
                <a:rPr lang="vi-VN" sz="2000">
                  <a:latin typeface="Times New Roman" pitchFamily="18"/>
                  <a:ea typeface="Arial Unicode MS" pitchFamily="2"/>
                  <a:cs typeface="Tahoma" pitchFamily="2"/>
                </a:rPr>
                <a:t>Checker</a:t>
              </a:r>
            </a:p>
          </p:txBody>
        </p:sp>
      </p:grpSp>
      <p:sp>
        <p:nvSpPr>
          <p:cNvPr id="25" name="Straight Connector 24"/>
          <p:cNvSpPr/>
          <p:nvPr/>
        </p:nvSpPr>
        <p:spPr>
          <a:xfrm flipV="1">
            <a:off x="6363189" y="5443230"/>
            <a:ext cx="0" cy="914400"/>
          </a:xfrm>
          <a:prstGeom prst="line">
            <a:avLst/>
          </a:prstGeom>
          <a:ln>
            <a:tailEnd type="arrow"/>
          </a:ln>
        </p:spPr>
        <p:style>
          <a:lnRef idx="3">
            <a:schemeClr val="dk1"/>
          </a:lnRef>
          <a:fillRef idx="0">
            <a:schemeClr val="dk1"/>
          </a:fillRef>
          <a:effectRef idx="2">
            <a:schemeClr val="dk1"/>
          </a:effectRef>
          <a:fontRef idx="minor">
            <a:schemeClr val="tx1"/>
          </a:fontRef>
        </p:style>
        <p:txBody>
          <a:bodyPr vert="horz" wrap="square" lIns="90000" tIns="46800" rIns="90000" bIns="46800" anchor="t" anchorCtr="0" compatLnSpc="0">
            <a:noAutofit/>
          </a:bodyPr>
          <a:lstStyle/>
          <a:p>
            <a:pPr lvl="0" rtl="0" hangingPunct="0">
              <a:buNone/>
              <a:tabLst/>
            </a:pPr>
            <a:endParaRPr lang="vi-VN" sz="2400">
              <a:latin typeface="Times New Roman" pitchFamily="18"/>
              <a:ea typeface="Arial Unicode MS" pitchFamily="2"/>
              <a:cs typeface="Tahoma" pitchFamily="2"/>
            </a:endParaRPr>
          </a:p>
        </p:txBody>
      </p:sp>
      <p:sp>
        <p:nvSpPr>
          <p:cNvPr id="26" name="Straight Connector 25"/>
          <p:cNvSpPr/>
          <p:nvPr/>
        </p:nvSpPr>
        <p:spPr>
          <a:xfrm>
            <a:off x="6531308" y="3538110"/>
            <a:ext cx="838081" cy="0"/>
          </a:xfrm>
          <a:prstGeom prst="line">
            <a:avLst/>
          </a:prstGeom>
          <a:noFill/>
          <a:ln w="25560">
            <a:solidFill>
              <a:srgbClr val="008000"/>
            </a:solidFill>
            <a:prstDash val="solid"/>
            <a:miter/>
            <a:tailEnd type="arrow"/>
          </a:ln>
        </p:spPr>
        <p:txBody>
          <a:bodyPr vert="horz" wrap="square" lIns="90000" tIns="46800" rIns="90000" bIns="46800" anchor="t" anchorCtr="0" compatLnSpc="0">
            <a:noAutofit/>
          </a:bodyPr>
          <a:lstStyle/>
          <a:p>
            <a:pPr lvl="0" rtl="0" hangingPunct="0">
              <a:buNone/>
              <a:tabLst/>
            </a:pPr>
            <a:endParaRPr lang="vi-VN" sz="2400">
              <a:latin typeface="Times New Roman" pitchFamily="18"/>
              <a:ea typeface="Arial Unicode MS" pitchFamily="2"/>
              <a:cs typeface="Tahoma" pitchFamily="2"/>
            </a:endParaRPr>
          </a:p>
        </p:txBody>
      </p:sp>
      <p:sp>
        <p:nvSpPr>
          <p:cNvPr id="27" name="Straight Connector 26"/>
          <p:cNvSpPr/>
          <p:nvPr/>
        </p:nvSpPr>
        <p:spPr>
          <a:xfrm>
            <a:off x="6988509" y="4833390"/>
            <a:ext cx="0" cy="762120"/>
          </a:xfrm>
          <a:prstGeom prst="line">
            <a:avLst/>
          </a:prstGeom>
          <a:noFill/>
          <a:ln w="25560">
            <a:solidFill>
              <a:srgbClr val="FF0000"/>
            </a:solidFill>
            <a:prstDash val="solid"/>
            <a:miter/>
            <a:tailEnd type="arrow"/>
          </a:ln>
        </p:spPr>
        <p:txBody>
          <a:bodyPr vert="horz" wrap="square" lIns="90000" tIns="46800" rIns="90000" bIns="46800" anchor="t" anchorCtr="0" compatLnSpc="0">
            <a:noAutofit/>
          </a:bodyPr>
          <a:lstStyle/>
          <a:p>
            <a:pPr lvl="0" rtl="0" hangingPunct="0">
              <a:buNone/>
              <a:tabLst/>
            </a:pPr>
            <a:endParaRPr lang="vi-VN" sz="2400">
              <a:latin typeface="Times New Roman" pitchFamily="18"/>
              <a:ea typeface="Arial Unicode MS" pitchFamily="2"/>
              <a:cs typeface="Tahoma" pitchFamily="2"/>
            </a:endParaRPr>
          </a:p>
        </p:txBody>
      </p:sp>
      <p:sp>
        <p:nvSpPr>
          <p:cNvPr id="28" name="Straight Connector 27"/>
          <p:cNvSpPr/>
          <p:nvPr/>
        </p:nvSpPr>
        <p:spPr>
          <a:xfrm flipH="1">
            <a:off x="6531308" y="4833390"/>
            <a:ext cx="457201" cy="0"/>
          </a:xfrm>
          <a:prstGeom prst="line">
            <a:avLst/>
          </a:prstGeom>
          <a:noFill/>
          <a:ln w="25560">
            <a:solidFill>
              <a:srgbClr val="FF0000"/>
            </a:solidFill>
            <a:prstDash val="solid"/>
            <a:miter/>
          </a:ln>
        </p:spPr>
        <p:txBody>
          <a:bodyPr vert="horz" wrap="square" lIns="90000" tIns="46800" rIns="90000" bIns="46800" anchor="t" anchorCtr="0" compatLnSpc="0">
            <a:noAutofit/>
          </a:bodyPr>
          <a:lstStyle/>
          <a:p>
            <a:pPr lvl="0" rtl="0" hangingPunct="0">
              <a:buNone/>
              <a:tabLst/>
            </a:pPr>
            <a:endParaRPr lang="vi-VN" sz="2400">
              <a:latin typeface="Times New Roman" pitchFamily="18"/>
              <a:ea typeface="Arial Unicode MS" pitchFamily="2"/>
              <a:cs typeface="Tahoma" pitchFamily="2"/>
            </a:endParaRPr>
          </a:p>
        </p:txBody>
      </p:sp>
      <p:sp>
        <p:nvSpPr>
          <p:cNvPr id="29" name="Freeform 28"/>
          <p:cNvSpPr/>
          <p:nvPr/>
        </p:nvSpPr>
        <p:spPr>
          <a:xfrm>
            <a:off x="6637869" y="5595510"/>
            <a:ext cx="722868" cy="38940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marL="0" marR="0" lvl="0" indent="0" rtl="0" hangingPunct="0">
              <a:buNone/>
              <a:tabLst/>
            </a:pPr>
            <a:r>
              <a:rPr lang="vi-VN" sz="2000">
                <a:latin typeface="Times New Roman" pitchFamily="18"/>
                <a:ea typeface="Arial Unicode MS" pitchFamily="2"/>
                <a:cs typeface="Tahoma" pitchFamily="2"/>
              </a:rPr>
              <a:t>Error</a:t>
            </a:r>
          </a:p>
        </p:txBody>
      </p:sp>
      <p:sp>
        <p:nvSpPr>
          <p:cNvPr id="30" name="Straight Connector 29"/>
          <p:cNvSpPr/>
          <p:nvPr/>
        </p:nvSpPr>
        <p:spPr>
          <a:xfrm>
            <a:off x="5388309" y="3538110"/>
            <a:ext cx="838080" cy="0"/>
          </a:xfrm>
          <a:prstGeom prst="line">
            <a:avLst/>
          </a:prstGeom>
          <a:noFill/>
          <a:ln w="25560">
            <a:solidFill>
              <a:srgbClr val="008000"/>
            </a:solidFill>
            <a:prstDash val="solid"/>
            <a:miter/>
            <a:tailEnd type="arrow"/>
          </a:ln>
        </p:spPr>
        <p:txBody>
          <a:bodyPr vert="horz" wrap="square" lIns="90000" tIns="46800" rIns="90000" bIns="46800" anchor="t" anchorCtr="0" compatLnSpc="0">
            <a:noAutofit/>
          </a:bodyPr>
          <a:lstStyle/>
          <a:p>
            <a:pPr lvl="0" rtl="0" hangingPunct="0">
              <a:buNone/>
              <a:tabLst/>
            </a:pPr>
            <a:endParaRPr lang="vi-VN" sz="2400">
              <a:latin typeface="Times New Roman" pitchFamily="18"/>
              <a:ea typeface="Arial Unicode MS" pitchFamily="2"/>
              <a:cs typeface="Tahoma" pitchFamily="2"/>
            </a:endParaRPr>
          </a:p>
        </p:txBody>
      </p:sp>
      <p:sp>
        <p:nvSpPr>
          <p:cNvPr id="31" name="Straight Connector 30"/>
          <p:cNvSpPr/>
          <p:nvPr/>
        </p:nvSpPr>
        <p:spPr>
          <a:xfrm>
            <a:off x="5845509" y="4833390"/>
            <a:ext cx="0" cy="762120"/>
          </a:xfrm>
          <a:prstGeom prst="line">
            <a:avLst/>
          </a:prstGeom>
          <a:noFill/>
          <a:ln w="25560">
            <a:solidFill>
              <a:srgbClr val="FF0000"/>
            </a:solidFill>
            <a:prstDash val="solid"/>
            <a:miter/>
            <a:tailEnd type="arrow"/>
          </a:ln>
        </p:spPr>
        <p:txBody>
          <a:bodyPr vert="horz" wrap="square" lIns="90000" tIns="46800" rIns="90000" bIns="46800" anchor="t" anchorCtr="0" compatLnSpc="0">
            <a:noAutofit/>
          </a:bodyPr>
          <a:lstStyle/>
          <a:p>
            <a:pPr lvl="0" rtl="0" hangingPunct="0">
              <a:buNone/>
              <a:tabLst/>
            </a:pPr>
            <a:endParaRPr lang="vi-VN" sz="2400">
              <a:latin typeface="Times New Roman" pitchFamily="18"/>
              <a:ea typeface="Arial Unicode MS" pitchFamily="2"/>
              <a:cs typeface="Tahoma" pitchFamily="2"/>
            </a:endParaRPr>
          </a:p>
        </p:txBody>
      </p:sp>
      <p:sp>
        <p:nvSpPr>
          <p:cNvPr id="32" name="Straight Connector 31"/>
          <p:cNvSpPr/>
          <p:nvPr/>
        </p:nvSpPr>
        <p:spPr>
          <a:xfrm flipH="1">
            <a:off x="5388309" y="4833390"/>
            <a:ext cx="457200" cy="0"/>
          </a:xfrm>
          <a:prstGeom prst="line">
            <a:avLst/>
          </a:prstGeom>
          <a:noFill/>
          <a:ln w="25560">
            <a:solidFill>
              <a:srgbClr val="FF0000"/>
            </a:solidFill>
            <a:prstDash val="solid"/>
            <a:miter/>
          </a:ln>
        </p:spPr>
        <p:txBody>
          <a:bodyPr vert="horz" wrap="square" lIns="90000" tIns="46800" rIns="90000" bIns="46800" anchor="t" anchorCtr="0" compatLnSpc="0">
            <a:noAutofit/>
          </a:bodyPr>
          <a:lstStyle/>
          <a:p>
            <a:pPr lvl="0" rtl="0" hangingPunct="0">
              <a:buNone/>
              <a:tabLst/>
            </a:pPr>
            <a:endParaRPr lang="vi-VN" sz="2400">
              <a:latin typeface="Times New Roman" pitchFamily="18"/>
              <a:ea typeface="Arial Unicode MS" pitchFamily="2"/>
              <a:cs typeface="Tahoma" pitchFamily="2"/>
            </a:endParaRPr>
          </a:p>
        </p:txBody>
      </p:sp>
      <p:sp>
        <p:nvSpPr>
          <p:cNvPr id="33" name="Freeform 32"/>
          <p:cNvSpPr/>
          <p:nvPr/>
        </p:nvSpPr>
        <p:spPr>
          <a:xfrm>
            <a:off x="5494869" y="5595510"/>
            <a:ext cx="722868" cy="38940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marL="0" marR="0" lvl="0" indent="0" rtl="0" hangingPunct="0">
              <a:buNone/>
              <a:tabLst/>
            </a:pPr>
            <a:r>
              <a:rPr lang="vi-VN" sz="2000">
                <a:latin typeface="Times New Roman" pitchFamily="18"/>
                <a:ea typeface="Arial Unicode MS" pitchFamily="2"/>
                <a:cs typeface="Tahoma" pitchFamily="2"/>
              </a:rPr>
              <a:t>Error</a:t>
            </a:r>
          </a:p>
        </p:txBody>
      </p:sp>
      <p:sp>
        <p:nvSpPr>
          <p:cNvPr id="34" name="Freeform 33"/>
          <p:cNvSpPr/>
          <p:nvPr/>
        </p:nvSpPr>
        <p:spPr>
          <a:xfrm>
            <a:off x="361629" y="2166510"/>
            <a:ext cx="1357016" cy="38940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marL="0" marR="0" lvl="0" indent="0" rtl="0" hangingPunct="0">
              <a:buNone/>
              <a:tabLst/>
            </a:pPr>
            <a:r>
              <a:rPr lang="vi-VN" sz="2000">
                <a:latin typeface="Times New Roman" pitchFamily="18"/>
                <a:ea typeface="Arial Unicode MS" pitchFamily="2"/>
                <a:cs typeface="Tahoma" pitchFamily="2"/>
              </a:rPr>
              <a:t>Source File</a:t>
            </a:r>
          </a:p>
        </p:txBody>
      </p:sp>
      <p:sp>
        <p:nvSpPr>
          <p:cNvPr id="35" name="Straight Connector 34"/>
          <p:cNvSpPr/>
          <p:nvPr/>
        </p:nvSpPr>
        <p:spPr>
          <a:xfrm>
            <a:off x="2873708" y="4909710"/>
            <a:ext cx="2209681" cy="0"/>
          </a:xfrm>
          <a:prstGeom prst="line">
            <a:avLst/>
          </a:prstGeom>
          <a:ln>
            <a:tailEnd type="arrow"/>
          </a:ln>
        </p:spPr>
        <p:style>
          <a:lnRef idx="3">
            <a:schemeClr val="dk1"/>
          </a:lnRef>
          <a:fillRef idx="0">
            <a:schemeClr val="dk1"/>
          </a:fillRef>
          <a:effectRef idx="2">
            <a:schemeClr val="dk1"/>
          </a:effectRef>
          <a:fontRef idx="minor">
            <a:schemeClr val="tx1"/>
          </a:fontRef>
        </p:style>
        <p:txBody>
          <a:bodyPr vert="horz" wrap="square" lIns="90000" tIns="46800" rIns="90000" bIns="46800" anchor="t" anchorCtr="0" compatLnSpc="0">
            <a:noAutofit/>
          </a:bodyPr>
          <a:lstStyle/>
          <a:p>
            <a:pPr lvl="0" rtl="0" hangingPunct="0">
              <a:buNone/>
              <a:tabLst/>
            </a:pPr>
            <a:endParaRPr lang="vi-VN" sz="2400">
              <a:latin typeface="Times New Roman" pitchFamily="18"/>
              <a:ea typeface="Arial Unicode MS" pitchFamily="2"/>
              <a:cs typeface="Tahoma" pitchFamily="2"/>
            </a:endParaRPr>
          </a:p>
        </p:txBody>
      </p:sp>
      <p:sp>
        <p:nvSpPr>
          <p:cNvPr id="36" name="Freeform 35"/>
          <p:cNvSpPr/>
          <p:nvPr/>
        </p:nvSpPr>
        <p:spPr>
          <a:xfrm>
            <a:off x="2950029" y="5061990"/>
            <a:ext cx="1904760" cy="9791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0" marR="0" lvl="0" indent="0" algn="ctr" rtl="0" hangingPunct="0">
              <a:buNone/>
              <a:tabLst/>
            </a:pPr>
            <a:r>
              <a:rPr lang="vi-VN" sz="2000">
                <a:latin typeface="Times New Roman" pitchFamily="18"/>
                <a:ea typeface="Arial Unicode MS" pitchFamily="2"/>
                <a:cs typeface="Tahoma" pitchFamily="2"/>
              </a:rPr>
              <a:t>Program</a:t>
            </a:r>
          </a:p>
          <a:p>
            <a:pPr marL="0" marR="0" lvl="0" indent="0" algn="ctr" rtl="0" hangingPunct="0">
              <a:buNone/>
              <a:tabLst/>
            </a:pPr>
            <a:r>
              <a:rPr lang="vi-VN" sz="2000">
                <a:latin typeface="Times New Roman" pitchFamily="18"/>
                <a:ea typeface="Arial Unicode MS" pitchFamily="2"/>
                <a:cs typeface="Tahoma" pitchFamily="2"/>
              </a:rPr>
              <a:t>with</a:t>
            </a:r>
          </a:p>
          <a:p>
            <a:pPr marL="0" marR="0" lvl="0" indent="0" algn="ctr" rtl="0" hangingPunct="0">
              <a:buNone/>
              <a:tabLst/>
            </a:pPr>
            <a:r>
              <a:rPr lang="vi-VN" sz="2000">
                <a:latin typeface="Times New Roman" pitchFamily="18"/>
                <a:ea typeface="Arial Unicode MS" pitchFamily="2"/>
                <a:cs typeface="Tahoma" pitchFamily="2"/>
              </a:rPr>
              <a:t>annotations</a:t>
            </a:r>
          </a:p>
        </p:txBody>
      </p:sp>
    </p:spTree>
    <p:extLst>
      <p:ext uri="{BB962C8B-B14F-4D97-AF65-F5344CB8AC3E}">
        <p14:creationId xmlns:p14="http://schemas.microsoft.com/office/powerpoint/2010/main" val="2371727968"/>
      </p:ext>
    </p:extLst>
  </p:cSld>
  <p:clrMapOvr>
    <a:masterClrMapping/>
  </p:clrMapOvr>
  <p:transition spd="slow">
    <p:fade/>
  </p:transition>
  <p:timing>
    <p:tnLst>
      <p:par>
        <p:cTn id="1" dur="indefinite" restart="never" nodeType="tmRoot"/>
      </p:par>
    </p:tnLst>
    <p:bldLst>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Annotation </a:t>
            </a:r>
            <a:r>
              <a:rPr lang="en-US" smtClean="0"/>
              <a:t>: </a:t>
            </a:r>
            <a:r>
              <a:rPr lang="en-US"/>
              <a:t>mục đích sử dụng</a:t>
            </a:r>
          </a:p>
        </p:txBody>
      </p:sp>
      <p:sp>
        <p:nvSpPr>
          <p:cNvPr id="3" name="Content Placeholder 2"/>
          <p:cNvSpPr>
            <a:spLocks noGrp="1"/>
          </p:cNvSpPr>
          <p:nvPr>
            <p:ph idx="1"/>
          </p:nvPr>
        </p:nvSpPr>
        <p:spPr/>
        <p:txBody>
          <a:bodyPr>
            <a:normAutofit/>
          </a:bodyPr>
          <a:lstStyle/>
          <a:p>
            <a:r>
              <a:rPr lang="en-US" sz="2800"/>
              <a:t>Chỉ dẫn cho trình biên dịch (Compiler)</a:t>
            </a:r>
          </a:p>
          <a:p>
            <a:r>
              <a:rPr lang="en-US" sz="2800"/>
              <a:t>Chỉ dẫn trong thời điểm xây dựng (Build-time)</a:t>
            </a:r>
          </a:p>
          <a:p>
            <a:r>
              <a:rPr lang="en-US" sz="2800"/>
              <a:t>Chỉ dẫn trong thời gian chạy (Runtime)</a:t>
            </a:r>
          </a:p>
          <a:p>
            <a:endParaRPr lang="en-US" sz="2800"/>
          </a:p>
        </p:txBody>
      </p:sp>
      <p:sp>
        <p:nvSpPr>
          <p:cNvPr id="4" name="Slide Number Placeholder 3"/>
          <p:cNvSpPr>
            <a:spLocks noGrp="1"/>
          </p:cNvSpPr>
          <p:nvPr>
            <p:ph type="sldNum" sz="quarter" idx="12"/>
          </p:nvPr>
        </p:nvSpPr>
        <p:spPr/>
        <p:txBody>
          <a:bodyPr/>
          <a:lstStyle/>
          <a:p>
            <a:fld id="{515FC477-0A05-4F3E-8EE9-E015C9089D56}" type="slidenum">
              <a:rPr lang="en-US" smtClean="0"/>
              <a:pPr/>
              <a:t>6</a:t>
            </a:fld>
            <a:endParaRPr lang="en-US"/>
          </a:p>
        </p:txBody>
      </p:sp>
    </p:spTree>
    <p:extLst>
      <p:ext uri="{BB962C8B-B14F-4D97-AF65-F5344CB8AC3E}">
        <p14:creationId xmlns:p14="http://schemas.microsoft.com/office/powerpoint/2010/main" val="4272775544"/>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Chỉ dẫn cho trình biên dịch</a:t>
            </a:r>
          </a:p>
        </p:txBody>
      </p:sp>
      <p:sp>
        <p:nvSpPr>
          <p:cNvPr id="3" name="Content Placeholder 2"/>
          <p:cNvSpPr>
            <a:spLocks noGrp="1"/>
          </p:cNvSpPr>
          <p:nvPr>
            <p:ph idx="1"/>
          </p:nvPr>
        </p:nvSpPr>
        <p:spPr/>
        <p:txBody>
          <a:bodyPr>
            <a:normAutofit/>
          </a:bodyPr>
          <a:lstStyle/>
          <a:p>
            <a:r>
              <a:rPr lang="vi-VN" sz="2800"/>
              <a:t>Java có sẵn 3 </a:t>
            </a:r>
            <a:r>
              <a:rPr lang="vi-VN" sz="2800" b="1"/>
              <a:t>Annotation </a:t>
            </a:r>
            <a:r>
              <a:rPr lang="vi-VN" sz="2800"/>
              <a:t>mà bạn có thể sử dụng để cung cấp cho các hướng dẫn để trình biên dịch Java. </a:t>
            </a:r>
            <a:endParaRPr lang="en-US" sz="2800" smtClean="0"/>
          </a:p>
          <a:p>
            <a:pPr lvl="1"/>
            <a:r>
              <a:rPr lang="vi-VN" sz="2400" b="1" smtClean="0"/>
              <a:t>@</a:t>
            </a:r>
            <a:r>
              <a:rPr lang="vi-VN" sz="2400" b="1"/>
              <a:t>Deprecated</a:t>
            </a:r>
            <a:endParaRPr lang="vi-VN" sz="2400"/>
          </a:p>
          <a:p>
            <a:pPr lvl="1"/>
            <a:r>
              <a:rPr lang="vi-VN" sz="2400" b="1"/>
              <a:t>@Override</a:t>
            </a:r>
            <a:endParaRPr lang="vi-VN" sz="2400"/>
          </a:p>
          <a:p>
            <a:pPr lvl="1"/>
            <a:r>
              <a:rPr lang="vi-VN" sz="2400" b="1"/>
              <a:t>@SuppressWarnings</a:t>
            </a:r>
            <a:endParaRPr lang="vi-VN" sz="2400"/>
          </a:p>
          <a:p>
            <a:endParaRPr lang="en-US" sz="2800"/>
          </a:p>
        </p:txBody>
      </p:sp>
      <p:sp>
        <p:nvSpPr>
          <p:cNvPr id="4" name="Slide Number Placeholder 3"/>
          <p:cNvSpPr>
            <a:spLocks noGrp="1"/>
          </p:cNvSpPr>
          <p:nvPr>
            <p:ph type="sldNum" sz="quarter" idx="12"/>
          </p:nvPr>
        </p:nvSpPr>
        <p:spPr/>
        <p:txBody>
          <a:bodyPr/>
          <a:lstStyle/>
          <a:p>
            <a:fld id="{515FC477-0A05-4F3E-8EE9-E015C9089D56}" type="slidenum">
              <a:rPr lang="en-US" smtClean="0"/>
              <a:pPr/>
              <a:t>7</a:t>
            </a:fld>
            <a:endParaRPr lang="en-US"/>
          </a:p>
        </p:txBody>
      </p:sp>
    </p:spTree>
    <p:extLst>
      <p:ext uri="{BB962C8B-B14F-4D97-AF65-F5344CB8AC3E}">
        <p14:creationId xmlns:p14="http://schemas.microsoft.com/office/powerpoint/2010/main" val="3339399440"/>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@Deprecated</a:t>
            </a:r>
          </a:p>
        </p:txBody>
      </p:sp>
      <p:sp>
        <p:nvSpPr>
          <p:cNvPr id="3" name="Content Placeholder 2"/>
          <p:cNvSpPr>
            <a:spLocks noGrp="1"/>
          </p:cNvSpPr>
          <p:nvPr>
            <p:ph idx="1"/>
          </p:nvPr>
        </p:nvSpPr>
        <p:spPr/>
        <p:txBody>
          <a:bodyPr>
            <a:normAutofit/>
          </a:bodyPr>
          <a:lstStyle/>
          <a:p>
            <a:r>
              <a:rPr lang="vi-VN" sz="2400"/>
              <a:t>Chú thích </a:t>
            </a:r>
            <a:r>
              <a:rPr lang="vi-VN" sz="2400">
                <a:solidFill>
                  <a:srgbClr val="0070C0"/>
                </a:solidFill>
              </a:rPr>
              <a:t>@Deprecated </a:t>
            </a:r>
            <a:r>
              <a:rPr lang="vi-VN" sz="2400" smtClean="0"/>
              <a:t>là </a:t>
            </a:r>
            <a:r>
              <a:rPr lang="vi-VN" sz="2400"/>
              <a:t>một Annotation dùng để chú thích một cái gì đó bị </a:t>
            </a:r>
            <a:r>
              <a:rPr lang="vi-VN" sz="2400" b="1">
                <a:solidFill>
                  <a:srgbClr val="FF0000"/>
                </a:solidFill>
              </a:rPr>
              <a:t>lỗi thời, tốt nhất không nên sử dụng nữa</a:t>
            </a:r>
            <a:r>
              <a:rPr lang="vi-VN" sz="2400"/>
              <a:t>, chẳng hạn như class, hoặc method.</a:t>
            </a:r>
            <a:br>
              <a:rPr lang="vi-VN" sz="2400"/>
            </a:br>
            <a:endParaRPr lang="en-US" sz="2400"/>
          </a:p>
        </p:txBody>
      </p:sp>
      <p:sp>
        <p:nvSpPr>
          <p:cNvPr id="4" name="Slide Number Placeholder 3"/>
          <p:cNvSpPr>
            <a:spLocks noGrp="1"/>
          </p:cNvSpPr>
          <p:nvPr>
            <p:ph type="sldNum" sz="quarter" idx="12"/>
          </p:nvPr>
        </p:nvSpPr>
        <p:spPr/>
        <p:txBody>
          <a:bodyPr/>
          <a:lstStyle/>
          <a:p>
            <a:fld id="{515FC477-0A05-4F3E-8EE9-E015C9089D56}" type="slidenum">
              <a:rPr lang="en-US" smtClean="0"/>
              <a:pPr/>
              <a:t>8</a:t>
            </a:fld>
            <a:endParaRPr lang="en-US"/>
          </a:p>
        </p:txBody>
      </p:sp>
    </p:spTree>
    <p:extLst>
      <p:ext uri="{BB962C8B-B14F-4D97-AF65-F5344CB8AC3E}">
        <p14:creationId xmlns:p14="http://schemas.microsoft.com/office/powerpoint/2010/main" val="1259964667"/>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685800"/>
          </a:xfrm>
        </p:spPr>
        <p:txBody>
          <a:bodyPr/>
          <a:lstStyle/>
          <a:p>
            <a:r>
              <a:rPr lang="en-US"/>
              <a:t>@Deprecated</a:t>
            </a:r>
          </a:p>
        </p:txBody>
      </p:sp>
      <p:sp>
        <p:nvSpPr>
          <p:cNvPr id="4" name="Slide Number Placeholder 3"/>
          <p:cNvSpPr>
            <a:spLocks noGrp="1"/>
          </p:cNvSpPr>
          <p:nvPr>
            <p:ph type="sldNum" sz="quarter" idx="12"/>
          </p:nvPr>
        </p:nvSpPr>
        <p:spPr/>
        <p:txBody>
          <a:bodyPr/>
          <a:lstStyle/>
          <a:p>
            <a:fld id="{515FC477-0A05-4F3E-8EE9-E015C9089D56}" type="slidenum">
              <a:rPr lang="en-US" smtClean="0"/>
              <a:pPr/>
              <a:t>9</a:t>
            </a:fld>
            <a:endParaRPr lang="en-US"/>
          </a:p>
        </p:txBody>
      </p:sp>
      <p:pic>
        <p:nvPicPr>
          <p:cNvPr id="7" name="Content Placeholder 6"/>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t="9172"/>
          <a:stretch/>
        </p:blipFill>
        <p:spPr>
          <a:xfrm>
            <a:off x="457200" y="1219200"/>
            <a:ext cx="8305800" cy="5137150"/>
          </a:xfrm>
          <a:ln>
            <a:solidFill>
              <a:schemeClr val="accent1"/>
            </a:solidFill>
          </a:ln>
        </p:spPr>
      </p:pic>
    </p:spTree>
    <p:extLst>
      <p:ext uri="{BB962C8B-B14F-4D97-AF65-F5344CB8AC3E}">
        <p14:creationId xmlns:p14="http://schemas.microsoft.com/office/powerpoint/2010/main" val="3370713012"/>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3.xml><?xml version="1.0" encoding="utf-8"?>
<p:tagLst xmlns:a="http://schemas.openxmlformats.org/drawingml/2006/main" xmlns:r="http://schemas.openxmlformats.org/officeDocument/2006/relationships" xmlns:p="http://schemas.openxmlformats.org/presentationml/2006/main">
  <p:tag name="DVSHAPEID" val="9TlgkWg9GbD75tZxSe07Sl"/>
</p:tagLst>
</file>

<file path=ppt/tags/tag4.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5.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ProjectStatusReport</Template>
  <TotalTime>0</TotalTime>
  <Words>1786</Words>
  <Application>Microsoft Macintosh PowerPoint</Application>
  <PresentationFormat>On-screen Show (4:3)</PresentationFormat>
  <Paragraphs>269</Paragraphs>
  <Slides>41</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Arial Unicode MS</vt:lpstr>
      <vt:lpstr>Calibri</vt:lpstr>
      <vt:lpstr>Comic Sans MS</vt:lpstr>
      <vt:lpstr>Courier New</vt:lpstr>
      <vt:lpstr>Gill Sans MT</vt:lpstr>
      <vt:lpstr>Lucida Calligraphy</vt:lpstr>
      <vt:lpstr>Tahoma</vt:lpstr>
      <vt:lpstr>Times New Roman</vt:lpstr>
      <vt:lpstr>Project Status Report</vt:lpstr>
      <vt:lpstr>Annotation</vt:lpstr>
      <vt:lpstr>Session objectives</vt:lpstr>
      <vt:lpstr>Annotation là gì ?</vt:lpstr>
      <vt:lpstr>Structure of Java Compiler</vt:lpstr>
      <vt:lpstr>Structure of Java5 (and later) Compiler</vt:lpstr>
      <vt:lpstr>Annotation : mục đích sử dụng</vt:lpstr>
      <vt:lpstr>Chỉ dẫn cho trình biên dịch</vt:lpstr>
      <vt:lpstr>@Deprecated</vt:lpstr>
      <vt:lpstr>@Deprecated</vt:lpstr>
      <vt:lpstr>@Deprecated</vt:lpstr>
      <vt:lpstr>@Override</vt:lpstr>
      <vt:lpstr>@Override</vt:lpstr>
      <vt:lpstr>@SuppressWarnings</vt:lpstr>
      <vt:lpstr>@Suppresswarnings</vt:lpstr>
      <vt:lpstr>Chỉ dẫn trong thời điểm xây dựng (Build-time)</vt:lpstr>
      <vt:lpstr>Chỉ dẫn trong thời gian chạy (Runtime)</vt:lpstr>
      <vt:lpstr>Viết Annotation</vt:lpstr>
      <vt:lpstr>The Basics</vt:lpstr>
      <vt:lpstr>Demo </vt:lpstr>
      <vt:lpstr>Viết Annotation</vt:lpstr>
      <vt:lpstr>DEMO</vt:lpstr>
      <vt:lpstr>Annotation với phần tử value</vt:lpstr>
      <vt:lpstr>UsingAnnWithValue</vt:lpstr>
      <vt:lpstr>@Retention</vt:lpstr>
      <vt:lpstr>@Target</vt:lpstr>
      <vt:lpstr>DEMO: AnnFM</vt:lpstr>
      <vt:lpstr>DEMO :UsingAnnFM</vt:lpstr>
      <vt:lpstr>Annotation Processing</vt:lpstr>
      <vt:lpstr>Annotation Processing example (1)</vt:lpstr>
      <vt:lpstr>Annotation Processing example (2)</vt:lpstr>
      <vt:lpstr>The @Documented Annotation</vt:lpstr>
      <vt:lpstr>The @Documented Annotation</vt:lpstr>
      <vt:lpstr>The @Documented Annotation</vt:lpstr>
      <vt:lpstr>The @Inherited Annotation</vt:lpstr>
      <vt:lpstr>Custom Annotations</vt:lpstr>
      <vt:lpstr>Example of Annotation for Classes</vt:lpstr>
      <vt:lpstr>Annotation for Methods</vt:lpstr>
      <vt:lpstr>Reallife example – JPA Annotations</vt:lpstr>
      <vt:lpstr>Reallife example – JUnit Annotations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2012-03-15T07:33:01Z</dcterms:created>
  <dcterms:modified xsi:type="dcterms:W3CDTF">2017-03-27T06:53:09Z</dcterms:modified>
</cp:coreProperties>
</file>