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45"/>
  </p:notesMasterIdLst>
  <p:handoutMasterIdLst>
    <p:handoutMasterId r:id="rId46"/>
  </p:handoutMasterIdLst>
  <p:sldIdLst>
    <p:sldId id="288" r:id="rId2"/>
    <p:sldId id="287" r:id="rId3"/>
    <p:sldId id="300" r:id="rId4"/>
    <p:sldId id="301" r:id="rId5"/>
    <p:sldId id="298" r:id="rId6"/>
    <p:sldId id="299" r:id="rId7"/>
    <p:sldId id="302" r:id="rId8"/>
    <p:sldId id="303" r:id="rId9"/>
    <p:sldId id="258" r:id="rId10"/>
    <p:sldId id="259" r:id="rId11"/>
    <p:sldId id="262" r:id="rId12"/>
    <p:sldId id="260" r:id="rId13"/>
    <p:sldId id="261" r:id="rId14"/>
    <p:sldId id="264" r:id="rId15"/>
    <p:sldId id="265" r:id="rId16"/>
    <p:sldId id="266" r:id="rId17"/>
    <p:sldId id="267" r:id="rId18"/>
    <p:sldId id="268" r:id="rId19"/>
    <p:sldId id="281" r:id="rId20"/>
    <p:sldId id="269" r:id="rId21"/>
    <p:sldId id="282" r:id="rId22"/>
    <p:sldId id="304" r:id="rId23"/>
    <p:sldId id="270" r:id="rId24"/>
    <p:sldId id="271" r:id="rId25"/>
    <p:sldId id="306" r:id="rId26"/>
    <p:sldId id="272" r:id="rId27"/>
    <p:sldId id="280" r:id="rId28"/>
    <p:sldId id="305" r:id="rId29"/>
    <p:sldId id="273" r:id="rId30"/>
    <p:sldId id="274" r:id="rId31"/>
    <p:sldId id="285" r:id="rId32"/>
    <p:sldId id="275" r:id="rId33"/>
    <p:sldId id="286" r:id="rId34"/>
    <p:sldId id="294" r:id="rId35"/>
    <p:sldId id="283" r:id="rId36"/>
    <p:sldId id="284" r:id="rId37"/>
    <p:sldId id="290" r:id="rId38"/>
    <p:sldId id="291" r:id="rId39"/>
    <p:sldId id="292" r:id="rId40"/>
    <p:sldId id="297" r:id="rId41"/>
    <p:sldId id="276" r:id="rId42"/>
    <p:sldId id="295" r:id="rId43"/>
    <p:sldId id="296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9900"/>
    <a:srgbClr val="00C400"/>
    <a:srgbClr val="FF0000"/>
    <a:srgbClr val="CC9900"/>
    <a:srgbClr val="993366"/>
    <a:srgbClr val="00FF00"/>
    <a:srgbClr val="FFF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03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"/>
    </p:cViewPr>
  </p:sorterViewPr>
  <p:notesViewPr>
    <p:cSldViewPr>
      <p:cViewPr varScale="1">
        <p:scale>
          <a:sx n="57" d="100"/>
          <a:sy n="57" d="100"/>
        </p:scale>
        <p:origin x="249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A600E-FF67-4EEB-BC84-FF9AB44E2857}" type="datetimeFigureOut">
              <a:rPr lang="en-US" smtClean="0"/>
              <a:t>30-11-2014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31ED7-6B58-436F-AE7E-A4329ECE7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16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F5B16-ACB8-43B2-931B-928AD7774E8F}" type="datetimeFigureOut">
              <a:rPr lang="en-US" smtClean="0"/>
              <a:t>30-11-2014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898FB-4109-4CA9-8308-FCCEB013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9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2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68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898FB-4109-4CA9-8308-FCCEB01398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smtClean="0">
                <a:ea typeface="+mn-ea"/>
              </a:rPr>
              <a:t>Indispensable: </a:t>
            </a:r>
            <a:r>
              <a:rPr lang="vi-VN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 cần thiết, không thể thiếu được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898FB-4109-4CA9-8308-FCCEB013981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1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D1BB-A04F-4F14-98A0-1ACEAB89149E}" type="datetime1">
              <a:rPr lang="en-US" smtClean="0"/>
              <a:t>30-11-2014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E:\pictures\java\java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668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2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0045-6312-4D26-AE6C-CEA812C350BD}" type="datetime1">
              <a:rPr lang="en-US" smtClean="0"/>
              <a:t>30-11-2014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47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8C44-A48B-4B98-9D7D-E13C75942D01}" type="datetime1">
              <a:rPr lang="en-US" smtClean="0"/>
              <a:t>30-11-2014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03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Comic Sans MS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6D57-EF5A-4CC8-920E-BE44BEC1B735}" type="datetime1">
              <a:rPr lang="en-US" smtClean="0"/>
              <a:t>30-11-2014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E:\pictures\java\java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1" y="17526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1064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534400" cy="762000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724400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Comic Sans MS" pitchFamily="66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Comic Sans MS" pitchFamily="66" charset="0"/>
              </a:defRPr>
            </a:lvl2pPr>
            <a:lvl3pPr>
              <a:defRPr sz="2000">
                <a:latin typeface="Comic Sans MS" pitchFamily="66" charset="0"/>
              </a:defRPr>
            </a:lvl3pPr>
            <a:lvl4pPr>
              <a:defRPr sz="2000">
                <a:latin typeface="Comic Sans MS" pitchFamily="66" charset="0"/>
              </a:defRPr>
            </a:lvl4pPr>
            <a:lvl5pPr>
              <a:defRPr sz="2000">
                <a:latin typeface="Comic Sans MS" pitchFamily="66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8F31077B-EC64-47A0-A2DB-1E0007448DAF}" type="datetime1">
              <a:rPr lang="en-US" smtClean="0"/>
              <a:t>30-11-2014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457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2A97-3F17-4B87-B949-C15F7A79B751}" type="datetime1">
              <a:rPr lang="en-US" smtClean="0"/>
              <a:t>30-11-2014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444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786C-B330-40B0-B397-F72D630D645B}" type="datetime1">
              <a:rPr lang="en-US" smtClean="0"/>
              <a:t>30-11-2014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167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6058-28E2-4013-9CBB-A49018FEF80B}" type="datetime1">
              <a:rPr lang="en-US" smtClean="0"/>
              <a:t>30-11-2014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534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F474-2F28-4B6D-9250-81E2FCE0DD4C}" type="datetime1">
              <a:rPr lang="en-US" smtClean="0"/>
              <a:t>30-11-2014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302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BD62-BFE0-4661-94F7-A44FD31DE8BE}" type="datetime1">
              <a:rPr lang="en-US" smtClean="0"/>
              <a:t>30-11-2014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714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CED2-87B7-4C5E-BFDE-800A3C242401}" type="datetime1">
              <a:rPr lang="en-US" smtClean="0"/>
              <a:t>30-11-2014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77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660449"/>
            <a:ext cx="8568952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700808"/>
            <a:ext cx="8568952" cy="44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</a:lstStyle>
          <a:p>
            <a:fld id="{5AC51B1E-DD7B-441E-A4A2-68AAA3B8AC48}" type="datetime1">
              <a:rPr lang="en-US" smtClean="0"/>
              <a:t>30-11-2014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1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70C0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2060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2060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002060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002060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002060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se/1.4.2/docs/api/java/lang/reflect/package-summary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1.4.2/docs/api/java/lang/reflect/AccessibleObject.html" TargetMode="External"/><Relationship Id="rId2" Type="http://schemas.openxmlformats.org/officeDocument/2006/relationships/hyperlink" Target="http://download.oracle.com/javase/1,5,0/docs/api/java/lang/Class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ownload.oracle.com/javase/1.4.2/docs/api/java/lang/reflect/Method.html" TargetMode="External"/><Relationship Id="rId5" Type="http://schemas.openxmlformats.org/officeDocument/2006/relationships/hyperlink" Target="http://download.oracle.com/javase/1.4.2/docs/api/java/lang/reflect/Field.html" TargetMode="External"/><Relationship Id="rId4" Type="http://schemas.openxmlformats.org/officeDocument/2006/relationships/hyperlink" Target="http://download.oracle.com/javase/1.4.2/docs/api/java/lang/reflect/Constructor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38200" y="1447800"/>
            <a:ext cx="6400800" cy="761999"/>
          </a:xfrm>
        </p:spPr>
        <p:txBody>
          <a:bodyPr>
            <a:normAutofit/>
          </a:bodyPr>
          <a:lstStyle/>
          <a:p>
            <a:r>
              <a:rPr lang="en-US" sz="4000" smtClean="0"/>
              <a:t>Reflection API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581400" y="5410200"/>
            <a:ext cx="5275052" cy="1219200"/>
          </a:xfrm>
        </p:spPr>
        <p:txBody>
          <a:bodyPr>
            <a:normAutofit/>
          </a:bodyPr>
          <a:lstStyle/>
          <a:p>
            <a:pPr algn="ctr"/>
            <a:r>
              <a:rPr lang="en-US" sz="1800" smtClean="0"/>
              <a:t>Faculty </a:t>
            </a:r>
            <a:r>
              <a:rPr lang="en-US" sz="1800" dirty="0" smtClean="0"/>
              <a:t>of </a:t>
            </a:r>
            <a:r>
              <a:rPr lang="en-US" sz="1800" smtClean="0"/>
              <a:t>Information Technologies</a:t>
            </a:r>
          </a:p>
          <a:p>
            <a:pPr algn="ctr"/>
            <a:r>
              <a:rPr lang="en-US" sz="1800" smtClean="0"/>
              <a:t>Industrial University of Ho Chi Minh City</a:t>
            </a:r>
            <a:endParaRPr lang="en-US" sz="1800" dirty="0"/>
          </a:p>
        </p:txBody>
      </p:sp>
      <p:sp>
        <p:nvSpPr>
          <p:cNvPr id="4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52400" y="152401"/>
            <a:ext cx="44958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mtClean="0"/>
              <a:t>Java Programming Course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987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Getting the class name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If you have a class object c, you can get the name of the class with 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c.getName()</a:t>
            </a:r>
            <a:endParaRPr lang="en-US" altLang="zh-TW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getName</a:t>
            </a:r>
            <a:r>
              <a:rPr lang="en-US" altLang="zh-TW" smtClean="0">
                <a:ea typeface="新細明體" panose="02020500000000000000" pitchFamily="18" charset="-120"/>
              </a:rPr>
              <a:t> returns the fully qualified name; that is,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    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Class c = Button.class;</a:t>
            </a:r>
            <a:b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    String s = c.getName();</a:t>
            </a:r>
            <a:b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</a:b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    System.out.println(s);</a:t>
            </a:r>
            <a:r>
              <a:rPr lang="en-US" altLang="zh-TW" smtClean="0">
                <a:solidFill>
                  <a:srgbClr val="993366"/>
                </a:solidFill>
                <a:ea typeface="新細明體" panose="02020500000000000000" pitchFamily="18" charset="-120"/>
              </a:rPr>
              <a:t/>
            </a:r>
            <a:br>
              <a:rPr lang="en-US" altLang="zh-TW" smtClean="0">
                <a:solidFill>
                  <a:srgbClr val="993366"/>
                </a:solidFill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will print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    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java.awt.Button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Class 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Class</a:t>
            </a:r>
            <a:r>
              <a:rPr lang="en-US" altLang="zh-TW" smtClean="0">
                <a:ea typeface="新細明體" panose="02020500000000000000" pitchFamily="18" charset="-120"/>
              </a:rPr>
              <a:t> and its methods are in 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java.lang</a:t>
            </a:r>
            <a:r>
              <a:rPr lang="en-US" altLang="zh-TW" smtClean="0">
                <a:ea typeface="新細明體" panose="02020500000000000000" pitchFamily="18" charset="-120"/>
              </a:rPr>
              <a:t>, which is always imported and available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Getting all the superclasses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1616968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getSuperclass()</a:t>
            </a:r>
            <a:r>
              <a:rPr lang="en-US" altLang="zh-TW" sz="2400" smtClean="0">
                <a:ea typeface="新細明體" panose="02020500000000000000" pitchFamily="18" charset="-120"/>
              </a:rPr>
              <a:t> returns a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Class</a:t>
            </a:r>
            <a:r>
              <a:rPr lang="en-US" altLang="zh-TW" sz="2400" smtClean="0">
                <a:ea typeface="新細明體" panose="02020500000000000000" pitchFamily="18" charset="-120"/>
              </a:rPr>
              <a:t> object (or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null</a:t>
            </a:r>
            <a:r>
              <a:rPr lang="en-US" altLang="zh-TW" sz="2400" smtClean="0">
                <a:ea typeface="新細明體" panose="02020500000000000000" pitchFamily="18" charset="-120"/>
              </a:rPr>
              <a:t> if you call it on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Object</a:t>
            </a:r>
            <a:r>
              <a:rPr lang="en-US" altLang="zh-TW" sz="2400" smtClean="0">
                <a:ea typeface="新細明體" panose="02020500000000000000" pitchFamily="18" charset="-120"/>
              </a:rPr>
              <a:t>, which has no superclass)</a:t>
            </a:r>
          </a:p>
          <a:p>
            <a:pPr>
              <a:spcAft>
                <a:spcPts val="600"/>
              </a:spcAft>
            </a:pPr>
            <a:r>
              <a:rPr lang="en-US" altLang="zh-TW" sz="2400" smtClean="0">
                <a:ea typeface="新細明體" panose="02020500000000000000" pitchFamily="18" charset="-120"/>
              </a:rPr>
              <a:t>Example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>
              <a:spcAft>
                <a:spcPts val="600"/>
              </a:spcAft>
              <a:buClr>
                <a:srgbClr val="FFFF82"/>
              </a:buClr>
              <a:buFontTx/>
              <a:buChar char=" "/>
            </a:pPr>
            <a:endParaRPr lang="en-US" altLang="zh-TW" sz="1800">
              <a:solidFill>
                <a:srgbClr val="993366"/>
              </a:solidFill>
              <a:latin typeface="Trebuchet MS" panose="020B0603020202020204" pitchFamily="34" charset="0"/>
              <a:ea typeface="新細明體" panose="02020500000000000000" pitchFamily="18" charset="-120"/>
            </a:endParaRPr>
          </a:p>
          <a:p>
            <a:pPr lvl="1">
              <a:spcAft>
                <a:spcPts val="600"/>
              </a:spcAft>
            </a:pPr>
            <a:endParaRPr lang="en-US" altLang="zh-TW" sz="2400" smtClean="0">
              <a:ea typeface="新細明體" panose="02020500000000000000" pitchFamily="18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293368"/>
            <a:ext cx="7172848" cy="3159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Getting the class modifiers I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altLang="zh-TW" smtClean="0">
                <a:ea typeface="新細明體" panose="02020500000000000000" pitchFamily="18" charset="-120"/>
              </a:rPr>
              <a:t>The modifiers (e.g., public, final, abstract etc.) of a 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Class</a:t>
            </a:r>
            <a:r>
              <a:rPr lang="en-US" altLang="zh-TW" smtClean="0">
                <a:ea typeface="新細明體" panose="02020500000000000000" pitchFamily="18" charset="-120"/>
              </a:rPr>
              <a:t> object is encoded in an int and can be queried by the method 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getModifiers().</a:t>
            </a:r>
            <a:endParaRPr lang="en-US" altLang="zh-TW" u="sng" smtClean="0">
              <a:solidFill>
                <a:srgbClr val="993366"/>
              </a:solidFill>
              <a:latin typeface="Trebuchet MS" panose="020B0603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To decode the 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int</a:t>
            </a:r>
            <a:r>
              <a:rPr lang="en-US" altLang="zh-TW" smtClean="0">
                <a:ea typeface="新細明體" panose="02020500000000000000" pitchFamily="18" charset="-120"/>
              </a:rPr>
              <a:t> result, we need methods of the 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Modifier</a:t>
            </a:r>
            <a:r>
              <a:rPr lang="en-US" altLang="zh-TW" smtClean="0">
                <a:ea typeface="新細明體" panose="02020500000000000000" pitchFamily="18" charset="-120"/>
              </a:rPr>
              <a:t> class, which is in 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java.lang.reflect</a:t>
            </a:r>
            <a:r>
              <a:rPr lang="en-US" altLang="zh-TW" smtClean="0">
                <a:ea typeface="新細明體" panose="02020500000000000000" pitchFamily="18" charset="-120"/>
              </a:rPr>
              <a:t>, so: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    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import java.lang.reflect.*;</a:t>
            </a:r>
            <a:endParaRPr lang="en-US" altLang="zh-TW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Then we can do things like:</a:t>
            </a:r>
            <a:endParaRPr lang="en-US" altLang="zh-TW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mtClean="0">
                <a:solidFill>
                  <a:srgbClr val="993366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smtClean="0">
                <a:solidFill>
                  <a:srgbClr val="00206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 (Modifier.isPublic(m))</a:t>
            </a:r>
            <a:br>
              <a:rPr lang="en-US" altLang="zh-TW" b="1" smtClean="0">
                <a:solidFill>
                  <a:srgbClr val="00206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b="1" smtClean="0">
                <a:solidFill>
                  <a:srgbClr val="00206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System.out.println("public");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Or</a:t>
            </a:r>
          </a:p>
          <a:p>
            <a:pPr marL="0" indent="0">
              <a:buNone/>
            </a:pP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</a:rPr>
              <a:t>	</a:t>
            </a:r>
            <a:r>
              <a:rPr lang="en-US" altLang="zh-TW" b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modifier=									</a:t>
            </a:r>
            <a:r>
              <a:rPr lang="en-US" b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Modifier.</a:t>
            </a:r>
            <a:r>
              <a:rPr lang="en-US" b="1" i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toString(cls.getModifiers</a:t>
            </a:r>
            <a:r>
              <a:rPr lang="en-US" b="1" i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zh-TW" b="1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b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System.out.println(modifier);</a:t>
            </a:r>
            <a:endParaRPr lang="en-US" altLang="zh-TW" b="1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Getting the class modifiers II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Modifier</a:t>
            </a:r>
            <a:r>
              <a:rPr lang="en-US" altLang="zh-TW" smtClean="0">
                <a:ea typeface="新細明體" panose="02020500000000000000" pitchFamily="18" charset="-120"/>
              </a:rPr>
              <a:t> contains these methods (among others):</a:t>
            </a:r>
            <a:endParaRPr lang="en-US" altLang="zh-TW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public static boolean isAbstract(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int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)</a:t>
            </a:r>
            <a:endParaRPr lang="en-US" altLang="zh-TW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public static boolean isFinal(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int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)</a:t>
            </a:r>
            <a:endParaRPr lang="en-US" altLang="zh-TW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public static boolean isInterface(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int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)</a:t>
            </a:r>
            <a:endParaRPr lang="en-US" altLang="zh-TW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public static boolean isPrivate(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int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public static boolean isProtected(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int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)</a:t>
            </a:r>
            <a:endParaRPr lang="en-US" altLang="zh-TW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public static boolean isPublic(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int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)</a:t>
            </a:r>
            <a:endParaRPr lang="en-US" altLang="zh-TW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public static String toString(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int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)</a:t>
            </a:r>
            <a:endParaRPr lang="en-US" altLang="zh-TW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2"/>
            <a:r>
              <a:rPr lang="en-US" altLang="zh-TW" smtClean="0">
                <a:ea typeface="新細明體" panose="02020500000000000000" pitchFamily="18" charset="-120"/>
              </a:rPr>
              <a:t>This will return a string such as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"public final synchronized strictfp"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Getting interfaces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382000" cy="4800600"/>
          </a:xfrm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A class can implement zero or more interfaces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getInterfaces()</a:t>
            </a:r>
            <a:r>
              <a:rPr lang="en-US" altLang="zh-TW" sz="2400" smtClean="0">
                <a:ea typeface="新細明體" panose="02020500000000000000" pitchFamily="18" charset="-120"/>
              </a:rPr>
              <a:t> returns an </a:t>
            </a:r>
            <a:r>
              <a:rPr lang="en-US" altLang="zh-TW" sz="2400" i="1" smtClean="0">
                <a:ea typeface="新細明體" panose="02020500000000000000" pitchFamily="18" charset="-120"/>
              </a:rPr>
              <a:t>array</a:t>
            </a:r>
            <a:r>
              <a:rPr lang="en-US" altLang="zh-TW" sz="2400" smtClean="0">
                <a:ea typeface="新細明體" panose="02020500000000000000" pitchFamily="18" charset="-120"/>
              </a:rPr>
              <a:t> of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Class</a:t>
            </a:r>
            <a:r>
              <a:rPr lang="en-US" altLang="zh-TW" sz="2400" smtClean="0">
                <a:ea typeface="新細明體" panose="02020500000000000000" pitchFamily="18" charset="-120"/>
              </a:rPr>
              <a:t> objects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Ex: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>
              <a:buFont typeface="Times" panose="02020603050405020304" pitchFamily="18" charset="0"/>
              <a:buChar char="•"/>
            </a:pP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39" y="3429000"/>
            <a:ext cx="7039122" cy="237626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Examining classes and interfaces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smtClean="0">
                <a:ea typeface="新細明體" panose="02020500000000000000" pitchFamily="18" charset="-120"/>
              </a:rPr>
              <a:t>The class 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Class</a:t>
            </a:r>
            <a:r>
              <a:rPr lang="en-US" altLang="zh-TW" smtClean="0">
                <a:ea typeface="新細明體" panose="02020500000000000000" pitchFamily="18" charset="-120"/>
              </a:rPr>
              <a:t> represents both classes and interfaces</a:t>
            </a:r>
          </a:p>
          <a:p>
            <a:pPr algn="just"/>
            <a:r>
              <a:rPr lang="en-US" altLang="zh-TW" smtClean="0">
                <a:ea typeface="新細明體" panose="02020500000000000000" pitchFamily="18" charset="-120"/>
              </a:rPr>
              <a:t>To determine if a given 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Class</a:t>
            </a:r>
            <a:r>
              <a:rPr lang="en-US" altLang="zh-TW" smtClean="0">
                <a:ea typeface="新細明體" panose="02020500000000000000" pitchFamily="18" charset="-120"/>
              </a:rPr>
              <a:t> object 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</a:t>
            </a:r>
            <a:r>
              <a:rPr lang="en-US" altLang="zh-TW" smtClean="0">
                <a:ea typeface="新細明體" panose="02020500000000000000" pitchFamily="18" charset="-120"/>
              </a:rPr>
              <a:t> is an interface, use 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.isInterface()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To find out more about a class object, use:</a:t>
            </a:r>
            <a:endParaRPr lang="en-US" altLang="zh-TW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getModifiers()</a:t>
            </a:r>
          </a:p>
          <a:p>
            <a:pPr lvl="1"/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getFields()    </a:t>
            </a:r>
            <a:r>
              <a:rPr lang="en-US" altLang="zh-TW" smtClean="0">
                <a:solidFill>
                  <a:srgbClr val="CC9900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// "fields" == "instance variables"</a:t>
            </a:r>
          </a:p>
          <a:p>
            <a:pPr lvl="1"/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getConstructors()</a:t>
            </a:r>
          </a:p>
          <a:p>
            <a:pPr lvl="1"/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getMethods()</a:t>
            </a:r>
          </a:p>
          <a:p>
            <a:pPr lvl="1"/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isArray()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Getting 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Field</a:t>
            </a:r>
            <a:r>
              <a:rPr lang="en-US" altLang="zh-TW" smtClean="0"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public Field[] getFields() throws SecurityException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Returns an array of </a:t>
            </a:r>
            <a:r>
              <a:rPr lang="en-US" altLang="zh-TW" sz="2400" i="1" smtClean="0">
                <a:solidFill>
                  <a:srgbClr val="FF0000"/>
                </a:solidFill>
                <a:ea typeface="新細明體" panose="02020500000000000000" pitchFamily="18" charset="-120"/>
              </a:rPr>
              <a:t>public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Fields</a:t>
            </a:r>
            <a:r>
              <a:rPr lang="en-US" altLang="zh-TW" sz="2400" smtClean="0">
                <a:ea typeface="新細明體" panose="02020500000000000000" pitchFamily="18" charset="-120"/>
              </a:rPr>
              <a:t> (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including inherited fields</a:t>
            </a:r>
            <a:r>
              <a:rPr lang="en-US" altLang="zh-TW" sz="2400" smtClean="0">
                <a:ea typeface="新細明體" panose="02020500000000000000" pitchFamily="18" charset="-120"/>
              </a:rPr>
              <a:t>).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The length of the array may be zero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The fields are not returned in any particular order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Both </a:t>
            </a:r>
            <a:r>
              <a:rPr lang="en-US" altLang="zh-TW" sz="2400" smtClean="0">
                <a:solidFill>
                  <a:srgbClr val="0066FF"/>
                </a:solidFill>
                <a:ea typeface="新細明體" panose="02020500000000000000" pitchFamily="18" charset="-120"/>
              </a:rPr>
              <a:t>locally defined and inherited instance</a:t>
            </a:r>
            <a:r>
              <a:rPr lang="en-US" altLang="zh-TW" sz="2400" smtClean="0">
                <a:ea typeface="新細明體" panose="02020500000000000000" pitchFamily="18" charset="-120"/>
              </a:rPr>
              <a:t> variables are returned, but </a:t>
            </a:r>
            <a:r>
              <a:rPr lang="en-US" altLang="zh-TW" sz="2400" i="1" smtClean="0">
                <a:solidFill>
                  <a:srgbClr val="0066FF"/>
                </a:solidFill>
                <a:ea typeface="新細明體" panose="02020500000000000000" pitchFamily="18" charset="-120"/>
              </a:rPr>
              <a:t>not</a:t>
            </a:r>
            <a:r>
              <a:rPr lang="en-US" altLang="zh-TW" sz="2400" smtClean="0">
                <a:solidFill>
                  <a:srgbClr val="0066FF"/>
                </a:solidFill>
                <a:ea typeface="新細明體" panose="02020500000000000000" pitchFamily="18" charset="-120"/>
              </a:rPr>
              <a:t> static variables.</a:t>
            </a:r>
          </a:p>
          <a:p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public Field getField(String name)</a:t>
            </a:r>
            <a:b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</a:b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    throws NoSuchFieldException, SecurityException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Returns the named </a:t>
            </a:r>
            <a:r>
              <a:rPr lang="en-US" altLang="zh-TW" sz="2400" i="1" smtClean="0">
                <a:solidFill>
                  <a:srgbClr val="FF0000"/>
                </a:solidFill>
                <a:ea typeface="新細明體" panose="02020500000000000000" pitchFamily="18" charset="-120"/>
              </a:rPr>
              <a:t>public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Field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If no immediate field is found, the superclasses and interfaces are searched recursively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7" y="727052"/>
            <a:ext cx="8364537" cy="896938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Using 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Field</a:t>
            </a:r>
            <a:r>
              <a:rPr lang="en-US" altLang="zh-TW" smtClean="0">
                <a:ea typeface="新細明體" panose="02020500000000000000" pitchFamily="18" charset="-120"/>
              </a:rPr>
              <a:t>s (1)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88938" y="1628799"/>
            <a:ext cx="8364537" cy="48958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en-US" altLang="zh-TW" sz="2800" smtClean="0">
                <a:ea typeface="新細明體" panose="02020500000000000000" pitchFamily="18" charset="-120"/>
              </a:rPr>
              <a:t>If </a:t>
            </a:r>
            <a:r>
              <a:rPr lang="en-US" altLang="zh-TW" sz="2800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f</a:t>
            </a:r>
            <a:r>
              <a:rPr lang="en-US" altLang="zh-TW" sz="2800" smtClean="0">
                <a:ea typeface="新細明體" panose="02020500000000000000" pitchFamily="18" charset="-120"/>
              </a:rPr>
              <a:t> is a </a:t>
            </a:r>
            <a:r>
              <a:rPr lang="en-US" altLang="zh-TW" sz="28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Field</a:t>
            </a:r>
            <a:r>
              <a:rPr lang="en-US" altLang="zh-TW" sz="2800" smtClean="0">
                <a:ea typeface="新細明體" panose="02020500000000000000" pitchFamily="18" charset="-120"/>
              </a:rPr>
              <a:t> object, then</a:t>
            </a:r>
            <a:endParaRPr lang="en-US" altLang="zh-TW" sz="28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>
              <a:lnSpc>
                <a:spcPct val="160000"/>
              </a:lnSpc>
              <a:spcAft>
                <a:spcPts val="600"/>
              </a:spcAft>
            </a:pPr>
            <a:r>
              <a:rPr lang="en-US" altLang="zh-TW" sz="2400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f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.getName()</a:t>
            </a:r>
            <a:r>
              <a:rPr lang="en-US" altLang="zh-TW" sz="2400" smtClean="0">
                <a:ea typeface="新細明體" panose="02020500000000000000" pitchFamily="18" charset="-120"/>
              </a:rPr>
              <a:t> returns the simple name of the field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>
              <a:lnSpc>
                <a:spcPct val="160000"/>
              </a:lnSpc>
              <a:spcAft>
                <a:spcPts val="600"/>
              </a:spcAft>
            </a:pPr>
            <a:r>
              <a:rPr lang="en-US" altLang="zh-TW" sz="2400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f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.getType()</a:t>
            </a:r>
            <a:r>
              <a:rPr lang="en-US" altLang="zh-TW" sz="2400" smtClean="0">
                <a:ea typeface="新細明體" panose="02020500000000000000" pitchFamily="18" charset="-120"/>
              </a:rPr>
              <a:t> returns the type (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Class</a:t>
            </a:r>
            <a:r>
              <a:rPr lang="en-US" altLang="zh-TW" sz="2400" smtClean="0">
                <a:ea typeface="新細明體" panose="02020500000000000000" pitchFamily="18" charset="-120"/>
              </a:rPr>
              <a:t>) of the field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>
              <a:lnSpc>
                <a:spcPct val="160000"/>
              </a:lnSpc>
              <a:spcAft>
                <a:spcPts val="600"/>
              </a:spcAft>
            </a:pPr>
            <a:r>
              <a:rPr lang="en-US" altLang="zh-TW" sz="2400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f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.getModifiers()</a:t>
            </a:r>
            <a:r>
              <a:rPr lang="en-US" altLang="zh-TW" sz="2400" smtClean="0">
                <a:ea typeface="新細明體" panose="02020500000000000000" pitchFamily="18" charset="-120"/>
              </a:rPr>
              <a:t> returns the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Modifier</a:t>
            </a:r>
            <a:r>
              <a:rPr lang="en-US" altLang="zh-TW" sz="2400" smtClean="0">
                <a:ea typeface="新細明體" panose="02020500000000000000" pitchFamily="18" charset="-120"/>
              </a:rPr>
              <a:t>s of the field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>
              <a:lnSpc>
                <a:spcPct val="160000"/>
              </a:lnSpc>
              <a:spcAft>
                <a:spcPts val="600"/>
              </a:spcAft>
            </a:pPr>
            <a:r>
              <a:rPr lang="en-US" altLang="zh-TW" sz="2400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f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.toString()</a:t>
            </a:r>
            <a:r>
              <a:rPr lang="en-US" altLang="zh-TW" sz="2400" smtClean="0">
                <a:ea typeface="新細明體" panose="02020500000000000000" pitchFamily="18" charset="-120"/>
              </a:rPr>
              <a:t> returns a String containing access modifiers, the type, and the fully qualified field name</a:t>
            </a:r>
          </a:p>
          <a:p>
            <a:pPr lvl="2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sz="2300" smtClean="0">
                <a:ea typeface="新細明體" panose="02020500000000000000" pitchFamily="18" charset="-120"/>
              </a:rPr>
              <a:t>Example</a:t>
            </a:r>
            <a:r>
              <a:rPr lang="en-US" altLang="zh-TW" sz="2800" smtClean="0">
                <a:ea typeface="新細明體" panose="02020500000000000000" pitchFamily="18" charset="-120"/>
              </a:rPr>
              <a:t>: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public  java.lang.String  Person.name</a:t>
            </a:r>
            <a:endParaRPr lang="en-US" altLang="zh-TW" sz="2800" smtClean="0">
              <a:solidFill>
                <a:srgbClr val="993366"/>
              </a:solidFill>
              <a:latin typeface="Trebuchet MS" panose="020B0603020202020204" pitchFamily="34" charset="0"/>
              <a:ea typeface="新細明體" panose="02020500000000000000" pitchFamily="18" charset="-120"/>
            </a:endParaRPr>
          </a:p>
          <a:p>
            <a:pPr lvl="1">
              <a:lnSpc>
                <a:spcPct val="160000"/>
              </a:lnSpc>
              <a:spcAft>
                <a:spcPts val="600"/>
              </a:spcAft>
            </a:pPr>
            <a:r>
              <a:rPr lang="en-US" altLang="zh-TW" sz="2400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f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.getDeclaringClass()</a:t>
            </a:r>
            <a:r>
              <a:rPr lang="en-US" altLang="zh-TW" sz="2400" smtClean="0">
                <a:ea typeface="新細明體" panose="02020500000000000000" pitchFamily="18" charset="-120"/>
              </a:rPr>
              <a:t> returns the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Class</a:t>
            </a:r>
            <a:r>
              <a:rPr lang="en-US" altLang="zh-TW" sz="2400" smtClean="0">
                <a:solidFill>
                  <a:srgbClr val="FFFF82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</a:rPr>
              <a:t>in which this field is declared</a:t>
            </a:r>
          </a:p>
          <a:p>
            <a:pPr lvl="2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sz="2600" smtClean="0">
                <a:ea typeface="新細明體" panose="02020500000000000000" pitchFamily="18" charset="-120"/>
              </a:rPr>
              <a:t>note: </a:t>
            </a:r>
            <a:r>
              <a:rPr lang="en-US" altLang="zh-TW" sz="2600" smtClean="0">
                <a:solidFill>
                  <a:srgbClr val="0066FF"/>
                </a:solidFill>
                <a:ea typeface="新細明體" panose="02020500000000000000" pitchFamily="18" charset="-120"/>
              </a:rPr>
              <a:t>getFields()  may return superclass fields</a:t>
            </a:r>
            <a:r>
              <a:rPr lang="en-US" altLang="zh-TW" sz="260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Using 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Field</a:t>
            </a:r>
            <a:r>
              <a:rPr lang="en-US" altLang="zh-TW" smtClean="0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(2)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3065512"/>
          </a:xfrm>
        </p:spPr>
        <p:txBody>
          <a:bodyPr/>
          <a:lstStyle/>
          <a:p>
            <a:r>
              <a:rPr lang="zh-TW" altLang="en-US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The fields of a particular object 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obj</a:t>
            </a:r>
            <a:r>
              <a:rPr lang="en-US" altLang="zh-TW" smtClean="0">
                <a:ea typeface="新細明體" panose="02020500000000000000" pitchFamily="18" charset="-120"/>
              </a:rPr>
              <a:t> may be accessed with:</a:t>
            </a:r>
            <a:endParaRPr lang="en-US" altLang="zh-TW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boolean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 f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.getBoolean(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obj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)</a:t>
            </a:r>
            <a:r>
              <a:rPr lang="en-US" altLang="zh-TW" smtClean="0">
                <a:solidFill>
                  <a:srgbClr val="993366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 int 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.getInt(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obj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)</a:t>
            </a:r>
            <a:r>
              <a:rPr lang="en-US" altLang="zh-TW" smtClean="0">
                <a:solidFill>
                  <a:srgbClr val="993366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 double 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.getDouble(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obj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)</a:t>
            </a:r>
            <a:r>
              <a:rPr lang="en-US" altLang="zh-TW" smtClean="0">
                <a:solidFill>
                  <a:srgbClr val="993366"/>
                </a:solidFill>
                <a:ea typeface="新細明體" panose="02020500000000000000" pitchFamily="18" charset="-120"/>
              </a:rPr>
              <a:t>, etc., return the value</a:t>
            </a:r>
            <a:r>
              <a:rPr lang="en-US" altLang="zh-TW" smtClean="0">
                <a:ea typeface="新細明體" panose="02020500000000000000" pitchFamily="18" charset="-120"/>
              </a:rPr>
              <a:t> of the field, assuming it is that type or can be widened to that type</a:t>
            </a:r>
            <a:endParaRPr lang="en-US" altLang="zh-TW" smtClean="0">
              <a:solidFill>
                <a:srgbClr val="993366"/>
              </a:solidFill>
              <a:latin typeface="Trebuchet MS" panose="020B0603020202020204" pitchFamily="34" charset="0"/>
              <a:ea typeface="新細明體" panose="02020500000000000000" pitchFamily="18" charset="-120"/>
            </a:endParaRPr>
          </a:p>
          <a:p>
            <a:pPr lvl="1"/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Object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 f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.get(obj)</a:t>
            </a:r>
            <a:r>
              <a:rPr lang="en-US" altLang="zh-TW" smtClean="0">
                <a:ea typeface="新細明體" panose="02020500000000000000" pitchFamily="18" charset="-120"/>
              </a:rPr>
              <a:t> returns the value of the field, assuming it is an Object</a:t>
            </a:r>
            <a:endParaRPr lang="en-US" altLang="zh-TW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void 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.set(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obj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value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)</a:t>
            </a:r>
            <a:r>
              <a:rPr lang="en-US" altLang="zh-TW" smtClean="0">
                <a:solidFill>
                  <a:srgbClr val="993366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 void 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.setBoolean(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obj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bool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)</a:t>
            </a:r>
            <a:r>
              <a:rPr lang="en-US" altLang="zh-TW" smtClean="0">
                <a:solidFill>
                  <a:srgbClr val="993366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 void 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.setInt(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obj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i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)</a:t>
            </a:r>
            <a:r>
              <a:rPr lang="en-US" altLang="zh-TW" smtClean="0">
                <a:solidFill>
                  <a:srgbClr val="993366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 void</a:t>
            </a:r>
            <a:r>
              <a:rPr lang="en-US" altLang="zh-TW" smtClean="0">
                <a:solidFill>
                  <a:srgbClr val="FFFF82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.getDouble(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obj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d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)</a:t>
            </a:r>
            <a:r>
              <a:rPr lang="en-US" altLang="zh-TW" smtClean="0">
                <a:ea typeface="新細明體" panose="02020500000000000000" pitchFamily="18" charset="-120"/>
              </a:rPr>
              <a:t>, etc. set the value of a field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541371"/>
            <a:ext cx="6696744" cy="2207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Getting Constructors of a class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if c is a Class, then</a:t>
            </a:r>
          </a:p>
          <a:p>
            <a:r>
              <a:rPr lang="en-US" altLang="zh-TW" sz="2400" smtClean="0">
                <a:solidFill>
                  <a:srgbClr val="993366"/>
                </a:solidFill>
                <a:ea typeface="新細明體" panose="02020500000000000000" pitchFamily="18" charset="-120"/>
              </a:rPr>
              <a:t>c.getConstructors()</a:t>
            </a:r>
            <a:r>
              <a:rPr lang="en-US" altLang="zh-TW" sz="2400" smtClean="0">
                <a:ea typeface="新細明體" panose="02020500000000000000" pitchFamily="18" charset="-120"/>
              </a:rPr>
              <a:t> : Constructor[] return an array of all public constructors of class c.</a:t>
            </a:r>
          </a:p>
          <a:p>
            <a:r>
              <a:rPr lang="en-US" altLang="zh-TW" sz="2400" smtClean="0">
                <a:solidFill>
                  <a:srgbClr val="993366"/>
                </a:solidFill>
                <a:ea typeface="新細明體" panose="02020500000000000000" pitchFamily="18" charset="-120"/>
              </a:rPr>
              <a:t>c.getConstructor( Class … paramTypes )</a:t>
            </a:r>
            <a:r>
              <a:rPr lang="en-US" altLang="zh-TW" sz="2400" smtClean="0">
                <a:ea typeface="新細明體" panose="02020500000000000000" pitchFamily="18" charset="-120"/>
              </a:rPr>
              <a:t> returns a constructor whose parameter types match those given paramTypes.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ea typeface="新細明體" panose="02020500000000000000" pitchFamily="18" charset="-120"/>
              </a:rPr>
              <a:t>Ex:</a:t>
            </a:r>
          </a:p>
          <a:p>
            <a:r>
              <a:rPr lang="en-US" altLang="zh-TW" sz="2400" smtClean="0">
                <a:solidFill>
                  <a:srgbClr val="009900"/>
                </a:solidFill>
                <a:ea typeface="新細明體" panose="02020500000000000000" pitchFamily="18" charset="-120"/>
              </a:rPr>
              <a:t>String.class.getConstructors().length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ea typeface="新細明體" panose="02020500000000000000" pitchFamily="18" charset="-120"/>
              </a:rPr>
              <a:t>&gt; </a:t>
            </a:r>
            <a:r>
              <a:rPr lang="en-US" altLang="zh-TW" sz="2400" smtClean="0">
                <a:solidFill>
                  <a:srgbClr val="993366"/>
                </a:solidFill>
                <a:ea typeface="新細明體" panose="02020500000000000000" pitchFamily="18" charset="-120"/>
              </a:rPr>
              <a:t>15;</a:t>
            </a:r>
          </a:p>
          <a:p>
            <a:r>
              <a:rPr lang="en-US" altLang="zh-TW" sz="2400" smtClean="0">
                <a:solidFill>
                  <a:srgbClr val="009900"/>
                </a:solidFill>
                <a:ea typeface="新細明體" panose="02020500000000000000" pitchFamily="18" charset="-120"/>
              </a:rPr>
              <a:t>String.class.getConstructor( char[].class, int.class, int.class).toString()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66FF"/>
                </a:solidFill>
                <a:ea typeface="新細明體" panose="02020500000000000000" pitchFamily="18" charset="-120"/>
              </a:rPr>
              <a:t>&gt; </a:t>
            </a:r>
            <a:r>
              <a:rPr lang="en-US" altLang="zh-TW" sz="2400" smtClean="0">
                <a:solidFill>
                  <a:srgbClr val="993366"/>
                </a:solidFill>
                <a:ea typeface="新細明體" panose="02020500000000000000" pitchFamily="18" charset="-120"/>
              </a:rPr>
              <a:t>String(char[], int,int).</a:t>
            </a:r>
            <a:endParaRPr lang="en-US" sz="2400" smtClean="0">
              <a:solidFill>
                <a:srgbClr val="99336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/>
              <a:t>Session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The Class object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mtClean="0"/>
              <a:t>Getting </a:t>
            </a:r>
            <a:r>
              <a:rPr lang="en-US"/>
              <a:t>Constructors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/>
              <a:t>Getting Fields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/>
              <a:t>Getting Methods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/>
              <a:t>Array </a:t>
            </a:r>
            <a:r>
              <a:rPr lang="en-US" smtClean="0"/>
              <a:t>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Invoke methods dynamically</a:t>
            </a: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http://fisama.files.wordpress.com/2010/09/java_logo_ruby_sty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996" y="1828800"/>
            <a:ext cx="3799082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86880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Constructors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If </a:t>
            </a:r>
            <a:r>
              <a:rPr lang="en-US" altLang="zh-TW" sz="2400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</a:t>
            </a:r>
            <a:r>
              <a:rPr lang="en-US" altLang="zh-TW" sz="2400" smtClean="0">
                <a:ea typeface="新細明體" panose="02020500000000000000" pitchFamily="18" charset="-120"/>
              </a:rPr>
              <a:t> is a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Constructor</a:t>
            </a:r>
            <a:r>
              <a:rPr lang="en-US" altLang="zh-TW" sz="2400" smtClean="0">
                <a:ea typeface="新細明體" panose="02020500000000000000" pitchFamily="18" charset="-120"/>
              </a:rPr>
              <a:t> object, then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z="2400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.getName()</a:t>
            </a:r>
            <a:r>
              <a:rPr lang="en-US" altLang="zh-TW" sz="2400" smtClean="0">
                <a:ea typeface="新細明體" panose="02020500000000000000" pitchFamily="18" charset="-120"/>
              </a:rPr>
              <a:t> returns the name of the constructor, as a String (this is the same as the name of the class)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z="2400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.getDeclaringClass()</a:t>
            </a:r>
            <a:r>
              <a:rPr lang="en-US" altLang="zh-TW" sz="2400" smtClean="0">
                <a:ea typeface="新細明體" panose="02020500000000000000" pitchFamily="18" charset="-120"/>
              </a:rPr>
              <a:t> returns the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Class</a:t>
            </a:r>
            <a:r>
              <a:rPr lang="en-US" altLang="zh-TW" sz="2400" smtClean="0">
                <a:solidFill>
                  <a:srgbClr val="FFFF82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</a:rPr>
              <a:t>in which this constructor is declared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z="2400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.getModifiers()</a:t>
            </a:r>
            <a:r>
              <a:rPr lang="en-US" altLang="zh-TW" sz="2400" smtClean="0">
                <a:ea typeface="新細明體" panose="02020500000000000000" pitchFamily="18" charset="-120"/>
              </a:rPr>
              <a:t> returns the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Modifier</a:t>
            </a:r>
            <a:r>
              <a:rPr lang="en-US" altLang="zh-TW" sz="2400" smtClean="0">
                <a:ea typeface="新細明體" panose="02020500000000000000" pitchFamily="18" charset="-120"/>
              </a:rPr>
              <a:t>s of the constructor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z="2400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.getParameterTypes()</a:t>
            </a:r>
            <a:r>
              <a:rPr lang="en-US" altLang="zh-TW" sz="2400" smtClean="0">
                <a:ea typeface="新細明體" panose="02020500000000000000" pitchFamily="18" charset="-120"/>
              </a:rPr>
              <a:t> returns an array of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Class </a:t>
            </a:r>
            <a:r>
              <a:rPr lang="en-US" altLang="zh-TW" sz="2400" smtClean="0">
                <a:ea typeface="新細明體" panose="02020500000000000000" pitchFamily="18" charset="-120"/>
              </a:rPr>
              <a:t>objects, in declaration order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z="2400" i="1" smtClean="0">
                <a:solidFill>
                  <a:srgbClr val="FF0000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</a:t>
            </a:r>
            <a:r>
              <a:rPr lang="en-US" altLang="zh-TW" sz="2400" smtClean="0">
                <a:solidFill>
                  <a:srgbClr val="FF0000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.newInstance(Object… init_args)</a:t>
            </a:r>
            <a:r>
              <a:rPr lang="en-US" altLang="zh-TW" sz="2400" smtClean="0">
                <a:solidFill>
                  <a:srgbClr val="FFFF82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</a:rPr>
              <a:t>creates and returns a new instance of class </a:t>
            </a:r>
            <a:r>
              <a:rPr lang="en-US" altLang="zh-TW" sz="2400" i="1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2">
              <a:lnSpc>
                <a:spcPct val="150000"/>
              </a:lnSpc>
            </a:pPr>
            <a:r>
              <a:rPr lang="en-US" altLang="zh-TW" sz="2000" smtClean="0">
                <a:ea typeface="新細明體" panose="02020500000000000000" pitchFamily="18" charset="-120"/>
              </a:rPr>
              <a:t>Arguments that should be primitives are automatically unwrapped as needed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Example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9900"/>
                </a:solidFill>
                <a:ea typeface="新細明體" panose="02020500000000000000" pitchFamily="18" charset="-120"/>
              </a:rPr>
              <a:t>Constructor c = String.class.getConstrucor( char[].class, int.class, int.class).toString()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mtClean="0">
                <a:solidFill>
                  <a:srgbClr val="993366"/>
                </a:solidFill>
                <a:ea typeface="新細明體" panose="02020500000000000000" pitchFamily="18" charset="-120"/>
              </a:rPr>
              <a:t>String(char[], int,int).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r>
              <a:rPr lang="en-US" altLang="zh-TW" smtClean="0">
                <a:solidFill>
                  <a:srgbClr val="009900"/>
                </a:solidFill>
                <a:ea typeface="新細明體" panose="02020500000000000000" pitchFamily="18" charset="-120"/>
              </a:rPr>
              <a:t>String s = c.newInstance(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olidFill>
                  <a:srgbClr val="009900"/>
                </a:solidFill>
                <a:ea typeface="新細明體" panose="02020500000000000000" pitchFamily="18" charset="-120"/>
              </a:rPr>
              <a:t>                    new char[] {‘a’,’b’,’c’,’d’ }, 1, 2 );</a:t>
            </a:r>
          </a:p>
          <a:p>
            <a:r>
              <a:rPr lang="en-US" altLang="zh-TW" smtClean="0">
                <a:solidFill>
                  <a:srgbClr val="009900"/>
                </a:solidFill>
                <a:ea typeface="新細明體" panose="02020500000000000000" pitchFamily="18" charset="-120"/>
              </a:rPr>
              <a:t>assert s == “bc”;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mtClean="0">
              <a:solidFill>
                <a:srgbClr val="009900"/>
              </a:solidFill>
            </a:endParaRP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371600"/>
            <a:ext cx="8382000" cy="47216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43808" y="4725144"/>
            <a:ext cx="2592288" cy="7200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99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Methods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6238" y="1484313"/>
            <a:ext cx="8283575" cy="5095875"/>
          </a:xfrm>
        </p:spPr>
        <p:txBody>
          <a:bodyPr/>
          <a:lstStyle/>
          <a:p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public Method[] getMethods()</a:t>
            </a:r>
            <a:b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</a:b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          throws SecurityException</a:t>
            </a:r>
            <a:endParaRPr lang="en-US" altLang="zh-TW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Returns an array of 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Method</a:t>
            </a:r>
            <a:r>
              <a:rPr lang="en-US" altLang="zh-TW" smtClean="0">
                <a:ea typeface="新細明體" panose="02020500000000000000" pitchFamily="18" charset="-120"/>
              </a:rPr>
              <a:t> objects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These are the </a:t>
            </a:r>
            <a:r>
              <a:rPr lang="en-US" altLang="zh-TW" i="1" smtClean="0">
                <a:solidFill>
                  <a:srgbClr val="FF0000"/>
                </a:solidFill>
                <a:ea typeface="新細明體" panose="02020500000000000000" pitchFamily="18" charset="-120"/>
              </a:rPr>
              <a:t>public</a:t>
            </a: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solidFill>
                  <a:srgbClr val="FF0000"/>
                </a:solidFill>
                <a:ea typeface="新細明體" panose="02020500000000000000" pitchFamily="18" charset="-120"/>
              </a:rPr>
              <a:t>member</a:t>
            </a:r>
            <a:r>
              <a:rPr lang="en-US" altLang="zh-TW" smtClean="0">
                <a:ea typeface="新細明體" panose="02020500000000000000" pitchFamily="18" charset="-120"/>
              </a:rPr>
              <a:t> methods of the class or interface, including inherited methods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The methods are returned in no particular order</a:t>
            </a:r>
            <a:endParaRPr lang="en-US" altLang="zh-TW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public Method getMethod(String name,</a:t>
            </a:r>
            <a:b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</a:b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                                       Class… parameterTypes)</a:t>
            </a:r>
            <a:b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</a:b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throws NoSuchMethodException, SecurityException</a:t>
            </a:r>
            <a:endParaRPr lang="en-US" altLang="zh-TW" smtClean="0">
              <a:solidFill>
                <a:srgbClr val="993366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Methods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getDeclaringClass()</a:t>
            </a:r>
            <a:r>
              <a:rPr lang="en-US" altLang="zh-TW" sz="2400" smtClean="0">
                <a:solidFill>
                  <a:srgbClr val="FFFF82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 </a:t>
            </a:r>
            <a:endParaRPr lang="en-US" altLang="zh-TW" sz="2400" smtClean="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Returns the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Class</a:t>
            </a:r>
            <a:r>
              <a:rPr lang="en-US" altLang="zh-TW" sz="2400" smtClean="0">
                <a:ea typeface="新細明體" panose="02020500000000000000" pitchFamily="18" charset="-120"/>
              </a:rPr>
              <a:t> object representing the class or interface that declares the method represented by this</a:t>
            </a:r>
            <a:r>
              <a:rPr lang="en-US" altLang="zh-TW" sz="2400" smtClean="0">
                <a:solidFill>
                  <a:srgbClr val="993366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Method</a:t>
            </a:r>
            <a:r>
              <a:rPr lang="en-US" altLang="zh-TW" sz="2400" smtClean="0">
                <a:ea typeface="新細明體" panose="02020500000000000000" pitchFamily="18" charset="-120"/>
              </a:rPr>
              <a:t> object</a:t>
            </a:r>
            <a:endParaRPr lang="en-US" altLang="zh-TW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getName() 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Returns the name of the method represented by this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Method</a:t>
            </a:r>
            <a:r>
              <a:rPr lang="en-US" altLang="zh-TW" sz="2400" smtClean="0">
                <a:ea typeface="新細明體" panose="02020500000000000000" pitchFamily="18" charset="-120"/>
              </a:rPr>
              <a:t> object, as a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String</a:t>
            </a:r>
            <a:endParaRPr lang="en-US" altLang="zh-TW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getModifiers()</a:t>
            </a:r>
            <a:r>
              <a:rPr lang="en-US" altLang="zh-TW" sz="2000" smtClean="0">
                <a:solidFill>
                  <a:srgbClr val="993366"/>
                </a:solidFill>
                <a:ea typeface="新細明體" panose="02020500000000000000" pitchFamily="18" charset="-12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Returns the Java language modifiers for the method represented by this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Method</a:t>
            </a:r>
            <a:r>
              <a:rPr lang="en-US" altLang="zh-TW" sz="2400" smtClean="0">
                <a:ea typeface="新細明體" panose="02020500000000000000" pitchFamily="18" charset="-120"/>
              </a:rPr>
              <a:t> object, as an integer</a:t>
            </a:r>
            <a:endParaRPr lang="en-US" altLang="zh-TW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getParameterTypes() 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panose="02020500000000000000" pitchFamily="18" charset="-120"/>
              </a:rPr>
              <a:t>Returns an array of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Class</a:t>
            </a:r>
            <a:r>
              <a:rPr lang="en-US" altLang="zh-TW" sz="2400" smtClean="0">
                <a:ea typeface="新細明體" panose="02020500000000000000" pitchFamily="18" charset="-120"/>
              </a:rPr>
              <a:t> objects that represent the formal parameter types, in declaration order, of the method represented by this</a:t>
            </a:r>
            <a:r>
              <a:rPr lang="en-US" altLang="zh-TW" sz="2400" smtClean="0">
                <a:solidFill>
                  <a:srgbClr val="993366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Method</a:t>
            </a:r>
            <a:r>
              <a:rPr lang="en-US" altLang="zh-TW" sz="2400" smtClean="0">
                <a:ea typeface="新細明體" panose="02020500000000000000" pitchFamily="18" charset="-120"/>
              </a:rPr>
              <a:t>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Methods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68" y="1572208"/>
            <a:ext cx="8534400" cy="45835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70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Methods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4582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getReturnType() 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Returns a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Class</a:t>
            </a:r>
            <a:r>
              <a:rPr lang="en-US" altLang="zh-TW" sz="2400" smtClean="0">
                <a:solidFill>
                  <a:srgbClr val="993366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</a:rPr>
              <a:t>object that represents the formal return type of the method represented by this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Method</a:t>
            </a:r>
            <a:r>
              <a:rPr lang="en-US" altLang="zh-TW" sz="2400" smtClean="0">
                <a:ea typeface="新細明體" panose="02020500000000000000" pitchFamily="18" charset="-120"/>
              </a:rPr>
              <a:t> object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toString()</a:t>
            </a:r>
            <a:r>
              <a:rPr lang="en-US" altLang="zh-TW" sz="20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 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Returns a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String</a:t>
            </a:r>
            <a:r>
              <a:rPr lang="en-US" altLang="zh-TW" sz="2400" smtClean="0">
                <a:ea typeface="新細明體" panose="02020500000000000000" pitchFamily="18" charset="-120"/>
              </a:rPr>
              <a:t> describing this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Method</a:t>
            </a:r>
            <a:r>
              <a:rPr lang="en-US" altLang="zh-TW" sz="2400" smtClean="0">
                <a:ea typeface="新細明體" panose="02020500000000000000" pitchFamily="18" charset="-120"/>
              </a:rPr>
              <a:t> (typically pretty long)</a:t>
            </a:r>
            <a:endParaRPr lang="en-US" altLang="zh-TW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smtClean="0">
                <a:solidFill>
                  <a:srgbClr val="FF0000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public Object invoke(Object obj, Object… args)</a:t>
            </a:r>
            <a:endParaRPr lang="en-US" altLang="zh-TW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Invokes the underlying method represented by this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Method</a:t>
            </a:r>
            <a:r>
              <a:rPr lang="en-US" altLang="zh-TW" sz="2400" smtClean="0">
                <a:solidFill>
                  <a:srgbClr val="993366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</a:rPr>
              <a:t>object, on the specified object with the specified parameters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Individual parameters are automatically unwrapped to match primitive formal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Examples of invoke()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76238" y="1484313"/>
            <a:ext cx="8588375" cy="50958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“abcdefg”.length()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&gt;  7 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Method </a:t>
            </a:r>
            <a:r>
              <a:rPr lang="en-US" altLang="zh-TW" sz="2400" i="1" smtClean="0">
                <a:ea typeface="新細明體" panose="02020500000000000000" pitchFamily="18" charset="-120"/>
              </a:rPr>
              <a:t>lengthMethod</a:t>
            </a:r>
            <a:r>
              <a:rPr lang="en-US" altLang="zh-TW" sz="2400" smtClean="0">
                <a:ea typeface="新細明體" panose="02020500000000000000" pitchFamily="18" charset="-120"/>
              </a:rPr>
              <a:t> =  String.class.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getMethod</a:t>
            </a:r>
            <a:r>
              <a:rPr lang="en-US" altLang="zh-TW" sz="2400" smtClean="0">
                <a:ea typeface="新細明體" panose="02020500000000000000" pitchFamily="18" charset="-120"/>
              </a:rPr>
              <a:t>(“length”) ;</a:t>
            </a:r>
          </a:p>
          <a:p>
            <a:r>
              <a:rPr lang="en-US" altLang="zh-TW" sz="2400" i="1" smtClean="0">
                <a:ea typeface="新細明體" panose="02020500000000000000" pitchFamily="18" charset="-120"/>
              </a:rPr>
              <a:t>lengthMethod</a:t>
            </a:r>
            <a:r>
              <a:rPr lang="en-US" altLang="zh-TW" sz="2400" smtClean="0">
                <a:ea typeface="新細明體" panose="02020500000000000000" pitchFamily="18" charset="-120"/>
              </a:rPr>
              <a:t>.invoke(“abcdefg”)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&gt; 7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“abcdefg”.substring(2, 5)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&gt; cde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Method substringMethod  = String.class.getMethod  ( “substring”,  int.class,  Integer.TYPE ) ;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substringEMthod.invoke( “abcdefg”, 2, new Integer(5) 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&gt;  cde</a:t>
            </a:r>
            <a:endParaRPr lang="en-US" sz="240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Examples of invoke()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80" y="2276872"/>
            <a:ext cx="8369776" cy="2592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678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Arrays I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To determine whether an object 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obj</a:t>
            </a:r>
            <a:r>
              <a:rPr lang="en-US" altLang="zh-TW" smtClean="0">
                <a:solidFill>
                  <a:srgbClr val="993366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is an array,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Get its class 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</a:t>
            </a:r>
            <a:r>
              <a:rPr lang="en-US" altLang="zh-TW" smtClean="0">
                <a:ea typeface="新細明體" panose="02020500000000000000" pitchFamily="18" charset="-120"/>
              </a:rPr>
              <a:t> with 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Class c = obj.getClass();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Test with 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c.isArray()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To find the type of components of the array,</a:t>
            </a:r>
            <a:endParaRPr lang="en-US" altLang="zh-TW" smtClean="0">
              <a:solidFill>
                <a:srgbClr val="993366"/>
              </a:solidFill>
              <a:latin typeface="Trebuchet MS" panose="020B0603020202020204" pitchFamily="34" charset="0"/>
              <a:ea typeface="新細明體" panose="02020500000000000000" pitchFamily="18" charset="-120"/>
            </a:endParaRPr>
          </a:p>
          <a:p>
            <a:pPr lvl="1"/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c.getComponentType()</a:t>
            </a:r>
          </a:p>
          <a:p>
            <a:pPr lvl="2">
              <a:lnSpc>
                <a:spcPct val="150000"/>
              </a:lnSpc>
            </a:pPr>
            <a:r>
              <a:rPr lang="en-US" altLang="zh-TW" sz="1800" smtClean="0">
                <a:ea typeface="新細明體" panose="02020500000000000000" pitchFamily="18" charset="-120"/>
              </a:rPr>
              <a:t>Returns</a:t>
            </a:r>
            <a:r>
              <a:rPr lang="en-US" altLang="zh-TW" sz="1400" smtClean="0">
                <a:solidFill>
                  <a:srgbClr val="FFFF82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null</a:t>
            </a:r>
            <a:r>
              <a:rPr lang="en-US" altLang="zh-TW" sz="1400" smtClean="0">
                <a:solidFill>
                  <a:srgbClr val="FFFF82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smtClean="0">
                <a:ea typeface="新細明體" panose="02020500000000000000" pitchFamily="18" charset="-120"/>
              </a:rPr>
              <a:t>if </a:t>
            </a:r>
            <a:r>
              <a:rPr lang="en-US" altLang="zh-TW" sz="1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</a:t>
            </a:r>
            <a:r>
              <a:rPr lang="en-US" altLang="zh-TW" sz="1400" smtClean="0">
                <a:solidFill>
                  <a:srgbClr val="FFFF82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smtClean="0">
                <a:ea typeface="新細明體" panose="02020500000000000000" pitchFamily="18" charset="-120"/>
              </a:rPr>
              <a:t>is not the class of an array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Ex:</a:t>
            </a:r>
          </a:p>
          <a:p>
            <a:pPr lvl="1"/>
            <a:r>
              <a:rPr lang="en-US" altLang="zh-TW" sz="2000" smtClean="0">
                <a:solidFill>
                  <a:srgbClr val="009900"/>
                </a:solidFill>
                <a:ea typeface="新細明體" panose="02020500000000000000" pitchFamily="18" charset="-120"/>
              </a:rPr>
              <a:t>int[].class.isArray() == true ;</a:t>
            </a:r>
          </a:p>
          <a:p>
            <a:pPr lvl="1"/>
            <a:r>
              <a:rPr lang="en-US" altLang="zh-TW" sz="2000" smtClean="0">
                <a:solidFill>
                  <a:srgbClr val="009900"/>
                </a:solidFill>
                <a:ea typeface="新細明體" panose="02020500000000000000" pitchFamily="18" charset="-120"/>
              </a:rPr>
              <a:t>int[].class.getComponentType() == int.class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Java looking at Java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One of the unusual capabilities of Java is that a program can examine itself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You can determine the class of an object 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You can find out all about a class: its access modifiers, superclass, fields, constructors, and methods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You can find out what what is in an interface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Even if you don</a:t>
            </a:r>
            <a:r>
              <a:rPr lang="en-US" altLang="zh-TW" sz="240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z="2400" smtClean="0">
                <a:ea typeface="新細明體" panose="02020500000000000000" pitchFamily="18" charset="-120"/>
              </a:rPr>
              <a:t>t know the names of things when you write the program, you can:</a:t>
            </a:r>
          </a:p>
          <a:p>
            <a:pPr lvl="2"/>
            <a:r>
              <a:rPr lang="en-US" altLang="zh-TW" smtClean="0">
                <a:ea typeface="新細明體" panose="02020500000000000000" pitchFamily="18" charset="-120"/>
              </a:rPr>
              <a:t>Create an instance of a class</a:t>
            </a:r>
          </a:p>
          <a:p>
            <a:pPr lvl="2"/>
            <a:r>
              <a:rPr lang="en-US" altLang="zh-TW" smtClean="0">
                <a:ea typeface="新細明體" panose="02020500000000000000" pitchFamily="18" charset="-120"/>
              </a:rPr>
              <a:t>Get and set instance variables </a:t>
            </a:r>
          </a:p>
          <a:p>
            <a:pPr lvl="2"/>
            <a:r>
              <a:rPr lang="en-US" altLang="zh-TW" smtClean="0">
                <a:ea typeface="新細明體" panose="02020500000000000000" pitchFamily="18" charset="-120"/>
              </a:rPr>
              <a:t>Invoke a method on an object</a:t>
            </a:r>
          </a:p>
          <a:p>
            <a:pPr lvl="2"/>
            <a:r>
              <a:rPr lang="en-US" altLang="zh-TW" smtClean="0">
                <a:ea typeface="新細明體" panose="02020500000000000000" pitchFamily="18" charset="-120"/>
              </a:rPr>
              <a:t>Create and manipulate arrays</a:t>
            </a:r>
            <a:endParaRPr lang="en-US" altLang="zh-TW" sz="1800" smtClean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369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Arrays II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The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Array</a:t>
            </a:r>
            <a:r>
              <a:rPr lang="en-US" altLang="zh-TW" sz="2400" smtClean="0">
                <a:solidFill>
                  <a:srgbClr val="993366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ea typeface="新細明體" panose="02020500000000000000" pitchFamily="18" charset="-120"/>
              </a:rPr>
              <a:t>class in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java.lang.reflect</a:t>
            </a:r>
            <a:r>
              <a:rPr lang="en-US" altLang="zh-TW" sz="2400" smtClean="0">
                <a:ea typeface="新細明體" panose="02020500000000000000" pitchFamily="18" charset="-120"/>
              </a:rPr>
              <a:t>  provides </a:t>
            </a:r>
            <a:r>
              <a:rPr lang="en-US" altLang="zh-TW" sz="2400" i="1" smtClean="0">
                <a:ea typeface="新細明體" panose="02020500000000000000" pitchFamily="18" charset="-120"/>
              </a:rPr>
              <a:t>static</a:t>
            </a:r>
            <a:r>
              <a:rPr lang="en-US" altLang="zh-TW" sz="2400" smtClean="0">
                <a:ea typeface="新細明體" panose="02020500000000000000" pitchFamily="18" charset="-120"/>
              </a:rPr>
              <a:t> methods for working with arrays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To create an array,</a:t>
            </a:r>
          </a:p>
          <a:p>
            <a:r>
              <a:rPr lang="en-US" altLang="zh-TW" sz="2000" smtClean="0">
                <a:solidFill>
                  <a:srgbClr val="FFFF82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Array.newInstance(Class componentType, int size)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This returns, as an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Object</a:t>
            </a:r>
            <a:r>
              <a:rPr lang="en-US" altLang="zh-TW" sz="2400" smtClean="0">
                <a:ea typeface="新細明體" panose="02020500000000000000" pitchFamily="18" charset="-120"/>
              </a:rPr>
              <a:t>, the newly created array</a:t>
            </a:r>
          </a:p>
          <a:p>
            <a:pPr lvl="2"/>
            <a:r>
              <a:rPr lang="en-US" altLang="zh-TW" sz="2000" smtClean="0">
                <a:ea typeface="新細明體" panose="02020500000000000000" pitchFamily="18" charset="-120"/>
              </a:rPr>
              <a:t>You can cast it to the desired type if you like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The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componentType</a:t>
            </a:r>
            <a:r>
              <a:rPr lang="en-US" altLang="zh-TW" sz="2400" smtClean="0">
                <a:ea typeface="新細明體" panose="02020500000000000000" pitchFamily="18" charset="-120"/>
              </a:rPr>
              <a:t> may itself be an array</a:t>
            </a:r>
          </a:p>
          <a:p>
            <a:pPr lvl="2"/>
            <a:r>
              <a:rPr lang="en-US" altLang="zh-TW" sz="2000" smtClean="0">
                <a:ea typeface="新細明體" panose="02020500000000000000" pitchFamily="18" charset="-120"/>
              </a:rPr>
              <a:t>This would create a multiple-dimensioned array</a:t>
            </a:r>
          </a:p>
          <a:p>
            <a:pPr lvl="2"/>
            <a:r>
              <a:rPr lang="en-US" altLang="zh-TW" sz="2000" smtClean="0">
                <a:ea typeface="新細明體" panose="02020500000000000000" pitchFamily="18" charset="-120"/>
              </a:rPr>
              <a:t>The limit on the number of dimensions is usually 255</a:t>
            </a:r>
            <a:endParaRPr lang="en-US" altLang="zh-TW" smtClean="0">
              <a:solidFill>
                <a:srgbClr val="993366"/>
              </a:solidFill>
              <a:latin typeface="Trebuchet MS" panose="020B0603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Array.newInstance(Class componentType, int… sizes)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This returns, as an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Object</a:t>
            </a:r>
            <a:r>
              <a:rPr lang="en-US" altLang="zh-TW" sz="2400" smtClean="0">
                <a:ea typeface="新細明體" panose="02020500000000000000" pitchFamily="18" charset="-120"/>
              </a:rPr>
              <a:t>, the newly created multidimensional array (with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sizes.length</a:t>
            </a:r>
            <a:r>
              <a:rPr lang="en-US" altLang="zh-TW" sz="2400" smtClean="0">
                <a:ea typeface="新細明體" panose="02020500000000000000" pitchFamily="18" charset="-120"/>
              </a:rPr>
              <a:t> dimensions)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Examples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following two objects are of the same type:</a:t>
            </a:r>
          </a:p>
          <a:p>
            <a:pPr lvl="1"/>
            <a:r>
              <a:rPr lang="en-US" altLang="zh-TW" smtClean="0">
                <a:solidFill>
                  <a:srgbClr val="009900"/>
                </a:solidFill>
                <a:ea typeface="新細明體" panose="02020500000000000000" pitchFamily="18" charset="-120"/>
              </a:rPr>
              <a:t>new String[10]</a:t>
            </a:r>
          </a:p>
          <a:p>
            <a:pPr lvl="1"/>
            <a:r>
              <a:rPr lang="en-US" altLang="zh-TW" smtClean="0">
                <a:solidFill>
                  <a:srgbClr val="009900"/>
                </a:solidFill>
                <a:ea typeface="新細明體" panose="02020500000000000000" pitchFamily="18" charset="-120"/>
              </a:rPr>
              <a:t>Array.newInstance(String.class, 10)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The following two objects are of the same type:</a:t>
            </a:r>
          </a:p>
          <a:p>
            <a:pPr lvl="1"/>
            <a:r>
              <a:rPr lang="en-US" altLang="zh-TW" smtClean="0">
                <a:solidFill>
                  <a:srgbClr val="009900"/>
                </a:solidFill>
                <a:ea typeface="新細明體" panose="02020500000000000000" pitchFamily="18" charset="-120"/>
              </a:rPr>
              <a:t>new String[10][20]</a:t>
            </a:r>
          </a:p>
          <a:p>
            <a:pPr lvl="1"/>
            <a:r>
              <a:rPr lang="en-US" altLang="zh-TW" smtClean="0">
                <a:solidFill>
                  <a:srgbClr val="009900"/>
                </a:solidFill>
                <a:ea typeface="新細明體" panose="02020500000000000000" pitchFamily="18" charset="-120"/>
              </a:rPr>
              <a:t>Array.newInstance(String.class, 10, 20)</a:t>
            </a:r>
          </a:p>
          <a:p>
            <a:endParaRPr lang="en-US" altLang="zh-TW" smtClean="0">
              <a:solidFill>
                <a:srgbClr val="009900"/>
              </a:solidFill>
              <a:ea typeface="新細明體" panose="02020500000000000000" pitchFamily="18" charset="-120"/>
            </a:endParaRPr>
          </a:p>
          <a:p>
            <a:pPr lvl="1"/>
            <a:endParaRPr lang="en-US" altLang="zh-TW" smtClean="0">
              <a:ea typeface="新細明體" panose="02020500000000000000" pitchFamily="18" charset="-120"/>
            </a:endParaRP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Arrays III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To get the value of array elements,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Array.get(Object array, int index)</a:t>
            </a:r>
            <a:r>
              <a:rPr lang="en-US" altLang="zh-TW" sz="2400" smtClean="0">
                <a:ea typeface="新細明體" panose="02020500000000000000" pitchFamily="18" charset="-120"/>
              </a:rPr>
              <a:t> returns an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Object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Array.get</a:t>
            </a:r>
            <a:r>
              <a:rPr lang="en-US" altLang="zh-TW" sz="2400" smtClean="0">
                <a:solidFill>
                  <a:srgbClr val="FF0000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Boolean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(Object array, int index)</a:t>
            </a:r>
            <a:r>
              <a:rPr lang="en-US" altLang="zh-TW" sz="2400" smtClean="0">
                <a:ea typeface="新細明體" panose="02020500000000000000" pitchFamily="18" charset="-120"/>
              </a:rPr>
              <a:t> returns a </a:t>
            </a:r>
            <a:r>
              <a:rPr lang="en-US" altLang="zh-TW" sz="2400" smtClean="0">
                <a:solidFill>
                  <a:srgbClr val="FF0000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boolean</a:t>
            </a:r>
            <a:endParaRPr lang="en-US" altLang="zh-TW" sz="240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Array.get</a:t>
            </a:r>
            <a:r>
              <a:rPr lang="en-US" altLang="zh-TW" sz="2400" smtClean="0">
                <a:solidFill>
                  <a:srgbClr val="FF0000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Byte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(Object array, int index)</a:t>
            </a:r>
            <a:r>
              <a:rPr lang="en-US" altLang="zh-TW" sz="2400" smtClean="0">
                <a:ea typeface="新細明體" panose="02020500000000000000" pitchFamily="18" charset="-120"/>
              </a:rPr>
              <a:t> returns a </a:t>
            </a:r>
            <a:r>
              <a:rPr lang="en-US" altLang="zh-TW" sz="2400" smtClean="0">
                <a:solidFill>
                  <a:srgbClr val="FF0000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byte</a:t>
            </a:r>
            <a:endParaRPr lang="en-US" altLang="zh-TW" sz="2400" smtClean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etc.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To store values into an array,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Array.set(Object array, int index, Object value)</a:t>
            </a:r>
          </a:p>
          <a:p>
            <a:pPr lvl="1"/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Array.set</a:t>
            </a:r>
            <a:r>
              <a:rPr lang="en-US" altLang="zh-TW" sz="2400" smtClean="0">
                <a:solidFill>
                  <a:srgbClr val="FF0000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Int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(Object array, int index,</a:t>
            </a:r>
            <a:r>
              <a:rPr lang="en-US" altLang="zh-TW" sz="2400" smtClean="0">
                <a:solidFill>
                  <a:srgbClr val="FF0000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 int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 i)</a:t>
            </a:r>
          </a:p>
          <a:p>
            <a:pPr lvl="1"/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Array.set</a:t>
            </a:r>
            <a:r>
              <a:rPr lang="en-US" altLang="zh-TW" sz="2400" smtClean="0">
                <a:solidFill>
                  <a:srgbClr val="FF0000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Float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(Object array, int index, </a:t>
            </a:r>
            <a:r>
              <a:rPr lang="en-US" altLang="zh-TW" sz="2400" smtClean="0">
                <a:solidFill>
                  <a:srgbClr val="FF0000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float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 f)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Examples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9900"/>
                </a:solidFill>
                <a:ea typeface="新細明體" panose="02020500000000000000" pitchFamily="18" charset="-120"/>
              </a:rPr>
              <a:t>a = new int[] {1,2,3,4};</a:t>
            </a:r>
          </a:p>
          <a:p>
            <a:r>
              <a:rPr lang="en-US" altLang="zh-TW" smtClean="0">
                <a:solidFill>
                  <a:srgbClr val="009900"/>
                </a:solidFill>
                <a:ea typeface="新細明體" panose="02020500000000000000" pitchFamily="18" charset="-120"/>
              </a:rPr>
              <a:t>Array.getInt(a, 2)     </a:t>
            </a:r>
            <a:r>
              <a:rPr lang="en-US" altLang="zh-TW" smtClean="0">
                <a:solidFill>
                  <a:srgbClr val="993366"/>
                </a:solidFill>
                <a:ea typeface="新細明體" panose="02020500000000000000" pitchFamily="18" charset="-120"/>
              </a:rPr>
              <a:t>// </a:t>
            </a:r>
            <a:r>
              <a:rPr lang="en-US" altLang="zh-TW" smtClean="0">
                <a:solidFill>
                  <a:srgbClr val="993366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 3</a:t>
            </a:r>
          </a:p>
          <a:p>
            <a:r>
              <a:rPr lang="en-US" altLang="zh-TW" smtClean="0">
                <a:solidFill>
                  <a:srgbClr val="0099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Array.setInt(a, 3, 5 ) </a:t>
            </a:r>
            <a:r>
              <a:rPr lang="en-US" altLang="zh-TW" smtClean="0">
                <a:solidFill>
                  <a:srgbClr val="993366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// a = {1,2,3, 5 }.</a:t>
            </a:r>
          </a:p>
          <a:p>
            <a:endParaRPr lang="en-US" altLang="zh-TW" smtClean="0">
              <a:solidFill>
                <a:srgbClr val="993366"/>
              </a:solidFill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mtClean="0">
                <a:solidFill>
                  <a:srgbClr val="0099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s = new String[] { “ab”, “bc”, “cd” };</a:t>
            </a:r>
          </a:p>
          <a:p>
            <a:r>
              <a:rPr lang="en-US" altLang="zh-TW" smtClean="0">
                <a:solidFill>
                  <a:srgbClr val="0099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Array.get(s, 1 )  </a:t>
            </a:r>
            <a:r>
              <a:rPr lang="en-US" altLang="zh-TW" smtClean="0">
                <a:solidFill>
                  <a:srgbClr val="993366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//  “bc”</a:t>
            </a:r>
          </a:p>
          <a:p>
            <a:r>
              <a:rPr lang="en-US" altLang="zh-TW" smtClean="0">
                <a:solidFill>
                  <a:srgbClr val="0099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Array.set(s, 1, “xxx”) </a:t>
            </a:r>
            <a:r>
              <a:rPr lang="en-US" altLang="zh-TW" smtClean="0">
                <a:solidFill>
                  <a:srgbClr val="993366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// s[1] = “xxx”</a:t>
            </a:r>
          </a:p>
          <a:p>
            <a:endParaRPr lang="en-US" smtClean="0">
              <a:solidFill>
                <a:srgbClr val="99336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33095"/>
            <a:ext cx="7010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6588224" y="4293096"/>
            <a:ext cx="2438400" cy="1981200"/>
            <a:chOff x="6553200" y="4495800"/>
            <a:chExt cx="2438400" cy="1981200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4953000"/>
              <a:ext cx="23622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6553200" y="4495800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rgbClr val="0000CC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0184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smtClean="0">
                <a:ea typeface="新細明體" panose="02020500000000000000" pitchFamily="18" charset="-120"/>
              </a:rPr>
              <a:t>Getting non-public members of a class</a:t>
            </a:r>
            <a:endParaRPr lang="en-US" sz="32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All </a:t>
            </a:r>
            <a:r>
              <a:rPr lang="en-US" altLang="zh-TW" sz="2400" smtClean="0">
                <a:solidFill>
                  <a:srgbClr val="993366"/>
                </a:solidFill>
                <a:ea typeface="新細明體" panose="02020500000000000000" pitchFamily="18" charset="-120"/>
              </a:rPr>
              <a:t>getXXX()</a:t>
            </a:r>
            <a:r>
              <a:rPr lang="en-US" altLang="zh-TW" sz="2400" smtClean="0">
                <a:ea typeface="新細明體" panose="02020500000000000000" pitchFamily="18" charset="-120"/>
              </a:rPr>
              <a:t> methods of </a:t>
            </a:r>
            <a:r>
              <a:rPr lang="en-US" altLang="zh-TW" sz="2400" smtClean="0">
                <a:solidFill>
                  <a:srgbClr val="993366"/>
                </a:solidFill>
                <a:ea typeface="新細明體" panose="02020500000000000000" pitchFamily="18" charset="-120"/>
              </a:rPr>
              <a:t>Class</a:t>
            </a:r>
            <a:r>
              <a:rPr lang="en-US" altLang="zh-TW" sz="2400" smtClean="0">
                <a:ea typeface="新細明體" panose="02020500000000000000" pitchFamily="18" charset="-120"/>
              </a:rPr>
              <a:t> mentioned above return only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 public</a:t>
            </a:r>
            <a:r>
              <a:rPr lang="en-US" altLang="zh-TW" sz="2400" smtClean="0">
                <a:ea typeface="新細明體" panose="02020500000000000000" pitchFamily="18" charset="-120"/>
              </a:rPr>
              <a:t> members of the target (as well as ancestor ) classes, but they cannot return non-public members.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There are another set of </a:t>
            </a: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getDeclaredXXX()</a:t>
            </a:r>
            <a:r>
              <a:rPr lang="en-US" altLang="zh-TW" sz="2400" smtClean="0">
                <a:ea typeface="新細明體" panose="02020500000000000000" pitchFamily="18" charset="-120"/>
              </a:rPr>
              <a:t> methods in </a:t>
            </a:r>
            <a:r>
              <a:rPr lang="en-US" altLang="zh-TW" sz="2400" smtClean="0">
                <a:solidFill>
                  <a:srgbClr val="993366"/>
                </a:solidFill>
                <a:ea typeface="新細明體" panose="02020500000000000000" pitchFamily="18" charset="-120"/>
              </a:rPr>
              <a:t>Class</a:t>
            </a:r>
            <a:r>
              <a:rPr lang="en-US" altLang="zh-TW" sz="2400" smtClean="0">
                <a:ea typeface="新細明體" panose="02020500000000000000" pitchFamily="18" charset="-120"/>
              </a:rPr>
              <a:t> that will return all (</a:t>
            </a:r>
            <a:r>
              <a:rPr lang="en-US" altLang="zh-TW" sz="2400" smtClean="0">
                <a:solidFill>
                  <a:srgbClr val="0066FF"/>
                </a:solidFill>
                <a:ea typeface="新細明體" panose="02020500000000000000" pitchFamily="18" charset="-120"/>
              </a:rPr>
              <a:t>even private or static</a:t>
            </a:r>
            <a:r>
              <a:rPr lang="en-US" altLang="zh-TW" sz="2400" smtClean="0">
                <a:ea typeface="新細明體" panose="02020500000000000000" pitchFamily="18" charset="-120"/>
              </a:rPr>
              <a:t> ) members of target class but no inherited members are included.</a:t>
            </a:r>
          </a:p>
          <a:p>
            <a:r>
              <a:rPr lang="en-US" altLang="zh-TW" sz="2400" smtClean="0">
                <a:solidFill>
                  <a:srgbClr val="993366"/>
                </a:solidFill>
                <a:ea typeface="新細明體" panose="02020500000000000000" pitchFamily="18" charset="-120"/>
              </a:rPr>
              <a:t>getDeclaredConstructors(), defDeclaredConstrucor(Class…)</a:t>
            </a:r>
          </a:p>
          <a:p>
            <a:r>
              <a:rPr lang="en-US" altLang="zh-TW" sz="2400" smtClean="0">
                <a:solidFill>
                  <a:srgbClr val="993366"/>
                </a:solidFill>
                <a:ea typeface="新細明體" panose="02020500000000000000" pitchFamily="18" charset="-120"/>
              </a:rPr>
              <a:t>getDeclaredFields(),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993366"/>
                </a:solidFill>
                <a:ea typeface="新細明體" panose="02020500000000000000" pitchFamily="18" charset="-120"/>
              </a:rPr>
              <a:t>    getDeclaredField(String)</a:t>
            </a:r>
          </a:p>
          <a:p>
            <a:r>
              <a:rPr lang="en-US" altLang="zh-TW" sz="2400" smtClean="0">
                <a:solidFill>
                  <a:srgbClr val="993366"/>
                </a:solidFill>
                <a:ea typeface="新細明體" panose="02020500000000000000" pitchFamily="18" charset="-120"/>
              </a:rPr>
              <a:t>getDeclaredmethods(),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993366"/>
                </a:solidFill>
                <a:ea typeface="新細明體" panose="02020500000000000000" pitchFamily="18" charset="-120"/>
              </a:rPr>
              <a:t>    getDeclaredMethod(String, Class…)</a:t>
            </a:r>
            <a:endParaRPr lang="en-US" sz="2400" smtClean="0">
              <a:solidFill>
                <a:srgbClr val="99336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Example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9900"/>
                </a:solidFill>
                <a:ea typeface="新細明體" panose="02020500000000000000" pitchFamily="18" charset="-120"/>
              </a:rPr>
              <a:t>String.class.getConstructors().length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&gt; </a:t>
            </a:r>
            <a:r>
              <a:rPr lang="en-US" altLang="zh-TW" smtClean="0">
                <a:solidFill>
                  <a:srgbClr val="993366"/>
                </a:solidFill>
                <a:ea typeface="新細明體" panose="02020500000000000000" pitchFamily="18" charset="-120"/>
              </a:rPr>
              <a:t>15</a:t>
            </a:r>
          </a:p>
          <a:p>
            <a:r>
              <a:rPr lang="en-US" altLang="zh-TW" smtClean="0">
                <a:solidFill>
                  <a:srgbClr val="009900"/>
                </a:solidFill>
                <a:ea typeface="新細明體" panose="02020500000000000000" pitchFamily="18" charset="-120"/>
              </a:rPr>
              <a:t>String.class.getDeclaredConstructors().length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&gt; </a:t>
            </a:r>
            <a:r>
              <a:rPr lang="en-US" altLang="zh-TW" smtClean="0">
                <a:solidFill>
                  <a:srgbClr val="993366"/>
                </a:solidFill>
                <a:ea typeface="新細明體" panose="02020500000000000000" pitchFamily="18" charset="-120"/>
              </a:rPr>
              <a:t>16.</a:t>
            </a:r>
          </a:p>
          <a:p>
            <a:r>
              <a:rPr lang="en-US" altLang="zh-TW" smtClean="0">
                <a:solidFill>
                  <a:srgbClr val="009900"/>
                </a:solidFill>
                <a:ea typeface="新細明體" panose="02020500000000000000" pitchFamily="18" charset="-120"/>
              </a:rPr>
              <a:t>Constructor[] </a:t>
            </a:r>
            <a:r>
              <a:rPr lang="en-US" smtClean="0">
                <a:solidFill>
                  <a:srgbClr val="009900"/>
                </a:solidFill>
              </a:rPr>
              <a:t>cs = </a:t>
            </a:r>
            <a:r>
              <a:rPr lang="en-US" altLang="zh-TW" smtClean="0">
                <a:solidFill>
                  <a:srgbClr val="009900"/>
                </a:solidFill>
                <a:ea typeface="新細明體" panose="02020500000000000000" pitchFamily="18" charset="-120"/>
              </a:rPr>
              <a:t> </a:t>
            </a:r>
            <a:r>
              <a:rPr lang="en-US" smtClean="0">
                <a:solidFill>
                  <a:srgbClr val="009900"/>
                </a:solidFill>
              </a:rPr>
              <a:t>String.class.getDeclaredConstructors();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olidFill>
                  <a:srgbClr val="009900"/>
                </a:solidFill>
                <a:ea typeface="新細明體" panose="02020500000000000000" pitchFamily="18" charset="-120"/>
              </a:rPr>
              <a:t>   </a:t>
            </a:r>
            <a:r>
              <a:rPr lang="en-US" smtClean="0">
                <a:solidFill>
                  <a:srgbClr val="009900"/>
                </a:solidFill>
              </a:rPr>
              <a:t>for(Constructor c : cs)</a:t>
            </a:r>
            <a:endParaRPr lang="en-US" altLang="zh-TW" smtClean="0">
              <a:solidFill>
                <a:srgbClr val="009900"/>
              </a:solidFill>
              <a:ea typeface="新細明體" panose="02020500000000000000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olidFill>
                  <a:srgbClr val="009900"/>
                </a:solidFill>
                <a:ea typeface="新細明體" panose="02020500000000000000" pitchFamily="18" charset="-120"/>
              </a:rPr>
              <a:t> </a:t>
            </a:r>
            <a:r>
              <a:rPr lang="en-US" smtClean="0">
                <a:solidFill>
                  <a:srgbClr val="009900"/>
                </a:solidFill>
              </a:rPr>
              <a:t> </a:t>
            </a:r>
            <a:r>
              <a:rPr lang="en-US" altLang="zh-TW" smtClean="0">
                <a:solidFill>
                  <a:srgbClr val="009900"/>
                </a:solidFill>
                <a:ea typeface="新細明體" panose="02020500000000000000" pitchFamily="18" charset="-120"/>
              </a:rPr>
              <a:t>    </a:t>
            </a:r>
            <a:r>
              <a:rPr lang="en-US" smtClean="0">
                <a:solidFill>
                  <a:srgbClr val="009900"/>
                </a:solidFill>
              </a:rPr>
              <a:t>if( ! (Modifier.isPublic(c.getModifiers())))</a:t>
            </a:r>
            <a:endParaRPr lang="en-US" altLang="zh-TW" smtClean="0">
              <a:solidFill>
                <a:srgbClr val="009900"/>
              </a:solidFill>
              <a:ea typeface="新細明體" panose="02020500000000000000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olidFill>
                  <a:srgbClr val="009900"/>
                </a:solidFill>
                <a:ea typeface="新細明體" panose="02020500000000000000" pitchFamily="18" charset="-120"/>
              </a:rPr>
              <a:t>  </a:t>
            </a:r>
            <a:r>
              <a:rPr lang="en-US" smtClean="0">
                <a:solidFill>
                  <a:srgbClr val="009900"/>
                </a:solidFill>
              </a:rPr>
              <a:t> </a:t>
            </a:r>
            <a:r>
              <a:rPr lang="en-US" altLang="zh-TW" smtClean="0">
                <a:solidFill>
                  <a:srgbClr val="009900"/>
                </a:solidFill>
                <a:ea typeface="新細明體" panose="02020500000000000000" pitchFamily="18" charset="-120"/>
              </a:rPr>
              <a:t>      </a:t>
            </a:r>
            <a:r>
              <a:rPr lang="en-US" smtClean="0">
                <a:solidFill>
                  <a:srgbClr val="009900"/>
                </a:solidFill>
              </a:rPr>
              <a:t>out.println(c);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&gt; </a:t>
            </a:r>
            <a:r>
              <a:rPr lang="en-US" smtClean="0">
                <a:solidFill>
                  <a:srgbClr val="993366"/>
                </a:solidFill>
              </a:rPr>
              <a:t>java.lang.String(int,int,char[])</a:t>
            </a:r>
            <a:r>
              <a:rPr lang="en-US" altLang="zh-TW" smtClean="0">
                <a:solidFill>
                  <a:srgbClr val="993366"/>
                </a:solidFill>
                <a:ea typeface="新細明體" panose="02020500000000000000" pitchFamily="18" charset="-120"/>
              </a:rPr>
              <a:t>  // package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object at runtime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4208" y="1524000"/>
            <a:ext cx="2394992" cy="824880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Example class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0" y="1404137"/>
            <a:ext cx="5294194" cy="536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08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object dynamically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71600"/>
            <a:ext cx="7488832" cy="2898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9" y="4402018"/>
            <a:ext cx="7453227" cy="13787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5913143"/>
            <a:ext cx="4126080" cy="9087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90163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 method </a:t>
            </a:r>
            <a:r>
              <a:rPr lang="en-US"/>
              <a:t>dynamically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71600"/>
            <a:ext cx="8603474" cy="40016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346" y="5575672"/>
            <a:ext cx="4878654" cy="11656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970483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What is reflection for?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In </a:t>
            </a:r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 smtClean="0">
                <a:ea typeface="新細明體" panose="02020500000000000000" pitchFamily="18" charset="-120"/>
              </a:rPr>
              <a:t>normal</a:t>
            </a:r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 smtClean="0">
                <a:ea typeface="新細明體" panose="02020500000000000000" pitchFamily="18" charset="-120"/>
              </a:rPr>
              <a:t> programs you don</a:t>
            </a:r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mtClean="0">
                <a:ea typeface="新細明體" panose="02020500000000000000" pitchFamily="18" charset="-120"/>
              </a:rPr>
              <a:t>t need reflection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You </a:t>
            </a:r>
            <a:r>
              <a:rPr lang="en-US" altLang="zh-TW" i="1" smtClean="0">
                <a:ea typeface="新細明體" panose="02020500000000000000" pitchFamily="18" charset="-120"/>
              </a:rPr>
              <a:t>do</a:t>
            </a:r>
            <a:r>
              <a:rPr lang="en-US" altLang="zh-TW" smtClean="0">
                <a:ea typeface="新細明體" panose="02020500000000000000" pitchFamily="18" charset="-120"/>
              </a:rPr>
              <a:t> need reflection if you are working with programs that process programs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Typical examples: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A class browser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A debugger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A GUI builder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An IDE, such as BlueJ, Netbeans oe eclipse</a:t>
            </a:r>
            <a:endParaRPr lang="zh-TW" altLang="en-US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A program to grade student programs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44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ClassLoader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Dùng URI để đọc nội dung class lên 1 mảng bytes</a:t>
            </a:r>
          </a:p>
          <a:p>
            <a:r>
              <a:rPr lang="en-US" smtClean="0"/>
              <a:t>Subclassing lớp ClassLoader để tạo đối tượng Class</a:t>
            </a:r>
          </a:p>
          <a:p>
            <a:r>
              <a:rPr lang="en-US" smtClean="0"/>
              <a:t>Xử lý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473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Concluding comments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Many of these methods throw exceptions not  described here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For details, see the Java API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Reflection isn</a:t>
            </a:r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mtClean="0">
                <a:ea typeface="新細明體" panose="02020500000000000000" pitchFamily="18" charset="-120"/>
              </a:rPr>
              <a:t>t used in </a:t>
            </a:r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 smtClean="0">
                <a:ea typeface="新細明體" panose="02020500000000000000" pitchFamily="18" charset="-120"/>
              </a:rPr>
              <a:t>normal</a:t>
            </a:r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 smtClean="0">
                <a:ea typeface="新細明體" panose="02020500000000000000" pitchFamily="18" charset="-120"/>
              </a:rPr>
              <a:t> programs, but when you need it, it</a:t>
            </a:r>
            <a:r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mtClean="0">
                <a:ea typeface="新細明體" panose="02020500000000000000" pitchFamily="18" charset="-120"/>
              </a:rPr>
              <a:t>s indispensable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Studying the java reflection package gives you a chance to review the basics of java class structure.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4" descr="QUES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86" y="838200"/>
            <a:ext cx="8077200" cy="551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838200"/>
            <a:ext cx="1170856" cy="762000"/>
          </a:xfrm>
        </p:spPr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33956818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7772400" cy="2895600"/>
          </a:xfrm>
        </p:spPr>
        <p:txBody>
          <a:bodyPr>
            <a:normAutofit/>
          </a:bodyPr>
          <a:lstStyle/>
          <a:p>
            <a:pPr marL="344487" lvl="1" indent="0" algn="ctr">
              <a:buNone/>
              <a:defRPr/>
            </a:pPr>
            <a:r>
              <a:rPr lang="en-US" sz="4000" i="1" dirty="0"/>
              <a:t>That’s all for this session!</a:t>
            </a:r>
          </a:p>
          <a:p>
            <a:pPr marL="344487" lvl="1" indent="0" algn="ctr">
              <a:buNone/>
              <a:defRPr/>
            </a:pPr>
            <a:endParaRPr lang="en-US" sz="2400" i="1" dirty="0"/>
          </a:p>
          <a:p>
            <a:pPr marL="344487" lvl="1" indent="0" algn="ctr">
              <a:buNone/>
              <a:defRPr/>
            </a:pPr>
            <a:r>
              <a:rPr lang="en-US" sz="2400" b="1" dirty="0">
                <a:solidFill>
                  <a:srgbClr val="0000CC"/>
                </a:solidFill>
              </a:rPr>
              <a:t>Thank you all for your attention and patient !</a:t>
            </a:r>
          </a:p>
          <a:p>
            <a:pPr marL="344487" lvl="1" indent="0" algn="ctr">
              <a:buNone/>
              <a:defRPr/>
            </a:pPr>
            <a:endParaRPr lang="en-US" sz="2400" dirty="0"/>
          </a:p>
        </p:txBody>
      </p:sp>
      <p:sp>
        <p:nvSpPr>
          <p:cNvPr id="29702" name="Footer Placeholder 3"/>
          <p:cNvSpPr txBox="1">
            <a:spLocks noGrp="1"/>
          </p:cNvSpPr>
          <p:nvPr/>
        </p:nvSpPr>
        <p:spPr bwMode="auto">
          <a:xfrm>
            <a:off x="2895600" y="6381750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vi-VN" sz="1400" b="1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29703" name="Slide Number Placeholder 6"/>
          <p:cNvSpPr txBox="1">
            <a:spLocks noGrp="1"/>
          </p:cNvSpPr>
          <p:nvPr/>
        </p:nvSpPr>
        <p:spPr bwMode="auto">
          <a:xfrm>
            <a:off x="8382000" y="6492875"/>
            <a:ext cx="1371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1BAB3D-261C-4F19-A564-730ED6391650}" type="slidenum">
              <a:rPr lang="en-US">
                <a:latin typeface="Gill Sans MT" pitchFamily="34" charset="0"/>
              </a:rPr>
              <a:pPr eaLnBrk="1" hangingPunct="1"/>
              <a:t>43</a:t>
            </a:fld>
            <a:r>
              <a:rPr lang="en-US">
                <a:latin typeface="Gill Sans MT" pitchFamily="34" charset="0"/>
              </a:rPr>
              <a:t>/27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576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/>
              <a:t>Reflection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/>
              <a:t>Reflection là kĩ thuật rất cần thiết để lấy các thông tin của một kiểu dữ liệu</a:t>
            </a:r>
            <a:r>
              <a:rPr lang="vi-VN" sz="2400" smtClean="0"/>
              <a:t>.</a:t>
            </a:r>
            <a:endParaRPr lang="en-US" sz="2400" smtClean="0"/>
          </a:p>
          <a:p>
            <a:r>
              <a:rPr lang="vi-VN" sz="2400" smtClean="0"/>
              <a:t> </a:t>
            </a:r>
            <a:r>
              <a:rPr lang="vi-VN" sz="2400"/>
              <a:t>Dựa vào đó ta có thể kích hoạt (như các phương thức) hoặc tạo thể hiện của kiểu dữ liệu đó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104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Kiến trúc của Java Reflection API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Các lớp được dùng trong reflection nằm trong hai package là </a:t>
            </a:r>
            <a:r>
              <a:rPr lang="vi-VN" b="1"/>
              <a:t>java.lang</a:t>
            </a:r>
            <a:r>
              <a:rPr lang="vi-VN"/>
              <a:t> và </a:t>
            </a:r>
            <a:r>
              <a:rPr lang="vi-VN" b="1">
                <a:hlinkClick r:id="rId2"/>
              </a:rPr>
              <a:t>java.lang.reflect</a:t>
            </a:r>
            <a:r>
              <a:rPr lang="vi-VN"/>
              <a:t>. </a:t>
            </a:r>
            <a:endParaRPr lang="en-US" smtClean="0"/>
          </a:p>
          <a:p>
            <a:r>
              <a:rPr lang="vi-VN" smtClean="0"/>
              <a:t>Package </a:t>
            </a:r>
            <a:r>
              <a:rPr lang="vi-VN"/>
              <a:t>java.lang.reflect bao gồm ba lớp chính </a:t>
            </a:r>
            <a:r>
              <a:rPr lang="en-US" smtClean="0"/>
              <a:t>c</a:t>
            </a:r>
            <a:r>
              <a:rPr lang="vi-VN" smtClean="0"/>
              <a:t>ần </a:t>
            </a:r>
            <a:r>
              <a:rPr lang="vi-VN"/>
              <a:t>biết là </a:t>
            </a:r>
            <a:r>
              <a:rPr lang="vi-VN" b="1">
                <a:solidFill>
                  <a:srgbClr val="0066FF"/>
                </a:solidFill>
              </a:rPr>
              <a:t>Constructor, Field và Method</a:t>
            </a:r>
            <a:endParaRPr lang="en-US" b="1">
              <a:solidFill>
                <a:srgbClr val="00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486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Kiến trúc của Java Reflection API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6752"/>
            <a:ext cx="8534400" cy="4724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vi-VN" smtClean="0">
                <a:hlinkClick r:id="rId2"/>
              </a:rPr>
              <a:t>Class&lt;T</a:t>
            </a:r>
            <a:r>
              <a:rPr lang="vi-VN">
                <a:hlinkClick r:id="rId2"/>
              </a:rPr>
              <a:t>&gt;:</a:t>
            </a:r>
            <a:r>
              <a:rPr lang="vi-VN"/>
              <a:t> lớp này đại diện cho các lớp, interface và chứa các phương thức dùng để lấy các đối tượng kiểu Constructor, Field, Method,…</a:t>
            </a:r>
          </a:p>
          <a:p>
            <a:pPr>
              <a:lnSpc>
                <a:spcPct val="200000"/>
              </a:lnSpc>
            </a:pPr>
            <a:r>
              <a:rPr lang="vi-VN" smtClean="0">
                <a:hlinkClick r:id="rId3"/>
              </a:rPr>
              <a:t>AccessibleObject</a:t>
            </a:r>
            <a:r>
              <a:rPr lang="vi-VN"/>
              <a:t>: các kiểm tra về phạm vi truy xuất (public, private, protected) của field, method, constructor sẽ được bỏ qua. </a:t>
            </a:r>
            <a:r>
              <a:rPr lang="vi-VN" smtClean="0">
                <a:hlinkClick r:id="rId4"/>
              </a:rPr>
              <a:t>Constructor</a:t>
            </a:r>
            <a:r>
              <a:rPr lang="vi-VN"/>
              <a:t>: chứa các thông tin về một constructor của lớp.</a:t>
            </a:r>
          </a:p>
          <a:p>
            <a:pPr>
              <a:lnSpc>
                <a:spcPct val="200000"/>
              </a:lnSpc>
            </a:pPr>
            <a:r>
              <a:rPr lang="vi-VN" smtClean="0">
                <a:hlinkClick r:id="rId5"/>
              </a:rPr>
              <a:t>Field</a:t>
            </a:r>
            <a:r>
              <a:rPr lang="vi-VN"/>
              <a:t>: chứa các thông tin về một field của lớp, interface.</a:t>
            </a:r>
          </a:p>
          <a:p>
            <a:pPr>
              <a:lnSpc>
                <a:spcPct val="200000"/>
              </a:lnSpc>
            </a:pPr>
            <a:r>
              <a:rPr lang="vi-VN" smtClean="0">
                <a:hlinkClick r:id="rId6"/>
              </a:rPr>
              <a:t>Method</a:t>
            </a:r>
            <a:r>
              <a:rPr lang="vi-VN"/>
              <a:t>: chứa các thông tin về một phương thức của lớp, interface.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122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/>
              <a:t>Tạo đối tượng </a:t>
            </a:r>
            <a:r>
              <a:rPr lang="vi-VN" b="1" smtClean="0"/>
              <a:t>Class&lt;&gt;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26" y="1196752"/>
            <a:ext cx="8961874" cy="4724400"/>
          </a:xfrm>
        </p:spPr>
        <p:txBody>
          <a:bodyPr/>
          <a:lstStyle/>
          <a:p>
            <a:r>
              <a:rPr lang="vi-VN" smtClean="0"/>
              <a:t>Đối </a:t>
            </a:r>
            <a:r>
              <a:rPr lang="vi-VN"/>
              <a:t>tượng kiểu này được tạo ra bằng cách sử dụng phương thức static  Class.forName</a:t>
            </a:r>
            <a:r>
              <a:rPr lang="vi-VN" smtClean="0"/>
              <a:t>():</a:t>
            </a:r>
            <a:endParaRPr lang="en-US" smtClean="0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66FF"/>
                </a:solidFill>
              </a:rPr>
              <a:t>   Class</a:t>
            </a:r>
            <a:r>
              <a:rPr lang="en-US" sz="2400">
                <a:solidFill>
                  <a:srgbClr val="0066FF"/>
                </a:solidFill>
              </a:rPr>
              <a:t>&lt;?&gt; cls = Class.</a:t>
            </a:r>
            <a:r>
              <a:rPr lang="en-US" sz="2400" i="1">
                <a:solidFill>
                  <a:srgbClr val="0066FF"/>
                </a:solidFill>
              </a:rPr>
              <a:t>forName("</a:t>
            </a:r>
            <a:r>
              <a:rPr lang="en-US" sz="2400" i="1" smtClean="0">
                <a:solidFill>
                  <a:srgbClr val="0066FF"/>
                </a:solidFill>
              </a:rPr>
              <a:t>demo.NhanVien");</a:t>
            </a:r>
          </a:p>
          <a:p>
            <a:pPr marL="0" indent="0">
              <a:buNone/>
            </a:pPr>
            <a:r>
              <a:rPr lang="en-US" sz="2400" smtClean="0"/>
              <a:t>	</a:t>
            </a:r>
            <a:r>
              <a:rPr lang="en-US" smtClean="0"/>
              <a:t>==&gt; ClassNotFoundException</a:t>
            </a:r>
            <a:endParaRPr lang="en-US" smtClean="0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0066FF"/>
                </a:solidFill>
              </a:rPr>
              <a:t>  Class </a:t>
            </a:r>
            <a:r>
              <a:rPr lang="en-US" sz="2400">
                <a:solidFill>
                  <a:srgbClr val="0066FF"/>
                </a:solidFill>
              </a:rPr>
              <a:t>cls = demo.NhanVien.class;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985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93725"/>
            <a:ext cx="7772400" cy="762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</a:t>
            </a:r>
            <a:r>
              <a:rPr lang="en-US" altLang="zh-TW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Class</a:t>
            </a:r>
            <a:r>
              <a:rPr lang="en-US" altLang="zh-TW" smtClean="0">
                <a:ea typeface="新細明體" panose="02020500000000000000" pitchFamily="18" charset="-120"/>
              </a:rPr>
              <a:t> class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189038"/>
            <a:ext cx="8153400" cy="53340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To find out about a class, first get its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Class</a:t>
            </a:r>
            <a:r>
              <a:rPr lang="en-US" altLang="zh-TW" sz="2400" smtClean="0">
                <a:ea typeface="新細明體" panose="02020500000000000000" pitchFamily="18" charset="-120"/>
              </a:rPr>
              <a:t> object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If you have an object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obj</a:t>
            </a:r>
            <a:r>
              <a:rPr lang="en-US" altLang="zh-TW" sz="2400" smtClean="0">
                <a:ea typeface="新細明體" panose="02020500000000000000" pitchFamily="18" charset="-120"/>
              </a:rPr>
              <a:t>, you can get its class object with</a:t>
            </a:r>
            <a:r>
              <a:rPr lang="en-US" altLang="zh-TW" sz="2400" smtClean="0">
                <a:solidFill>
                  <a:srgbClr val="993366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400" smtClean="0">
                <a:solidFill>
                  <a:srgbClr val="993366"/>
                </a:solidFill>
                <a:ea typeface="新細明體" panose="02020500000000000000" pitchFamily="18" charset="-120"/>
              </a:rPr>
            </a:b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Class c = obj.getClass();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You can get the class object for the superclass of a Class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</a:t>
            </a:r>
            <a:r>
              <a:rPr lang="en-US" altLang="zh-TW" sz="2400" smtClean="0">
                <a:ea typeface="新細明體" panose="02020500000000000000" pitchFamily="18" charset="-120"/>
              </a:rPr>
              <a:t> with</a:t>
            </a:r>
            <a:r>
              <a:rPr lang="en-US" altLang="zh-TW" sz="2400" smtClean="0">
                <a:solidFill>
                  <a:srgbClr val="993366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400" smtClean="0">
                <a:solidFill>
                  <a:srgbClr val="993366"/>
                </a:solidFill>
                <a:ea typeface="新細明體" panose="02020500000000000000" pitchFamily="18" charset="-120"/>
              </a:rPr>
            </a:b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Class sup = c.getSuperclass();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If you know the name of a class (say,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Button</a:t>
            </a:r>
            <a:r>
              <a:rPr lang="en-US" altLang="zh-TW" sz="2400" smtClean="0">
                <a:ea typeface="新細明體" panose="02020500000000000000" pitchFamily="18" charset="-120"/>
              </a:rPr>
              <a:t>) at compile time, you can get its class object with</a:t>
            </a:r>
            <a:r>
              <a:rPr lang="en-US" altLang="zh-TW" sz="2400" smtClean="0">
                <a:solidFill>
                  <a:srgbClr val="993366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400" smtClean="0">
                <a:solidFill>
                  <a:srgbClr val="993366"/>
                </a:solidFill>
                <a:ea typeface="新細明體" panose="02020500000000000000" pitchFamily="18" charset="-120"/>
              </a:rPr>
            </a:b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Class c = Button.class;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If you know the name of a class at run time (in a String variable </a:t>
            </a: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str</a:t>
            </a:r>
            <a:r>
              <a:rPr lang="en-US" altLang="zh-TW" sz="2400" smtClean="0">
                <a:ea typeface="新細明體" panose="02020500000000000000" pitchFamily="18" charset="-120"/>
              </a:rPr>
              <a:t>), you can get its class object with</a:t>
            </a:r>
            <a:r>
              <a:rPr lang="en-US" altLang="zh-TW" sz="2400" smtClean="0">
                <a:solidFill>
                  <a:srgbClr val="993366"/>
                </a:solidFill>
                <a:ea typeface="新細明體" panose="02020500000000000000" pitchFamily="18" charset="-120"/>
              </a:rPr>
              <a:t/>
            </a:r>
            <a:br>
              <a:rPr lang="en-US" altLang="zh-TW" sz="2400" smtClean="0">
                <a:solidFill>
                  <a:srgbClr val="993366"/>
                </a:solidFill>
                <a:ea typeface="新細明體" panose="02020500000000000000" pitchFamily="18" charset="-120"/>
              </a:rPr>
            </a:br>
            <a:r>
              <a:rPr lang="en-US" altLang="zh-TW" sz="2400" smtClean="0">
                <a:solidFill>
                  <a:srgbClr val="993366"/>
                </a:solidFill>
                <a:latin typeface="Trebuchet MS" panose="020B0603020202020204" pitchFamily="34" charset="0"/>
                <a:ea typeface="新細明體" panose="02020500000000000000" pitchFamily="18" charset="-120"/>
              </a:rPr>
              <a:t>Class c = class.forName(str);</a:t>
            </a:r>
            <a:endParaRPr lang="en-US" altLang="zh-TW" sz="2400" smtClean="0">
              <a:solidFill>
                <a:srgbClr val="993366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heme/theme1.xml><?xml version="1.0" encoding="utf-8"?>
<a:theme xmlns:a="http://schemas.openxmlformats.org/drawingml/2006/main" name="1_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Words>1760</Words>
  <Application>Microsoft Office PowerPoint</Application>
  <PresentationFormat>On-screen Show (4:3)</PresentationFormat>
  <Paragraphs>309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新細明體</vt:lpstr>
      <vt:lpstr>Arial</vt:lpstr>
      <vt:lpstr>Calibri</vt:lpstr>
      <vt:lpstr>Comic Sans MS</vt:lpstr>
      <vt:lpstr>Courier New</vt:lpstr>
      <vt:lpstr>Georgia</vt:lpstr>
      <vt:lpstr>Gill Sans MT</vt:lpstr>
      <vt:lpstr>Monotype Sorts</vt:lpstr>
      <vt:lpstr>Times</vt:lpstr>
      <vt:lpstr>Times New Roman</vt:lpstr>
      <vt:lpstr>Trebuchet MS</vt:lpstr>
      <vt:lpstr>Wingdings</vt:lpstr>
      <vt:lpstr>1_Project Status Report</vt:lpstr>
      <vt:lpstr>Reflection API</vt:lpstr>
      <vt:lpstr>Session objectives</vt:lpstr>
      <vt:lpstr>Java looking at Java</vt:lpstr>
      <vt:lpstr>What is reflection for?</vt:lpstr>
      <vt:lpstr>Reflection</vt:lpstr>
      <vt:lpstr>Kiến trúc của Java Reflection API</vt:lpstr>
      <vt:lpstr>Kiến trúc của Java Reflection API</vt:lpstr>
      <vt:lpstr>Tạo đối tượng Class&lt;&gt;</vt:lpstr>
      <vt:lpstr>The Class class</vt:lpstr>
      <vt:lpstr>Getting the class name</vt:lpstr>
      <vt:lpstr>Getting all the superclasses</vt:lpstr>
      <vt:lpstr>Getting the class modifiers I</vt:lpstr>
      <vt:lpstr>Getting the class modifiers II</vt:lpstr>
      <vt:lpstr>Getting interfaces</vt:lpstr>
      <vt:lpstr>Examining classes and interfaces</vt:lpstr>
      <vt:lpstr>Getting Fields</vt:lpstr>
      <vt:lpstr>Using Fields (1)</vt:lpstr>
      <vt:lpstr>Using Fields (2)</vt:lpstr>
      <vt:lpstr>Getting Constructors of a class</vt:lpstr>
      <vt:lpstr>Constructors</vt:lpstr>
      <vt:lpstr>Example</vt:lpstr>
      <vt:lpstr>Example</vt:lpstr>
      <vt:lpstr>Methods</vt:lpstr>
      <vt:lpstr>Methods</vt:lpstr>
      <vt:lpstr>Methods</vt:lpstr>
      <vt:lpstr>Methods</vt:lpstr>
      <vt:lpstr>Examples of invoke()</vt:lpstr>
      <vt:lpstr>Examples of invoke()</vt:lpstr>
      <vt:lpstr>Arrays I</vt:lpstr>
      <vt:lpstr>Arrays II</vt:lpstr>
      <vt:lpstr>Examples</vt:lpstr>
      <vt:lpstr>Arrays III</vt:lpstr>
      <vt:lpstr>Examples</vt:lpstr>
      <vt:lpstr>Array example</vt:lpstr>
      <vt:lpstr>Getting non-public members of a class</vt:lpstr>
      <vt:lpstr>Example</vt:lpstr>
      <vt:lpstr>Create object at runtime</vt:lpstr>
      <vt:lpstr>Create object dynamically</vt:lpstr>
      <vt:lpstr>Call method dynamically</vt:lpstr>
      <vt:lpstr>ClassLoader</vt:lpstr>
      <vt:lpstr>Concluding comments</vt:lpstr>
      <vt:lpstr>FAQ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Reflection</dc:title>
  <dc:creator>Võ Văn Hải</dc:creator>
  <cp:lastModifiedBy>Anh Thi</cp:lastModifiedBy>
  <cp:revision>131</cp:revision>
  <dcterms:created xsi:type="dcterms:W3CDTF">2002-11-20T03:51:43Z</dcterms:created>
  <dcterms:modified xsi:type="dcterms:W3CDTF">2014-11-30T16:30:26Z</dcterms:modified>
</cp:coreProperties>
</file>