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004000" cy="42062400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248">
          <p15:clr>
            <a:srgbClr val="A4A3A4"/>
          </p15:clr>
        </p15:guide>
        <p15:guide id="2" pos="100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CC"/>
    <a:srgbClr val="CC0033"/>
    <a:srgbClr val="CC0021"/>
    <a:srgbClr val="CE1141"/>
    <a:srgbClr val="C0C0C0"/>
    <a:srgbClr val="8E0000"/>
    <a:srgbClr val="CC0000"/>
    <a:srgbClr val="760000"/>
    <a:srgbClr val="B2B2B2"/>
    <a:srgbClr val="CB9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2402" autoAdjust="0"/>
    <p:restoredTop sz="97570" autoAdjust="0"/>
  </p:normalViewPr>
  <p:slideViewPr>
    <p:cSldViewPr>
      <p:cViewPr>
        <p:scale>
          <a:sx n="30" d="100"/>
          <a:sy n="30" d="100"/>
        </p:scale>
        <p:origin x="2478" y="-2538"/>
      </p:cViewPr>
      <p:guideLst>
        <p:guide orient="horz" pos="13248"/>
        <p:guide pos="100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0301" cy="365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9" tIns="48330" rIns="96659" bIns="4833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258" y="0"/>
            <a:ext cx="4160301" cy="365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9" tIns="48330" rIns="96659" bIns="4833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757613" y="549275"/>
            <a:ext cx="2085975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50" y="3475052"/>
            <a:ext cx="7680303" cy="3290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9" tIns="48330" rIns="96659" bIns="483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8445"/>
            <a:ext cx="4160301" cy="365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9" tIns="48330" rIns="96659" bIns="4833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9258" y="6948445"/>
            <a:ext cx="4160301" cy="365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9" tIns="48330" rIns="96659" bIns="4833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9D911E5-EE68-4418-A30A-E96421897D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3995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6341FB-5D15-429C-AF40-7001E6E99B85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94115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0" y="13066713"/>
            <a:ext cx="27203400" cy="90154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23834725"/>
            <a:ext cx="22402800" cy="107505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76A726-8397-4D39-8FCE-77D4D0607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D9485-87E4-47D4-8E75-E1B74A7232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802850" y="3741738"/>
            <a:ext cx="6800850" cy="336470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00300" y="3741738"/>
            <a:ext cx="20250150" cy="336470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4F2818-60FD-4F2D-86C3-10E98A31D1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2B9CBC-876E-4454-B8D2-06BE1CE70A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8888" y="27028775"/>
            <a:ext cx="27203400" cy="83550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8888" y="17827625"/>
            <a:ext cx="27203400" cy="92011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77EA80-7300-4883-ABE3-474FB99EFB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00300" y="12153900"/>
            <a:ext cx="13525500" cy="25234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78200" y="12153900"/>
            <a:ext cx="13525500" cy="25234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5CBB0-1DBE-486F-A997-4C83DA0D98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684338"/>
            <a:ext cx="28803600" cy="7010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9415463"/>
            <a:ext cx="14141450" cy="39243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0200" y="13339763"/>
            <a:ext cx="14141450" cy="242347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57588" y="9415463"/>
            <a:ext cx="14146212" cy="39243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57588" y="13339763"/>
            <a:ext cx="14146212" cy="242347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BFD63-9609-4DAF-A55F-96E2ABCF51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1DA2C-8192-48E3-A8A6-395072451C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24C164-4329-47E6-B258-0EE28181B6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674813"/>
            <a:ext cx="10529888" cy="71278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2675" y="1674813"/>
            <a:ext cx="17891125" cy="358997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8802688"/>
            <a:ext cx="10529888" cy="28771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E23F6-C1A7-4498-B57C-8E6DF42164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3800" y="29443363"/>
            <a:ext cx="19202400" cy="3476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73800" y="3757613"/>
            <a:ext cx="19202400" cy="25238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73800" y="32919988"/>
            <a:ext cx="19202400" cy="49355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6FD084-D3D2-4303-A0EB-F86777903A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00300" y="3741738"/>
            <a:ext cx="27203400" cy="701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127" tIns="180063" rIns="360127" bIns="18006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00300" y="12153900"/>
            <a:ext cx="27203400" cy="2523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127" tIns="180063" rIns="360127" bIns="1800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00300" y="38320663"/>
            <a:ext cx="666750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127" tIns="180063" rIns="360127" bIns="180063" numCol="1" anchor="t" anchorCtr="0" compatLnSpc="1">
            <a:prstTxWarp prst="textNoShape">
              <a:avLst/>
            </a:prstTxWarp>
          </a:bodyPr>
          <a:lstStyle>
            <a:lvl1pPr>
              <a:defRPr sz="5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934700" y="38320663"/>
            <a:ext cx="1013460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127" tIns="180063" rIns="360127" bIns="180063" numCol="1" anchor="t" anchorCtr="0" compatLnSpc="1">
            <a:prstTxWarp prst="textNoShape">
              <a:avLst/>
            </a:prstTxWarp>
          </a:bodyPr>
          <a:lstStyle>
            <a:lvl1pPr algn="ctr">
              <a:defRPr sz="5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2936200" y="38320663"/>
            <a:ext cx="666750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127" tIns="180063" rIns="360127" bIns="180063" numCol="1" anchor="t" anchorCtr="0" compatLnSpc="1">
            <a:prstTxWarp prst="textNoShape">
              <a:avLst/>
            </a:prstTxWarp>
          </a:bodyPr>
          <a:lstStyle>
            <a:lvl1pPr algn="r">
              <a:defRPr sz="5500"/>
            </a:lvl1pPr>
          </a:lstStyle>
          <a:p>
            <a:pPr>
              <a:defRPr/>
            </a:pPr>
            <a:fld id="{9A6E8CC7-264B-4C85-A9BB-6DCF028D6D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602038" rtl="0" eaLnBrk="0" fontAlgn="base" hangingPunct="0">
        <a:spcBef>
          <a:spcPct val="0"/>
        </a:spcBef>
        <a:spcAft>
          <a:spcPct val="0"/>
        </a:spcAft>
        <a:defRPr sz="173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602038" rtl="0" eaLnBrk="0" fontAlgn="base" hangingPunct="0">
        <a:spcBef>
          <a:spcPct val="0"/>
        </a:spcBef>
        <a:spcAft>
          <a:spcPct val="0"/>
        </a:spcAft>
        <a:defRPr sz="17300">
          <a:solidFill>
            <a:schemeClr val="tx2"/>
          </a:solidFill>
          <a:latin typeface="Times New Roman" pitchFamily="18" charset="0"/>
        </a:defRPr>
      </a:lvl2pPr>
      <a:lvl3pPr algn="ctr" defTabSz="3602038" rtl="0" eaLnBrk="0" fontAlgn="base" hangingPunct="0">
        <a:spcBef>
          <a:spcPct val="0"/>
        </a:spcBef>
        <a:spcAft>
          <a:spcPct val="0"/>
        </a:spcAft>
        <a:defRPr sz="17300">
          <a:solidFill>
            <a:schemeClr val="tx2"/>
          </a:solidFill>
          <a:latin typeface="Times New Roman" pitchFamily="18" charset="0"/>
        </a:defRPr>
      </a:lvl3pPr>
      <a:lvl4pPr algn="ctr" defTabSz="3602038" rtl="0" eaLnBrk="0" fontAlgn="base" hangingPunct="0">
        <a:spcBef>
          <a:spcPct val="0"/>
        </a:spcBef>
        <a:spcAft>
          <a:spcPct val="0"/>
        </a:spcAft>
        <a:defRPr sz="17300">
          <a:solidFill>
            <a:schemeClr val="tx2"/>
          </a:solidFill>
          <a:latin typeface="Times New Roman" pitchFamily="18" charset="0"/>
        </a:defRPr>
      </a:lvl4pPr>
      <a:lvl5pPr algn="ctr" defTabSz="3602038" rtl="0" eaLnBrk="0" fontAlgn="base" hangingPunct="0">
        <a:spcBef>
          <a:spcPct val="0"/>
        </a:spcBef>
        <a:spcAft>
          <a:spcPct val="0"/>
        </a:spcAft>
        <a:defRPr sz="17300">
          <a:solidFill>
            <a:schemeClr val="tx2"/>
          </a:solidFill>
          <a:latin typeface="Times New Roman" pitchFamily="18" charset="0"/>
        </a:defRPr>
      </a:lvl5pPr>
      <a:lvl6pPr marL="457200" algn="ctr" defTabSz="3602038" rtl="0" fontAlgn="base">
        <a:spcBef>
          <a:spcPct val="0"/>
        </a:spcBef>
        <a:spcAft>
          <a:spcPct val="0"/>
        </a:spcAft>
        <a:defRPr sz="17300">
          <a:solidFill>
            <a:schemeClr val="tx2"/>
          </a:solidFill>
          <a:latin typeface="Times New Roman" pitchFamily="18" charset="0"/>
        </a:defRPr>
      </a:lvl6pPr>
      <a:lvl7pPr marL="914400" algn="ctr" defTabSz="3602038" rtl="0" fontAlgn="base">
        <a:spcBef>
          <a:spcPct val="0"/>
        </a:spcBef>
        <a:spcAft>
          <a:spcPct val="0"/>
        </a:spcAft>
        <a:defRPr sz="17300">
          <a:solidFill>
            <a:schemeClr val="tx2"/>
          </a:solidFill>
          <a:latin typeface="Times New Roman" pitchFamily="18" charset="0"/>
        </a:defRPr>
      </a:lvl7pPr>
      <a:lvl8pPr marL="1371600" algn="ctr" defTabSz="3602038" rtl="0" fontAlgn="base">
        <a:spcBef>
          <a:spcPct val="0"/>
        </a:spcBef>
        <a:spcAft>
          <a:spcPct val="0"/>
        </a:spcAft>
        <a:defRPr sz="17300">
          <a:solidFill>
            <a:schemeClr val="tx2"/>
          </a:solidFill>
          <a:latin typeface="Times New Roman" pitchFamily="18" charset="0"/>
        </a:defRPr>
      </a:lvl8pPr>
      <a:lvl9pPr marL="1828800" algn="ctr" defTabSz="3602038" rtl="0" fontAlgn="base">
        <a:spcBef>
          <a:spcPct val="0"/>
        </a:spcBef>
        <a:spcAft>
          <a:spcPct val="0"/>
        </a:spcAft>
        <a:defRPr sz="17300">
          <a:solidFill>
            <a:schemeClr val="tx2"/>
          </a:solidFill>
          <a:latin typeface="Times New Roman" pitchFamily="18" charset="0"/>
        </a:defRPr>
      </a:lvl9pPr>
    </p:titleStyle>
    <p:bodyStyle>
      <a:lvl1pPr marL="1350963" indent="-1350963" algn="l" defTabSz="3602038" rtl="0" eaLnBrk="0" fontAlgn="base" hangingPunct="0">
        <a:spcBef>
          <a:spcPct val="20000"/>
        </a:spcBef>
        <a:spcAft>
          <a:spcPct val="0"/>
        </a:spcAft>
        <a:buChar char="•"/>
        <a:defRPr sz="12600">
          <a:solidFill>
            <a:schemeClr val="tx1"/>
          </a:solidFill>
          <a:latin typeface="+mn-lt"/>
          <a:ea typeface="+mn-ea"/>
          <a:cs typeface="+mn-cs"/>
        </a:defRPr>
      </a:lvl1pPr>
      <a:lvl2pPr marL="2925763" indent="-1125538" algn="l" defTabSz="3602038" rtl="0" eaLnBrk="0" fontAlgn="base" hangingPunct="0">
        <a:spcBef>
          <a:spcPct val="20000"/>
        </a:spcBef>
        <a:spcAft>
          <a:spcPct val="0"/>
        </a:spcAft>
        <a:buChar char="–"/>
        <a:defRPr sz="11000">
          <a:solidFill>
            <a:schemeClr val="tx1"/>
          </a:solidFill>
          <a:latin typeface="+mn-lt"/>
        </a:defRPr>
      </a:lvl2pPr>
      <a:lvl3pPr marL="4502150" indent="-900113" algn="l" defTabSz="3602038" rtl="0" eaLnBrk="0" fontAlgn="base" hangingPunct="0">
        <a:spcBef>
          <a:spcPct val="20000"/>
        </a:spcBef>
        <a:spcAft>
          <a:spcPct val="0"/>
        </a:spcAft>
        <a:buChar char="•"/>
        <a:defRPr sz="9400">
          <a:solidFill>
            <a:schemeClr val="tx1"/>
          </a:solidFill>
          <a:latin typeface="+mn-lt"/>
        </a:defRPr>
      </a:lvl3pPr>
      <a:lvl4pPr marL="6302375" indent="-900113" algn="l" defTabSz="3602038" rtl="0" eaLnBrk="0" fontAlgn="base" hangingPunct="0">
        <a:spcBef>
          <a:spcPct val="20000"/>
        </a:spcBef>
        <a:spcAft>
          <a:spcPct val="0"/>
        </a:spcAft>
        <a:buChar char="–"/>
        <a:defRPr sz="7900">
          <a:solidFill>
            <a:schemeClr val="tx1"/>
          </a:solidFill>
          <a:latin typeface="+mn-lt"/>
        </a:defRPr>
      </a:lvl4pPr>
      <a:lvl5pPr marL="8102600" indent="-900113" algn="l" defTabSz="3602038" rtl="0" eaLnBrk="0" fontAlgn="base" hangingPunct="0">
        <a:spcBef>
          <a:spcPct val="20000"/>
        </a:spcBef>
        <a:spcAft>
          <a:spcPct val="0"/>
        </a:spcAft>
        <a:buChar char="»"/>
        <a:defRPr sz="7900">
          <a:solidFill>
            <a:schemeClr val="tx1"/>
          </a:solidFill>
          <a:latin typeface="+mn-lt"/>
        </a:defRPr>
      </a:lvl5pPr>
      <a:lvl6pPr marL="8559800" indent="-900113" algn="l" defTabSz="3602038" rtl="0" fontAlgn="base">
        <a:spcBef>
          <a:spcPct val="20000"/>
        </a:spcBef>
        <a:spcAft>
          <a:spcPct val="0"/>
        </a:spcAft>
        <a:buChar char="»"/>
        <a:defRPr sz="7900">
          <a:solidFill>
            <a:schemeClr val="tx1"/>
          </a:solidFill>
          <a:latin typeface="+mn-lt"/>
        </a:defRPr>
      </a:lvl6pPr>
      <a:lvl7pPr marL="9017000" indent="-900113" algn="l" defTabSz="3602038" rtl="0" fontAlgn="base">
        <a:spcBef>
          <a:spcPct val="20000"/>
        </a:spcBef>
        <a:spcAft>
          <a:spcPct val="0"/>
        </a:spcAft>
        <a:buChar char="»"/>
        <a:defRPr sz="7900">
          <a:solidFill>
            <a:schemeClr val="tx1"/>
          </a:solidFill>
          <a:latin typeface="+mn-lt"/>
        </a:defRPr>
      </a:lvl7pPr>
      <a:lvl8pPr marL="9474200" indent="-900113" algn="l" defTabSz="3602038" rtl="0" fontAlgn="base">
        <a:spcBef>
          <a:spcPct val="20000"/>
        </a:spcBef>
        <a:spcAft>
          <a:spcPct val="0"/>
        </a:spcAft>
        <a:buChar char="»"/>
        <a:defRPr sz="7900">
          <a:solidFill>
            <a:schemeClr val="tx1"/>
          </a:solidFill>
          <a:latin typeface="+mn-lt"/>
        </a:defRPr>
      </a:lvl8pPr>
      <a:lvl9pPr marL="9931400" indent="-900113" algn="l" defTabSz="3602038" rtl="0" fontAlgn="base">
        <a:spcBef>
          <a:spcPct val="20000"/>
        </a:spcBef>
        <a:spcAft>
          <a:spcPct val="0"/>
        </a:spcAft>
        <a:buChar char="»"/>
        <a:defRPr sz="7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jp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16"/>
          <p:cNvSpPr>
            <a:spLocks noChangeArrowheads="1"/>
          </p:cNvSpPr>
          <p:nvPr/>
        </p:nvSpPr>
        <p:spPr bwMode="auto">
          <a:xfrm>
            <a:off x="0" y="0"/>
            <a:ext cx="31994475" cy="4038600"/>
          </a:xfrm>
          <a:prstGeom prst="rect">
            <a:avLst/>
          </a:prstGeom>
          <a:solidFill>
            <a:srgbClr val="0070C0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760000"/>
              </a:solidFill>
            </a:endParaRPr>
          </a:p>
        </p:txBody>
      </p:sp>
      <p:sp>
        <p:nvSpPr>
          <p:cNvPr id="2590" name="Rectangle 542"/>
          <p:cNvSpPr>
            <a:spLocks noChangeArrowheads="1"/>
          </p:cNvSpPr>
          <p:nvPr/>
        </p:nvSpPr>
        <p:spPr bwMode="auto">
          <a:xfrm>
            <a:off x="750888" y="4191000"/>
            <a:ext cx="14959012" cy="1004888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noFill/>
            <a:miter lim="800000"/>
            <a:headEnd/>
            <a:tailEnd/>
          </a:ln>
          <a:effectLst/>
        </p:spPr>
        <p:txBody>
          <a:bodyPr lIns="87461" tIns="43730" rIns="87461" bIns="43730"/>
          <a:lstStyle/>
          <a:p>
            <a:pPr marL="323850" indent="-323850" algn="ctr" defTabSz="869950">
              <a:lnSpc>
                <a:spcPct val="120000"/>
              </a:lnSpc>
              <a:defRPr/>
            </a:pPr>
            <a:r>
              <a:rPr lang="en-US" sz="4000" b="1" dirty="0">
                <a:solidFill>
                  <a:schemeClr val="bg1"/>
                </a:solidFill>
                <a:latin typeface="Cambria" pitchFamily="18" charset="0"/>
              </a:rPr>
              <a:t>Introduction</a:t>
            </a:r>
          </a:p>
        </p:txBody>
      </p:sp>
      <p:sp>
        <p:nvSpPr>
          <p:cNvPr id="2600" name="Rectangle 552"/>
          <p:cNvSpPr>
            <a:spLocks noChangeArrowheads="1"/>
          </p:cNvSpPr>
          <p:nvPr/>
        </p:nvSpPr>
        <p:spPr bwMode="auto">
          <a:xfrm>
            <a:off x="749808" y="23850600"/>
            <a:ext cx="14957425" cy="1004888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lIns="87461" tIns="43730" rIns="87461" bIns="43730"/>
          <a:lstStyle/>
          <a:p>
            <a:pPr marL="323850" indent="-323850" algn="ctr" defTabSz="869950">
              <a:lnSpc>
                <a:spcPct val="120000"/>
              </a:lnSpc>
              <a:defRPr/>
            </a:pPr>
            <a:r>
              <a:rPr lang="en-US" sz="4000" b="1" dirty="0" smtClean="0">
                <a:solidFill>
                  <a:schemeClr val="bg1"/>
                </a:solidFill>
                <a:latin typeface="Verdana" pitchFamily="34" charset="0"/>
              </a:rPr>
              <a:t>Main Features</a:t>
            </a:r>
            <a:endParaRPr lang="en-US" sz="40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grpSp>
        <p:nvGrpSpPr>
          <p:cNvPr id="2061" name="Group 606"/>
          <p:cNvGrpSpPr>
            <a:grpSpLocks/>
          </p:cNvGrpSpPr>
          <p:nvPr/>
        </p:nvGrpSpPr>
        <p:grpSpPr bwMode="auto">
          <a:xfrm>
            <a:off x="685800" y="5410200"/>
            <a:ext cx="6670675" cy="4572000"/>
            <a:chOff x="254" y="3599"/>
            <a:chExt cx="4202" cy="2491"/>
          </a:xfrm>
        </p:grpSpPr>
        <p:sp>
          <p:nvSpPr>
            <p:cNvPr id="2118" name="Text Box 558"/>
            <p:cNvSpPr txBox="1">
              <a:spLocks noChangeArrowheads="1"/>
            </p:cNvSpPr>
            <p:nvPr/>
          </p:nvSpPr>
          <p:spPr bwMode="auto">
            <a:xfrm>
              <a:off x="254" y="4032"/>
              <a:ext cx="4202" cy="205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/>
            <a:lstStyle/>
            <a:p>
              <a:pPr marL="515937" lvl="1" indent="-457200">
                <a:buFont typeface="Wingdings" panose="05000000000000000000" pitchFamily="2" charset="2"/>
                <a:buChar char="v"/>
              </a:pPr>
              <a:r>
                <a:rPr lang="en-US" sz="3200" dirty="0" smtClean="0">
                  <a:latin typeface="Calibri" pitchFamily="34" charset="0"/>
                </a:rPr>
                <a:t>Each breast cancer researcher handles hundreds of mice.</a:t>
              </a:r>
            </a:p>
            <a:p>
              <a:pPr marL="515937" lvl="1" indent="-457200">
                <a:buFont typeface="Wingdings" panose="05000000000000000000" pitchFamily="2" charset="2"/>
                <a:buChar char="v"/>
              </a:pPr>
              <a:r>
                <a:rPr lang="en-US" sz="3200" dirty="0" smtClean="0">
                  <a:latin typeface="Calibri" pitchFamily="34" charset="0"/>
                </a:rPr>
                <a:t>Data is currently recorded in a notebook, then transferred to an unorganized excel spreadsheet at a later time.</a:t>
              </a:r>
              <a:endParaRPr lang="en-US" sz="3600" dirty="0">
                <a:latin typeface="Calibri" pitchFamily="34" charset="0"/>
              </a:endParaRPr>
            </a:p>
          </p:txBody>
        </p:sp>
        <p:sp>
          <p:nvSpPr>
            <p:cNvPr id="2119" name="Text Box 560"/>
            <p:cNvSpPr txBox="1">
              <a:spLocks noChangeArrowheads="1"/>
            </p:cNvSpPr>
            <p:nvPr/>
          </p:nvSpPr>
          <p:spPr bwMode="auto">
            <a:xfrm>
              <a:off x="254" y="3599"/>
              <a:ext cx="871" cy="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000" b="1" dirty="0">
                  <a:solidFill>
                    <a:srgbClr val="002060"/>
                  </a:solidFill>
                  <a:latin typeface="Cambria" pitchFamily="18" charset="0"/>
                </a:rPr>
                <a:t>Facts</a:t>
              </a:r>
            </a:p>
          </p:txBody>
        </p:sp>
      </p:grpSp>
      <p:grpSp>
        <p:nvGrpSpPr>
          <p:cNvPr id="2062" name="Group 607"/>
          <p:cNvGrpSpPr>
            <a:grpSpLocks/>
          </p:cNvGrpSpPr>
          <p:nvPr/>
        </p:nvGrpSpPr>
        <p:grpSpPr bwMode="auto">
          <a:xfrm>
            <a:off x="685800" y="9338396"/>
            <a:ext cx="7086600" cy="4781551"/>
            <a:chOff x="256" y="6392"/>
            <a:chExt cx="4256" cy="3012"/>
          </a:xfrm>
        </p:grpSpPr>
        <p:sp>
          <p:nvSpPr>
            <p:cNvPr id="2116" name="Text Box 546"/>
            <p:cNvSpPr txBox="1">
              <a:spLocks noChangeArrowheads="1"/>
            </p:cNvSpPr>
            <p:nvPr/>
          </p:nvSpPr>
          <p:spPr bwMode="auto">
            <a:xfrm>
              <a:off x="256" y="6864"/>
              <a:ext cx="4256" cy="254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515937" lvl="1" indent="-457200">
                <a:buFont typeface="Wingdings" panose="05000000000000000000" pitchFamily="2" charset="2"/>
                <a:buChar char="v"/>
              </a:pPr>
              <a:r>
                <a:rPr lang="en-US" sz="3200" dirty="0" smtClean="0">
                  <a:latin typeface="Calibri" pitchFamily="34" charset="0"/>
                </a:rPr>
                <a:t>Researcher has to record data in a two step process, which is slow, tedious, and liable for mistakes.</a:t>
              </a:r>
            </a:p>
            <a:p>
              <a:pPr marL="515937" lvl="1" indent="-457200">
                <a:buFont typeface="Wingdings" panose="05000000000000000000" pitchFamily="2" charset="2"/>
                <a:buChar char="v"/>
              </a:pPr>
              <a:r>
                <a:rPr lang="en-US" sz="3200" dirty="0" smtClean="0">
                  <a:latin typeface="Calibri" pitchFamily="34" charset="0"/>
                </a:rPr>
                <a:t>To avoid mistakes being made, extra time has to be taken to ensure no errors were made in data recording and transport—time better spent on higher priority issues.</a:t>
              </a:r>
              <a:endParaRPr lang="en-US" sz="3200" dirty="0">
                <a:latin typeface="Calibri" pitchFamily="34" charset="0"/>
              </a:endParaRPr>
            </a:p>
          </p:txBody>
        </p:sp>
        <p:sp>
          <p:nvSpPr>
            <p:cNvPr id="2117" name="Text Box 564"/>
            <p:cNvSpPr txBox="1">
              <a:spLocks noChangeArrowheads="1"/>
            </p:cNvSpPr>
            <p:nvPr/>
          </p:nvSpPr>
          <p:spPr bwMode="auto">
            <a:xfrm>
              <a:off x="281" y="6392"/>
              <a:ext cx="1328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000" b="1" dirty="0">
                  <a:solidFill>
                    <a:srgbClr val="002060"/>
                  </a:solidFill>
                  <a:latin typeface="Cambria" pitchFamily="18" charset="0"/>
                </a:rPr>
                <a:t>Problem</a:t>
              </a:r>
            </a:p>
          </p:txBody>
        </p:sp>
      </p:grpSp>
      <p:grpSp>
        <p:nvGrpSpPr>
          <p:cNvPr id="2064" name="Group 608"/>
          <p:cNvGrpSpPr>
            <a:grpSpLocks/>
          </p:cNvGrpSpPr>
          <p:nvPr/>
        </p:nvGrpSpPr>
        <p:grpSpPr bwMode="auto">
          <a:xfrm>
            <a:off x="612649" y="14351920"/>
            <a:ext cx="6857999" cy="6692900"/>
            <a:chOff x="4944" y="9839"/>
            <a:chExt cx="4475" cy="3976"/>
          </a:xfrm>
        </p:grpSpPr>
        <p:sp>
          <p:nvSpPr>
            <p:cNvPr id="2114" name="Text Box 556"/>
            <p:cNvSpPr txBox="1">
              <a:spLocks noChangeArrowheads="1"/>
            </p:cNvSpPr>
            <p:nvPr/>
          </p:nvSpPr>
          <p:spPr bwMode="auto">
            <a:xfrm>
              <a:off x="4944" y="10368"/>
              <a:ext cx="4475" cy="344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/>
            <a:lstStyle/>
            <a:p>
              <a:pPr marL="515937" lvl="1" indent="-457200">
                <a:buFont typeface="Wingdings" panose="05000000000000000000" pitchFamily="2" charset="2"/>
                <a:buChar char="v"/>
              </a:pPr>
              <a:r>
                <a:rPr lang="en-US" sz="3200" dirty="0" smtClean="0">
                  <a:latin typeface="Calibri" pitchFamily="34" charset="0"/>
                </a:rPr>
                <a:t>Provide an intuitive app designed for the Apple iPad that will allow the user to quickly record and view mouse data.</a:t>
              </a:r>
            </a:p>
            <a:p>
              <a:pPr marL="515937" lvl="1" indent="-457200">
                <a:buFont typeface="Wingdings" panose="05000000000000000000" pitchFamily="2" charset="2"/>
                <a:buChar char="v"/>
              </a:pPr>
              <a:r>
                <a:rPr lang="en-US" sz="3200" dirty="0" smtClean="0">
                  <a:latin typeface="Calibri" pitchFamily="34" charset="0"/>
                </a:rPr>
                <a:t>Reduce the amount of time the researcher is using on menial tasks and free up more time for real research.</a:t>
              </a:r>
            </a:p>
            <a:p>
              <a:pPr marL="515937" lvl="1" indent="-457200">
                <a:buFont typeface="Wingdings" panose="05000000000000000000" pitchFamily="2" charset="2"/>
                <a:buChar char="v"/>
              </a:pPr>
              <a:r>
                <a:rPr lang="en-US" sz="3200" dirty="0" smtClean="0">
                  <a:latin typeface="Calibri" pitchFamily="34" charset="0"/>
                </a:rPr>
                <a:t>Create a better way for researchers to organize their data in a way that when they share it, the data will be easily readable by another user.</a:t>
              </a:r>
              <a:endParaRPr lang="en-US" sz="3200" dirty="0">
                <a:latin typeface="Calibri" pitchFamily="34" charset="0"/>
              </a:endParaRPr>
            </a:p>
          </p:txBody>
        </p:sp>
        <p:sp>
          <p:nvSpPr>
            <p:cNvPr id="2115" name="Text Box 573"/>
            <p:cNvSpPr txBox="1">
              <a:spLocks noChangeArrowheads="1"/>
            </p:cNvSpPr>
            <p:nvPr/>
          </p:nvSpPr>
          <p:spPr bwMode="auto">
            <a:xfrm>
              <a:off x="4966" y="9839"/>
              <a:ext cx="2141" cy="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000" b="1" dirty="0">
                  <a:solidFill>
                    <a:srgbClr val="002060"/>
                  </a:solidFill>
                  <a:latin typeface="Cambria" pitchFamily="18" charset="0"/>
                </a:rPr>
                <a:t>Project Goals</a:t>
              </a:r>
            </a:p>
          </p:txBody>
        </p:sp>
      </p:grpSp>
      <p:grpSp>
        <p:nvGrpSpPr>
          <p:cNvPr id="2065" name="Group 640"/>
          <p:cNvGrpSpPr>
            <a:grpSpLocks/>
          </p:cNvGrpSpPr>
          <p:nvPr/>
        </p:nvGrpSpPr>
        <p:grpSpPr bwMode="auto">
          <a:xfrm>
            <a:off x="685800" y="21259800"/>
            <a:ext cx="14706600" cy="2438400"/>
            <a:chOff x="480" y="14304"/>
            <a:chExt cx="6218" cy="1584"/>
          </a:xfrm>
        </p:grpSpPr>
        <p:sp>
          <p:nvSpPr>
            <p:cNvPr id="2112" name="Text Box 576"/>
            <p:cNvSpPr txBox="1">
              <a:spLocks noChangeArrowheads="1"/>
            </p:cNvSpPr>
            <p:nvPr/>
          </p:nvSpPr>
          <p:spPr bwMode="auto">
            <a:xfrm>
              <a:off x="480" y="14784"/>
              <a:ext cx="6218" cy="110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/>
            <a:lstStyle/>
            <a:p>
              <a:pPr marL="515937" lvl="1" indent="-457200">
                <a:buFont typeface="Wingdings" panose="05000000000000000000" pitchFamily="2" charset="2"/>
                <a:buChar char="v"/>
              </a:pPr>
              <a:r>
                <a:rPr lang="en-US" sz="3200" dirty="0" smtClean="0">
                  <a:latin typeface="Calibri" pitchFamily="34" charset="0"/>
                </a:rPr>
                <a:t>There is currently no standardized way of recording mouse data. This app will hopefully create a standardized method of recording and sharing mouse data.</a:t>
              </a:r>
              <a:endParaRPr lang="en-US" sz="3200" dirty="0">
                <a:latin typeface="Calibri" pitchFamily="34" charset="0"/>
              </a:endParaRPr>
            </a:p>
          </p:txBody>
        </p:sp>
        <p:sp>
          <p:nvSpPr>
            <p:cNvPr id="2113" name="Text Box 577"/>
            <p:cNvSpPr txBox="1">
              <a:spLocks noChangeArrowheads="1"/>
            </p:cNvSpPr>
            <p:nvPr/>
          </p:nvSpPr>
          <p:spPr bwMode="auto">
            <a:xfrm>
              <a:off x="534" y="14304"/>
              <a:ext cx="3127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000" b="1" dirty="0" smtClean="0">
                  <a:solidFill>
                    <a:srgbClr val="002060"/>
                  </a:solidFill>
                  <a:latin typeface="Cambria" pitchFamily="18" charset="0"/>
                </a:rPr>
                <a:t>Current Mouse Data Recording</a:t>
              </a:r>
              <a:endParaRPr lang="en-US" sz="4000" b="1" dirty="0">
                <a:solidFill>
                  <a:srgbClr val="002060"/>
                </a:solidFill>
                <a:latin typeface="Cambria" pitchFamily="18" charset="0"/>
              </a:endParaRPr>
            </a:p>
          </p:txBody>
        </p:sp>
      </p:grpSp>
      <p:sp>
        <p:nvSpPr>
          <p:cNvPr id="2066" name="Text Box 588"/>
          <p:cNvSpPr txBox="1">
            <a:spLocks noChangeArrowheads="1"/>
          </p:cNvSpPr>
          <p:nvPr/>
        </p:nvSpPr>
        <p:spPr bwMode="auto">
          <a:xfrm>
            <a:off x="1524000" y="2971800"/>
            <a:ext cx="28041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800" b="1" dirty="0" err="1" smtClean="0">
                <a:solidFill>
                  <a:schemeClr val="bg1"/>
                </a:solidFill>
                <a:latin typeface="Calibri" pitchFamily="34" charset="0"/>
              </a:rPr>
              <a:t>Abhang</a:t>
            </a:r>
            <a:r>
              <a:rPr lang="en-US" sz="4800" b="1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sz="4800" b="1" dirty="0" err="1" smtClean="0">
                <a:solidFill>
                  <a:schemeClr val="bg1"/>
                </a:solidFill>
                <a:latin typeface="Calibri" pitchFamily="34" charset="0"/>
              </a:rPr>
              <a:t>Sonawane</a:t>
            </a:r>
            <a:r>
              <a:rPr lang="en-US" sz="4800" b="1" dirty="0" smtClean="0">
                <a:solidFill>
                  <a:schemeClr val="bg1"/>
                </a:solidFill>
                <a:latin typeface="Calibri" pitchFamily="34" charset="0"/>
              </a:rPr>
              <a:t>, Ben Ng, </a:t>
            </a:r>
            <a:r>
              <a:rPr lang="en-US" sz="4800" b="1" dirty="0" err="1" smtClean="0">
                <a:solidFill>
                  <a:schemeClr val="bg1"/>
                </a:solidFill>
                <a:latin typeface="Calibri" pitchFamily="34" charset="0"/>
              </a:rPr>
              <a:t>Neha</a:t>
            </a:r>
            <a:r>
              <a:rPr lang="en-US" sz="4800" b="1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sz="4800" b="1" dirty="0" err="1" smtClean="0">
                <a:solidFill>
                  <a:schemeClr val="bg1"/>
                </a:solidFill>
                <a:latin typeface="Calibri" pitchFamily="34" charset="0"/>
              </a:rPr>
              <a:t>Choudhari</a:t>
            </a:r>
            <a:r>
              <a:rPr lang="en-US" sz="4800" b="1" dirty="0" smtClean="0">
                <a:solidFill>
                  <a:schemeClr val="bg1"/>
                </a:solidFill>
                <a:latin typeface="Calibri" pitchFamily="34" charset="0"/>
              </a:rPr>
              <a:t>, Curtis Wilson, </a:t>
            </a:r>
            <a:r>
              <a:rPr lang="en-US" sz="4800" b="1" dirty="0" err="1" smtClean="0">
                <a:solidFill>
                  <a:schemeClr val="bg1"/>
                </a:solidFill>
                <a:latin typeface="Calibri" pitchFamily="34" charset="0"/>
              </a:rPr>
              <a:t>Nayan</a:t>
            </a:r>
            <a:r>
              <a:rPr lang="en-US" sz="4800" b="1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sz="4800" b="1" dirty="0" err="1" smtClean="0">
                <a:solidFill>
                  <a:schemeClr val="bg1"/>
                </a:solidFill>
                <a:latin typeface="Calibri" pitchFamily="34" charset="0"/>
              </a:rPr>
              <a:t>Khodke</a:t>
            </a:r>
            <a:endParaRPr lang="en-US" sz="48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2071" name="Picture 598" descr="OSU_CSE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399007" y="39624000"/>
            <a:ext cx="96202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6" name="Rectangle 618"/>
          <p:cNvSpPr>
            <a:spLocks noChangeArrowheads="1"/>
          </p:cNvSpPr>
          <p:nvPr/>
        </p:nvSpPr>
        <p:spPr bwMode="auto">
          <a:xfrm>
            <a:off x="16367760" y="32614645"/>
            <a:ext cx="14957425" cy="1004887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lIns="87461" tIns="43730" rIns="87461" bIns="43730"/>
          <a:lstStyle/>
          <a:p>
            <a:pPr marL="323850" indent="-323850" algn="ctr" defTabSz="869950">
              <a:lnSpc>
                <a:spcPct val="120000"/>
              </a:lnSpc>
              <a:defRPr/>
            </a:pPr>
            <a:r>
              <a:rPr lang="en-US" sz="4000" b="1" dirty="0">
                <a:solidFill>
                  <a:schemeClr val="bg1"/>
                </a:solidFill>
                <a:latin typeface="Verdana" pitchFamily="34" charset="0"/>
              </a:rPr>
              <a:t>Future Work</a:t>
            </a:r>
          </a:p>
        </p:txBody>
      </p:sp>
      <p:sp>
        <p:nvSpPr>
          <p:cNvPr id="2077" name="TextBox 64"/>
          <p:cNvSpPr txBox="1">
            <a:spLocks noChangeArrowheads="1"/>
          </p:cNvSpPr>
          <p:nvPr/>
        </p:nvSpPr>
        <p:spPr bwMode="auto">
          <a:xfrm>
            <a:off x="7696200" y="13563600"/>
            <a:ext cx="8077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Calibri" pitchFamily="34" charset="0"/>
              </a:rPr>
              <a:t>Figure 1: </a:t>
            </a:r>
            <a:r>
              <a:rPr lang="en-US" sz="3200" dirty="0" smtClean="0">
                <a:latin typeface="Calibri" pitchFamily="34" charset="0"/>
              </a:rPr>
              <a:t>Example mouse rack</a:t>
            </a:r>
            <a:endParaRPr lang="en-US" sz="3200" dirty="0">
              <a:latin typeface="Calibri" pitchFamily="34" charset="0"/>
            </a:endParaRPr>
          </a:p>
        </p:txBody>
      </p:sp>
      <p:sp>
        <p:nvSpPr>
          <p:cNvPr id="2078" name="Text Box 629"/>
          <p:cNvSpPr txBox="1">
            <a:spLocks noChangeArrowheads="1"/>
          </p:cNvSpPr>
          <p:nvPr/>
        </p:nvSpPr>
        <p:spPr bwMode="auto">
          <a:xfrm>
            <a:off x="7772400" y="20421600"/>
            <a:ext cx="8077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Calibri" pitchFamily="34" charset="0"/>
              </a:rPr>
              <a:t>Figure 2: </a:t>
            </a:r>
            <a:r>
              <a:rPr lang="en-US" sz="3200" dirty="0" smtClean="0">
                <a:latin typeface="Calibri" pitchFamily="34" charset="0"/>
              </a:rPr>
              <a:t>Platform app is developed </a:t>
            </a:r>
            <a:r>
              <a:rPr lang="en-US" sz="3200" smtClean="0">
                <a:latin typeface="Calibri" pitchFamily="34" charset="0"/>
              </a:rPr>
              <a:t>for—the iPad</a:t>
            </a:r>
            <a:endParaRPr lang="en-US" sz="3200" dirty="0">
              <a:latin typeface="Calibri" pitchFamily="34" charset="0"/>
            </a:endParaRPr>
          </a:p>
        </p:txBody>
      </p:sp>
      <p:sp>
        <p:nvSpPr>
          <p:cNvPr id="2101" name="Text Box 617"/>
          <p:cNvSpPr txBox="1">
            <a:spLocks noChangeArrowheads="1"/>
          </p:cNvSpPr>
          <p:nvPr/>
        </p:nvSpPr>
        <p:spPr bwMode="auto">
          <a:xfrm>
            <a:off x="16351250" y="33913200"/>
            <a:ext cx="14935200" cy="612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06400" lvl="1" indent="-347663"/>
            <a:r>
              <a:rPr lang="en-US" sz="4000" b="1" dirty="0" smtClean="0">
                <a:solidFill>
                  <a:srgbClr val="002060"/>
                </a:solidFill>
                <a:latin typeface="Cambria" pitchFamily="18" charset="0"/>
              </a:rPr>
              <a:t>Features</a:t>
            </a:r>
          </a:p>
          <a:p>
            <a:pPr marL="406400" lvl="1" indent="-347663"/>
            <a:endParaRPr lang="en-US" sz="3200" dirty="0" smtClean="0">
              <a:latin typeface="Cambria" pitchFamily="18" charset="0"/>
            </a:endParaRPr>
          </a:p>
          <a:p>
            <a:pPr marL="406400" lvl="1" indent="-347663">
              <a:buFont typeface="Wingdings" pitchFamily="2" charset="2"/>
              <a:buChar char="Ø"/>
            </a:pPr>
            <a:endParaRPr lang="en-US" sz="3200" dirty="0" smtClean="0">
              <a:latin typeface="Cambria" pitchFamily="18" charset="0"/>
            </a:endParaRPr>
          </a:p>
          <a:p>
            <a:pPr marL="406400" lvl="1" indent="-347663"/>
            <a:endParaRPr lang="en-US" sz="4000" b="1" dirty="0" smtClean="0">
              <a:solidFill>
                <a:srgbClr val="FF0000"/>
              </a:solidFill>
              <a:latin typeface="Cambria" pitchFamily="18" charset="0"/>
            </a:endParaRPr>
          </a:p>
          <a:p>
            <a:pPr marL="406400" lvl="1" indent="-347663"/>
            <a:endParaRPr lang="en-US" sz="1600" b="1" dirty="0" smtClean="0">
              <a:solidFill>
                <a:srgbClr val="FF0000"/>
              </a:solidFill>
              <a:latin typeface="Cambria" pitchFamily="18" charset="0"/>
            </a:endParaRPr>
          </a:p>
          <a:p>
            <a:pPr marL="406400" lvl="1" indent="-347663"/>
            <a:r>
              <a:rPr lang="en-US" sz="4000" b="1" dirty="0" smtClean="0">
                <a:solidFill>
                  <a:srgbClr val="002060"/>
                </a:solidFill>
                <a:latin typeface="Cambria" pitchFamily="18" charset="0"/>
              </a:rPr>
              <a:t>Interface</a:t>
            </a:r>
            <a:endParaRPr lang="en-US" sz="4000" b="1" dirty="0">
              <a:solidFill>
                <a:srgbClr val="002060"/>
              </a:solidFill>
              <a:latin typeface="Cambria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Calibri" pitchFamily="34" charset="0"/>
              </a:rPr>
              <a:t>Handle orientation changes better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Calibri" pitchFamily="34" charset="0"/>
              </a:rPr>
              <a:t>Deal with other form factors such as the iPhone or iPad Mini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Calibri" pitchFamily="34" charset="0"/>
              </a:rPr>
              <a:t>Extend to other operating </a:t>
            </a:r>
            <a:r>
              <a:rPr lang="en-US" sz="3200" dirty="0" smtClean="0">
                <a:latin typeface="Calibri" pitchFamily="34" charset="0"/>
              </a:rPr>
              <a:t>systems </a:t>
            </a:r>
            <a:r>
              <a:rPr lang="en-US" sz="3200" dirty="0" smtClean="0">
                <a:latin typeface="Calibri" pitchFamily="34" charset="0"/>
              </a:rPr>
              <a:t>like Android and Windows </a:t>
            </a:r>
            <a:r>
              <a:rPr lang="en-US" sz="3200" dirty="0">
                <a:latin typeface="Calibri" pitchFamily="34" charset="0"/>
              </a:rPr>
              <a:t>8</a:t>
            </a:r>
            <a:endParaRPr lang="en-US" sz="3200" dirty="0" smtClean="0">
              <a:latin typeface="Calibri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Calibri" pitchFamily="34" charset="0"/>
              </a:rPr>
              <a:t>Add individual notes for each mouse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Calibri" pitchFamily="34" charset="0"/>
              </a:rPr>
              <a:t>Increase optional search parameters</a:t>
            </a:r>
          </a:p>
          <a:p>
            <a:pPr>
              <a:buFont typeface="Wingdings" pitchFamily="2" charset="2"/>
              <a:buChar char="Ø"/>
            </a:pPr>
            <a:endParaRPr lang="en-US" sz="3200" dirty="0" smtClean="0">
              <a:latin typeface="Calibri" pitchFamily="34" charset="0"/>
            </a:endParaRPr>
          </a:p>
        </p:txBody>
      </p:sp>
      <p:sp>
        <p:nvSpPr>
          <p:cNvPr id="61" name="Rectangle 542"/>
          <p:cNvSpPr>
            <a:spLocks noChangeArrowheads="1"/>
          </p:cNvSpPr>
          <p:nvPr/>
        </p:nvSpPr>
        <p:spPr bwMode="auto">
          <a:xfrm>
            <a:off x="16367760" y="4187952"/>
            <a:ext cx="14959012" cy="1004888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81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lIns="87461" tIns="43730" rIns="87461" bIns="43730"/>
          <a:lstStyle/>
          <a:p>
            <a:pPr marL="323850" indent="-323850" algn="ctr" defTabSz="869950">
              <a:lnSpc>
                <a:spcPct val="120000"/>
              </a:lnSpc>
              <a:defRPr/>
            </a:pPr>
            <a:r>
              <a:rPr lang="en-US" sz="4000" b="1" dirty="0" smtClean="0">
                <a:solidFill>
                  <a:schemeClr val="bg1"/>
                </a:solidFill>
                <a:latin typeface="Cambria" pitchFamily="18" charset="0"/>
              </a:rPr>
              <a:t>Main Features (continued)</a:t>
            </a:r>
            <a:endParaRPr lang="en-US" sz="40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62" name="Rectangle 516"/>
          <p:cNvSpPr>
            <a:spLocks noChangeArrowheads="1"/>
          </p:cNvSpPr>
          <p:nvPr/>
        </p:nvSpPr>
        <p:spPr bwMode="auto">
          <a:xfrm>
            <a:off x="2133600" y="1295400"/>
            <a:ext cx="27965400" cy="220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461" tIns="43730" rIns="87461" bIns="43730"/>
          <a:lstStyle/>
          <a:p>
            <a:pPr marL="323850" indent="-323850" algn="ctr" defTabSz="869950">
              <a:lnSpc>
                <a:spcPct val="120000"/>
              </a:lnSpc>
              <a:defRPr/>
            </a:pPr>
            <a:r>
              <a:rPr lang="en-US" sz="96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76200" dist="127000" dir="5400000" algn="t" rotWithShape="0">
                    <a:prstClr val="black">
                      <a:alpha val="40000"/>
                    </a:prstClr>
                  </a:outerShdw>
                </a:effectLst>
                <a:latin typeface="Cambria" pitchFamily="18" charset="0"/>
              </a:rPr>
              <a:t>Mouse Data Management Application</a:t>
            </a:r>
            <a:endParaRPr lang="en-US" sz="9600" b="1" dirty="0">
              <a:solidFill>
                <a:schemeClr val="bg1">
                  <a:lumMod val="85000"/>
                </a:schemeClr>
              </a:solidFill>
              <a:effectLst>
                <a:outerShdw blurRad="76200" dist="127000" dir="5400000" algn="t" rotWithShape="0">
                  <a:prstClr val="black">
                    <a:alpha val="40000"/>
                  </a:prstClr>
                </a:outerShdw>
              </a:effectLst>
              <a:latin typeface="Cambria" pitchFamily="18" charset="0"/>
            </a:endParaRPr>
          </a:p>
        </p:txBody>
      </p:sp>
      <p:sp>
        <p:nvSpPr>
          <p:cNvPr id="60" name="Rectangle 516"/>
          <p:cNvSpPr>
            <a:spLocks noChangeArrowheads="1"/>
          </p:cNvSpPr>
          <p:nvPr/>
        </p:nvSpPr>
        <p:spPr bwMode="auto">
          <a:xfrm>
            <a:off x="2133600" y="-76200"/>
            <a:ext cx="27965400" cy="220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lIns="87461" tIns="43730" rIns="87461" bIns="43730"/>
          <a:lstStyle/>
          <a:p>
            <a:pPr marL="323850" indent="-323850" algn="ctr" defTabSz="869950">
              <a:lnSpc>
                <a:spcPct val="120000"/>
              </a:lnSpc>
              <a:defRPr/>
            </a:pPr>
            <a:r>
              <a:rPr lang="en-US" sz="115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76200" dist="127000" dir="5400000" algn="t" rotWithShape="0">
                    <a:prstClr val="black">
                      <a:alpha val="40000"/>
                    </a:prstClr>
                  </a:outerShdw>
                </a:effectLst>
                <a:latin typeface="Cambria" pitchFamily="18" charset="0"/>
              </a:rPr>
              <a:t>Mouseville</a:t>
            </a:r>
            <a:endParaRPr lang="en-US" sz="11500" b="1" dirty="0">
              <a:solidFill>
                <a:schemeClr val="bg1">
                  <a:lumMod val="85000"/>
                </a:schemeClr>
              </a:solidFill>
              <a:effectLst>
                <a:outerShdw blurRad="76200" dist="127000" dir="5400000" algn="t" rotWithShape="0">
                  <a:prstClr val="black">
                    <a:alpha val="40000"/>
                  </a:prstClr>
                </a:outerShdw>
              </a:effectLst>
              <a:latin typeface="Cambria" pitchFamily="18" charset="0"/>
            </a:endParaRPr>
          </a:p>
        </p:txBody>
      </p:sp>
      <p:pic>
        <p:nvPicPr>
          <p:cNvPr id="6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0"/>
            <a:ext cx="32004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1828800" y="26060400"/>
            <a:ext cx="13639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endParaRPr lang="en-US" sz="4400" dirty="0" smtClean="0"/>
          </a:p>
          <a:p>
            <a:pPr lvl="1">
              <a:buFont typeface="Wingdings" pitchFamily="2" charset="2"/>
              <a:buChar char="Ø"/>
            </a:pPr>
            <a:endParaRPr lang="en-US" sz="4400" dirty="0" smtClean="0"/>
          </a:p>
        </p:txBody>
      </p:sp>
      <p:grpSp>
        <p:nvGrpSpPr>
          <p:cNvPr id="38" name="Group 640"/>
          <p:cNvGrpSpPr>
            <a:grpSpLocks/>
          </p:cNvGrpSpPr>
          <p:nvPr/>
        </p:nvGrpSpPr>
        <p:grpSpPr bwMode="auto">
          <a:xfrm>
            <a:off x="457200" y="25069800"/>
            <a:ext cx="15087600" cy="5943600"/>
            <a:chOff x="480" y="14304"/>
            <a:chExt cx="6218" cy="3861"/>
          </a:xfrm>
        </p:grpSpPr>
        <p:sp>
          <p:nvSpPr>
            <p:cNvPr id="39" name="Text Box 576"/>
            <p:cNvSpPr txBox="1">
              <a:spLocks noChangeArrowheads="1"/>
            </p:cNvSpPr>
            <p:nvPr/>
          </p:nvSpPr>
          <p:spPr bwMode="auto">
            <a:xfrm>
              <a:off x="480" y="14784"/>
              <a:ext cx="6218" cy="33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/>
            <a:lstStyle/>
            <a:p>
              <a:pPr marL="755650" lvl="1" indent="-457200">
                <a:buFont typeface="Wingdings" panose="05000000000000000000" pitchFamily="2" charset="2"/>
                <a:buChar char="v"/>
              </a:pPr>
              <a:r>
                <a:rPr lang="en-US" sz="3200" dirty="0" smtClean="0">
                  <a:latin typeface="Calibri" panose="020F0502020204030204" pitchFamily="34" charset="0"/>
                </a:rPr>
                <a:t>Locating Mice</a:t>
              </a:r>
            </a:p>
            <a:p>
              <a:pPr marL="1212850" lvl="3" indent="-457200">
                <a:buFont typeface="Wingdings" panose="05000000000000000000" pitchFamily="2" charset="2"/>
                <a:buChar char="§"/>
              </a:pPr>
              <a:r>
                <a:rPr lang="en-US" sz="3200" dirty="0" smtClean="0">
                  <a:latin typeface="Calibri" panose="020F0502020204030204" pitchFamily="34" charset="0"/>
                </a:rPr>
                <a:t>Users can either navigate to the desired mouse through the rack and cage views, or skip straight there by searching for the mouse by an array of identifiers.</a:t>
              </a:r>
            </a:p>
            <a:p>
              <a:pPr marL="755650" lvl="1" indent="-457200">
                <a:buFont typeface="Wingdings" panose="05000000000000000000" pitchFamily="2" charset="2"/>
                <a:buChar char="v"/>
              </a:pPr>
              <a:r>
                <a:rPr lang="en-US" sz="3200" dirty="0" smtClean="0">
                  <a:latin typeface="Calibri" panose="020F0502020204030204" pitchFamily="34" charset="0"/>
                </a:rPr>
                <a:t>Viewing Mice</a:t>
              </a:r>
            </a:p>
            <a:p>
              <a:pPr marL="1212850" lvl="3" indent="-457200">
                <a:buFont typeface="Wingdings" panose="05000000000000000000" pitchFamily="2" charset="2"/>
                <a:buChar char="v"/>
              </a:pPr>
              <a:r>
                <a:rPr lang="en-US" sz="3200" dirty="0" smtClean="0">
                  <a:latin typeface="Calibri" panose="020F0502020204030204" pitchFamily="34" charset="0"/>
                </a:rPr>
                <a:t>The app can be viewed from a number of different screens—the rack view, cage view, and mouse view. Each displays a different selection and allows the user to quickly see useful information and navigate between the different views.</a:t>
              </a:r>
            </a:p>
            <a:p>
              <a:pPr marL="755650" lvl="1" indent="-457200">
                <a:buFont typeface="Wingdings" panose="05000000000000000000" pitchFamily="2" charset="2"/>
                <a:buChar char="v"/>
              </a:pPr>
              <a:r>
                <a:rPr lang="en-US" sz="3200" dirty="0" smtClean="0">
                  <a:latin typeface="Calibri" panose="020F0502020204030204" pitchFamily="34" charset="0"/>
                </a:rPr>
                <a:t>Editing Mouse Data</a:t>
              </a:r>
            </a:p>
            <a:p>
              <a:pPr marL="1212850" lvl="2" indent="-457200">
                <a:buFont typeface="Wingdings" panose="05000000000000000000" pitchFamily="2" charset="2"/>
                <a:buChar char="v"/>
              </a:pPr>
              <a:r>
                <a:rPr lang="en-US" sz="3200" dirty="0" smtClean="0">
                  <a:latin typeface="Calibri" panose="020F0502020204030204" pitchFamily="34" charset="0"/>
                </a:rPr>
                <a:t>Users can edit information using easy to use settings screens.</a:t>
              </a:r>
            </a:p>
          </p:txBody>
        </p:sp>
        <p:sp>
          <p:nvSpPr>
            <p:cNvPr id="40" name="Text Box 577"/>
            <p:cNvSpPr txBox="1">
              <a:spLocks noChangeArrowheads="1"/>
            </p:cNvSpPr>
            <p:nvPr/>
          </p:nvSpPr>
          <p:spPr bwMode="auto">
            <a:xfrm>
              <a:off x="534" y="14304"/>
              <a:ext cx="2577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000" b="1" dirty="0" smtClean="0">
                  <a:solidFill>
                    <a:srgbClr val="002060"/>
                  </a:solidFill>
                  <a:latin typeface="Cambria" pitchFamily="18" charset="0"/>
                </a:rPr>
                <a:t>Managing Existing Assets</a:t>
              </a:r>
            </a:p>
          </p:txBody>
        </p:sp>
      </p:grpSp>
      <p:grpSp>
        <p:nvGrpSpPr>
          <p:cNvPr id="50" name="Group 640"/>
          <p:cNvGrpSpPr>
            <a:grpSpLocks/>
          </p:cNvGrpSpPr>
          <p:nvPr/>
        </p:nvGrpSpPr>
        <p:grpSpPr bwMode="auto">
          <a:xfrm>
            <a:off x="16764000" y="5486399"/>
            <a:ext cx="7924800" cy="5181600"/>
            <a:chOff x="480" y="14304"/>
            <a:chExt cx="3157" cy="3366"/>
          </a:xfrm>
        </p:grpSpPr>
        <p:sp>
          <p:nvSpPr>
            <p:cNvPr id="51" name="Text Box 576"/>
            <p:cNvSpPr txBox="1">
              <a:spLocks noChangeArrowheads="1"/>
            </p:cNvSpPr>
            <p:nvPr/>
          </p:nvSpPr>
          <p:spPr bwMode="auto">
            <a:xfrm>
              <a:off x="480" y="14784"/>
              <a:ext cx="3157" cy="288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/>
            <a:lstStyle/>
            <a:p>
              <a:pPr marL="914400" lvl="1" indent="-457200">
                <a:buFont typeface="Wingdings" panose="05000000000000000000" pitchFamily="2" charset="2"/>
                <a:buChar char="v"/>
              </a:pPr>
              <a:r>
                <a:rPr lang="en-US" sz="3200" dirty="0" smtClean="0">
                  <a:latin typeface="Calibri" pitchFamily="34" charset="0"/>
                </a:rPr>
                <a:t>Export Mouse Data</a:t>
              </a:r>
            </a:p>
            <a:p>
              <a:pPr marL="1371600" lvl="2" indent="-457200">
                <a:buFont typeface="Wingdings" panose="05000000000000000000" pitchFamily="2" charset="2"/>
                <a:buChar char="§"/>
              </a:pPr>
              <a:r>
                <a:rPr lang="en-US" sz="3200" dirty="0" smtClean="0">
                  <a:latin typeface="Calibri" pitchFamily="34" charset="0"/>
                </a:rPr>
                <a:t>Users can export their current database to a CSV file via email.</a:t>
              </a:r>
            </a:p>
          </p:txBody>
        </p:sp>
        <p:sp>
          <p:nvSpPr>
            <p:cNvPr id="52" name="Text Box 577"/>
            <p:cNvSpPr txBox="1">
              <a:spLocks noChangeArrowheads="1"/>
            </p:cNvSpPr>
            <p:nvPr/>
          </p:nvSpPr>
          <p:spPr bwMode="auto">
            <a:xfrm>
              <a:off x="534" y="14304"/>
              <a:ext cx="1621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000" b="1" dirty="0" smtClean="0">
                  <a:solidFill>
                    <a:srgbClr val="002060"/>
                  </a:solidFill>
                  <a:latin typeface="Cambria" pitchFamily="18" charset="0"/>
                </a:rPr>
                <a:t>Receiving Assets</a:t>
              </a:r>
            </a:p>
          </p:txBody>
        </p:sp>
      </p:grpSp>
      <p:sp>
        <p:nvSpPr>
          <p:cNvPr id="1026" name="Text Box 17"/>
          <p:cNvSpPr txBox="1">
            <a:spLocks noChangeArrowheads="1"/>
          </p:cNvSpPr>
          <p:nvPr/>
        </p:nvSpPr>
        <p:spPr bwMode="auto">
          <a:xfrm>
            <a:off x="17240770" y="16927644"/>
            <a:ext cx="5715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3200" b="0" u="none" strike="noStrike" cap="none" normalizeH="0" baseline="0" noProof="1" smtClean="0">
                <a:ln>
                  <a:noFill/>
                </a:ln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Figure 5: Easily export data into a CSV file via</a:t>
            </a:r>
            <a:r>
              <a:rPr kumimoji="0" lang="en-US" sz="3200" b="0" u="none" strike="noStrike" cap="none" normalizeH="0" noProof="1" smtClean="0">
                <a:ln>
                  <a:noFill/>
                </a:ln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 the native email app</a:t>
            </a:r>
            <a:endParaRPr kumimoji="0" lang="en-US" sz="3200" b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58" name="Text Box 17"/>
          <p:cNvSpPr txBox="1">
            <a:spLocks noChangeArrowheads="1"/>
          </p:cNvSpPr>
          <p:nvPr/>
        </p:nvSpPr>
        <p:spPr bwMode="auto">
          <a:xfrm>
            <a:off x="24923495" y="17123907"/>
            <a:ext cx="533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3200" b="0" u="none" strike="noStrike" cap="none" normalizeH="0" baseline="0" noProof="1" smtClean="0">
                <a:ln>
                  <a:noFill/>
                </a:ln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Figure 6: View and</a:t>
            </a:r>
            <a:r>
              <a:rPr kumimoji="0" lang="en-US" sz="3200" b="0" u="none" strike="noStrike" cap="none" normalizeH="0" noProof="1" smtClean="0">
                <a:ln>
                  <a:noFill/>
                </a:ln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 edit cage notes, labels, and mice</a:t>
            </a:r>
            <a:endParaRPr kumimoji="0" lang="en-US" sz="3200" b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59" name="Rectangle 633"/>
          <p:cNvSpPr>
            <a:spLocks noChangeArrowheads="1"/>
          </p:cNvSpPr>
          <p:nvPr/>
        </p:nvSpPr>
        <p:spPr bwMode="auto">
          <a:xfrm>
            <a:off x="8493246" y="31089600"/>
            <a:ext cx="6061075" cy="91007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Text Box 629"/>
          <p:cNvSpPr txBox="1">
            <a:spLocks noChangeArrowheads="1"/>
          </p:cNvSpPr>
          <p:nvPr/>
        </p:nvSpPr>
        <p:spPr bwMode="auto">
          <a:xfrm>
            <a:off x="8894883" y="38796347"/>
            <a:ext cx="5257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Calibri" pitchFamily="34" charset="0"/>
              </a:rPr>
              <a:t>Figure </a:t>
            </a:r>
            <a:r>
              <a:rPr lang="en-US" sz="3200" dirty="0" smtClean="0">
                <a:latin typeface="Calibri" pitchFamily="34" charset="0"/>
              </a:rPr>
              <a:t>4: Edit mouse details</a:t>
            </a:r>
            <a:endParaRPr lang="en-US" sz="3200" dirty="0">
              <a:latin typeface="Calibri" pitchFamily="34" charset="0"/>
            </a:endParaRPr>
          </a:p>
        </p:txBody>
      </p:sp>
      <p:sp>
        <p:nvSpPr>
          <p:cNvPr id="67" name="Text Box 629"/>
          <p:cNvSpPr txBox="1">
            <a:spLocks noChangeArrowheads="1"/>
          </p:cNvSpPr>
          <p:nvPr/>
        </p:nvSpPr>
        <p:spPr bwMode="auto">
          <a:xfrm>
            <a:off x="1904617" y="38846977"/>
            <a:ext cx="48768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Calibri" pitchFamily="34" charset="0"/>
              </a:rPr>
              <a:t>Figure </a:t>
            </a:r>
            <a:r>
              <a:rPr lang="en-US" sz="3200" dirty="0" smtClean="0">
                <a:latin typeface="Calibri" pitchFamily="34" charset="0"/>
              </a:rPr>
              <a:t>3: View cage details via easy to use labels</a:t>
            </a:r>
            <a:endParaRPr lang="en-US" sz="3200" dirty="0">
              <a:latin typeface="Calibri" pitchFamily="34" charset="0"/>
            </a:endParaRPr>
          </a:p>
        </p:txBody>
      </p:sp>
      <p:sp>
        <p:nvSpPr>
          <p:cNvPr id="69" name="Rectangle 597"/>
          <p:cNvSpPr>
            <a:spLocks noChangeArrowheads="1"/>
          </p:cNvSpPr>
          <p:nvPr/>
        </p:nvSpPr>
        <p:spPr bwMode="auto">
          <a:xfrm>
            <a:off x="16367760" y="20026312"/>
            <a:ext cx="14957425" cy="1004888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lIns="87461" tIns="43730" rIns="87461" bIns="43730"/>
          <a:lstStyle/>
          <a:p>
            <a:pPr marL="323850" indent="-323850" algn="ctr" defTabSz="869950">
              <a:lnSpc>
                <a:spcPct val="120000"/>
              </a:lnSpc>
              <a:defRPr/>
            </a:pPr>
            <a:r>
              <a:rPr lang="en-US" sz="4000" b="1" dirty="0" smtClean="0">
                <a:solidFill>
                  <a:schemeClr val="bg1"/>
                </a:solidFill>
                <a:latin typeface="Verdana" pitchFamily="34" charset="0"/>
              </a:rPr>
              <a:t>Architecture</a:t>
            </a:r>
            <a:endParaRPr lang="en-US" sz="40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78" name="Text Box 576"/>
          <p:cNvSpPr txBox="1">
            <a:spLocks noChangeArrowheads="1"/>
          </p:cNvSpPr>
          <p:nvPr/>
        </p:nvSpPr>
        <p:spPr bwMode="auto">
          <a:xfrm>
            <a:off x="16078200" y="25908000"/>
            <a:ext cx="6124709" cy="838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/>
          <a:lstStyle/>
          <a:p>
            <a:pPr marL="755650" lvl="1" indent="-457200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Calibri" panose="020F0502020204030204" pitchFamily="34" charset="0"/>
              </a:rPr>
              <a:t>Currently uses an on-device SQLite database for storing the various data the users stores about each rack, cage, and mouse.</a:t>
            </a:r>
          </a:p>
        </p:txBody>
      </p:sp>
      <p:sp>
        <p:nvSpPr>
          <p:cNvPr id="68" name="Text Box 576"/>
          <p:cNvSpPr txBox="1">
            <a:spLocks noChangeArrowheads="1"/>
          </p:cNvSpPr>
          <p:nvPr/>
        </p:nvSpPr>
        <p:spPr bwMode="auto">
          <a:xfrm>
            <a:off x="16078200" y="34526163"/>
            <a:ext cx="14859000" cy="152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/>
          <a:lstStyle/>
          <a:p>
            <a:pPr marL="755650" lvl="1" indent="-457200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Calibri" panose="020F0502020204030204" pitchFamily="34" charset="0"/>
              </a:rPr>
              <a:t>Implement import functionality</a:t>
            </a:r>
          </a:p>
          <a:p>
            <a:pPr marL="755650" lvl="1" indent="-457200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Calibri" panose="020F0502020204030204" pitchFamily="34" charset="0"/>
              </a:rPr>
              <a:t>Add multi-user support</a:t>
            </a:r>
          </a:p>
          <a:p>
            <a:pPr marL="755650" lvl="1" indent="-457200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Calibri" panose="020F0502020204030204" pitchFamily="34" charset="0"/>
              </a:rPr>
              <a:t>Have app automatically upload data to the cloud</a:t>
            </a:r>
          </a:p>
        </p:txBody>
      </p:sp>
      <p:sp>
        <p:nvSpPr>
          <p:cNvPr id="70" name="Rectangle 597"/>
          <p:cNvSpPr>
            <a:spLocks noChangeArrowheads="1"/>
          </p:cNvSpPr>
          <p:nvPr/>
        </p:nvSpPr>
        <p:spPr bwMode="auto">
          <a:xfrm>
            <a:off x="16367760" y="29711276"/>
            <a:ext cx="14957425" cy="1004888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lIns="87461" tIns="43730" rIns="87461" bIns="43730"/>
          <a:lstStyle/>
          <a:p>
            <a:pPr marL="323850" indent="-323850" algn="ctr" defTabSz="869950">
              <a:lnSpc>
                <a:spcPct val="120000"/>
              </a:lnSpc>
              <a:defRPr/>
            </a:pPr>
            <a:r>
              <a:rPr lang="en-US" sz="4000" b="1" dirty="0">
                <a:solidFill>
                  <a:schemeClr val="bg1"/>
                </a:solidFill>
                <a:latin typeface="Verdana" pitchFamily="34" charset="0"/>
              </a:rPr>
              <a:t>Significance</a:t>
            </a:r>
          </a:p>
        </p:txBody>
      </p:sp>
      <p:sp>
        <p:nvSpPr>
          <p:cNvPr id="77" name="Text Box 576"/>
          <p:cNvSpPr txBox="1">
            <a:spLocks noChangeArrowheads="1"/>
          </p:cNvSpPr>
          <p:nvPr/>
        </p:nvSpPr>
        <p:spPr bwMode="auto">
          <a:xfrm>
            <a:off x="16309975" y="30792364"/>
            <a:ext cx="14859000" cy="159368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/>
          <a:lstStyle/>
          <a:p>
            <a:pPr marL="515937" lvl="1" indent="-457200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Calibri" pitchFamily="34" charset="0"/>
              </a:rPr>
              <a:t>Working initial release that allows the user to begin porting his data over and input new data into the app.</a:t>
            </a:r>
          </a:p>
          <a:p>
            <a:pPr marL="515937" lvl="1" indent="-457200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Calibri" pitchFamily="34" charset="0"/>
              </a:rPr>
              <a:t>Well-designed code base that lays groundwork for continued development.</a:t>
            </a:r>
          </a:p>
        </p:txBody>
      </p:sp>
      <p:sp>
        <p:nvSpPr>
          <p:cNvPr id="73" name="Text Box 576"/>
          <p:cNvSpPr txBox="1">
            <a:spLocks noChangeArrowheads="1"/>
          </p:cNvSpPr>
          <p:nvPr/>
        </p:nvSpPr>
        <p:spPr bwMode="auto">
          <a:xfrm>
            <a:off x="16078200" y="22966667"/>
            <a:ext cx="6124709" cy="42608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/>
          <a:lstStyle/>
          <a:p>
            <a:pPr marL="755650" lvl="1" indent="-457200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Calibri" panose="020F0502020204030204" pitchFamily="34" charset="0"/>
              </a:rPr>
              <a:t>Native Apple iPad app developed specifically for </a:t>
            </a:r>
            <a:r>
              <a:rPr lang="en-US" sz="3200" dirty="0" err="1" smtClean="0">
                <a:latin typeface="Calibri" panose="020F0502020204030204" pitchFamily="34" charset="0"/>
              </a:rPr>
              <a:t>iOS</a:t>
            </a:r>
            <a:r>
              <a:rPr lang="en-US" sz="3200" dirty="0" smtClean="0">
                <a:latin typeface="Calibri" panose="020F0502020204030204" pitchFamily="34" charset="0"/>
              </a:rPr>
              <a:t> 7.0 or higher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5313" y="527979"/>
            <a:ext cx="3357687" cy="33129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945154" y="6267574"/>
            <a:ext cx="6556502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3200" dirty="0">
                <a:latin typeface="Calibri" pitchFamily="34" charset="0"/>
              </a:rPr>
              <a:t>Easily View Cage Details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Calibri" pitchFamily="34" charset="0"/>
              </a:rPr>
              <a:t>Using the easy to use cage labels, users are able to label cages to view notes about each respective cage.</a:t>
            </a:r>
          </a:p>
          <a:p>
            <a:endParaRPr lang="en-US" dirty="0"/>
          </a:p>
        </p:txBody>
      </p:sp>
      <p:pic>
        <p:nvPicPr>
          <p:cNvPr id="79" name="Picture 78" descr="C:\Users\BUNKMA~1\AppData\Local\Temp\er_diagram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202909" y="21193044"/>
            <a:ext cx="9083541" cy="8461631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1645" y="9399076"/>
            <a:ext cx="5487166" cy="7325747"/>
          </a:xfrm>
          <a:prstGeom prst="rect">
            <a:avLst/>
          </a:prstGeom>
        </p:spPr>
      </p:pic>
      <p:sp>
        <p:nvSpPr>
          <p:cNvPr id="81" name="Rectangle 633"/>
          <p:cNvSpPr>
            <a:spLocks noChangeArrowheads="1"/>
          </p:cNvSpPr>
          <p:nvPr/>
        </p:nvSpPr>
        <p:spPr bwMode="auto">
          <a:xfrm>
            <a:off x="17067733" y="9162493"/>
            <a:ext cx="6061075" cy="91007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674" y="31279074"/>
            <a:ext cx="5506218" cy="7354326"/>
          </a:xfrm>
          <a:prstGeom prst="rect">
            <a:avLst/>
          </a:prstGeom>
        </p:spPr>
      </p:pic>
      <p:sp>
        <p:nvSpPr>
          <p:cNvPr id="83" name="Rectangle 633"/>
          <p:cNvSpPr>
            <a:spLocks noChangeArrowheads="1"/>
          </p:cNvSpPr>
          <p:nvPr/>
        </p:nvSpPr>
        <p:spPr bwMode="auto">
          <a:xfrm>
            <a:off x="1295399" y="30937200"/>
            <a:ext cx="6061075" cy="91007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2640" y="9340646"/>
            <a:ext cx="5477639" cy="72971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197" y="31166342"/>
            <a:ext cx="5477639" cy="7316221"/>
          </a:xfrm>
          <a:prstGeom prst="rect">
            <a:avLst/>
          </a:prstGeom>
        </p:spPr>
      </p:pic>
      <p:sp>
        <p:nvSpPr>
          <p:cNvPr id="84" name="Rectangle 633"/>
          <p:cNvSpPr>
            <a:spLocks noChangeArrowheads="1"/>
          </p:cNvSpPr>
          <p:nvPr/>
        </p:nvSpPr>
        <p:spPr bwMode="auto">
          <a:xfrm>
            <a:off x="24559958" y="9162493"/>
            <a:ext cx="6061075" cy="91007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5724523"/>
            <a:ext cx="4800600" cy="7858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700" y="14178756"/>
            <a:ext cx="6350000" cy="635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3401</TotalTime>
  <Words>533</Words>
  <Application>Microsoft Office PowerPoint</Application>
  <PresentationFormat>Custom</PresentationFormat>
  <Paragraphs>58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宋体</vt:lpstr>
      <vt:lpstr>Arial</vt:lpstr>
      <vt:lpstr>Calibri</vt:lpstr>
      <vt:lpstr>Cambria</vt:lpstr>
      <vt:lpstr>Times New Roman</vt:lpstr>
      <vt:lpstr>Verdana</vt:lpstr>
      <vt:lpstr>Wingdings</vt:lpstr>
      <vt:lpstr>Default Design</vt:lpstr>
      <vt:lpstr>PowerPoint Presentation</vt:lpstr>
    </vt:vector>
  </TitlesOfParts>
  <Company>Fan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Alissa Park</dc:creator>
  <cp:lastModifiedBy>Ben Ng</cp:lastModifiedBy>
  <cp:revision>216</cp:revision>
  <dcterms:created xsi:type="dcterms:W3CDTF">2004-11-04T05:29:10Z</dcterms:created>
  <dcterms:modified xsi:type="dcterms:W3CDTF">2014-04-21T04:04:33Z</dcterms:modified>
</cp:coreProperties>
</file>