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73" r:id="rId16"/>
    <p:sldId id="274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2" Type="http://schemas.openxmlformats.org/officeDocument/2006/relationships/tags" Target="../tags/tag13.xml"/><Relationship Id="rId21" Type="http://schemas.openxmlformats.org/officeDocument/2006/relationships/tags" Target="../tags/tag12.xml"/><Relationship Id="rId20" Type="http://schemas.openxmlformats.org/officeDocument/2006/relationships/tags" Target="../tags/tag11.xml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tags" Target="../tags/tag9.xml"/><Relationship Id="rId17" Type="http://schemas.openxmlformats.org/officeDocument/2006/relationships/image" Target="../media/image8.png"/><Relationship Id="rId16" Type="http://schemas.openxmlformats.org/officeDocument/2006/relationships/tags" Target="../tags/tag8.xml"/><Relationship Id="rId15" Type="http://schemas.openxmlformats.org/officeDocument/2006/relationships/image" Target="../media/image7.png"/><Relationship Id="rId14" Type="http://schemas.openxmlformats.org/officeDocument/2006/relationships/tags" Target="../tags/tag7.xml"/><Relationship Id="rId13" Type="http://schemas.openxmlformats.org/officeDocument/2006/relationships/image" Target="../media/image6.png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../media/image15.png"/><Relationship Id="rId6" Type="http://schemas.openxmlformats.org/officeDocument/2006/relationships/tags" Target="../tags/tag82.xml"/><Relationship Id="rId5" Type="http://schemas.openxmlformats.org/officeDocument/2006/relationships/image" Target="../media/image10.png"/><Relationship Id="rId4" Type="http://schemas.openxmlformats.org/officeDocument/2006/relationships/tags" Target="../tags/tag81.xml"/><Relationship Id="rId3" Type="http://schemas.openxmlformats.org/officeDocument/2006/relationships/image" Target="../media/image9.png"/><Relationship Id="rId2" Type="http://schemas.openxmlformats.org/officeDocument/2006/relationships/tags" Target="../tags/tag80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0.xml"/><Relationship Id="rId7" Type="http://schemas.openxmlformats.org/officeDocument/2006/relationships/image" Target="../media/image3.png"/><Relationship Id="rId6" Type="http://schemas.openxmlformats.org/officeDocument/2006/relationships/tags" Target="../tags/tag89.xml"/><Relationship Id="rId5" Type="http://schemas.openxmlformats.org/officeDocument/2006/relationships/image" Target="../media/image2.png"/><Relationship Id="rId4" Type="http://schemas.openxmlformats.org/officeDocument/2006/relationships/tags" Target="../tags/tag88.xml"/><Relationship Id="rId3" Type="http://schemas.openxmlformats.org/officeDocument/2006/relationships/image" Target="../media/image1.png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tags" Target="../tags/tag87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image" Target="../media/image8.png"/><Relationship Id="rId16" Type="http://schemas.openxmlformats.org/officeDocument/2006/relationships/tags" Target="../tags/tag94.xml"/><Relationship Id="rId15" Type="http://schemas.openxmlformats.org/officeDocument/2006/relationships/image" Target="../media/image7.png"/><Relationship Id="rId14" Type="http://schemas.openxmlformats.org/officeDocument/2006/relationships/tags" Target="../tags/tag93.xml"/><Relationship Id="rId13" Type="http://schemas.openxmlformats.org/officeDocument/2006/relationships/image" Target="../media/image6.png"/><Relationship Id="rId12" Type="http://schemas.openxmlformats.org/officeDocument/2006/relationships/tags" Target="../tags/tag92.xml"/><Relationship Id="rId11" Type="http://schemas.openxmlformats.org/officeDocument/2006/relationships/image" Target="../media/image5.png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11.png"/><Relationship Id="rId6" Type="http://schemas.openxmlformats.org/officeDocument/2006/relationships/tags" Target="../tags/tag16.xml"/><Relationship Id="rId5" Type="http://schemas.openxmlformats.org/officeDocument/2006/relationships/image" Target="../media/image10.png"/><Relationship Id="rId4" Type="http://schemas.openxmlformats.org/officeDocument/2006/relationships/tags" Target="../tags/tag15.xml"/><Relationship Id="rId3" Type="http://schemas.openxmlformats.org/officeDocument/2006/relationships/image" Target="../media/image9.png"/><Relationship Id="rId2" Type="http://schemas.openxmlformats.org/officeDocument/2006/relationships/tags" Target="../tags/tag14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../media/image11.png"/><Relationship Id="rId6" Type="http://schemas.openxmlformats.org/officeDocument/2006/relationships/tags" Target="../tags/tag30.xml"/><Relationship Id="rId5" Type="http://schemas.openxmlformats.org/officeDocument/2006/relationships/image" Target="../media/image10.png"/><Relationship Id="rId4" Type="http://schemas.openxmlformats.org/officeDocument/2006/relationships/tags" Target="../tags/tag29.xml"/><Relationship Id="rId3" Type="http://schemas.openxmlformats.org/officeDocument/2006/relationships/image" Target="../media/image9.png"/><Relationship Id="rId2" Type="http://schemas.openxmlformats.org/officeDocument/2006/relationships/tags" Target="../tags/tag28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image" Target="../media/image13.png"/><Relationship Id="rId6" Type="http://schemas.openxmlformats.org/officeDocument/2006/relationships/tags" Target="../tags/tag39.xml"/><Relationship Id="rId5" Type="http://schemas.openxmlformats.org/officeDocument/2006/relationships/image" Target="../media/image10.png"/><Relationship Id="rId4" Type="http://schemas.openxmlformats.org/officeDocument/2006/relationships/tags" Target="../tags/tag38.xml"/><Relationship Id="rId3" Type="http://schemas.openxmlformats.org/officeDocument/2006/relationships/image" Target="../media/image9.png"/><Relationship Id="rId2" Type="http://schemas.openxmlformats.org/officeDocument/2006/relationships/tags" Target="../tags/tag37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11.png"/><Relationship Id="rId7" Type="http://schemas.openxmlformats.org/officeDocument/2006/relationships/tags" Target="../tags/tag51.xml"/><Relationship Id="rId6" Type="http://schemas.openxmlformats.org/officeDocument/2006/relationships/image" Target="../media/image10.png"/><Relationship Id="rId5" Type="http://schemas.openxmlformats.org/officeDocument/2006/relationships/tags" Target="../tags/tag50.xml"/><Relationship Id="rId4" Type="http://schemas.openxmlformats.org/officeDocument/2006/relationships/image" Target="../media/image9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tags" Target="../tags/tag58.xml"/><Relationship Id="rId4" Type="http://schemas.openxmlformats.org/officeDocument/2006/relationships/image" Target="../media/image9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1" Type="http://schemas.openxmlformats.org/officeDocument/2006/relationships/image" Target="../media/image15.png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../media/image11.png"/><Relationship Id="rId6" Type="http://schemas.openxmlformats.org/officeDocument/2006/relationships/tags" Target="../tags/tag65.xml"/><Relationship Id="rId5" Type="http://schemas.openxmlformats.org/officeDocument/2006/relationships/image" Target="../media/image10.png"/><Relationship Id="rId4" Type="http://schemas.openxmlformats.org/officeDocument/2006/relationships/tags" Target="../tags/tag64.xml"/><Relationship Id="rId3" Type="http://schemas.openxmlformats.org/officeDocument/2006/relationships/image" Target="../media/image9.png"/><Relationship Id="rId2" Type="http://schemas.openxmlformats.org/officeDocument/2006/relationships/tags" Target="../tags/tag63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../media/image13.png"/><Relationship Id="rId6" Type="http://schemas.openxmlformats.org/officeDocument/2006/relationships/tags" Target="../tags/tag74.xml"/><Relationship Id="rId5" Type="http://schemas.openxmlformats.org/officeDocument/2006/relationships/image" Target="../media/image10.png"/><Relationship Id="rId4" Type="http://schemas.openxmlformats.org/officeDocument/2006/relationships/tags" Target="../tags/tag73.xml"/><Relationship Id="rId3" Type="http://schemas.openxmlformats.org/officeDocument/2006/relationships/image" Target="../media/image9.png"/><Relationship Id="rId2" Type="http://schemas.openxmlformats.org/officeDocument/2006/relationships/tags" Target="../tags/tag72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1009">
            <a:off x="9598540" y="-71780"/>
            <a:ext cx="2432128" cy="3178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32154" y="2711868"/>
            <a:ext cx="3666810" cy="4153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8607" y="4907811"/>
            <a:ext cx="2758453" cy="19429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121798" y="5133783"/>
            <a:ext cx="2112707" cy="17305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014856" y="4977108"/>
            <a:ext cx="2218491" cy="1888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131" y="4330731"/>
            <a:ext cx="1485156" cy="25272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7880" y="4442773"/>
            <a:ext cx="1038995" cy="24152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018953">
            <a:off x="5494341" y="5533781"/>
            <a:ext cx="1303004" cy="13514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298691" y="1987629"/>
            <a:ext cx="7322436" cy="1168890"/>
          </a:xfrm>
        </p:spPr>
        <p:txBody>
          <a:bodyPr lIns="101600" tIns="38100" rIns="25400" bIns="38100" anchor="b" anchorCtr="0">
            <a:noAutofit/>
          </a:bodyPr>
          <a:lstStyle>
            <a:lvl1pPr algn="ctr">
              <a:defRPr sz="5400" u="none" strike="noStrike" kern="1200" cap="none" spc="600" normalizeH="0">
                <a:solidFill>
                  <a:srgbClr val="238C3B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298691" y="3235230"/>
            <a:ext cx="7322436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917327"/>
            <a:ext cx="891702" cy="9406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062" flipH="1">
            <a:off x="67048" y="4391345"/>
            <a:ext cx="757605" cy="24557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50264" flipV="1">
            <a:off x="11501361" y="61222"/>
            <a:ext cx="731302" cy="97314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1009">
            <a:off x="9598540" y="-71780"/>
            <a:ext cx="2432128" cy="31783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32154" y="2711868"/>
            <a:ext cx="3666810" cy="41533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8607" y="4907811"/>
            <a:ext cx="2758453" cy="19429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121798" y="5133783"/>
            <a:ext cx="2112707" cy="17305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014856" y="4977108"/>
            <a:ext cx="2218491" cy="188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131" y="4330731"/>
            <a:ext cx="1485156" cy="25272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7880" y="4442773"/>
            <a:ext cx="1038995" cy="24152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018953">
            <a:off x="5494341" y="5533781"/>
            <a:ext cx="1303004" cy="13514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2099238" y="1723223"/>
            <a:ext cx="7322436" cy="1365606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rgbClr val="238C3B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2099238" y="3161042"/>
            <a:ext cx="7322436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 u="none" strike="noStrike" kern="1200" cap="none" spc="150" normalizeH="0">
                <a:solidFill>
                  <a:schemeClr val="tx1"/>
                </a:solidFill>
                <a:uFillTx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917327"/>
            <a:ext cx="891702" cy="9406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062" flipH="1">
            <a:off x="67048" y="4391345"/>
            <a:ext cx="757605" cy="24557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 flipV="1">
            <a:off x="11261476" y="0"/>
            <a:ext cx="930524" cy="1238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238C3B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>
            <a:fillRect/>
          </a:stretch>
        </p:blipFill>
        <p:spPr>
          <a:xfrm rot="204530">
            <a:off x="4016509" y="318183"/>
            <a:ext cx="4384348" cy="3991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808022" y="4436511"/>
            <a:ext cx="6801323" cy="845703"/>
          </a:xfrm>
        </p:spPr>
        <p:txBody>
          <a:bodyPr lIns="101600" tIns="38100" rIns="63500" bIns="38100" anchor="ctr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rgbClr val="238C3B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808022" y="5360315"/>
            <a:ext cx="6801323" cy="624846"/>
          </a:xfrm>
        </p:spPr>
        <p:txBody>
          <a:bodyPr lIns="101600" tIns="38100" rIns="76200" bIns="38100" anchor="t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917327"/>
            <a:ext cx="891702" cy="94067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062" flipH="1">
            <a:off x="67048" y="4391345"/>
            <a:ext cx="757605" cy="24557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 flipV="1">
            <a:off x="11261476" y="0"/>
            <a:ext cx="930524" cy="1238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238C3B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917327"/>
            <a:ext cx="891702" cy="9406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062" flipH="1">
            <a:off x="67048" y="4391345"/>
            <a:ext cx="757605" cy="24557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635318" flipH="1">
            <a:off x="11171891" y="-154985"/>
            <a:ext cx="1035343" cy="8811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238C3B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5584" y="4391343"/>
            <a:ext cx="893743" cy="2466658"/>
            <a:chOff x="-2041" y="4391343"/>
            <a:chExt cx="893743" cy="2466658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3062" flipH="1">
              <a:off x="-2041" y="4391343"/>
              <a:ext cx="757605" cy="2455724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 flipV="1">
            <a:off x="11261476" y="0"/>
            <a:ext cx="930524" cy="1238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238C3B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5584" y="4907039"/>
            <a:ext cx="706891" cy="1950962"/>
            <a:chOff x="-2041" y="4391343"/>
            <a:chExt cx="893743" cy="2466658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3062" flipH="1">
              <a:off x="-2041" y="4391343"/>
              <a:ext cx="757605" cy="2455724"/>
            </a:xfrm>
            <a:prstGeom prst="rect">
              <a:avLst/>
            </a:prstGeom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900000" flipH="1" flipV="1">
            <a:off x="11460698" y="0"/>
            <a:ext cx="731302" cy="973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917327"/>
            <a:ext cx="891702" cy="94067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062" flipH="1">
            <a:off x="67048" y="4391345"/>
            <a:ext cx="757605" cy="24557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 flipV="1">
            <a:off x="11261476" y="0"/>
            <a:ext cx="930524" cy="1238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238C3B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917327"/>
            <a:ext cx="891702" cy="9406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062" flipH="1">
            <a:off x="67048" y="4391345"/>
            <a:ext cx="757605" cy="24557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635318" flipH="1">
            <a:off x="11171891" y="-154985"/>
            <a:ext cx="1035343" cy="88117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rgbClr val="238C3B"/>
          </a:solidFill>
          <a:uFillTx/>
          <a:latin typeface="Arial" panose="020B0604020202020204" pitchFamily="34" charset="0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10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1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2.xml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3.xml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4.xml"/><Relationship Id="rId1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5.xml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6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dirty="0"/>
              <a:t>茶经分享会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dirty="0"/>
              <a:t>线下第二场 </a:t>
            </a:r>
            <a:r>
              <a:rPr lang="en-US" altLang="zh-CN" dirty="0"/>
              <a:t>6.5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822484" y="972433"/>
            <a:ext cx="2274849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altLang="zh-CN" sz="6000" b="1" dirty="0">
                <a:solidFill>
                  <a:srgbClr val="238C3B"/>
                </a:solidFill>
              </a:rPr>
              <a:t>2019</a:t>
            </a:r>
            <a:endParaRPr lang="zh-CN" altLang="en-US" sz="6000" b="1" dirty="0">
              <a:solidFill>
                <a:srgbClr val="238C3B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一之源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茶树的植物特性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84220" y="1859280"/>
            <a:ext cx="87382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800" dirty="0">
                <a:sym typeface="+mn-ea"/>
              </a:rPr>
              <a:t>形状：圆形、倒卵形、椭圆形、长椭圆形、披针形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叶尖：急尖、渐尖、钝尖、圆尖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叶面：平滑、隆起、微隆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叶缘：平展、波浪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叶质：厚、薄、柔软、硬脆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叶色：淡绿、绿、浓绿、黄绿、紫绿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光泽：强、弱</a:t>
            </a:r>
            <a:endParaRPr lang="zh-CN" altLang="en-US" sz="2800" dirty="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一之源</a:t>
            </a:r>
            <a:r>
              <a:rPr lang="en-US" altLang="zh-CN"/>
              <a:t>—</a:t>
            </a:r>
            <a:r>
              <a:t>茶的字源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0095" y="2018030"/>
            <a:ext cx="36880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从草：蔎 茗 荈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从木：槚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草木并：茶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一之源</a:t>
            </a:r>
            <a:r>
              <a:rPr lang="en-US" altLang="zh-CN"/>
              <a:t>-</a:t>
            </a:r>
            <a:r>
              <a:t>茶树生育的生态条件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8980" y="2019300"/>
            <a:ext cx="36417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土壤：上   中   下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栽种方式：种子  移栽</a:t>
            </a:r>
            <a:endParaRPr lang="zh-CN" altLang="en-US" sz="2800"/>
          </a:p>
          <a:p>
            <a:r>
              <a:rPr lang="zh-CN" altLang="en-US" sz="2800"/>
              <a:t>                  三岁可采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原料分类：</a:t>
            </a:r>
            <a:r>
              <a:rPr lang="zh-CN" altLang="en-US" sz="2800">
                <a:sym typeface="+mn-ea"/>
              </a:rPr>
              <a:t>上   中   下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一之源</a:t>
            </a:r>
            <a:r>
              <a:rPr lang="en-US" altLang="zh-CN"/>
              <a:t>-</a:t>
            </a:r>
            <a:r>
              <a:t>茶的效用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1360" y="1971675"/>
            <a:ext cx="42754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饮用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预防疾病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比拟人参： 上 中 下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16275" y="2018665"/>
            <a:ext cx="48710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茶的起源</a:t>
            </a:r>
            <a:endParaRPr lang="zh-CN" altLang="en-US" sz="2800"/>
          </a:p>
          <a:p>
            <a:r>
              <a:rPr lang="zh-CN" altLang="en-US" sz="2800"/>
              <a:t>茶的植物特性</a:t>
            </a:r>
            <a:endParaRPr lang="zh-CN" altLang="en-US" sz="2800"/>
          </a:p>
          <a:p>
            <a:r>
              <a:rPr lang="zh-CN" altLang="en-US" sz="2800"/>
              <a:t>茶的字源</a:t>
            </a:r>
            <a:endParaRPr lang="zh-CN" altLang="en-US" sz="2800"/>
          </a:p>
          <a:p>
            <a:r>
              <a:rPr lang="zh-CN" altLang="en-US" sz="2800"/>
              <a:t>茶树的生育的生态条件</a:t>
            </a:r>
            <a:endParaRPr lang="zh-CN" altLang="en-US" sz="2800"/>
          </a:p>
          <a:p>
            <a:r>
              <a:rPr lang="zh-CN" altLang="en-US" sz="2800"/>
              <a:t>茶的饮用（比拟人参）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预习 ：二之具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67075" y="2026285"/>
            <a:ext cx="38785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采茶工具</a:t>
            </a:r>
            <a:endParaRPr lang="zh-CN" altLang="en-US" sz="2800"/>
          </a:p>
          <a:p>
            <a:r>
              <a:rPr lang="zh-CN" altLang="en-US" sz="2800"/>
              <a:t>蒸茶工具</a:t>
            </a:r>
            <a:endParaRPr lang="zh-CN" altLang="en-US" sz="2800"/>
          </a:p>
          <a:p>
            <a:r>
              <a:rPr lang="zh-CN" altLang="en-US" sz="2800"/>
              <a:t>成型工具</a:t>
            </a:r>
            <a:endParaRPr lang="zh-CN" altLang="en-US" sz="2800"/>
          </a:p>
          <a:p>
            <a:r>
              <a:rPr lang="zh-CN" altLang="en-US" sz="2800"/>
              <a:t>干燥工具</a:t>
            </a:r>
            <a:endParaRPr lang="zh-CN" altLang="en-US" sz="2800"/>
          </a:p>
          <a:p>
            <a:r>
              <a:rPr lang="zh-CN" altLang="en-US" sz="2800"/>
              <a:t>计数封藏工具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>
                <a:latin typeface="+mn-ea"/>
                <a:ea typeface="+mn-ea"/>
              </a:rPr>
              <a:t>一之源</a:t>
            </a:r>
            <a:r>
              <a:rPr lang="en-US" altLang="zh-CN" b="0">
                <a:latin typeface="+mn-ea"/>
                <a:ea typeface="+mn-ea"/>
              </a:rPr>
              <a:t>-</a:t>
            </a:r>
            <a:r>
              <a:rPr b="0">
                <a:latin typeface="+mn-ea"/>
                <a:ea typeface="+mn-ea"/>
              </a:rPr>
              <a:t>茶之源</a:t>
            </a:r>
            <a:endParaRPr b="0">
              <a:latin typeface="+mn-ea"/>
              <a:ea typeface="+mn-ea"/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\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5490" y="1136015"/>
            <a:ext cx="531495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\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844540" y="1640205"/>
            <a:ext cx="6423025" cy="284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latin typeface="+mn-ea"/>
                <a:ea typeface="+mn-ea"/>
                <a:sym typeface="+mn-ea"/>
              </a:rPr>
              <a:t>一之源</a:t>
            </a:r>
            <a:r>
              <a:rPr lang="en-US" altLang="zh-CN" b="0">
                <a:latin typeface="+mn-ea"/>
                <a:ea typeface="+mn-ea"/>
                <a:sym typeface="+mn-ea"/>
              </a:rPr>
              <a:t>-</a:t>
            </a:r>
            <a:r>
              <a:rPr b="0">
                <a:latin typeface="+mn-ea"/>
                <a:ea typeface="+mn-ea"/>
                <a:sym typeface="+mn-ea"/>
              </a:rPr>
              <a:t>茶之源</a:t>
            </a:r>
            <a:br>
              <a:rPr b="0">
                <a:latin typeface="+mn-ea"/>
                <a:ea typeface="+mn-ea"/>
              </a:rPr>
            </a:br>
            <a:endParaRPr lang="zh-CN" altLang="en-US"/>
          </a:p>
        </p:txBody>
      </p:sp>
      <p:pic>
        <p:nvPicPr>
          <p:cNvPr id="4" name="图片 4" descr="\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84780" y="1239520"/>
            <a:ext cx="8487410" cy="42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一之源</a:t>
            </a:r>
            <a:r>
              <a:rPr lang="en-US" altLang="zh-CN"/>
              <a:t>-</a:t>
            </a:r>
            <a:r>
              <a:t>茶树的植物特性</a:t>
            </a:r>
          </a:p>
        </p:txBody>
      </p:sp>
      <p:pic>
        <p:nvPicPr>
          <p:cNvPr id="3" name="图片 2" descr="150515s1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C">
                  <a:alpha val="100000"/>
                </a:srgbClr>
              </a:clrFrom>
              <a:clrTo>
                <a:srgbClr val="FEFE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0660" y="443230"/>
            <a:ext cx="8635365" cy="6621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一之源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茶树的植物特性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6" name="图片 6" descr="\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33675" y="1250315"/>
            <a:ext cx="8451850" cy="321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一之源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茶树的植物特性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7" name="图片 7" descr="\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68600" y="885190"/>
            <a:ext cx="83870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一之源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茶树的植物特性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3" name="图片 2" descr="茶叶结构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2365" y="1268095"/>
            <a:ext cx="2987675" cy="2987675"/>
          </a:xfrm>
          <a:prstGeom prst="rect">
            <a:avLst/>
          </a:prstGeom>
        </p:spPr>
      </p:pic>
      <p:pic>
        <p:nvPicPr>
          <p:cNvPr id="4" name="图片 3" descr="茶叶片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8960000">
            <a:off x="4203065" y="90170"/>
            <a:ext cx="7315200" cy="5343525"/>
          </a:xfrm>
          <a:prstGeom prst="rect">
            <a:avLst/>
          </a:prstGeom>
        </p:spPr>
      </p:pic>
      <p:pic>
        <p:nvPicPr>
          <p:cNvPr id="30725" name="图片 3072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9208" y="885190"/>
            <a:ext cx="2352675" cy="47037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一之源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茶树的植物特性</a:t>
            </a:r>
            <a:br>
              <a:rPr>
                <a:sym typeface="+mn-ea"/>
              </a:rPr>
            </a:br>
            <a:endParaRPr lang="zh-CN" altLang="en-US"/>
          </a:p>
        </p:txBody>
      </p:sp>
      <p:pic>
        <p:nvPicPr>
          <p:cNvPr id="31748" name="图片 31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015" y="1278890"/>
            <a:ext cx="8308340" cy="53301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一之源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茶树的植物特性</a:t>
            </a:r>
            <a:br>
              <a:rPr>
                <a:sym typeface="+mn-ea"/>
              </a:rPr>
            </a:br>
            <a:br>
              <a:rPr lang="zh-CN" altLang="en-US" dirty="0"/>
            </a:br>
            <a:endParaRPr lang="zh-CN" altLang="en-US"/>
          </a:p>
        </p:txBody>
      </p:sp>
      <p:sp>
        <p:nvSpPr>
          <p:cNvPr id="32771" name="文本占位符 32770"/>
          <p:cNvSpPr>
            <a:spLocks noGrp="1"/>
          </p:cNvSpPr>
          <p:nvPr>
            <p:ph type="body" sz="half" idx="1"/>
          </p:nvPr>
        </p:nvSpPr>
        <p:spPr>
          <a:xfrm flipH="1">
            <a:off x="7946708" y="3366453"/>
            <a:ext cx="3354387" cy="820737"/>
          </a:xfrm>
        </p:spPr>
        <p:txBody>
          <a:bodyPr/>
          <a:p>
            <a:pPr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/>
              <a:t>叶形指数＝长</a:t>
            </a:r>
            <a:r>
              <a:rPr lang="en-US" altLang="zh-CN" sz="2800" dirty="0"/>
              <a:t>/</a:t>
            </a:r>
            <a:r>
              <a:rPr lang="zh-CN" altLang="en-US" sz="2800" dirty="0"/>
              <a:t>宽</a:t>
            </a:r>
            <a:endParaRPr lang="zh-CN" altLang="en-US" sz="2800" dirty="0"/>
          </a:p>
        </p:txBody>
      </p:sp>
      <p:graphicFrame>
        <p:nvGraphicFramePr>
          <p:cNvPr id="32792" name="表格 32791"/>
          <p:cNvGraphicFramePr/>
          <p:nvPr/>
        </p:nvGraphicFramePr>
        <p:xfrm>
          <a:off x="3344545" y="1637665"/>
          <a:ext cx="4038600" cy="452628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90487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叶片形状</a:t>
                      </a:r>
                      <a:endParaRPr lang="zh-CN" altLang="en-US" sz="2800" b="1" dirty="0"/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叶形指数</a:t>
                      </a:r>
                      <a:endParaRPr lang="zh-CN" altLang="en-US" sz="2800" b="1" dirty="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圆形</a:t>
                      </a:r>
                      <a:endParaRPr lang="zh-CN" altLang="en-US" sz="2800" dirty="0"/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≤2.0</a:t>
                      </a:r>
                      <a:endParaRPr lang="en-US" altLang="zh-CN" sz="28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椭圆形</a:t>
                      </a:r>
                      <a:endParaRPr lang="zh-CN" altLang="en-US" sz="2800" dirty="0"/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2.1-2.5</a:t>
                      </a:r>
                      <a:endParaRPr lang="en-US" altLang="zh-CN" sz="28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长椭圆形</a:t>
                      </a:r>
                      <a:endParaRPr lang="zh-CN" altLang="en-US" sz="2800" dirty="0"/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2.6-2.9</a:t>
                      </a:r>
                      <a:endParaRPr lang="en-US" altLang="zh-CN" sz="28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披针形</a:t>
                      </a:r>
                      <a:endParaRPr lang="zh-CN" altLang="en-US" sz="2800" dirty="0"/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800" dirty="0"/>
                        <a:t>≥</a:t>
                      </a:r>
                      <a:r>
                        <a:rPr lang="en-US" altLang="zh-CN" sz="2800"/>
                        <a:t>3.0</a:t>
                      </a:r>
                      <a:endParaRPr lang="en-US" altLang="zh-CN" sz="28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06945" y="4895215"/>
            <a:ext cx="480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Garamond" pitchFamily="18" charset="0"/>
                <a:sym typeface="+mn-ea"/>
              </a:rPr>
              <a:t>叶色、锯齿深浅、叶缘、叶面隆起性、光泽度</a:t>
            </a:r>
            <a:endParaRPr lang="zh-CN" altLang="en-US" dirty="0">
              <a:latin typeface="Garamond" pitchFamily="18" charset="0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7350" y="1214755"/>
            <a:ext cx="261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真叶形态的划分标准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418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418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890_1"/>
  <p:tag name="KSO_WM_TEMPLATE_CATEGORY" val="custom"/>
  <p:tag name="KSO_WM_TEMPLATE_INDEX" val="20177418"/>
  <p:tag name="KSO_WM_TEMPLATE_SUBCATEGORY" val="0"/>
  <p:tag name="KSO_WM_TEMPLATE_THUMBS_INDEX" val="1、10、11、25、26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树叶手绘风总结通用"/>
  <p:tag name="KSO_WM_TEMPLATE_CATEGORY" val="custom"/>
  <p:tag name="KSO_WM_TEMPLATE_INDEX" val="20177418"/>
  <p:tag name="KSO_WM_UNIT_ID" val="custom20177418_1*a*1"/>
  <p:tag name="KSO_WM_UNIT_NOCLEAR" val="0"/>
  <p:tag name="KSO_WM_UNIT_DIAGRAM_ISNUMVISUAL" val="0"/>
  <p:tag name="KSO_WM_UNIT_DIAGRAM_ISREFERUNIT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TEMPLATE_CATEGORY" val="custom"/>
  <p:tag name="KSO_WM_TEMPLATE_INDEX" val="20177418"/>
  <p:tag name="KSO_WM_UNIT_ID" val="custom20177418_1*b*1"/>
  <p:tag name="KSO_WM_UNIT_NOCLEAR" val="0"/>
  <p:tag name="KSO_WM_UNIT_DIAGRAM_ISNUMVISUAL" val="0"/>
  <p:tag name="KSO_WM_UNIT_DIAGRAM_ISREFERUNIT" val="0"/>
  <p:tag name="KSO_WM_UNIT_PRESET_TEXT" val="点击此处可添加副标题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77418_1*i*1"/>
  <p:tag name="KSO_WM_TEMPLATE_CATEGORY" val="custom"/>
  <p:tag name="KSO_WM_TEMPLATE_INDEX" val="20177418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TEMPLATE_THUMBS_INDEX" val="1、10、11、25、26"/>
  <p:tag name="KSO_WM_SLIDE_ID" val="custom2017741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7418"/>
  <p:tag name="KSO_WM_SLIDE_LAYOUT" val="a_b"/>
  <p:tag name="KSO_WM_SLIDE_LAYOUT_CNT" val="1_1"/>
  <p:tag name="KSO_WM_SLIDE_COVER_HASPICTURE" val="2"/>
  <p:tag name="KSO_WM_COMBINE_RELATE_SLIDE_ID" val="background20176890_1"/>
  <p:tag name="KSO_WM_SLIDE_MODEL_TYPE" val="cover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7741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d*1"/>
  <p:tag name="KSO_WM_UNIT_LAYERLEVEL" val="1"/>
  <p:tag name="KSO_WM_TAG_VERSION" val="1.0"/>
  <p:tag name="KSO_WM_BEAUTIFY_FLAG" val="#wm#"/>
  <p:tag name="KSO_WM_UNIT_VALUE" val="245*287"/>
  <p:tag name="KSO_WM_UNIT_TYPE" val="d"/>
  <p:tag name="KSO_WM_UNIT_INDEX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d*1"/>
  <p:tag name="KSO_WM_UNIT_LAYERLEVEL" val="1"/>
  <p:tag name="KSO_WM_TAG_VERSION" val="1.0"/>
  <p:tag name="KSO_WM_BEAUTIFY_FLAG" val="#wm#"/>
  <p:tag name="KSO_WM_UNIT_VALUE" val="245*287"/>
  <p:tag name="KSO_WM_UNIT_TYPE" val="d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6">
      <a:dk1>
        <a:srgbClr val="000000"/>
      </a:dk1>
      <a:lt1>
        <a:srgbClr val="FFFFFF"/>
      </a:lt1>
      <a:dk2>
        <a:srgbClr val="238C3B"/>
      </a:dk2>
      <a:lt2>
        <a:srgbClr val="FFFFFF"/>
      </a:lt2>
      <a:accent1>
        <a:srgbClr val="238C3B"/>
      </a:accent1>
      <a:accent2>
        <a:srgbClr val="A6E989"/>
      </a:accent2>
      <a:accent3>
        <a:srgbClr val="90EFAE"/>
      </a:accent3>
      <a:accent4>
        <a:srgbClr val="98F0DD"/>
      </a:accent4>
      <a:accent5>
        <a:srgbClr val="C5DFC9"/>
      </a:accent5>
      <a:accent6>
        <a:srgbClr val="F5E83D"/>
      </a:accent6>
      <a:hlink>
        <a:srgbClr val="5ECAFB"/>
      </a:hlink>
      <a:folHlink>
        <a:srgbClr val="B759BC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演示</Application>
  <PresentationFormat>宽屏</PresentationFormat>
  <Paragraphs>102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 Light</vt:lpstr>
      <vt:lpstr>汉仪尚巍手书W</vt:lpstr>
      <vt:lpstr>隶书</vt:lpstr>
      <vt:lpstr>Garamond</vt:lpstr>
      <vt:lpstr>Segoe Print</vt:lpstr>
      <vt:lpstr>Arial Unicode MS</vt:lpstr>
      <vt:lpstr>汉仪旗黑-85S</vt:lpstr>
      <vt:lpstr>黑体</vt:lpstr>
      <vt:lpstr>2_Office 主题​​</vt:lpstr>
      <vt:lpstr>茶经分享会</vt:lpstr>
      <vt:lpstr>一之源-茶之源</vt:lpstr>
      <vt:lpstr>一之源-茶之源 </vt:lpstr>
      <vt:lpstr>一之源-茶树的植物特性</vt:lpstr>
      <vt:lpstr>一之源-茶树的植物特性 </vt:lpstr>
      <vt:lpstr>一之源-茶树的植物特性 </vt:lpstr>
      <vt:lpstr>一之源-茶树的植物特性 </vt:lpstr>
      <vt:lpstr>一之源-茶树的植物特性 </vt:lpstr>
      <vt:lpstr>一之源-茶树的植物特性  </vt:lpstr>
      <vt:lpstr>一之源-茶树的植物特性</vt:lpstr>
      <vt:lpstr>一之源—茶的字源</vt:lpstr>
      <vt:lpstr>一之源-茶树生育的生态条件</vt:lpstr>
      <vt:lpstr>一之源-茶的效用</vt:lpstr>
      <vt:lpstr>总结</vt:lpstr>
      <vt:lpstr>预习 ：二之具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octaviaoran</cp:lastModifiedBy>
  <cp:revision>4</cp:revision>
  <dcterms:created xsi:type="dcterms:W3CDTF">2019-06-04T13:01:00Z</dcterms:created>
  <dcterms:modified xsi:type="dcterms:W3CDTF">2019-06-05T13:55:24Z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