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7" r:id="rId4"/>
    <p:sldId id="289" r:id="rId5"/>
    <p:sldId id="290" r:id="rId6"/>
    <p:sldId id="291" r:id="rId7"/>
    <p:sldId id="292" r:id="rId8"/>
    <p:sldId id="293" r:id="rId9"/>
    <p:sldId id="28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521B93"/>
    <a:srgbClr val="2F528F"/>
    <a:srgbClr val="FF26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/>
    <p:restoredTop sz="86133"/>
  </p:normalViewPr>
  <p:slideViewPr>
    <p:cSldViewPr snapToGrid="0" snapToObjects="1">
      <p:cViewPr varScale="1">
        <p:scale>
          <a:sx n="74" d="100"/>
          <a:sy n="74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4054-EC9D-F543-B9C7-5C33DBE23AA1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5EC0-8A1F-514C-913B-41208A010F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9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5EC0-8A1F-514C-913B-41208A010F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5EC0-8A1F-514C-913B-41208A010F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9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5EC0-8A1F-514C-913B-41208A010F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44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5EC0-8A1F-514C-913B-41208A010F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5EC0-8A1F-514C-913B-41208A010F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5EC0-8A1F-514C-913B-41208A010F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47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5EC0-8A1F-514C-913B-41208A010F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32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5EC0-8A1F-514C-913B-41208A010F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177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 </a:t>
            </a:r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5EC0-8A1F-514C-913B-41208A010F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1FC0-18A2-EB48-8FE2-7727E208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264B8-13C0-C94E-8269-6191AC8A4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9A21-6AC5-F44F-8010-EC2AEEA3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ABE0-D640-9241-834A-170E82C52270}" type="datetime1">
              <a:rPr lang="fr-FR" smtClean="0"/>
              <a:t>23/11/2020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97F0-DF36-A645-B574-74F8ED65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53FF-2272-F744-9B86-7D5C9544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E428-ED44-4446-9C28-946554E8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1926-D667-6541-91EF-E1137A40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5B59-CD3F-D048-88D8-F064F3FF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162-229F-7248-95D4-0D716B5F98C5}" type="datetime1">
              <a:rPr lang="fr-FR" smtClean="0"/>
              <a:t>23/11/2020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DB47-EC19-F741-B0FC-DD6C3D7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B359B-E6D9-3C4E-B4BD-B789EA71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9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DFAA4-EBBE-7B4B-A344-D00392126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8E580-2009-574D-8B1D-7F18374D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1029-2F00-B041-AD5E-51E186CB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A558-DAF7-E94B-ADCD-DFED05BDFE37}" type="datetime1">
              <a:rPr lang="fr-FR" smtClean="0"/>
              <a:t>23/11/2020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DF96-ED07-B74B-918F-CA67636E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6C47-71D7-564E-AA56-26B3A6D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BDD7-418C-8148-81DE-757E2541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A4EC-EC28-D44A-94FC-2E1FBACF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0BB8-3175-C646-945F-95B03DBA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A2DE-037C-994F-BEFA-61EC0504C3BE}" type="datetime1">
              <a:rPr lang="fr-FR" smtClean="0"/>
              <a:t>23/11/2020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48D0-BD96-C243-A5A8-2A27AF1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1DDDA-3172-9642-BC8E-A3DBA5CE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4ED4-019B-1346-AA32-108718F3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53E1-DB0F-A342-B9DB-34D609F5D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7A76-C0DA-7D42-92B2-EB933139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AED-52DF-5C42-B679-49308EBB14D8}" type="datetime1">
              <a:rPr lang="fr-FR" smtClean="0"/>
              <a:t>23/11/2020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8B74-C146-A342-8322-19CBB780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6969-9A2A-DB45-91A9-B274650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1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C164-BE69-3747-9A97-16463DE8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AD1C-7D39-2149-A79C-192EED24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D2207-A881-E846-8A9A-6483D74FC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C599-171C-964B-8FB0-2B7D1A6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F56B-B5CD-EA40-B8C3-43D526C8202B}" type="datetime1">
              <a:rPr lang="fr-FR" smtClean="0"/>
              <a:t>23/11/2020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813BF-C1AC-5D47-BA49-CE3BE011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8C694-2781-B64A-8D21-E0EDC37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0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B252-282D-C44D-92E4-9E9A040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DD319-A636-7244-8239-6F795CC7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57384-FFDA-AB4D-B3FC-4A524263C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3F577-550B-0D42-AFAF-1C55FC68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6EFB2-FA8D-2D44-87D2-FE69BF166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7BE1-4A23-D047-9957-607EC8AA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9DE1-4DC1-8B48-8997-4ADE734C812E}" type="datetime1">
              <a:rPr lang="fr-FR" smtClean="0"/>
              <a:t>23/11/2020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79E75-2AC7-2745-9FD7-87F5B4EF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DA664-5C7F-8245-A59D-78C25B51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9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FDE7-D653-534D-9B96-1D90C357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321DC-6369-FA47-A20C-C5940D4B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D14C-7021-9B4A-98A8-29C7F2515CE6}" type="datetime1">
              <a:rPr lang="fr-FR" smtClean="0"/>
              <a:t>23/11/2020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52849-CF42-884D-B2CB-69BDA6AB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06B56-651E-0F4C-85B7-2919ECE6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43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6DBFA-7E26-4B49-8BBD-2F2D7D8C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C8E-8C18-284A-B424-F30638875CAB}" type="datetime1">
              <a:rPr lang="fr-FR" smtClean="0"/>
              <a:t>23/11/2020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5765F-08BE-EF4C-AFF8-6C253CD8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3200-933B-5647-9979-D748A49F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6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0F4C-23B2-4245-9C96-37995DFB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5B50-B53A-F94E-99B4-F0CA320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00C80-8A4E-DA47-81B3-BE2934D7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211C-D1B6-684C-AE17-416A5454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D2A0-1BC8-C749-B3F3-4C8A1889B1EB}" type="datetime1">
              <a:rPr lang="fr-FR" smtClean="0"/>
              <a:t>23/11/2020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B13EF-F284-9946-A463-BB4015AD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40575-2B64-E041-854E-77C265E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63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2BC8-C1CE-A04D-8B30-82BD5F41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32FD8-5304-9D40-BD65-A63F99863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A59A-9E4C-6B46-A332-6135EA01D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39792-7A02-054F-A51B-5EC98BE1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E5CD-DE14-EB4A-8B13-88D5565656CF}" type="datetime1">
              <a:rPr lang="fr-FR" smtClean="0"/>
              <a:t>23/11/2020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84A8D-13B9-6140-AFE9-44E6F6C0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427E-CDB5-F74A-BE16-AD562823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3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68103-2B2C-2046-9CCA-FB2A77ED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83FA-DD6D-554F-BAB3-A6D846F0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7502-E956-294D-B4ED-97C60B4CB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A0D1-1270-9849-B5EE-CF431E15F9C6}" type="datetime1">
              <a:rPr lang="fr-FR" smtClean="0"/>
              <a:t>23/11/2020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B985-5DF0-4B45-97E1-AA0CB3974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9424-8A02-E241-BE93-A0286281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5381-55DF-F842-AB28-A030F34CA1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3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E3F0C-5F94-1E40-9EF9-FB4F775E64B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AAEAE-CF04-B24A-A1B4-D0B3E56C9D60}"/>
              </a:ext>
            </a:extLst>
          </p:cNvPr>
          <p:cNvSpPr txBox="1"/>
          <p:nvPr/>
        </p:nvSpPr>
        <p:spPr>
          <a:xfrm>
            <a:off x="1193368" y="1092827"/>
            <a:ext cx="10321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Binary classifiers for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</a:rPr>
              <a:t>cardiac arrythmia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702D2-19B4-4646-ACEC-350E9D3E9630}"/>
              </a:ext>
            </a:extLst>
          </p:cNvPr>
          <p:cNvSpPr txBox="1"/>
          <p:nvPr/>
        </p:nvSpPr>
        <p:spPr>
          <a:xfrm>
            <a:off x="9644331" y="5208835"/>
            <a:ext cx="22827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fr-FR" dirty="0"/>
          </a:p>
          <a:p>
            <a:pPr algn="r"/>
            <a:r>
              <a:rPr lang="en-GB" sz="2000" dirty="0"/>
              <a:t>November 24,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64381-9F9B-584C-B5F0-DC4AC99D237C}"/>
              </a:ext>
            </a:extLst>
          </p:cNvPr>
          <p:cNvSpPr txBox="1"/>
          <p:nvPr/>
        </p:nvSpPr>
        <p:spPr>
          <a:xfrm>
            <a:off x="4858718" y="3905233"/>
            <a:ext cx="29911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Mously Diaw</a:t>
            </a:r>
          </a:p>
          <a:p>
            <a:pPr algn="r"/>
            <a:endParaRPr lang="fr-FR" dirty="0"/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EEECB-E586-5B42-A05E-C314C57351D1}"/>
              </a:ext>
            </a:extLst>
          </p:cNvPr>
          <p:cNvSpPr txBox="1"/>
          <p:nvPr/>
        </p:nvSpPr>
        <p:spPr>
          <a:xfrm>
            <a:off x="4173765" y="5477612"/>
            <a:ext cx="4671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Statistics for high dimensional data</a:t>
            </a:r>
          </a:p>
          <a:p>
            <a:pPr algn="ctr"/>
            <a:r>
              <a:rPr lang="en-GB" sz="2000" dirty="0"/>
              <a:t>Project presentation </a:t>
            </a:r>
          </a:p>
        </p:txBody>
      </p:sp>
      <p:pic>
        <p:nvPicPr>
          <p:cNvPr id="10" name="Image 123" descr="Text&#10;&#10;Description automatically generated">
            <a:extLst>
              <a:ext uri="{FF2B5EF4-FFF2-40B4-BE49-F238E27FC236}">
                <a16:creationId xmlns:a16="http://schemas.microsoft.com/office/drawing/2014/main" id="{21558E86-61E8-B34E-8687-9FDD0183C1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4" y="5403724"/>
            <a:ext cx="1728249" cy="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0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554C-06BB-4B49-B7C0-A12C8A8A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2</a:t>
            </a:fld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8D8941-C3D4-8F44-9B09-5D7CF6C17054}"/>
              </a:ext>
            </a:extLst>
          </p:cNvPr>
          <p:cNvSpPr txBox="1"/>
          <p:nvPr/>
        </p:nvSpPr>
        <p:spPr>
          <a:xfrm>
            <a:off x="125677" y="70524"/>
            <a:ext cx="522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/>
              <a:t>Presentation outline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2D03EA-3BEE-7940-894C-0D68CF22DE67}"/>
              </a:ext>
            </a:extLst>
          </p:cNvPr>
          <p:cNvCxnSpPr>
            <a:cxnSpLocks/>
          </p:cNvCxnSpPr>
          <p:nvPr/>
        </p:nvCxnSpPr>
        <p:spPr>
          <a:xfrm>
            <a:off x="489922" y="716855"/>
            <a:ext cx="3447897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7AECD35-3233-334F-B460-4AB7DE7F9379}"/>
              </a:ext>
            </a:extLst>
          </p:cNvPr>
          <p:cNvSpPr txBox="1"/>
          <p:nvPr/>
        </p:nvSpPr>
        <p:spPr>
          <a:xfrm>
            <a:off x="502024" y="982176"/>
            <a:ext cx="10851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Project aim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Workflow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Data visualization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Models and results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Final models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755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D30B310-627A-5247-A5FC-784FEF8C3960}"/>
              </a:ext>
            </a:extLst>
          </p:cNvPr>
          <p:cNvSpPr txBox="1"/>
          <p:nvPr/>
        </p:nvSpPr>
        <p:spPr>
          <a:xfrm>
            <a:off x="670112" y="2168848"/>
            <a:ext cx="10851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Arrhythmia: heart beats too slowly, too quickly or with an irregular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High false arrhythmia alarm rates in Intensive care units (88.8%)</a:t>
            </a:r>
            <a:r>
              <a:rPr lang="en-GB" sz="2400" baseline="30000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u="sng" dirty="0"/>
              <a:t>Goal</a:t>
            </a:r>
            <a:r>
              <a:rPr lang="en-GB" sz="2400" dirty="0"/>
              <a:t>: Detect absence or presence of arrhythmia using ECG parameters and patient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2D34D-841A-B54F-827E-29D5A273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3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705D7-5415-0242-8079-496C98CF0FC2}"/>
              </a:ext>
            </a:extLst>
          </p:cNvPr>
          <p:cNvSpPr txBox="1"/>
          <p:nvPr/>
        </p:nvSpPr>
        <p:spPr>
          <a:xfrm>
            <a:off x="125677" y="70524"/>
            <a:ext cx="62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Project aim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B53E7-7624-2F45-8EAC-D34B64785075}"/>
              </a:ext>
            </a:extLst>
          </p:cNvPr>
          <p:cNvCxnSpPr>
            <a:cxnSpLocks/>
          </p:cNvCxnSpPr>
          <p:nvPr/>
        </p:nvCxnSpPr>
        <p:spPr>
          <a:xfrm>
            <a:off x="489922" y="716855"/>
            <a:ext cx="1804704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76CE7C-FBE1-4F4A-A299-2E927AC91258}"/>
              </a:ext>
            </a:extLst>
          </p:cNvPr>
          <p:cNvSpPr txBox="1"/>
          <p:nvPr/>
        </p:nvSpPr>
        <p:spPr>
          <a:xfrm>
            <a:off x="670112" y="5996226"/>
            <a:ext cx="108517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[1]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Drew, B. J., et al. "Insights into the problem of alarm fatigue with physiologic monitor devices: a comprehensive observational study of consecutive intensive care unit patients." </a:t>
            </a:r>
            <a:r>
              <a:rPr lang="en-GB" sz="1600" i="1" dirty="0">
                <a:solidFill>
                  <a:schemeClr val="bg2">
                    <a:lumMod val="25000"/>
                  </a:schemeClr>
                </a:solidFill>
              </a:rPr>
              <a:t>PloS one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9.10 (2014): e110274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03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2D34D-841A-B54F-827E-29D5A273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4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705D7-5415-0242-8079-496C98CF0FC2}"/>
              </a:ext>
            </a:extLst>
          </p:cNvPr>
          <p:cNvSpPr txBox="1"/>
          <p:nvPr/>
        </p:nvSpPr>
        <p:spPr>
          <a:xfrm>
            <a:off x="125677" y="70524"/>
            <a:ext cx="62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Workflow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B53E7-7624-2F45-8EAC-D34B64785075}"/>
              </a:ext>
            </a:extLst>
          </p:cNvPr>
          <p:cNvCxnSpPr>
            <a:cxnSpLocks/>
          </p:cNvCxnSpPr>
          <p:nvPr/>
        </p:nvCxnSpPr>
        <p:spPr>
          <a:xfrm>
            <a:off x="489922" y="716855"/>
            <a:ext cx="1476901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B5386D-6FCD-3A42-A1ED-CA776C753A02}"/>
              </a:ext>
            </a:extLst>
          </p:cNvPr>
          <p:cNvSpPr txBox="1"/>
          <p:nvPr/>
        </p:nvSpPr>
        <p:spPr>
          <a:xfrm>
            <a:off x="670112" y="5996226"/>
            <a:ext cx="10851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[2] </a:t>
            </a:r>
            <a:r>
              <a:rPr lang="en-FR" sz="1600" dirty="0">
                <a:solidFill>
                  <a:schemeClr val="bg2">
                    <a:lumMod val="25000"/>
                  </a:schemeClr>
                </a:solidFill>
              </a:rPr>
              <a:t>Guvenir, H. A., et al. "Arrhythmia data set in UCI machine learning repository." </a:t>
            </a:r>
            <a:r>
              <a:rPr lang="en-FR" sz="1600" i="1" dirty="0">
                <a:solidFill>
                  <a:schemeClr val="bg2">
                    <a:lumMod val="25000"/>
                  </a:schemeClr>
                </a:solidFill>
              </a:rPr>
              <a:t>UC Irvine</a:t>
            </a:r>
            <a:r>
              <a:rPr lang="en-FR" sz="1600" dirty="0">
                <a:solidFill>
                  <a:schemeClr val="bg2">
                    <a:lumMod val="25000"/>
                  </a:schemeClr>
                </a:solidFill>
              </a:rPr>
              <a:t> (1998) </a:t>
            </a:r>
            <a:endParaRPr lang="fr-F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9263C5-822A-4E40-B07D-AD86D645FBF0}"/>
              </a:ext>
            </a:extLst>
          </p:cNvPr>
          <p:cNvGrpSpPr/>
          <p:nvPr/>
        </p:nvGrpSpPr>
        <p:grpSpPr>
          <a:xfrm>
            <a:off x="670112" y="2138601"/>
            <a:ext cx="10099003" cy="923330"/>
            <a:chOff x="334646" y="2018103"/>
            <a:chExt cx="10099003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98D54B-C06E-6247-9CB7-346CDCC35B09}"/>
                </a:ext>
              </a:extLst>
            </p:cNvPr>
            <p:cNvSpPr txBox="1"/>
            <p:nvPr/>
          </p:nvSpPr>
          <p:spPr>
            <a:xfrm>
              <a:off x="334646" y="2156603"/>
              <a:ext cx="1321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Arrhythmia</a:t>
              </a:r>
              <a:r>
                <a:rPr lang="fr-FR" dirty="0"/>
                <a:t> dataset</a:t>
              </a:r>
              <a:r>
                <a:rPr lang="en-GB" baseline="30000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CD24C4A-F5B5-1B45-BF76-190FF6AC9000}"/>
                </a:ext>
              </a:extLst>
            </p:cNvPr>
            <p:cNvCxnSpPr>
              <a:cxnSpLocks/>
            </p:cNvCxnSpPr>
            <p:nvPr/>
          </p:nvCxnSpPr>
          <p:spPr>
            <a:xfrm>
              <a:off x="1811548" y="2479769"/>
              <a:ext cx="94890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600E8E-4381-FB4C-BA68-F95A791A7FB4}"/>
                </a:ext>
              </a:extLst>
            </p:cNvPr>
            <p:cNvSpPr txBox="1"/>
            <p:nvPr/>
          </p:nvSpPr>
          <p:spPr>
            <a:xfrm>
              <a:off x="2974138" y="2018103"/>
              <a:ext cx="1573951" cy="9233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cleaning</a:t>
              </a:r>
            </a:p>
            <a:p>
              <a:pPr algn="ctr"/>
              <a:r>
                <a:rPr lang="en-US" dirty="0"/>
                <a:t>&amp; preprocessing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1F610D-B748-794F-9B4E-5AD37B5C3A45}"/>
                </a:ext>
              </a:extLst>
            </p:cNvPr>
            <p:cNvCxnSpPr>
              <a:cxnSpLocks/>
            </p:cNvCxnSpPr>
            <p:nvPr/>
          </p:nvCxnSpPr>
          <p:spPr>
            <a:xfrm>
              <a:off x="4853794" y="2479768"/>
              <a:ext cx="94890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F54571-1525-6B4A-899A-DA2F267AF03D}"/>
                </a:ext>
              </a:extLst>
            </p:cNvPr>
            <p:cNvSpPr txBox="1"/>
            <p:nvPr/>
          </p:nvSpPr>
          <p:spPr>
            <a:xfrm>
              <a:off x="6026987" y="2018103"/>
              <a:ext cx="1573951" cy="9233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training</a:t>
              </a:r>
            </a:p>
            <a:p>
              <a:pPr algn="ctr"/>
              <a:r>
                <a:rPr lang="en-US" dirty="0"/>
                <a:t>&amp;</a:t>
              </a:r>
            </a:p>
            <a:p>
              <a:pPr algn="ctr"/>
              <a:r>
                <a:rPr lang="en-US" dirty="0"/>
                <a:t>optimization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1CD620-63DE-6D4C-A262-D4271A58D534}"/>
                </a:ext>
              </a:extLst>
            </p:cNvPr>
            <p:cNvCxnSpPr>
              <a:cxnSpLocks/>
            </p:cNvCxnSpPr>
            <p:nvPr/>
          </p:nvCxnSpPr>
          <p:spPr>
            <a:xfrm>
              <a:off x="7782465" y="2479768"/>
              <a:ext cx="94890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0C0CC0-2271-574C-8F7B-C95F0C75E2F8}"/>
                </a:ext>
              </a:extLst>
            </p:cNvPr>
            <p:cNvSpPr txBox="1"/>
            <p:nvPr/>
          </p:nvSpPr>
          <p:spPr>
            <a:xfrm>
              <a:off x="8859698" y="2156602"/>
              <a:ext cx="1573951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</a:t>
              </a:r>
            </a:p>
            <a:p>
              <a:pPr algn="ctr"/>
              <a:r>
                <a:rPr lang="en-US" dirty="0"/>
                <a:t>evaluation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A9441D-E0FD-7445-9818-ECF823003D50}"/>
              </a:ext>
            </a:extLst>
          </p:cNvPr>
          <p:cNvCxnSpPr>
            <a:cxnSpLocks/>
          </p:cNvCxnSpPr>
          <p:nvPr/>
        </p:nvCxnSpPr>
        <p:spPr>
          <a:xfrm>
            <a:off x="4079326" y="3182701"/>
            <a:ext cx="0" cy="7344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685578-E606-3949-A8DC-5A2BCD8BC52A}"/>
              </a:ext>
            </a:extLst>
          </p:cNvPr>
          <p:cNvGrpSpPr/>
          <p:nvPr/>
        </p:nvGrpSpPr>
        <p:grpSpPr>
          <a:xfrm>
            <a:off x="2992402" y="3917101"/>
            <a:ext cx="2682770" cy="1220633"/>
            <a:chOff x="3095921" y="4023941"/>
            <a:chExt cx="2682770" cy="122063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BF2D369-80FC-974C-BD48-322A58B15B76}"/>
                </a:ext>
              </a:extLst>
            </p:cNvPr>
            <p:cNvSpPr/>
            <p:nvPr/>
          </p:nvSpPr>
          <p:spPr>
            <a:xfrm>
              <a:off x="3095921" y="4023941"/>
              <a:ext cx="2217952" cy="1200329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B0C81B-05C1-7245-8FEF-873D9734FF4C}"/>
                </a:ext>
              </a:extLst>
            </p:cNvPr>
            <p:cNvSpPr txBox="1"/>
            <p:nvPr/>
          </p:nvSpPr>
          <p:spPr>
            <a:xfrm>
              <a:off x="3239590" y="4044245"/>
              <a:ext cx="25391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Outliers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Missing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Zero-variance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High correlation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0D8F2DF-ACD6-AF41-AF45-77B04080B0B5}"/>
              </a:ext>
            </a:extLst>
          </p:cNvPr>
          <p:cNvSpPr txBox="1"/>
          <p:nvPr/>
        </p:nvSpPr>
        <p:spPr>
          <a:xfrm>
            <a:off x="1838407" y="1542700"/>
            <a:ext cx="167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278 predictors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452 patients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6C658-0103-0F49-8277-55AC9FE44FD4}"/>
              </a:ext>
            </a:extLst>
          </p:cNvPr>
          <p:cNvSpPr txBox="1"/>
          <p:nvPr/>
        </p:nvSpPr>
        <p:spPr>
          <a:xfrm>
            <a:off x="4883555" y="1598125"/>
            <a:ext cx="167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142 predictors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BE10DB-933C-B24E-AF70-A7DE478CF212}"/>
              </a:ext>
            </a:extLst>
          </p:cNvPr>
          <p:cNvCxnSpPr>
            <a:cxnSpLocks/>
          </p:cNvCxnSpPr>
          <p:nvPr/>
        </p:nvCxnSpPr>
        <p:spPr>
          <a:xfrm>
            <a:off x="7181915" y="3203005"/>
            <a:ext cx="0" cy="7344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30BE71-5505-334B-A538-E26331C74553}"/>
              </a:ext>
            </a:extLst>
          </p:cNvPr>
          <p:cNvGrpSpPr/>
          <p:nvPr/>
        </p:nvGrpSpPr>
        <p:grpSpPr>
          <a:xfrm>
            <a:off x="5854784" y="3937405"/>
            <a:ext cx="3394059" cy="1232974"/>
            <a:chOff x="3095921" y="4023941"/>
            <a:chExt cx="2824722" cy="123297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947B69-7C67-6140-B0E7-49FC5AE596A5}"/>
                </a:ext>
              </a:extLst>
            </p:cNvPr>
            <p:cNvSpPr/>
            <p:nvPr/>
          </p:nvSpPr>
          <p:spPr>
            <a:xfrm>
              <a:off x="3095921" y="4023941"/>
              <a:ext cx="2217952" cy="1200329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788C14-4DD7-684C-BC46-0B3A3AC6E979}"/>
                </a:ext>
              </a:extLst>
            </p:cNvPr>
            <p:cNvSpPr txBox="1"/>
            <p:nvPr/>
          </p:nvSpPr>
          <p:spPr>
            <a:xfrm>
              <a:off x="3095921" y="4056586"/>
              <a:ext cx="28247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70/30 split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Model tuning with</a:t>
              </a:r>
            </a:p>
            <a:p>
              <a:r>
                <a:rPr lang="en-US" dirty="0"/>
                <a:t>      5 repeats of 10-fold CV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Metric: AUC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5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6FB578B-C962-B948-B242-456600DD16A4}"/>
              </a:ext>
            </a:extLst>
          </p:cNvPr>
          <p:cNvGrpSpPr/>
          <p:nvPr/>
        </p:nvGrpSpPr>
        <p:grpSpPr>
          <a:xfrm>
            <a:off x="4775510" y="884790"/>
            <a:ext cx="6947362" cy="5876085"/>
            <a:chOff x="489922" y="981915"/>
            <a:chExt cx="6947362" cy="5876085"/>
          </a:xfrm>
        </p:grpSpPr>
        <p:pic>
          <p:nvPicPr>
            <p:cNvPr id="8" name="Picture 7" descr="Chart, histogram&#10;&#10;Description automatically generated">
              <a:extLst>
                <a:ext uri="{FF2B5EF4-FFF2-40B4-BE49-F238E27FC236}">
                  <a16:creationId xmlns:a16="http://schemas.microsoft.com/office/drawing/2014/main" id="{98408828-AAEF-C146-B87F-9F3FD3D1A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05"/>
            <a:stretch/>
          </p:blipFill>
          <p:spPr>
            <a:xfrm>
              <a:off x="489922" y="981915"/>
              <a:ext cx="6705600" cy="587608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B6BE03A-7610-3E4C-9A18-000BC452C5AC}"/>
                </a:ext>
              </a:extLst>
            </p:cNvPr>
            <p:cNvGrpSpPr/>
            <p:nvPr/>
          </p:nvGrpSpPr>
          <p:grpSpPr>
            <a:xfrm>
              <a:off x="4835302" y="4157932"/>
              <a:ext cx="2601982" cy="2333545"/>
              <a:chOff x="4835302" y="4157932"/>
              <a:chExt cx="2601982" cy="2333545"/>
            </a:xfrm>
          </p:grpSpPr>
          <p:pic>
            <p:nvPicPr>
              <p:cNvPr id="12" name="Picture 11" descr="Chart, bar chart&#10;&#10;Description automatically generated">
                <a:extLst>
                  <a:ext uri="{FF2B5EF4-FFF2-40B4-BE49-F238E27FC236}">
                    <a16:creationId xmlns:a16="http://schemas.microsoft.com/office/drawing/2014/main" id="{B57D62DB-0ADD-1848-9F8C-4DE8496F50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968" t="10189" r="4803" b="16249"/>
              <a:stretch/>
            </p:blipFill>
            <p:spPr>
              <a:xfrm>
                <a:off x="4835302" y="4157932"/>
                <a:ext cx="2521395" cy="1994902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C3584E-9D4E-AA4C-9262-2B0D9309457B}"/>
                  </a:ext>
                </a:extLst>
              </p:cNvPr>
              <p:cNvSpPr txBox="1"/>
              <p:nvPr/>
            </p:nvSpPr>
            <p:spPr>
              <a:xfrm>
                <a:off x="5454847" y="6152923"/>
                <a:ext cx="13216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sex</a:t>
                </a:r>
                <a:endParaRPr lang="en-GB" sz="1600" baseline="30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653AA8-94C8-804C-9977-115C84403FD0}"/>
                  </a:ext>
                </a:extLst>
              </p:cNvPr>
              <p:cNvSpPr txBox="1"/>
              <p:nvPr/>
            </p:nvSpPr>
            <p:spPr>
              <a:xfrm>
                <a:off x="6237245" y="5418365"/>
                <a:ext cx="835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</a:t>
                </a:r>
              </a:p>
              <a:p>
                <a:pPr algn="ctr"/>
                <a:r>
                  <a:rPr lang="en-US" sz="1600" dirty="0"/>
                  <a:t>203</a:t>
                </a:r>
                <a:endParaRPr lang="en-GB" sz="1600" baseline="30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8DD17D-FA04-DB4F-8D45-3F72B9BFE08E}"/>
                  </a:ext>
                </a:extLst>
              </p:cNvPr>
              <p:cNvSpPr txBox="1"/>
              <p:nvPr/>
            </p:nvSpPr>
            <p:spPr>
              <a:xfrm>
                <a:off x="6776472" y="4309922"/>
                <a:ext cx="660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</a:t>
                </a:r>
              </a:p>
              <a:p>
                <a:pPr algn="ctr"/>
                <a:r>
                  <a:rPr lang="en-US" sz="1600" dirty="0"/>
                  <a:t>249</a:t>
                </a:r>
                <a:endParaRPr lang="en-GB" sz="1600" baseline="30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2D34D-841A-B54F-827E-29D5A273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705D7-5415-0242-8079-496C98CF0FC2}"/>
              </a:ext>
            </a:extLst>
          </p:cNvPr>
          <p:cNvSpPr txBox="1"/>
          <p:nvPr/>
        </p:nvSpPr>
        <p:spPr>
          <a:xfrm>
            <a:off x="125677" y="70524"/>
            <a:ext cx="758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Class attribute and patient information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B53E7-7624-2F45-8EAC-D34B64785075}"/>
              </a:ext>
            </a:extLst>
          </p:cNvPr>
          <p:cNvCxnSpPr>
            <a:cxnSpLocks/>
          </p:cNvCxnSpPr>
          <p:nvPr/>
        </p:nvCxnSpPr>
        <p:spPr>
          <a:xfrm>
            <a:off x="489922" y="716855"/>
            <a:ext cx="6894289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D375B36-3E56-5145-BC39-71A3D01423FD}"/>
              </a:ext>
            </a:extLst>
          </p:cNvPr>
          <p:cNvGrpSpPr/>
          <p:nvPr/>
        </p:nvGrpSpPr>
        <p:grpSpPr>
          <a:xfrm>
            <a:off x="937410" y="2285081"/>
            <a:ext cx="2410724" cy="2833959"/>
            <a:chOff x="444899" y="2688555"/>
            <a:chExt cx="2410724" cy="283395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F12D77F-0436-E14C-B5FC-B5261109E093}"/>
                </a:ext>
              </a:extLst>
            </p:cNvPr>
            <p:cNvGrpSpPr/>
            <p:nvPr/>
          </p:nvGrpSpPr>
          <p:grpSpPr>
            <a:xfrm>
              <a:off x="444899" y="3056480"/>
              <a:ext cx="2410724" cy="2466034"/>
              <a:chOff x="886639" y="3381355"/>
              <a:chExt cx="2410724" cy="2466034"/>
            </a:xfrm>
          </p:grpSpPr>
          <p:pic>
            <p:nvPicPr>
              <p:cNvPr id="51" name="Picture 50" descr="Chart, bar chart&#10;&#10;Description automatically generated">
                <a:extLst>
                  <a:ext uri="{FF2B5EF4-FFF2-40B4-BE49-F238E27FC236}">
                    <a16:creationId xmlns:a16="http://schemas.microsoft.com/office/drawing/2014/main" id="{32F9EFC3-D991-084F-91F2-6C7586E352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065" t="947" r="8843" b="9542"/>
              <a:stretch/>
            </p:blipFill>
            <p:spPr>
              <a:xfrm>
                <a:off x="1106659" y="3381355"/>
                <a:ext cx="1958940" cy="2140469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90A9029-C158-494C-A5D2-3E93F2A0EB1F}"/>
                  </a:ext>
                </a:extLst>
              </p:cNvPr>
              <p:cNvSpPr txBox="1"/>
              <p:nvPr/>
            </p:nvSpPr>
            <p:spPr>
              <a:xfrm>
                <a:off x="927047" y="3793553"/>
                <a:ext cx="132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207</a:t>
                </a:r>
                <a:endParaRPr lang="en-GB" baseline="30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761AC0-DFF9-AB45-894E-FC2EBE9D815B}"/>
                  </a:ext>
                </a:extLst>
              </p:cNvPr>
              <p:cNvSpPr txBox="1"/>
              <p:nvPr/>
            </p:nvSpPr>
            <p:spPr>
              <a:xfrm>
                <a:off x="1975738" y="3511755"/>
                <a:ext cx="132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245</a:t>
                </a:r>
                <a:endParaRPr lang="en-GB" baseline="30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5F1A96-345E-5D46-88A7-9CF20C232F09}"/>
                  </a:ext>
                </a:extLst>
              </p:cNvPr>
              <p:cNvSpPr txBox="1"/>
              <p:nvPr/>
            </p:nvSpPr>
            <p:spPr>
              <a:xfrm>
                <a:off x="886639" y="5478057"/>
                <a:ext cx="132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Anormal</a:t>
                </a:r>
                <a:endParaRPr lang="en-GB" baseline="30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7837CD-7705-C240-B7FD-C2BEF717E622}"/>
                  </a:ext>
                </a:extLst>
              </p:cNvPr>
              <p:cNvSpPr txBox="1"/>
              <p:nvPr/>
            </p:nvSpPr>
            <p:spPr>
              <a:xfrm>
                <a:off x="1959287" y="5475725"/>
                <a:ext cx="1321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Normal</a:t>
                </a:r>
                <a:endParaRPr lang="en-GB" baseline="30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2A8DE4-E3A0-C147-91F4-545827B86825}"/>
                </a:ext>
              </a:extLst>
            </p:cNvPr>
            <p:cNvSpPr txBox="1"/>
            <p:nvPr/>
          </p:nvSpPr>
          <p:spPr>
            <a:xfrm>
              <a:off x="821767" y="2688555"/>
              <a:ext cx="1645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Class attribute</a:t>
              </a:r>
              <a:endParaRPr lang="en-GB" u="sng" baseline="30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1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CCCE68B-018E-AE4A-93AE-658F30C44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8"/>
          <a:stretch/>
        </p:blipFill>
        <p:spPr>
          <a:xfrm>
            <a:off x="5438477" y="1022592"/>
            <a:ext cx="6731364" cy="52959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4514B-3BCB-4740-8B33-248F74BAD4E9}"/>
              </a:ext>
            </a:extLst>
          </p:cNvPr>
          <p:cNvGrpSpPr/>
          <p:nvPr/>
        </p:nvGrpSpPr>
        <p:grpSpPr>
          <a:xfrm>
            <a:off x="-81359" y="1111114"/>
            <a:ext cx="5295547" cy="5086607"/>
            <a:chOff x="-81359" y="938584"/>
            <a:chExt cx="5295547" cy="5086607"/>
          </a:xfrm>
        </p:grpSpPr>
        <p:pic>
          <p:nvPicPr>
            <p:cNvPr id="10" name="Picture 9" descr="A picture containing box and whisker chart&#10;&#10;Description automatically generated">
              <a:extLst>
                <a:ext uri="{FF2B5EF4-FFF2-40B4-BE49-F238E27FC236}">
                  <a16:creationId xmlns:a16="http://schemas.microsoft.com/office/drawing/2014/main" id="{E1220E8C-7D45-AC47-B133-DAE6785C6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65" y="938584"/>
              <a:ext cx="5157523" cy="508660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D2D0E2-489B-9743-A351-CF5BBA06F882}"/>
                </a:ext>
              </a:extLst>
            </p:cNvPr>
            <p:cNvSpPr txBox="1"/>
            <p:nvPr/>
          </p:nvSpPr>
          <p:spPr>
            <a:xfrm>
              <a:off x="-81359" y="5686637"/>
              <a:ext cx="2237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>
                  <a:solidFill>
                    <a:schemeClr val="bg2">
                      <a:lumMod val="25000"/>
                    </a:schemeClr>
                  </a:solidFill>
                </a:rPr>
                <a:t>©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Wikimedia Commons</a:t>
              </a:r>
              <a:endParaRPr lang="fr-FR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2D34D-841A-B54F-827E-29D5A273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6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705D7-5415-0242-8079-496C98CF0FC2}"/>
              </a:ext>
            </a:extLst>
          </p:cNvPr>
          <p:cNvSpPr txBox="1"/>
          <p:nvPr/>
        </p:nvSpPr>
        <p:spPr>
          <a:xfrm>
            <a:off x="125677" y="70524"/>
            <a:ext cx="62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ECG Parameters (138 predictors)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B53E7-7624-2F45-8EAC-D34B64785075}"/>
              </a:ext>
            </a:extLst>
          </p:cNvPr>
          <p:cNvCxnSpPr>
            <a:cxnSpLocks/>
          </p:cNvCxnSpPr>
          <p:nvPr/>
        </p:nvCxnSpPr>
        <p:spPr>
          <a:xfrm>
            <a:off x="489922" y="716855"/>
            <a:ext cx="560607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B191645-9972-4B46-9C27-6323709A1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0" t="8138" r="4806" b="3045"/>
          <a:stretch/>
        </p:blipFill>
        <p:spPr>
          <a:xfrm>
            <a:off x="4485740" y="204974"/>
            <a:ext cx="7587775" cy="66530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2D34D-841A-B54F-827E-29D5A273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7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705D7-5415-0242-8079-496C98CF0FC2}"/>
              </a:ext>
            </a:extLst>
          </p:cNvPr>
          <p:cNvSpPr txBox="1"/>
          <p:nvPr/>
        </p:nvSpPr>
        <p:spPr>
          <a:xfrm>
            <a:off x="125677" y="70524"/>
            <a:ext cx="310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Model training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B53E7-7624-2F45-8EAC-D34B64785075}"/>
              </a:ext>
            </a:extLst>
          </p:cNvPr>
          <p:cNvCxnSpPr>
            <a:cxnSpLocks/>
          </p:cNvCxnSpPr>
          <p:nvPr/>
        </p:nvCxnSpPr>
        <p:spPr>
          <a:xfrm>
            <a:off x="489922" y="716855"/>
            <a:ext cx="2443059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82AAED-3973-9343-9F2F-56349A2C49D3}"/>
              </a:ext>
            </a:extLst>
          </p:cNvPr>
          <p:cNvSpPr txBox="1"/>
          <p:nvPr/>
        </p:nvSpPr>
        <p:spPr>
          <a:xfrm>
            <a:off x="118485" y="3863360"/>
            <a:ext cx="41702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AUC resampling estimates </a:t>
            </a:r>
          </a:p>
          <a:p>
            <a:r>
              <a:rPr lang="en-GB" dirty="0"/>
              <a:t>    </a:t>
            </a:r>
            <a:r>
              <a:rPr lang="en-US" dirty="0"/>
              <a:t> (50 resamples)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Center-scaling for all models </a:t>
            </a:r>
          </a:p>
          <a:p>
            <a:r>
              <a:rPr lang="en-US" dirty="0"/>
              <a:t>      except classification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 stepwise selection </a:t>
            </a:r>
          </a:p>
          <a:p>
            <a:r>
              <a:rPr lang="en-US" dirty="0"/>
              <a:t>     applied before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LDA2: PCA + 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30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648D93-1705-5D4F-A8AC-5B81C8ABEB64}"/>
              </a:ext>
            </a:extLst>
          </p:cNvPr>
          <p:cNvGrpSpPr/>
          <p:nvPr/>
        </p:nvGrpSpPr>
        <p:grpSpPr>
          <a:xfrm>
            <a:off x="1954486" y="461137"/>
            <a:ext cx="2617519" cy="1383353"/>
            <a:chOff x="1954486" y="461137"/>
            <a:chExt cx="2617519" cy="1383353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B3F955D-2A91-C847-B39D-7B8AAAEF2D6A}"/>
                </a:ext>
              </a:extLst>
            </p:cNvPr>
            <p:cNvSpPr/>
            <p:nvPr/>
          </p:nvSpPr>
          <p:spPr>
            <a:xfrm>
              <a:off x="4382220" y="461137"/>
              <a:ext cx="189785" cy="1383353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414BEE-2159-DD4C-A59C-538F2F78E984}"/>
                </a:ext>
              </a:extLst>
            </p:cNvPr>
            <p:cNvSpPr txBox="1"/>
            <p:nvPr/>
          </p:nvSpPr>
          <p:spPr>
            <a:xfrm>
              <a:off x="1954486" y="966269"/>
              <a:ext cx="253125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baseline="30000" dirty="0">
                  <a:solidFill>
                    <a:srgbClr val="C00000"/>
                  </a:solidFill>
                </a:rPr>
                <a:t>No significant difference</a:t>
              </a:r>
            </a:p>
            <a:p>
              <a:pPr algn="ctr"/>
              <a:r>
                <a:rPr lang="en-GB" sz="2400" b="1" baseline="30000" dirty="0">
                  <a:solidFill>
                    <a:srgbClr val="C00000"/>
                  </a:solidFill>
                </a:rPr>
                <a:t>in average AUC</a:t>
              </a:r>
              <a:endParaRPr lang="en-US" sz="2400" baseline="30000" dirty="0">
                <a:solidFill>
                  <a:srgbClr val="C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47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2D34D-841A-B54F-827E-29D5A273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8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705D7-5415-0242-8079-496C98CF0FC2}"/>
              </a:ext>
            </a:extLst>
          </p:cNvPr>
          <p:cNvSpPr txBox="1"/>
          <p:nvPr/>
        </p:nvSpPr>
        <p:spPr>
          <a:xfrm>
            <a:off x="125677" y="70524"/>
            <a:ext cx="663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Performance of the final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B53E7-7624-2F45-8EAC-D34B64785075}"/>
              </a:ext>
            </a:extLst>
          </p:cNvPr>
          <p:cNvCxnSpPr>
            <a:cxnSpLocks/>
          </p:cNvCxnSpPr>
          <p:nvPr/>
        </p:nvCxnSpPr>
        <p:spPr>
          <a:xfrm>
            <a:off x="489922" y="716855"/>
            <a:ext cx="560607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40FF05-A45F-104B-9191-9D58DFCE84E7}"/>
              </a:ext>
            </a:extLst>
          </p:cNvPr>
          <p:cNvCxnSpPr/>
          <p:nvPr/>
        </p:nvCxnSpPr>
        <p:spPr>
          <a:xfrm>
            <a:off x="6096000" y="1163248"/>
            <a:ext cx="0" cy="519310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F3346B-5CBA-4749-A64E-097C9D45B8BE}"/>
              </a:ext>
            </a:extLst>
          </p:cNvPr>
          <p:cNvSpPr txBox="1"/>
          <p:nvPr/>
        </p:nvSpPr>
        <p:spPr>
          <a:xfrm>
            <a:off x="1224952" y="1163248"/>
            <a:ext cx="3726615" cy="77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baseline="30000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en-US" sz="4000" baseline="30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BFE2C-4532-2944-AA72-AB38F668B96B}"/>
              </a:ext>
            </a:extLst>
          </p:cNvPr>
          <p:cNvSpPr txBox="1"/>
          <p:nvPr/>
        </p:nvSpPr>
        <p:spPr>
          <a:xfrm>
            <a:off x="7829912" y="1163247"/>
            <a:ext cx="2743200" cy="77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baseline="30000" dirty="0">
                <a:solidFill>
                  <a:schemeClr val="accent1">
                    <a:lumMod val="75000"/>
                  </a:schemeClr>
                </a:solidFill>
              </a:rPr>
              <a:t>Random Forest</a:t>
            </a:r>
            <a:endParaRPr lang="en-US" sz="4000" baseline="30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FBC5C-554C-004E-A8CC-DF02EF8C1898}"/>
              </a:ext>
            </a:extLst>
          </p:cNvPr>
          <p:cNvSpPr txBox="1"/>
          <p:nvPr/>
        </p:nvSpPr>
        <p:spPr>
          <a:xfrm>
            <a:off x="1003120" y="1953579"/>
            <a:ext cx="4170278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30000" dirty="0">
                <a:solidFill>
                  <a:schemeClr val="tx2">
                    <a:lumMod val="75000"/>
                  </a:schemeClr>
                </a:solidFill>
              </a:rPr>
              <a:t>AUC =  0.77</a:t>
            </a:r>
          </a:p>
          <a:p>
            <a:pPr algn="ctr"/>
            <a:r>
              <a:rPr lang="en-US" sz="3200" b="1" baseline="30000" dirty="0">
                <a:solidFill>
                  <a:schemeClr val="tx2">
                    <a:lumMod val="75000"/>
                  </a:schemeClr>
                </a:solidFill>
              </a:rPr>
              <a:t>Accuracy = 71.85 %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AA4993-49E1-4140-961F-D366B85952F6}"/>
              </a:ext>
            </a:extLst>
          </p:cNvPr>
          <p:cNvSpPr txBox="1"/>
          <p:nvPr/>
        </p:nvSpPr>
        <p:spPr>
          <a:xfrm>
            <a:off x="7116373" y="1942948"/>
            <a:ext cx="4170278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30000" dirty="0">
                <a:solidFill>
                  <a:schemeClr val="tx2">
                    <a:lumMod val="75000"/>
                  </a:schemeClr>
                </a:solidFill>
              </a:rPr>
              <a:t>AUC =  0.86</a:t>
            </a:r>
          </a:p>
          <a:p>
            <a:pPr algn="ctr"/>
            <a:r>
              <a:rPr lang="en-US" sz="3200" b="1" baseline="30000" dirty="0">
                <a:solidFill>
                  <a:schemeClr val="tx2">
                    <a:lumMod val="75000"/>
                  </a:schemeClr>
                </a:solidFill>
              </a:rPr>
              <a:t>Accuracy = 76.3 %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4CA2140-6E93-0D42-ABF0-DBE15488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76772"/>
              </p:ext>
            </p:extLst>
          </p:nvPr>
        </p:nvGraphicFramePr>
        <p:xfrm>
          <a:off x="1144984" y="3215748"/>
          <a:ext cx="4295953" cy="177152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03485">
                  <a:extLst>
                    <a:ext uri="{9D8B030D-6E8A-4147-A177-3AD203B41FA5}">
                      <a16:colId xmlns:a16="http://schemas.microsoft.com/office/drawing/2014/main" val="267272302"/>
                    </a:ext>
                  </a:extLst>
                </a:gridCol>
                <a:gridCol w="1426208">
                  <a:extLst>
                    <a:ext uri="{9D8B030D-6E8A-4147-A177-3AD203B41FA5}">
                      <a16:colId xmlns:a16="http://schemas.microsoft.com/office/drawing/2014/main" val="3232719316"/>
                    </a:ext>
                  </a:extLst>
                </a:gridCol>
                <a:gridCol w="1266260">
                  <a:extLst>
                    <a:ext uri="{9D8B030D-6E8A-4147-A177-3AD203B41FA5}">
                      <a16:colId xmlns:a16="http://schemas.microsoft.com/office/drawing/2014/main" val="3925772843"/>
                    </a:ext>
                  </a:extLst>
                </a:gridCol>
              </a:tblGrid>
              <a:tr h="337125">
                <a:tc>
                  <a:txBody>
                    <a:bodyPr/>
                    <a:lstStyle/>
                    <a:p>
                      <a:r>
                        <a:rPr lang="en-FR" sz="2400" dirty="0">
                          <a:effectLst/>
                        </a:rPr>
                        <a:t> 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05446"/>
                  </a:ext>
                </a:extLst>
              </a:tr>
              <a:tr h="674249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Prediction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Anormal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Normal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2053818"/>
                  </a:ext>
                </a:extLst>
              </a:tr>
              <a:tr h="33712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Anormal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39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15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4516444"/>
                  </a:ext>
                </a:extLst>
              </a:tr>
              <a:tr h="33712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Normal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23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58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8150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473CDD9-9EE9-854E-A0CF-D0157D6CF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53352"/>
              </p:ext>
            </p:extLst>
          </p:nvPr>
        </p:nvGraphicFramePr>
        <p:xfrm>
          <a:off x="7033916" y="3222626"/>
          <a:ext cx="4335192" cy="180072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00356">
                  <a:extLst>
                    <a:ext uri="{9D8B030D-6E8A-4147-A177-3AD203B41FA5}">
                      <a16:colId xmlns:a16="http://schemas.microsoft.com/office/drawing/2014/main" val="2016347914"/>
                    </a:ext>
                  </a:extLst>
                </a:gridCol>
                <a:gridCol w="1334480">
                  <a:extLst>
                    <a:ext uri="{9D8B030D-6E8A-4147-A177-3AD203B41FA5}">
                      <a16:colId xmlns:a16="http://schemas.microsoft.com/office/drawing/2014/main" val="1562624914"/>
                    </a:ext>
                  </a:extLst>
                </a:gridCol>
                <a:gridCol w="1500356">
                  <a:extLst>
                    <a:ext uri="{9D8B030D-6E8A-4147-A177-3AD203B41FA5}">
                      <a16:colId xmlns:a16="http://schemas.microsoft.com/office/drawing/2014/main" val="674419269"/>
                    </a:ext>
                  </a:extLst>
                </a:gridCol>
              </a:tblGrid>
              <a:tr h="351724">
                <a:tc>
                  <a:txBody>
                    <a:bodyPr/>
                    <a:lstStyle/>
                    <a:p>
                      <a:r>
                        <a:rPr lang="en-FR" sz="2400">
                          <a:effectLst/>
                        </a:rPr>
                        <a:t> 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72792"/>
                  </a:ext>
                </a:extLst>
              </a:tr>
              <a:tr h="70344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Prediction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Anormal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Normal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578675"/>
                  </a:ext>
                </a:extLst>
              </a:tr>
              <a:tr h="35172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Anormal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FR" sz="2400" dirty="0">
                          <a:effectLst/>
                        </a:rPr>
                        <a:t>45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14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6412363"/>
                  </a:ext>
                </a:extLst>
              </a:tr>
              <a:tr h="35172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Normal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2400">
                          <a:effectLst/>
                        </a:rPr>
                        <a:t>17</a:t>
                      </a:r>
                      <a:endParaRPr lang="en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59</a:t>
                      </a:r>
                      <a:endParaRPr lang="en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13889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2F7EF1-A6A7-AD44-85FF-A629709F58E7}"/>
              </a:ext>
            </a:extLst>
          </p:cNvPr>
          <p:cNvSpPr txBox="1"/>
          <p:nvPr/>
        </p:nvSpPr>
        <p:spPr>
          <a:xfrm>
            <a:off x="2292297" y="2893024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Confusion matrix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71C1B-D698-3B40-ACC8-9CB3BEA64EF6}"/>
              </a:ext>
            </a:extLst>
          </p:cNvPr>
          <p:cNvSpPr txBox="1"/>
          <p:nvPr/>
        </p:nvSpPr>
        <p:spPr>
          <a:xfrm>
            <a:off x="8200848" y="2877641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Confusion matrix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EFBA8-4184-EC47-8E8E-EBCCE5F4811B}"/>
              </a:ext>
            </a:extLst>
          </p:cNvPr>
          <p:cNvSpPr txBox="1"/>
          <p:nvPr/>
        </p:nvSpPr>
        <p:spPr>
          <a:xfrm>
            <a:off x="1738259" y="5177845"/>
            <a:ext cx="270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FR" sz="2400" dirty="0"/>
          </a:p>
          <a:p>
            <a:pPr algn="ctr"/>
            <a:r>
              <a:rPr lang="en-FR" sz="2000" dirty="0"/>
              <a:t>Top predictors:</a:t>
            </a:r>
          </a:p>
          <a:p>
            <a:pPr algn="ctr"/>
            <a:r>
              <a:rPr lang="en-FR" sz="2000" dirty="0"/>
              <a:t> </a:t>
            </a:r>
            <a:r>
              <a:rPr lang="en-GB" sz="2000" dirty="0"/>
              <a:t>HA , DD , HT , BN              </a:t>
            </a:r>
          </a:p>
          <a:p>
            <a:r>
              <a:rPr lang="en-US" dirty="0"/>
              <a:t> </a:t>
            </a:r>
            <a:endParaRPr lang="en-FR" dirty="0"/>
          </a:p>
          <a:p>
            <a:endParaRPr lang="en-FR" dirty="0"/>
          </a:p>
          <a:p>
            <a:endParaRPr lang="en-FR" dirty="0"/>
          </a:p>
          <a:p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094D7-BB59-0D4E-8FBE-3827651D2F3C}"/>
              </a:ext>
            </a:extLst>
          </p:cNvPr>
          <p:cNvSpPr txBox="1"/>
          <p:nvPr/>
        </p:nvSpPr>
        <p:spPr>
          <a:xfrm>
            <a:off x="7116373" y="5242912"/>
            <a:ext cx="4176000" cy="12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FR" dirty="0"/>
          </a:p>
          <a:p>
            <a:pPr algn="ctr"/>
            <a:r>
              <a:rPr lang="en-FR" sz="2000" dirty="0"/>
              <a:t> Top predictors: </a:t>
            </a:r>
          </a:p>
          <a:p>
            <a:pPr algn="ctr"/>
            <a:r>
              <a:rPr lang="en-GB" sz="2000" dirty="0"/>
              <a:t>heart_rate, qrs_duration, DD, LE</a:t>
            </a:r>
            <a:r>
              <a:rPr lang="en-US" sz="2000" dirty="0"/>
              <a:t> </a:t>
            </a:r>
            <a:endParaRPr lang="en-GB" sz="2000" dirty="0"/>
          </a:p>
          <a:p>
            <a:r>
              <a:rPr lang="en-US" sz="2000" dirty="0"/>
              <a:t> </a:t>
            </a:r>
            <a:endParaRPr lang="en-FR" sz="2000" dirty="0"/>
          </a:p>
          <a:p>
            <a:endParaRPr lang="en-FR" sz="2000" dirty="0"/>
          </a:p>
          <a:p>
            <a:endParaRPr lang="en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9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94EE2-9A27-3D46-AF34-C0CC0C59CF1D}"/>
              </a:ext>
            </a:extLst>
          </p:cNvPr>
          <p:cNvSpPr txBox="1"/>
          <p:nvPr/>
        </p:nvSpPr>
        <p:spPr>
          <a:xfrm>
            <a:off x="2922494" y="2649967"/>
            <a:ext cx="6347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tx2">
                    <a:lumMod val="75000"/>
                  </a:schemeClr>
                </a:solidFill>
              </a:rPr>
              <a:t>Thank you 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73FB22-2407-AB40-8FAF-F1273DA6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5381-55DF-F842-AB28-A030F34CA1D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96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_presentation_Mously_Diaw" id="{37A05002-9F9A-8141-91CA-F4747EA8F6D1}" vid="{24EF4D16-E414-5940-9B93-FED5B12503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352</Words>
  <Application>Microsoft Macintosh PowerPoint</Application>
  <PresentationFormat>Widescreen</PresentationFormat>
  <Paragraphs>139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Diaw, Mously</dc:creator>
  <cp:lastModifiedBy>Mously Diaw</cp:lastModifiedBy>
  <cp:revision>169</cp:revision>
  <dcterms:created xsi:type="dcterms:W3CDTF">2020-06-23T19:22:00Z</dcterms:created>
  <dcterms:modified xsi:type="dcterms:W3CDTF">2020-11-23T13:58:04Z</dcterms:modified>
</cp:coreProperties>
</file>