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9" r:id="rId2"/>
    <p:sldId id="270" r:id="rId3"/>
    <p:sldId id="271" r:id="rId4"/>
    <p:sldId id="274" r:id="rId5"/>
    <p:sldId id="275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5" r:id="rId14"/>
    <p:sldId id="284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</p:sldIdLst>
  <p:sldSz cx="12192000" cy="6858000"/>
  <p:notesSz cx="6858000" cy="9144000"/>
  <p:defaultTextStyle>
    <a:defPPr>
      <a:defRPr lang="fr-M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74" autoAdjust="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M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8F6DD-7A1C-4808-BC5B-7687CFB29988}" type="datetimeFigureOut">
              <a:rPr lang="fr-MR" smtClean="0"/>
              <a:t>15/07/2025</a:t>
            </a:fld>
            <a:endParaRPr lang="fr-M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M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M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F6FDA-74B1-40F1-9AAE-6B7B8AE68C62}" type="slidenum">
              <a:rPr lang="fr-MR" smtClean="0"/>
              <a:t>‹#›</a:t>
            </a:fld>
            <a:endParaRPr lang="fr-MR"/>
          </a:p>
        </p:txBody>
      </p:sp>
    </p:spTree>
    <p:extLst>
      <p:ext uri="{BB962C8B-B14F-4D97-AF65-F5344CB8AC3E}">
        <p14:creationId xmlns:p14="http://schemas.microsoft.com/office/powerpoint/2010/main" val="428888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6A0F9C-C92F-41E8-880E-79E6BB546BF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592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M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F6FDA-74B1-40F1-9AAE-6B7B8AE68C62}" type="slidenum">
              <a:rPr lang="fr-MR" smtClean="0"/>
              <a:t>2</a:t>
            </a:fld>
            <a:endParaRPr lang="fr-MR"/>
          </a:p>
        </p:txBody>
      </p:sp>
    </p:spTree>
    <p:extLst>
      <p:ext uri="{BB962C8B-B14F-4D97-AF65-F5344CB8AC3E}">
        <p14:creationId xmlns:p14="http://schemas.microsoft.com/office/powerpoint/2010/main" val="3713173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M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F6FDA-74B1-40F1-9AAE-6B7B8AE68C62}" type="slidenum">
              <a:rPr lang="fr-MR" smtClean="0"/>
              <a:t>3</a:t>
            </a:fld>
            <a:endParaRPr lang="fr-MR"/>
          </a:p>
        </p:txBody>
      </p:sp>
    </p:spTree>
    <p:extLst>
      <p:ext uri="{BB962C8B-B14F-4D97-AF65-F5344CB8AC3E}">
        <p14:creationId xmlns:p14="http://schemas.microsoft.com/office/powerpoint/2010/main" val="2683439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M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F6FDA-74B1-40F1-9AAE-6B7B8AE68C62}" type="slidenum">
              <a:rPr lang="fr-MR" smtClean="0"/>
              <a:t>9</a:t>
            </a:fld>
            <a:endParaRPr lang="fr-MR"/>
          </a:p>
        </p:txBody>
      </p:sp>
    </p:spTree>
    <p:extLst>
      <p:ext uri="{BB962C8B-B14F-4D97-AF65-F5344CB8AC3E}">
        <p14:creationId xmlns:p14="http://schemas.microsoft.com/office/powerpoint/2010/main" val="4056664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A5F33-ED6F-E710-C363-3F1B44240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M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EE4DD-9FE4-C13A-E02E-DE697234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M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6B415-0488-B50B-42B5-67B425F21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EBB8-5D93-480B-8E51-8A5CAA849165}" type="datetimeFigureOut">
              <a:rPr lang="fr-MR" smtClean="0"/>
              <a:t>15/07/2025</a:t>
            </a:fld>
            <a:endParaRPr lang="fr-M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79485-6A49-7DF3-0BCC-06D9DC32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4A137-CF0D-1C91-6F8C-4C72D136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44B2-EF24-47DE-AE96-011251291C83}" type="slidenum">
              <a:rPr lang="fr-MR" smtClean="0"/>
              <a:t>‹#›</a:t>
            </a:fld>
            <a:endParaRPr lang="fr-MR"/>
          </a:p>
        </p:txBody>
      </p:sp>
    </p:spTree>
    <p:extLst>
      <p:ext uri="{BB962C8B-B14F-4D97-AF65-F5344CB8AC3E}">
        <p14:creationId xmlns:p14="http://schemas.microsoft.com/office/powerpoint/2010/main" val="40843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95E10-8599-B819-D2B3-C43A4D088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M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43696-AE4D-4A6B-679F-38DD07470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39C89-4BC4-D1B0-4625-72532C86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EBB8-5D93-480B-8E51-8A5CAA849165}" type="datetimeFigureOut">
              <a:rPr lang="fr-MR" smtClean="0"/>
              <a:t>15/07/2025</a:t>
            </a:fld>
            <a:endParaRPr lang="fr-M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876F2-967E-87A9-814E-17496AC0B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42E55-53FB-FB5A-BFF7-25BA3CF8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44B2-EF24-47DE-AE96-011251291C83}" type="slidenum">
              <a:rPr lang="fr-MR" smtClean="0"/>
              <a:t>‹#›</a:t>
            </a:fld>
            <a:endParaRPr lang="fr-MR"/>
          </a:p>
        </p:txBody>
      </p:sp>
    </p:spTree>
    <p:extLst>
      <p:ext uri="{BB962C8B-B14F-4D97-AF65-F5344CB8AC3E}">
        <p14:creationId xmlns:p14="http://schemas.microsoft.com/office/powerpoint/2010/main" val="89727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8CDA6A-623C-7937-DBD3-F15B800B5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M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6D826D-3ED8-52EC-3975-C7AC80C90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A1830-7D8A-A578-5893-4C1534ACF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EBB8-5D93-480B-8E51-8A5CAA849165}" type="datetimeFigureOut">
              <a:rPr lang="fr-MR" smtClean="0"/>
              <a:t>15/07/2025</a:t>
            </a:fld>
            <a:endParaRPr lang="fr-M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444A3-376D-7076-CFB4-34025B468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783E9-9A34-9CBF-98A5-97BCD731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44B2-EF24-47DE-AE96-011251291C83}" type="slidenum">
              <a:rPr lang="fr-MR" smtClean="0"/>
              <a:t>‹#›</a:t>
            </a:fld>
            <a:endParaRPr lang="fr-MR"/>
          </a:p>
        </p:txBody>
      </p:sp>
    </p:spTree>
    <p:extLst>
      <p:ext uri="{BB962C8B-B14F-4D97-AF65-F5344CB8AC3E}">
        <p14:creationId xmlns:p14="http://schemas.microsoft.com/office/powerpoint/2010/main" val="1302189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1068FA9-660D-46A3-9FD6-2730BA6F2B1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5660" y="191069"/>
            <a:ext cx="1624084" cy="1624084"/>
          </a:xfrm>
          <a:custGeom>
            <a:avLst/>
            <a:gdLst>
              <a:gd name="connsiteX0" fmla="*/ 812042 w 1624084"/>
              <a:gd name="connsiteY0" fmla="*/ 0 h 1624084"/>
              <a:gd name="connsiteX1" fmla="*/ 1624084 w 1624084"/>
              <a:gd name="connsiteY1" fmla="*/ 812042 h 1624084"/>
              <a:gd name="connsiteX2" fmla="*/ 812042 w 1624084"/>
              <a:gd name="connsiteY2" fmla="*/ 1624084 h 1624084"/>
              <a:gd name="connsiteX3" fmla="*/ 0 w 1624084"/>
              <a:gd name="connsiteY3" fmla="*/ 812042 h 1624084"/>
              <a:gd name="connsiteX4" fmla="*/ 812042 w 1624084"/>
              <a:gd name="connsiteY4" fmla="*/ 0 h 1624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4084" h="1624084">
                <a:moveTo>
                  <a:pt x="812042" y="0"/>
                </a:moveTo>
                <a:cubicBezTo>
                  <a:pt x="1260520" y="0"/>
                  <a:pt x="1624084" y="363564"/>
                  <a:pt x="1624084" y="812042"/>
                </a:cubicBezTo>
                <a:cubicBezTo>
                  <a:pt x="1624084" y="1260520"/>
                  <a:pt x="1260520" y="1624084"/>
                  <a:pt x="812042" y="1624084"/>
                </a:cubicBezTo>
                <a:cubicBezTo>
                  <a:pt x="363564" y="1624084"/>
                  <a:pt x="0" y="1260520"/>
                  <a:pt x="0" y="812042"/>
                </a:cubicBezTo>
                <a:cubicBezTo>
                  <a:pt x="0" y="363564"/>
                  <a:pt x="363564" y="0"/>
                  <a:pt x="8120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fr-FR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45A909C-343A-4950-AF75-AACF7973836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22257" y="191069"/>
            <a:ext cx="1624084" cy="1624084"/>
          </a:xfrm>
          <a:custGeom>
            <a:avLst/>
            <a:gdLst>
              <a:gd name="connsiteX0" fmla="*/ 812042 w 1624084"/>
              <a:gd name="connsiteY0" fmla="*/ 0 h 1624084"/>
              <a:gd name="connsiteX1" fmla="*/ 1624084 w 1624084"/>
              <a:gd name="connsiteY1" fmla="*/ 812042 h 1624084"/>
              <a:gd name="connsiteX2" fmla="*/ 812042 w 1624084"/>
              <a:gd name="connsiteY2" fmla="*/ 1624084 h 1624084"/>
              <a:gd name="connsiteX3" fmla="*/ 0 w 1624084"/>
              <a:gd name="connsiteY3" fmla="*/ 812042 h 1624084"/>
              <a:gd name="connsiteX4" fmla="*/ 812042 w 1624084"/>
              <a:gd name="connsiteY4" fmla="*/ 0 h 1624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24084" h="1624084">
                <a:moveTo>
                  <a:pt x="812042" y="0"/>
                </a:moveTo>
                <a:cubicBezTo>
                  <a:pt x="1260520" y="0"/>
                  <a:pt x="1624084" y="363564"/>
                  <a:pt x="1624084" y="812042"/>
                </a:cubicBezTo>
                <a:cubicBezTo>
                  <a:pt x="1624084" y="1260520"/>
                  <a:pt x="1260520" y="1624084"/>
                  <a:pt x="812042" y="1624084"/>
                </a:cubicBezTo>
                <a:cubicBezTo>
                  <a:pt x="363564" y="1624084"/>
                  <a:pt x="0" y="1260520"/>
                  <a:pt x="0" y="812042"/>
                </a:cubicBezTo>
                <a:cubicBezTo>
                  <a:pt x="0" y="363564"/>
                  <a:pt x="363564" y="0"/>
                  <a:pt x="8120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35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5767-09B5-AE59-138C-14E408E0E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M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4C3DA-49EB-3169-3646-2203AD999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89D22-8F94-DD1A-2965-329D9E3D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EBB8-5D93-480B-8E51-8A5CAA849165}" type="datetimeFigureOut">
              <a:rPr lang="fr-MR" smtClean="0"/>
              <a:t>15/07/2025</a:t>
            </a:fld>
            <a:endParaRPr lang="fr-M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EF195-6472-6E4D-EB93-64BE9289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158E8-8DAA-65D6-3056-18506B3D6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44B2-EF24-47DE-AE96-011251291C83}" type="slidenum">
              <a:rPr lang="fr-MR" smtClean="0"/>
              <a:t>‹#›</a:t>
            </a:fld>
            <a:endParaRPr lang="fr-MR"/>
          </a:p>
        </p:txBody>
      </p:sp>
    </p:spTree>
    <p:extLst>
      <p:ext uri="{BB962C8B-B14F-4D97-AF65-F5344CB8AC3E}">
        <p14:creationId xmlns:p14="http://schemas.microsoft.com/office/powerpoint/2010/main" val="264499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48C37-572C-83B4-B0BA-9AD96851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M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34979-CCE2-8036-FCD9-9EC6C184E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2324E-34E8-40E6-772C-6DD463F9D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EBB8-5D93-480B-8E51-8A5CAA849165}" type="datetimeFigureOut">
              <a:rPr lang="fr-MR" smtClean="0"/>
              <a:t>15/07/2025</a:t>
            </a:fld>
            <a:endParaRPr lang="fr-M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704E4-2F82-9763-98F5-49D58D9F6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33619-E6DE-014E-8F30-4C57E27E3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44B2-EF24-47DE-AE96-011251291C83}" type="slidenum">
              <a:rPr lang="fr-MR" smtClean="0"/>
              <a:t>‹#›</a:t>
            </a:fld>
            <a:endParaRPr lang="fr-MR"/>
          </a:p>
        </p:txBody>
      </p:sp>
    </p:spTree>
    <p:extLst>
      <p:ext uri="{BB962C8B-B14F-4D97-AF65-F5344CB8AC3E}">
        <p14:creationId xmlns:p14="http://schemas.microsoft.com/office/powerpoint/2010/main" val="116872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2E289-C25E-2A71-4265-F64107034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M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7BCBC-8EB2-7CB2-976F-7D35882CDB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2B883-CC17-F2A4-FCD5-EB2448FF8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54449-C721-8036-566C-324C44449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EBB8-5D93-480B-8E51-8A5CAA849165}" type="datetimeFigureOut">
              <a:rPr lang="fr-MR" smtClean="0"/>
              <a:t>15/07/2025</a:t>
            </a:fld>
            <a:endParaRPr lang="fr-M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F6A00-98BE-7DC8-7F91-9905D623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0E077-4B9D-5C73-2B63-98C598D92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44B2-EF24-47DE-AE96-011251291C83}" type="slidenum">
              <a:rPr lang="fr-MR" smtClean="0"/>
              <a:t>‹#›</a:t>
            </a:fld>
            <a:endParaRPr lang="fr-MR"/>
          </a:p>
        </p:txBody>
      </p:sp>
    </p:spTree>
    <p:extLst>
      <p:ext uri="{BB962C8B-B14F-4D97-AF65-F5344CB8AC3E}">
        <p14:creationId xmlns:p14="http://schemas.microsoft.com/office/powerpoint/2010/main" val="322658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23161-6146-CF45-17F4-A0C3D8FDA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M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CC55F-2E36-F56A-BA44-9515A8CDD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214DB-941C-0B67-1391-7DA59C472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93FEFB-14FB-40EB-D437-86F78FAD1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40FEE3-5D22-5040-C87D-EDBA20C30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71960A-36DE-A92A-E000-AC3FBCED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EBB8-5D93-480B-8E51-8A5CAA849165}" type="datetimeFigureOut">
              <a:rPr lang="fr-MR" smtClean="0"/>
              <a:t>15/07/2025</a:t>
            </a:fld>
            <a:endParaRPr lang="fr-M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05B44D-80B2-9A73-E8E9-2244D26E1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588FD-6F9E-24D8-C325-B829DE8C7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44B2-EF24-47DE-AE96-011251291C83}" type="slidenum">
              <a:rPr lang="fr-MR" smtClean="0"/>
              <a:t>‹#›</a:t>
            </a:fld>
            <a:endParaRPr lang="fr-MR"/>
          </a:p>
        </p:txBody>
      </p:sp>
    </p:spTree>
    <p:extLst>
      <p:ext uri="{BB962C8B-B14F-4D97-AF65-F5344CB8AC3E}">
        <p14:creationId xmlns:p14="http://schemas.microsoft.com/office/powerpoint/2010/main" val="151933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832C-74C4-D08D-057A-D7240A697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M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BD00B5-FF77-B5DF-3654-F53148FE5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EBB8-5D93-480B-8E51-8A5CAA849165}" type="datetimeFigureOut">
              <a:rPr lang="fr-MR" smtClean="0"/>
              <a:t>15/07/2025</a:t>
            </a:fld>
            <a:endParaRPr lang="fr-M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024B3-57E5-19E4-125C-23912CDF7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99BF40-57D4-7BF5-24B0-D5AC2E7B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44B2-EF24-47DE-AE96-011251291C83}" type="slidenum">
              <a:rPr lang="fr-MR" smtClean="0"/>
              <a:t>‹#›</a:t>
            </a:fld>
            <a:endParaRPr lang="fr-MR"/>
          </a:p>
        </p:txBody>
      </p:sp>
    </p:spTree>
    <p:extLst>
      <p:ext uri="{BB962C8B-B14F-4D97-AF65-F5344CB8AC3E}">
        <p14:creationId xmlns:p14="http://schemas.microsoft.com/office/powerpoint/2010/main" val="261680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CB9EDB-06FE-C23C-B5CD-2E6D9E09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EBB8-5D93-480B-8E51-8A5CAA849165}" type="datetimeFigureOut">
              <a:rPr lang="fr-MR" smtClean="0"/>
              <a:t>15/07/2025</a:t>
            </a:fld>
            <a:endParaRPr lang="fr-M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35B1D1-19AC-4C8F-102E-6B9D4827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D9320-18B3-30FB-DEB3-C2655B7B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44B2-EF24-47DE-AE96-011251291C83}" type="slidenum">
              <a:rPr lang="fr-MR" smtClean="0"/>
              <a:t>‹#›</a:t>
            </a:fld>
            <a:endParaRPr lang="fr-MR"/>
          </a:p>
        </p:txBody>
      </p:sp>
    </p:spTree>
    <p:extLst>
      <p:ext uri="{BB962C8B-B14F-4D97-AF65-F5344CB8AC3E}">
        <p14:creationId xmlns:p14="http://schemas.microsoft.com/office/powerpoint/2010/main" val="251397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19A5D-24C2-8C59-6720-81DDFAB9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M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D81AB-ECD4-BB5F-CFC7-1D75D4FDF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90C4C-EF13-8D1E-360A-97819D9A79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BB124-26B1-EB8A-C966-DF3661FC5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EBB8-5D93-480B-8E51-8A5CAA849165}" type="datetimeFigureOut">
              <a:rPr lang="fr-MR" smtClean="0"/>
              <a:t>15/07/2025</a:t>
            </a:fld>
            <a:endParaRPr lang="fr-M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5821E-FB54-6CA4-7676-4D6925328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DCB7F-732C-AEAE-340A-5DAC3A17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C44B2-EF24-47DE-AE96-011251291C83}" type="slidenum">
              <a:rPr lang="fr-MR" smtClean="0"/>
              <a:t>‹#›</a:t>
            </a:fld>
            <a:endParaRPr lang="fr-MR"/>
          </a:p>
        </p:txBody>
      </p:sp>
    </p:spTree>
    <p:extLst>
      <p:ext uri="{BB962C8B-B14F-4D97-AF65-F5344CB8AC3E}">
        <p14:creationId xmlns:p14="http://schemas.microsoft.com/office/powerpoint/2010/main" val="707984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F440-CD8A-4943-1FD5-BE63210DD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M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C9AB6A-9943-7249-9A67-3A4F825587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87769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M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3E04B-6618-31B8-5A39-52397A855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861DC-6EBF-849E-8A32-B3772FDCA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EBB8-5D93-480B-8E51-8A5CAA849165}" type="datetimeFigureOut">
              <a:rPr lang="fr-MR" smtClean="0"/>
              <a:t>15/07/2025</a:t>
            </a:fld>
            <a:endParaRPr lang="fr-M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B806D-E989-88F3-0756-D383D00B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EE12F-1C45-ACA9-7773-9C07A400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/>
          <a:lstStyle/>
          <a:p>
            <a:fld id="{395C44B2-EF24-47DE-AE96-011251291C83}" type="slidenum">
              <a:rPr lang="fr-MR" smtClean="0"/>
              <a:t>‹#›</a:t>
            </a:fld>
            <a:endParaRPr lang="fr-MR" dirty="0"/>
          </a:p>
        </p:txBody>
      </p:sp>
    </p:spTree>
    <p:extLst>
      <p:ext uri="{BB962C8B-B14F-4D97-AF65-F5344CB8AC3E}">
        <p14:creationId xmlns:p14="http://schemas.microsoft.com/office/powerpoint/2010/main" val="3459844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D95C12-5BEE-4B97-CEC4-DF0A72F8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M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9374A-9D2E-4A26-F531-DCF3D7193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M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A981F-4114-2E9D-6E2F-31B913A8E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3EBB8-5D93-480B-8E51-8A5CAA849165}" type="datetimeFigureOut">
              <a:rPr lang="fr-MR" smtClean="0"/>
              <a:t>15/07/2025</a:t>
            </a:fld>
            <a:endParaRPr lang="fr-M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B70B6-633C-462C-2FFD-BC8B13088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M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1D7B3-C4A0-8BB3-A855-5F6676E63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C44B2-EF24-47DE-AE96-011251291C83}" type="slidenum">
              <a:rPr lang="fr-MR" smtClean="0"/>
              <a:t>‹#›</a:t>
            </a:fld>
            <a:endParaRPr lang="fr-MR"/>
          </a:p>
        </p:txBody>
      </p:sp>
    </p:spTree>
    <p:extLst>
      <p:ext uri="{BB962C8B-B14F-4D97-AF65-F5344CB8AC3E}">
        <p14:creationId xmlns:p14="http://schemas.microsoft.com/office/powerpoint/2010/main" val="1753932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M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65126F-A26D-440B-9BE0-BAE56E2FF560}"/>
              </a:ext>
            </a:extLst>
          </p:cNvPr>
          <p:cNvSpPr/>
          <p:nvPr/>
        </p:nvSpPr>
        <p:spPr>
          <a:xfrm>
            <a:off x="200741" y="5734464"/>
            <a:ext cx="52708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2000" dirty="0"/>
              <a:t>Présenté</a:t>
            </a:r>
            <a:r>
              <a:rPr lang="en-US" sz="2000" dirty="0"/>
              <a:t> par : </a:t>
            </a:r>
            <a:r>
              <a:rPr lang="en-US" sz="2000" b="1" dirty="0"/>
              <a:t>Moussa Mohamed Erebih C21397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D55E9A-2B8A-4C43-8023-48C570EA6E04}"/>
              </a:ext>
            </a:extLst>
          </p:cNvPr>
          <p:cNvSpPr txBox="1"/>
          <p:nvPr/>
        </p:nvSpPr>
        <p:spPr>
          <a:xfrm>
            <a:off x="6598606" y="5734464"/>
            <a:ext cx="55044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000" dirty="0"/>
              <a:t>Encadré par : </a:t>
            </a:r>
            <a:r>
              <a:rPr lang="fr-FR" sz="2000" b="1" dirty="0"/>
              <a:t>Cheikh Abdelkader Ahmed </a:t>
            </a:r>
            <a:r>
              <a:rPr lang="fr-FR" sz="2000" b="1" dirty="0" err="1"/>
              <a:t>Telmoud</a:t>
            </a:r>
            <a:endParaRPr lang="fr-BE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923E95-B98C-4500-9D21-0AB3C512CF1C}"/>
              </a:ext>
            </a:extLst>
          </p:cNvPr>
          <p:cNvSpPr txBox="1"/>
          <p:nvPr/>
        </p:nvSpPr>
        <p:spPr>
          <a:xfrm>
            <a:off x="520995" y="2856133"/>
            <a:ext cx="11072438" cy="1200329"/>
          </a:xfrm>
          <a:prstGeom prst="rect">
            <a:avLst/>
          </a:prstGeom>
          <a:noFill/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t">
            <a:spAutoFit/>
          </a:bodyPr>
          <a:lstStyle/>
          <a:p>
            <a:pPr algn="ctr"/>
            <a:r>
              <a:rPr lang="fr-FR" sz="3600" b="1" dirty="0">
                <a:solidFill>
                  <a:srgbClr val="002060"/>
                </a:solidFill>
              </a:rPr>
              <a:t>Application web de mise en relation entre clients et </a:t>
            </a:r>
            <a:r>
              <a:rPr lang="fr-FR" sz="3600" b="1" dirty="0" err="1">
                <a:solidFill>
                  <a:srgbClr val="002060"/>
                </a:solidFill>
              </a:rPr>
              <a:t>freelancers</a:t>
            </a:r>
            <a:endParaRPr lang="fr-FR" sz="3600" b="1" dirty="0">
              <a:solidFill>
                <a:srgbClr val="002060"/>
              </a:solidFill>
              <a:effectLst>
                <a:reflection blurRad="6350" stA="53000" endA="300" endPos="35500" dir="5400000" sy="-90000" algn="bl"/>
              </a:effectLst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66AEFF-0AE5-4695-89F9-A39D66C12C34}"/>
              </a:ext>
            </a:extLst>
          </p:cNvPr>
          <p:cNvSpPr txBox="1"/>
          <p:nvPr/>
        </p:nvSpPr>
        <p:spPr>
          <a:xfrm>
            <a:off x="3044190" y="6404189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</a:pPr>
            <a:r>
              <a:rPr lang="fr-FR" sz="1800" b="1" u="none" strike="noStrike" dirty="0">
                <a:solidFill>
                  <a:schemeClr val="tx1"/>
                </a:solidFill>
                <a:effectLst/>
                <a:ea typeface="Open Sans Condensed" panose="020B0806030504020204" pitchFamily="34" charset="0"/>
                <a:cs typeface="Open Sans Condensed" panose="020B0806030504020204" pitchFamily="34" charset="0"/>
              </a:rPr>
              <a:t>Année Universitaire 2024-2025</a:t>
            </a:r>
            <a:endParaRPr lang="fr-FR" sz="2800" b="1" i="0" u="none" strike="noStrike" dirty="0">
              <a:solidFill>
                <a:schemeClr val="tx1"/>
              </a:solidFill>
              <a:effectLst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9C07D9-58F9-4AEB-0FE4-716629CE89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720" y="4502693"/>
            <a:ext cx="2122559" cy="792000"/>
          </a:xfrm>
          <a:prstGeom prst="rect">
            <a:avLst/>
          </a:prstGeom>
        </p:spPr>
      </p:pic>
      <p:pic>
        <p:nvPicPr>
          <p:cNvPr id="3" name="Image 9">
            <a:extLst>
              <a:ext uri="{FF2B5EF4-FFF2-40B4-BE49-F238E27FC236}">
                <a16:creationId xmlns:a16="http://schemas.microsoft.com/office/drawing/2014/main" id="{4405171F-524A-D0BD-267F-1D4A32DD7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41" y="233972"/>
            <a:ext cx="7090717" cy="1448641"/>
          </a:xfrm>
          <a:prstGeom prst="rect">
            <a:avLst/>
          </a:prstGeom>
        </p:spPr>
      </p:pic>
      <p:sp>
        <p:nvSpPr>
          <p:cNvPr id="6" name="ZoneTexte 6">
            <a:extLst>
              <a:ext uri="{FF2B5EF4-FFF2-40B4-BE49-F238E27FC236}">
                <a16:creationId xmlns:a16="http://schemas.microsoft.com/office/drawing/2014/main" id="{2974B1C6-D547-26A7-1246-A02A9B14BB0C}"/>
              </a:ext>
            </a:extLst>
          </p:cNvPr>
          <p:cNvSpPr txBox="1"/>
          <p:nvPr/>
        </p:nvSpPr>
        <p:spPr>
          <a:xfrm>
            <a:off x="2066925" y="1786387"/>
            <a:ext cx="8067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Mémoire de fin d’études En vue de l’obtention de la Licence en</a:t>
            </a:r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 </a:t>
            </a:r>
          </a:p>
          <a:p>
            <a:pPr algn="ctr"/>
            <a:r>
              <a:rPr lang="fr-FR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Méthodes Informatiques Appliquées à la Gestion des Entreprises (MIAGE)</a:t>
            </a:r>
          </a:p>
          <a:p>
            <a:pPr algn="ctr"/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sous le thème :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9992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7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CD46DF-6005-27F7-00FF-745FA475E605}"/>
              </a:ext>
            </a:extLst>
          </p:cNvPr>
          <p:cNvSpPr txBox="1"/>
          <p:nvPr/>
        </p:nvSpPr>
        <p:spPr>
          <a:xfrm>
            <a:off x="167428" y="481709"/>
            <a:ext cx="9366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1" dirty="0">
                <a:solidFill>
                  <a:srgbClr val="002060"/>
                </a:solidFill>
              </a:rPr>
              <a:t>  </a:t>
            </a:r>
            <a:r>
              <a:rPr lang="fr-FR" sz="3600" b="1" dirty="0">
                <a:solidFill>
                  <a:srgbClr val="00206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Besoins Fonctionnels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25BB219-8617-37F6-CC63-7D14D14DCFDC}"/>
              </a:ext>
            </a:extLst>
          </p:cNvPr>
          <p:cNvSpPr/>
          <p:nvPr/>
        </p:nvSpPr>
        <p:spPr>
          <a:xfrm>
            <a:off x="1363" y="663206"/>
            <a:ext cx="399245" cy="283336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85CB32-CFC0-C89A-7132-FCAB023C6F0C}"/>
              </a:ext>
            </a:extLst>
          </p:cNvPr>
          <p:cNvSpPr/>
          <p:nvPr/>
        </p:nvSpPr>
        <p:spPr>
          <a:xfrm>
            <a:off x="11629623" y="6451762"/>
            <a:ext cx="463170" cy="324000"/>
          </a:xfrm>
          <a:prstGeom prst="rect">
            <a:avLst/>
          </a:prstGeom>
          <a:solidFill>
            <a:srgbClr val="002060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10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D379F83-ADF3-0D62-CC9E-A7163CF2B128}"/>
              </a:ext>
            </a:extLst>
          </p:cNvPr>
          <p:cNvSpPr txBox="1">
            <a:spLocks/>
          </p:cNvSpPr>
          <p:nvPr/>
        </p:nvSpPr>
        <p:spPr>
          <a:xfrm>
            <a:off x="1520267" y="1725769"/>
            <a:ext cx="8915400" cy="34129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fr-FR" b="1" dirty="0"/>
              <a:t> </a:t>
            </a:r>
            <a:r>
              <a:rPr lang="fr-FR" dirty="0"/>
              <a:t>Soumission de propositions par les </a:t>
            </a:r>
            <a:r>
              <a:rPr lang="fr-FR" dirty="0" err="1"/>
              <a:t>freelancers</a:t>
            </a:r>
            <a:endParaRPr lang="fr-FR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fr-FR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/>
              <a:t>Clôture des missions après exécution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fr-FR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/>
              <a:t>Système de notifications en temps réel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fr-FR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b="1" dirty="0"/>
              <a:t>Administration de la plateforme</a:t>
            </a:r>
            <a:r>
              <a:rPr lang="fr-FR" dirty="0"/>
              <a:t> (gestion des comptes, surveillance)</a:t>
            </a:r>
            <a:endParaRPr lang="fr-FR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4642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A7C29-80B2-4A49-4C5D-E0244FE3B566}"/>
              </a:ext>
            </a:extLst>
          </p:cNvPr>
          <p:cNvSpPr txBox="1"/>
          <p:nvPr/>
        </p:nvSpPr>
        <p:spPr>
          <a:xfrm>
            <a:off x="167428" y="481709"/>
            <a:ext cx="9366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1" dirty="0">
                <a:solidFill>
                  <a:srgbClr val="002060"/>
                </a:solidFill>
              </a:rPr>
              <a:t>  </a:t>
            </a:r>
            <a:r>
              <a:rPr lang="fr-FR" sz="3600" b="1" dirty="0">
                <a:solidFill>
                  <a:srgbClr val="00206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Besoins Non Fonctionnels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71C4024-9800-6EAE-3777-743E4CAD66CA}"/>
              </a:ext>
            </a:extLst>
          </p:cNvPr>
          <p:cNvSpPr/>
          <p:nvPr/>
        </p:nvSpPr>
        <p:spPr>
          <a:xfrm>
            <a:off x="1363" y="663206"/>
            <a:ext cx="399245" cy="283336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2140D1-DEE0-AA64-7C87-BE31D7FBF240}"/>
              </a:ext>
            </a:extLst>
          </p:cNvPr>
          <p:cNvSpPr/>
          <p:nvPr/>
        </p:nvSpPr>
        <p:spPr>
          <a:xfrm>
            <a:off x="11629623" y="6451762"/>
            <a:ext cx="463170" cy="324000"/>
          </a:xfrm>
          <a:prstGeom prst="rect">
            <a:avLst/>
          </a:prstGeom>
          <a:solidFill>
            <a:srgbClr val="002060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1A287D-58A3-6E88-2AA3-D47AA1EDC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08" y="1454545"/>
            <a:ext cx="1440000" cy="144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C53F6B-5C3D-8313-6883-86A71CB421F6}"/>
              </a:ext>
            </a:extLst>
          </p:cNvPr>
          <p:cNvSpPr txBox="1"/>
          <p:nvPr/>
        </p:nvSpPr>
        <p:spPr>
          <a:xfrm>
            <a:off x="538784" y="2894545"/>
            <a:ext cx="955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Sécurité</a:t>
            </a:r>
            <a:endParaRPr lang="fr-MR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AD0F942-1381-6547-4BA9-2BD380E69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099" y="1454545"/>
            <a:ext cx="1440000" cy="144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5C4A9A9-57B0-C75B-0C81-5BCE319F2EBE}"/>
              </a:ext>
            </a:extLst>
          </p:cNvPr>
          <p:cNvSpPr txBox="1"/>
          <p:nvPr/>
        </p:nvSpPr>
        <p:spPr>
          <a:xfrm>
            <a:off x="3613783" y="2894545"/>
            <a:ext cx="14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Performance</a:t>
            </a:r>
            <a:endParaRPr lang="fr-MR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0CB3C42-AF46-1A89-755A-88D29FAF6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481" y="1454545"/>
            <a:ext cx="1440000" cy="144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EDC9A8D-B8B7-065F-1541-D8C9007BB4C6}"/>
              </a:ext>
            </a:extLst>
          </p:cNvPr>
          <p:cNvSpPr txBox="1"/>
          <p:nvPr/>
        </p:nvSpPr>
        <p:spPr>
          <a:xfrm>
            <a:off x="7000481" y="2894545"/>
            <a:ext cx="14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Convivialité</a:t>
            </a:r>
            <a:endParaRPr lang="fr-MR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5F2C967-B8B7-9DFC-0BCA-653D51B545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216" y="1454545"/>
            <a:ext cx="1440000" cy="144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A132F70-E427-A9CE-1536-BE3466E9EE44}"/>
              </a:ext>
            </a:extLst>
          </p:cNvPr>
          <p:cNvSpPr txBox="1"/>
          <p:nvPr/>
        </p:nvSpPr>
        <p:spPr>
          <a:xfrm>
            <a:off x="10189623" y="2925825"/>
            <a:ext cx="14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Maintenance</a:t>
            </a:r>
            <a:endParaRPr lang="fr-MR" b="1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55899B0-5DDA-3154-57CD-D12424E0A4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652" y="3429000"/>
            <a:ext cx="1440000" cy="144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705AB1A-E43A-996C-5D32-49DFA19CEC8E}"/>
              </a:ext>
            </a:extLst>
          </p:cNvPr>
          <p:cNvSpPr txBox="1"/>
          <p:nvPr/>
        </p:nvSpPr>
        <p:spPr>
          <a:xfrm>
            <a:off x="1983652" y="4913159"/>
            <a:ext cx="14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Disponibilité</a:t>
            </a:r>
            <a:endParaRPr lang="fr-MR" b="1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DEAD546-5852-511E-915B-6EE20DEF0C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3429000"/>
            <a:ext cx="1440000" cy="144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FA336FD-D5C0-D2C4-63B5-82B832CDA16E}"/>
              </a:ext>
            </a:extLst>
          </p:cNvPr>
          <p:cNvSpPr txBox="1"/>
          <p:nvPr/>
        </p:nvSpPr>
        <p:spPr>
          <a:xfrm>
            <a:off x="5488103" y="4913159"/>
            <a:ext cx="1215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Scalabilité</a:t>
            </a:r>
            <a:endParaRPr lang="fr-MR" b="1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78678E2-C093-AA57-E5C1-875ED85502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0514" y="3429000"/>
            <a:ext cx="1440000" cy="14400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0AFC493-5985-8DE9-3E52-052B3C2787AE}"/>
              </a:ext>
            </a:extLst>
          </p:cNvPr>
          <p:cNvSpPr txBox="1"/>
          <p:nvPr/>
        </p:nvSpPr>
        <p:spPr>
          <a:xfrm>
            <a:off x="8529732" y="4869000"/>
            <a:ext cx="1561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Compatibilité</a:t>
            </a:r>
            <a:endParaRPr lang="fr-MR" b="1" dirty="0"/>
          </a:p>
        </p:txBody>
      </p:sp>
    </p:spTree>
    <p:extLst>
      <p:ext uri="{BB962C8B-B14F-4D97-AF65-F5344CB8AC3E}">
        <p14:creationId xmlns:p14="http://schemas.microsoft.com/office/powerpoint/2010/main" val="37669662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9" grpId="0"/>
      <p:bldP spid="23" grpId="0"/>
      <p:bldP spid="27" grpId="0"/>
      <p:bldP spid="31" grpId="0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5E72D5-9D09-915C-1B03-B63D6E815AEF}"/>
              </a:ext>
            </a:extLst>
          </p:cNvPr>
          <p:cNvSpPr txBox="1"/>
          <p:nvPr/>
        </p:nvSpPr>
        <p:spPr>
          <a:xfrm>
            <a:off x="167428" y="481709"/>
            <a:ext cx="9366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1" dirty="0">
                <a:solidFill>
                  <a:srgbClr val="002060"/>
                </a:solidFill>
              </a:rPr>
              <a:t>  </a:t>
            </a:r>
            <a:r>
              <a:rPr lang="en-US" sz="3600" b="1" dirty="0">
                <a:solidFill>
                  <a:srgbClr val="00206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Identification des </a:t>
            </a:r>
            <a:r>
              <a:rPr lang="en-US" sz="3600" b="1" dirty="0" err="1">
                <a:solidFill>
                  <a:srgbClr val="00206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Acteurs</a:t>
            </a:r>
            <a:endParaRPr lang="fr-FR" sz="3600" b="1" dirty="0">
              <a:solidFill>
                <a:srgbClr val="002060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F4D6C7F-7EF0-2E3C-2AFA-DDEEB287BFB3}"/>
              </a:ext>
            </a:extLst>
          </p:cNvPr>
          <p:cNvSpPr/>
          <p:nvPr/>
        </p:nvSpPr>
        <p:spPr>
          <a:xfrm>
            <a:off x="1363" y="663206"/>
            <a:ext cx="399245" cy="283336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D027ED-70F2-27F7-6256-30FDA992D9B5}"/>
              </a:ext>
            </a:extLst>
          </p:cNvPr>
          <p:cNvSpPr/>
          <p:nvPr/>
        </p:nvSpPr>
        <p:spPr>
          <a:xfrm>
            <a:off x="11629623" y="6451762"/>
            <a:ext cx="463170" cy="324000"/>
          </a:xfrm>
          <a:prstGeom prst="rect">
            <a:avLst/>
          </a:prstGeom>
          <a:solidFill>
            <a:srgbClr val="002060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0011F8-6A88-3477-A932-64FDFEBB3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67" y="2137125"/>
            <a:ext cx="1440000" cy="144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368F0F-11F1-59BB-8D58-3143D345F20A}"/>
              </a:ext>
            </a:extLst>
          </p:cNvPr>
          <p:cNvSpPr txBox="1"/>
          <p:nvPr/>
        </p:nvSpPr>
        <p:spPr>
          <a:xfrm>
            <a:off x="1465669" y="3704754"/>
            <a:ext cx="7501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Client</a:t>
            </a:r>
            <a:endParaRPr lang="fr-MR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D88BA2-3CCE-B318-0DEE-5EE708F5E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00" y="2137125"/>
            <a:ext cx="1440000" cy="144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C602B35-65C8-C2D5-8D11-73D5E5E26838}"/>
              </a:ext>
            </a:extLst>
          </p:cNvPr>
          <p:cNvSpPr txBox="1"/>
          <p:nvPr/>
        </p:nvSpPr>
        <p:spPr>
          <a:xfrm>
            <a:off x="5495522" y="3704754"/>
            <a:ext cx="1200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Freelancer</a:t>
            </a:r>
            <a:endParaRPr lang="fr-MR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5E33997-2A6A-4AC2-1184-5BA3ACA9A6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1233" y="2137125"/>
            <a:ext cx="1560976" cy="156097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B3D6E03-B922-41F5-43BD-029995942627}"/>
              </a:ext>
            </a:extLst>
          </p:cNvPr>
          <p:cNvSpPr txBox="1"/>
          <p:nvPr/>
        </p:nvSpPr>
        <p:spPr>
          <a:xfrm>
            <a:off x="9740210" y="3719497"/>
            <a:ext cx="1677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Administrateur</a:t>
            </a:r>
            <a:endParaRPr lang="fr-MR" b="1" dirty="0"/>
          </a:p>
        </p:txBody>
      </p:sp>
    </p:spTree>
    <p:extLst>
      <p:ext uri="{BB962C8B-B14F-4D97-AF65-F5344CB8AC3E}">
        <p14:creationId xmlns:p14="http://schemas.microsoft.com/office/powerpoint/2010/main" val="12149474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25AFAA-6274-3079-10F5-9DB093F2729E}"/>
              </a:ext>
            </a:extLst>
          </p:cNvPr>
          <p:cNvSpPr txBox="1"/>
          <p:nvPr/>
        </p:nvSpPr>
        <p:spPr>
          <a:xfrm>
            <a:off x="167428" y="481709"/>
            <a:ext cx="9366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1" dirty="0">
                <a:solidFill>
                  <a:srgbClr val="002060"/>
                </a:solidFill>
              </a:rPr>
              <a:t>  </a:t>
            </a:r>
            <a:r>
              <a:rPr lang="fr-FR" sz="3600" b="1" dirty="0">
                <a:solidFill>
                  <a:srgbClr val="002060"/>
                </a:solidFill>
                <a:ea typeface="Open Sans Condensed" panose="020B0806030504020204" pitchFamily="34" charset="0"/>
                <a:cs typeface="Open Sans Condensed" panose="020B0806030504020204" pitchFamily="34" charset="0"/>
              </a:rPr>
              <a:t>Conception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2A553CF-CA91-C084-D7E7-FA97FD944BD5}"/>
              </a:ext>
            </a:extLst>
          </p:cNvPr>
          <p:cNvSpPr/>
          <p:nvPr/>
        </p:nvSpPr>
        <p:spPr>
          <a:xfrm>
            <a:off x="1363" y="663206"/>
            <a:ext cx="399245" cy="283336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R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2A00AF-518F-EDA7-2C9F-C827D2B75C45}"/>
              </a:ext>
            </a:extLst>
          </p:cNvPr>
          <p:cNvSpPr txBox="1">
            <a:spLocks/>
          </p:cNvSpPr>
          <p:nvPr/>
        </p:nvSpPr>
        <p:spPr>
          <a:xfrm>
            <a:off x="1520267" y="1725769"/>
            <a:ext cx="8915400" cy="17032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fr-FR" b="1" dirty="0"/>
              <a:t>Diagramme de cas d'utilisation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fr-FR" b="1" dirty="0"/>
              <a:t>Diagrammes de séquence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fr-FR" b="1" dirty="0"/>
              <a:t>Diagramme de la classe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2E9EE8-7EA3-040C-54B9-24918D4150A9}"/>
              </a:ext>
            </a:extLst>
          </p:cNvPr>
          <p:cNvSpPr/>
          <p:nvPr/>
        </p:nvSpPr>
        <p:spPr>
          <a:xfrm>
            <a:off x="11629623" y="6451762"/>
            <a:ext cx="463170" cy="324000"/>
          </a:xfrm>
          <a:prstGeom prst="rect">
            <a:avLst/>
          </a:prstGeom>
          <a:solidFill>
            <a:srgbClr val="002060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517627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DEB23D-B87A-534E-195E-3E84E93184E0}"/>
              </a:ext>
            </a:extLst>
          </p:cNvPr>
          <p:cNvSpPr txBox="1"/>
          <p:nvPr/>
        </p:nvSpPr>
        <p:spPr>
          <a:xfrm>
            <a:off x="167428" y="481709"/>
            <a:ext cx="9366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1" dirty="0">
                <a:solidFill>
                  <a:srgbClr val="002060"/>
                </a:solidFill>
              </a:rPr>
              <a:t>  Diagramme de cas d'utilisation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B32A1F9-CC20-9241-196D-19244AC84AB5}"/>
              </a:ext>
            </a:extLst>
          </p:cNvPr>
          <p:cNvSpPr/>
          <p:nvPr/>
        </p:nvSpPr>
        <p:spPr>
          <a:xfrm>
            <a:off x="1363" y="663206"/>
            <a:ext cx="399245" cy="283336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7CAA82-3B81-50E2-0871-6CC357E5AABE}"/>
              </a:ext>
            </a:extLst>
          </p:cNvPr>
          <p:cNvSpPr/>
          <p:nvPr/>
        </p:nvSpPr>
        <p:spPr>
          <a:xfrm>
            <a:off x="11629623" y="6451762"/>
            <a:ext cx="463170" cy="324000"/>
          </a:xfrm>
          <a:prstGeom prst="rect">
            <a:avLst/>
          </a:prstGeom>
          <a:solidFill>
            <a:srgbClr val="002060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7952AE-5DF4-4F35-AACC-256760A97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400" y="1128040"/>
            <a:ext cx="85632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785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FFFE3B-BEF8-83CA-3A68-8CEBA44FC2F3}"/>
              </a:ext>
            </a:extLst>
          </p:cNvPr>
          <p:cNvSpPr txBox="1"/>
          <p:nvPr/>
        </p:nvSpPr>
        <p:spPr>
          <a:xfrm>
            <a:off x="167427" y="481709"/>
            <a:ext cx="95818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1" dirty="0">
                <a:solidFill>
                  <a:srgbClr val="002060"/>
                </a:solidFill>
              </a:rPr>
              <a:t>  Diagramme de Séquence pour l’Authentification 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EE37B0E-580F-B205-4B82-C0C5E25C815B}"/>
              </a:ext>
            </a:extLst>
          </p:cNvPr>
          <p:cNvSpPr/>
          <p:nvPr/>
        </p:nvSpPr>
        <p:spPr>
          <a:xfrm>
            <a:off x="1363" y="663206"/>
            <a:ext cx="399245" cy="283336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D1BCC-B88A-C845-13C1-1D153CA22F12}"/>
              </a:ext>
            </a:extLst>
          </p:cNvPr>
          <p:cNvSpPr/>
          <p:nvPr/>
        </p:nvSpPr>
        <p:spPr>
          <a:xfrm>
            <a:off x="11629623" y="6451762"/>
            <a:ext cx="463170" cy="324000"/>
          </a:xfrm>
          <a:prstGeom prst="rect">
            <a:avLst/>
          </a:prstGeom>
          <a:solidFill>
            <a:srgbClr val="002060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61E3CA-6727-AC4D-B27A-29C3DEB46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142" y="1101220"/>
            <a:ext cx="5847716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046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888D7E-105F-B5AC-945F-1236D7C3F7B0}"/>
              </a:ext>
            </a:extLst>
          </p:cNvPr>
          <p:cNvSpPr txBox="1"/>
          <p:nvPr/>
        </p:nvSpPr>
        <p:spPr>
          <a:xfrm>
            <a:off x="167427" y="481709"/>
            <a:ext cx="11809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1" dirty="0">
                <a:solidFill>
                  <a:srgbClr val="002060"/>
                </a:solidFill>
              </a:rPr>
              <a:t>  Diagramme de séquence pour la publication d’un projet 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699BC1F-027D-A76B-DC69-67D4BB5882F4}"/>
              </a:ext>
            </a:extLst>
          </p:cNvPr>
          <p:cNvSpPr/>
          <p:nvPr/>
        </p:nvSpPr>
        <p:spPr>
          <a:xfrm>
            <a:off x="1363" y="663206"/>
            <a:ext cx="399245" cy="283336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59D0EA-396E-85C9-CB79-9D4EF1607C4A}"/>
              </a:ext>
            </a:extLst>
          </p:cNvPr>
          <p:cNvSpPr/>
          <p:nvPr/>
        </p:nvSpPr>
        <p:spPr>
          <a:xfrm>
            <a:off x="11629623" y="6451762"/>
            <a:ext cx="463170" cy="324000"/>
          </a:xfrm>
          <a:prstGeom prst="rect">
            <a:avLst/>
          </a:prstGeom>
          <a:solidFill>
            <a:srgbClr val="002060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C2B1A2-FB6A-A434-61FA-2D581DBCB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154" y="1128040"/>
            <a:ext cx="792847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489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BC356C-485F-0815-37B7-1E7E7B926FE2}"/>
              </a:ext>
            </a:extLst>
          </p:cNvPr>
          <p:cNvSpPr txBox="1"/>
          <p:nvPr/>
        </p:nvSpPr>
        <p:spPr>
          <a:xfrm>
            <a:off x="167427" y="481709"/>
            <a:ext cx="11809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1" dirty="0">
                <a:solidFill>
                  <a:srgbClr val="002060"/>
                </a:solidFill>
              </a:rPr>
              <a:t>  Diagramme de séquence pour la candidature à un projet  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60AF27F-E759-0D2C-E16F-509AA1B576C4}"/>
              </a:ext>
            </a:extLst>
          </p:cNvPr>
          <p:cNvSpPr/>
          <p:nvPr/>
        </p:nvSpPr>
        <p:spPr>
          <a:xfrm>
            <a:off x="1363" y="663206"/>
            <a:ext cx="399245" cy="283336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0241A0-7A3B-8E49-5B75-AFC1B2D8FB84}"/>
              </a:ext>
            </a:extLst>
          </p:cNvPr>
          <p:cNvSpPr/>
          <p:nvPr/>
        </p:nvSpPr>
        <p:spPr>
          <a:xfrm>
            <a:off x="11629623" y="6451762"/>
            <a:ext cx="463170" cy="324000"/>
          </a:xfrm>
          <a:prstGeom prst="rect">
            <a:avLst/>
          </a:prstGeom>
          <a:solidFill>
            <a:srgbClr val="002060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AC9C9D-5DD9-CBE3-FEB9-76D1698C1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897" y="1128040"/>
            <a:ext cx="4036205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4681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3FEF36-39AC-D735-DF58-0F0977748F11}"/>
              </a:ext>
            </a:extLst>
          </p:cNvPr>
          <p:cNvSpPr txBox="1"/>
          <p:nvPr/>
        </p:nvSpPr>
        <p:spPr>
          <a:xfrm>
            <a:off x="167427" y="481709"/>
            <a:ext cx="11809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1" dirty="0">
                <a:solidFill>
                  <a:srgbClr val="002060"/>
                </a:solidFill>
              </a:rPr>
              <a:t>  Diagramme de séquence pour la sélection d’un </a:t>
            </a:r>
            <a:r>
              <a:rPr lang="fr-FR" sz="3600" b="1" dirty="0" err="1">
                <a:solidFill>
                  <a:srgbClr val="002060"/>
                </a:solidFill>
              </a:rPr>
              <a:t>freelancer</a:t>
            </a:r>
            <a:r>
              <a:rPr lang="fr-FR" sz="3600" b="1" dirty="0">
                <a:solidFill>
                  <a:srgbClr val="002060"/>
                </a:solidFill>
              </a:rPr>
              <a:t>   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A6BEEF1-AE30-944F-94A3-8435E75FCA3E}"/>
              </a:ext>
            </a:extLst>
          </p:cNvPr>
          <p:cNvSpPr/>
          <p:nvPr/>
        </p:nvSpPr>
        <p:spPr>
          <a:xfrm>
            <a:off x="1363" y="663206"/>
            <a:ext cx="399245" cy="283336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F28454-E257-E2DF-678F-85E6FBAB36D0}"/>
              </a:ext>
            </a:extLst>
          </p:cNvPr>
          <p:cNvSpPr/>
          <p:nvPr/>
        </p:nvSpPr>
        <p:spPr>
          <a:xfrm>
            <a:off x="11629623" y="6451762"/>
            <a:ext cx="463170" cy="324000"/>
          </a:xfrm>
          <a:prstGeom prst="rect">
            <a:avLst/>
          </a:prstGeom>
          <a:solidFill>
            <a:srgbClr val="002060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440B4C-D7C0-55DF-5431-D4458B5D45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287" y="1128040"/>
            <a:ext cx="8478203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4424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06280E-95CC-5583-F04C-57F4C32D4782}"/>
              </a:ext>
            </a:extLst>
          </p:cNvPr>
          <p:cNvSpPr txBox="1"/>
          <p:nvPr/>
        </p:nvSpPr>
        <p:spPr>
          <a:xfrm>
            <a:off x="167427" y="481709"/>
            <a:ext cx="11809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1" dirty="0">
                <a:solidFill>
                  <a:srgbClr val="002060"/>
                </a:solidFill>
              </a:rPr>
              <a:t>  Diagramme de classe   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5615237-4678-7779-A3B9-E62F9EE331BD}"/>
              </a:ext>
            </a:extLst>
          </p:cNvPr>
          <p:cNvSpPr/>
          <p:nvPr/>
        </p:nvSpPr>
        <p:spPr>
          <a:xfrm>
            <a:off x="1363" y="663206"/>
            <a:ext cx="399245" cy="283336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D739FF-34CA-65FF-F4C8-7C8096618F89}"/>
              </a:ext>
            </a:extLst>
          </p:cNvPr>
          <p:cNvSpPr/>
          <p:nvPr/>
        </p:nvSpPr>
        <p:spPr>
          <a:xfrm>
            <a:off x="11629623" y="6451762"/>
            <a:ext cx="463170" cy="324000"/>
          </a:xfrm>
          <a:prstGeom prst="rect">
            <a:avLst/>
          </a:prstGeom>
          <a:solidFill>
            <a:srgbClr val="002060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5A2FED-5FB2-8746-B0B1-8468085EA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73" y="1015762"/>
            <a:ext cx="1099465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6504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FC456D0-F5C2-D0E0-176C-9715275BFF89}"/>
              </a:ext>
            </a:extLst>
          </p:cNvPr>
          <p:cNvSpPr txBox="1"/>
          <p:nvPr/>
        </p:nvSpPr>
        <p:spPr>
          <a:xfrm>
            <a:off x="167428" y="481709"/>
            <a:ext cx="9366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1" dirty="0">
                <a:solidFill>
                  <a:srgbClr val="002060"/>
                </a:solidFill>
              </a:rPr>
              <a:t>  Plan</a:t>
            </a:r>
            <a:endParaRPr lang="fr-MR" sz="3600" dirty="0">
              <a:solidFill>
                <a:srgbClr val="002060"/>
              </a:solidFill>
            </a:endParaRP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A2D07D7E-0CF9-88D3-205F-AF7860979BDA}"/>
              </a:ext>
            </a:extLst>
          </p:cNvPr>
          <p:cNvSpPr txBox="1">
            <a:spLocks/>
          </p:cNvSpPr>
          <p:nvPr/>
        </p:nvSpPr>
        <p:spPr>
          <a:xfrm>
            <a:off x="1520267" y="1725770"/>
            <a:ext cx="8915400" cy="39795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00000"/>
              </a:lnSpc>
              <a:buFont typeface="+mj-lt"/>
              <a:buAutoNum type="romanUcPeriod"/>
            </a:pPr>
            <a:r>
              <a:rPr lang="fr-FR" sz="2800" b="1" dirty="0"/>
              <a:t>Introduction</a:t>
            </a:r>
          </a:p>
          <a:p>
            <a:pPr marL="571500" indent="-571500">
              <a:lnSpc>
                <a:spcPct val="100000"/>
              </a:lnSpc>
              <a:buFont typeface="+mj-lt"/>
              <a:buAutoNum type="romanUcPeriod"/>
            </a:pPr>
            <a:r>
              <a:rPr lang="fr-FR" sz="2800" b="1" dirty="0"/>
              <a:t>Etude Préalable</a:t>
            </a:r>
          </a:p>
          <a:p>
            <a:pPr marL="571500" indent="-571500">
              <a:lnSpc>
                <a:spcPct val="100000"/>
              </a:lnSpc>
              <a:buFont typeface="+mj-lt"/>
              <a:buAutoNum type="romanUcPeriod"/>
            </a:pPr>
            <a:r>
              <a:rPr lang="fr-FR" sz="2800" b="1" dirty="0"/>
              <a:t>Spécification des Besoins</a:t>
            </a:r>
            <a:endParaRPr lang="fr-FR" sz="2800" b="1" dirty="0">
              <a:ea typeface="Open Sans Condensed" panose="020B0806030504020204" pitchFamily="34" charset="0"/>
              <a:cs typeface="Open Sans Condensed" panose="020B0806030504020204" pitchFamily="34" charset="0"/>
            </a:endParaRPr>
          </a:p>
          <a:p>
            <a:pPr marL="571500" indent="-571500">
              <a:lnSpc>
                <a:spcPct val="100000"/>
              </a:lnSpc>
              <a:buFont typeface="+mj-lt"/>
              <a:buAutoNum type="romanUcPeriod"/>
            </a:pPr>
            <a:r>
              <a:rPr lang="fr-FR" sz="2800" b="1" dirty="0">
                <a:ea typeface="Open Sans Condensed" panose="020B0806030504020204" pitchFamily="34" charset="0"/>
                <a:cs typeface="Open Sans Condensed" panose="020B0806030504020204" pitchFamily="34" charset="0"/>
              </a:rPr>
              <a:t>Conception</a:t>
            </a:r>
          </a:p>
          <a:p>
            <a:pPr marL="571500" indent="-571500">
              <a:lnSpc>
                <a:spcPct val="100000"/>
              </a:lnSpc>
              <a:buFont typeface="+mj-lt"/>
              <a:buAutoNum type="romanUcPeriod"/>
            </a:pPr>
            <a:r>
              <a:rPr lang="fr-FR" b="1" dirty="0">
                <a:ea typeface="Open Sans Condensed" panose="020B0806030504020204" pitchFamily="34" charset="0"/>
                <a:cs typeface="Open Sans Condensed" panose="020B0806030504020204" pitchFamily="34" charset="0"/>
              </a:rPr>
              <a:t>Outils &amp; technologies</a:t>
            </a:r>
            <a:endParaRPr lang="fr-FR" sz="2800" b="1" dirty="0">
              <a:ea typeface="Open Sans Condensed" panose="020B0806030504020204" pitchFamily="34" charset="0"/>
              <a:cs typeface="Open Sans Condensed" panose="020B0806030504020204" pitchFamily="34" charset="0"/>
            </a:endParaRPr>
          </a:p>
          <a:p>
            <a:pPr marL="571500" indent="-571500">
              <a:lnSpc>
                <a:spcPct val="100000"/>
              </a:lnSpc>
              <a:buFont typeface="+mj-lt"/>
              <a:buAutoNum type="romanUcPeriod"/>
            </a:pPr>
            <a:r>
              <a:rPr lang="en-US" b="1" dirty="0">
                <a:ea typeface="Open Sans Condensed" panose="020B0806030504020204" pitchFamily="34" charset="0"/>
                <a:cs typeface="Open Sans Condensed" panose="020B0806030504020204" pitchFamily="34" charset="0"/>
              </a:rPr>
              <a:t>D</a:t>
            </a:r>
            <a:r>
              <a:rPr lang="fr-FR" b="1" dirty="0" err="1"/>
              <a:t>émonstration</a:t>
            </a:r>
            <a:endParaRPr lang="fr-FR" sz="2800" b="1" dirty="0">
              <a:ea typeface="Open Sans Condensed" panose="020B0806030504020204" pitchFamily="34" charset="0"/>
              <a:cs typeface="Open Sans Condensed" panose="020B0806030504020204" pitchFamily="34" charset="0"/>
            </a:endParaRPr>
          </a:p>
          <a:p>
            <a:pPr marL="571500" indent="-571500">
              <a:lnSpc>
                <a:spcPct val="100000"/>
              </a:lnSpc>
              <a:buFont typeface="+mj-lt"/>
              <a:buAutoNum type="romanUcPeriod"/>
            </a:pPr>
            <a:r>
              <a:rPr lang="fr-FR" sz="2800" b="1" dirty="0">
                <a:ea typeface="Open Sans Condensed" panose="020B0806030504020204" pitchFamily="34" charset="0"/>
                <a:cs typeface="Open Sans Condensed" panose="020B0806030504020204" pitchFamily="34" charset="0"/>
              </a:rPr>
              <a:t>Conclusion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ADA0EFF-D0D6-5E1A-CF45-4D93A62B2570}"/>
              </a:ext>
            </a:extLst>
          </p:cNvPr>
          <p:cNvSpPr/>
          <p:nvPr/>
        </p:nvSpPr>
        <p:spPr>
          <a:xfrm>
            <a:off x="1363" y="663206"/>
            <a:ext cx="399245" cy="283336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5DA2B9-82E5-511D-ABD3-BE5D7DAA2D83}"/>
              </a:ext>
            </a:extLst>
          </p:cNvPr>
          <p:cNvSpPr/>
          <p:nvPr/>
        </p:nvSpPr>
        <p:spPr>
          <a:xfrm>
            <a:off x="11629623" y="6451762"/>
            <a:ext cx="463170" cy="324000"/>
          </a:xfrm>
          <a:prstGeom prst="rect">
            <a:avLst/>
          </a:prstGeom>
          <a:solidFill>
            <a:srgbClr val="002060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38825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C37108-5E5C-DFE9-9D5B-B79EB00F03EE}"/>
              </a:ext>
            </a:extLst>
          </p:cNvPr>
          <p:cNvSpPr txBox="1"/>
          <p:nvPr/>
        </p:nvSpPr>
        <p:spPr>
          <a:xfrm>
            <a:off x="167428" y="481709"/>
            <a:ext cx="9366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1" dirty="0">
                <a:solidFill>
                  <a:srgbClr val="002060"/>
                </a:solidFill>
              </a:rPr>
              <a:t>  </a:t>
            </a:r>
            <a:r>
              <a:rPr lang="fr-FR" sz="3600" b="1" dirty="0">
                <a:solidFill>
                  <a:srgbClr val="002060"/>
                </a:solidFill>
                <a:ea typeface="Open Sans Condensed" panose="020B0806030504020204" pitchFamily="34" charset="0"/>
                <a:cs typeface="Open Sans Condensed" panose="020B0806030504020204" pitchFamily="34" charset="0"/>
              </a:rPr>
              <a:t>Outils &amp; technologies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132953C-8CEF-137C-2DDA-496163FD5B96}"/>
              </a:ext>
            </a:extLst>
          </p:cNvPr>
          <p:cNvSpPr/>
          <p:nvPr/>
        </p:nvSpPr>
        <p:spPr>
          <a:xfrm>
            <a:off x="1363" y="663206"/>
            <a:ext cx="399245" cy="283336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59ADFA-1120-309A-E889-B3014F33A1E2}"/>
              </a:ext>
            </a:extLst>
          </p:cNvPr>
          <p:cNvSpPr/>
          <p:nvPr/>
        </p:nvSpPr>
        <p:spPr>
          <a:xfrm>
            <a:off x="11629623" y="6451762"/>
            <a:ext cx="463170" cy="324000"/>
          </a:xfrm>
          <a:prstGeom prst="rect">
            <a:avLst/>
          </a:prstGeom>
          <a:solidFill>
            <a:srgbClr val="002060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C479C9-4243-D69E-47F0-A99F5486B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04" y="1449276"/>
            <a:ext cx="3183673" cy="144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84FA55-FA03-70D1-5840-1D76A2E3DF1C}"/>
              </a:ext>
            </a:extLst>
          </p:cNvPr>
          <p:cNvSpPr txBox="1"/>
          <p:nvPr/>
        </p:nvSpPr>
        <p:spPr>
          <a:xfrm>
            <a:off x="1484289" y="2889276"/>
            <a:ext cx="1580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Django et DRF</a:t>
            </a:r>
            <a:endParaRPr lang="fr-MR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60095D-52B4-B838-7908-AECB86838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106" y="1449276"/>
            <a:ext cx="1440000" cy="144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A7F7697-159A-2890-6343-C0D8E4AA85C9}"/>
              </a:ext>
            </a:extLst>
          </p:cNvPr>
          <p:cNvSpPr txBox="1"/>
          <p:nvPr/>
        </p:nvSpPr>
        <p:spPr>
          <a:xfrm>
            <a:off x="5775245" y="2889276"/>
            <a:ext cx="14070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PostgreSQL</a:t>
            </a:r>
            <a:endParaRPr lang="fr-MR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B460B09-C169-921B-F685-40E68340C3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397" y="1449276"/>
            <a:ext cx="1512329" cy="144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DD16FA9-3063-FF9B-B0E3-0D05C0E9A81F}"/>
              </a:ext>
            </a:extLst>
          </p:cNvPr>
          <p:cNvSpPr txBox="1"/>
          <p:nvPr/>
        </p:nvSpPr>
        <p:spPr>
          <a:xfrm>
            <a:off x="10334459" y="2889276"/>
            <a:ext cx="9842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React.js</a:t>
            </a:r>
            <a:endParaRPr lang="fr-MR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1B9ECF5-E173-6843-5CBA-DE36DFD0CD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856" y="3928309"/>
            <a:ext cx="1440000" cy="144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B89C1C-E75F-DE25-02DA-109BBF854763}"/>
              </a:ext>
            </a:extLst>
          </p:cNvPr>
          <p:cNvSpPr txBox="1"/>
          <p:nvPr/>
        </p:nvSpPr>
        <p:spPr>
          <a:xfrm>
            <a:off x="3490967" y="5320213"/>
            <a:ext cx="1857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/>
              <a:t>Material</a:t>
            </a:r>
            <a:r>
              <a:rPr lang="fr-FR" b="1" dirty="0"/>
              <a:t> UI (MUI) </a:t>
            </a:r>
            <a:endParaRPr lang="fr-MR" b="1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B5F700C-93E1-F7F1-823D-CEE814343B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836" y="3928309"/>
            <a:ext cx="2957698" cy="144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D671825-2862-7541-C5AB-2BD423CF6E63}"/>
              </a:ext>
            </a:extLst>
          </p:cNvPr>
          <p:cNvSpPr txBox="1"/>
          <p:nvPr/>
        </p:nvSpPr>
        <p:spPr>
          <a:xfrm>
            <a:off x="8112685" y="5368309"/>
            <a:ext cx="14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/>
              <a:t>React</a:t>
            </a:r>
            <a:r>
              <a:rPr lang="fr-FR" b="1" dirty="0"/>
              <a:t> Router </a:t>
            </a:r>
            <a:endParaRPr lang="fr-MR" b="1" dirty="0"/>
          </a:p>
        </p:txBody>
      </p:sp>
    </p:spTree>
    <p:extLst>
      <p:ext uri="{BB962C8B-B14F-4D97-AF65-F5344CB8AC3E}">
        <p14:creationId xmlns:p14="http://schemas.microsoft.com/office/powerpoint/2010/main" val="15318973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9" grpId="0"/>
      <p:bldP spid="23" grpId="0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78C128-5B37-9805-5B77-8DC51DD71132}"/>
              </a:ext>
            </a:extLst>
          </p:cNvPr>
          <p:cNvSpPr txBox="1"/>
          <p:nvPr/>
        </p:nvSpPr>
        <p:spPr>
          <a:xfrm>
            <a:off x="167428" y="481709"/>
            <a:ext cx="9366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1" dirty="0">
                <a:solidFill>
                  <a:srgbClr val="002060"/>
                </a:solidFill>
              </a:rPr>
              <a:t>  </a:t>
            </a:r>
            <a:r>
              <a:rPr lang="fr-FR" sz="3600" b="1" dirty="0">
                <a:solidFill>
                  <a:srgbClr val="002060"/>
                </a:solidFill>
                <a:ea typeface="Open Sans Condensed" panose="020B0806030504020204" pitchFamily="34" charset="0"/>
                <a:cs typeface="Open Sans Condensed" panose="020B0806030504020204" pitchFamily="34" charset="0"/>
              </a:rPr>
              <a:t>Outils &amp; technologies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C38EAAF-A82D-17BB-EA0A-63B97D512DD8}"/>
              </a:ext>
            </a:extLst>
          </p:cNvPr>
          <p:cNvSpPr/>
          <p:nvPr/>
        </p:nvSpPr>
        <p:spPr>
          <a:xfrm>
            <a:off x="1363" y="663206"/>
            <a:ext cx="399245" cy="283336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6FCE6D-2CC8-3CFF-A6BA-252BF7A221AC}"/>
              </a:ext>
            </a:extLst>
          </p:cNvPr>
          <p:cNvSpPr/>
          <p:nvPr/>
        </p:nvSpPr>
        <p:spPr>
          <a:xfrm>
            <a:off x="11629623" y="6451762"/>
            <a:ext cx="463170" cy="324000"/>
          </a:xfrm>
          <a:prstGeom prst="rect">
            <a:avLst/>
          </a:prstGeom>
          <a:solidFill>
            <a:srgbClr val="002060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B1C8F95-7D63-0C3A-7C44-B4E03AEC0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30" y="1641706"/>
            <a:ext cx="1440000" cy="1440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E2BDCF9-26F1-479F-C134-1CA6C1F67232}"/>
              </a:ext>
            </a:extLst>
          </p:cNvPr>
          <p:cNvSpPr txBox="1"/>
          <p:nvPr/>
        </p:nvSpPr>
        <p:spPr>
          <a:xfrm>
            <a:off x="529149" y="3081706"/>
            <a:ext cx="2508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JWT (JSON Web </a:t>
            </a:r>
            <a:r>
              <a:rPr lang="fr-FR" b="1" dirty="0" err="1"/>
              <a:t>Tokens</a:t>
            </a:r>
            <a:r>
              <a:rPr lang="fr-FR" b="1" dirty="0"/>
              <a:t>) </a:t>
            </a:r>
            <a:endParaRPr lang="fr-MR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25F762C-9AA9-39FE-938E-7D56FDD2D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788" y="1960850"/>
            <a:ext cx="2880000" cy="80171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DEB9A17-EDE6-E3DC-061D-1A661FA3971E}"/>
              </a:ext>
            </a:extLst>
          </p:cNvPr>
          <p:cNvSpPr txBox="1"/>
          <p:nvPr/>
        </p:nvSpPr>
        <p:spPr>
          <a:xfrm>
            <a:off x="5522885" y="3041221"/>
            <a:ext cx="1535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Git et </a:t>
            </a:r>
            <a:r>
              <a:rPr lang="fr-FR" b="1" dirty="0" err="1"/>
              <a:t>Github</a:t>
            </a:r>
            <a:endParaRPr lang="fr-MR" b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52B5C62-2B92-72A0-CF01-78E9C9F337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2287" y="1457040"/>
            <a:ext cx="1440000" cy="14400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5AA422D-3E5B-B7A3-3B68-8CE537AC1411}"/>
              </a:ext>
            </a:extLst>
          </p:cNvPr>
          <p:cNvSpPr txBox="1"/>
          <p:nvPr/>
        </p:nvSpPr>
        <p:spPr>
          <a:xfrm>
            <a:off x="9516806" y="3041221"/>
            <a:ext cx="2050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Visual Studio Code </a:t>
            </a:r>
            <a:endParaRPr lang="fr-MR" b="1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A528B14-789E-7CDA-6619-92FCA80AE7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698" y="4154510"/>
            <a:ext cx="1440000" cy="14400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03964EC-E6AE-C4D9-9E45-A4D8D6C35007}"/>
              </a:ext>
            </a:extLst>
          </p:cNvPr>
          <p:cNvSpPr txBox="1"/>
          <p:nvPr/>
        </p:nvSpPr>
        <p:spPr>
          <a:xfrm>
            <a:off x="3437978" y="5700979"/>
            <a:ext cx="1149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Postman</a:t>
            </a:r>
            <a:endParaRPr lang="fr-MR" b="1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143EEFB-72AA-43BE-C46B-1E2259D4D0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479" y="4146503"/>
            <a:ext cx="1440000" cy="14400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0324610-C045-1C32-14AF-83832ACBD868}"/>
              </a:ext>
            </a:extLst>
          </p:cNvPr>
          <p:cNvSpPr txBox="1"/>
          <p:nvPr/>
        </p:nvSpPr>
        <p:spPr>
          <a:xfrm>
            <a:off x="8064714" y="5700979"/>
            <a:ext cx="1033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/>
              <a:t>Swagger</a:t>
            </a:r>
            <a:endParaRPr lang="fr-MR" b="1" dirty="0"/>
          </a:p>
        </p:txBody>
      </p:sp>
    </p:spTree>
    <p:extLst>
      <p:ext uri="{BB962C8B-B14F-4D97-AF65-F5344CB8AC3E}">
        <p14:creationId xmlns:p14="http://schemas.microsoft.com/office/powerpoint/2010/main" val="350824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8" grpId="0"/>
      <p:bldP spid="32" grpId="0"/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DC4A76AC-4C06-28C5-7746-15B785D60C5A}"/>
              </a:ext>
            </a:extLst>
          </p:cNvPr>
          <p:cNvSpPr txBox="1">
            <a:spLocks/>
          </p:cNvSpPr>
          <p:nvPr/>
        </p:nvSpPr>
        <p:spPr>
          <a:xfrm>
            <a:off x="1693499" y="2766218"/>
            <a:ext cx="9141649" cy="132556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5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Démonstration</a:t>
            </a:r>
            <a:endParaRPr lang="en-US" sz="5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175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C8D195-26C1-EF1E-ADDB-88ADFF39EAAA}"/>
              </a:ext>
            </a:extLst>
          </p:cNvPr>
          <p:cNvSpPr txBox="1">
            <a:spLocks/>
          </p:cNvSpPr>
          <p:nvPr/>
        </p:nvSpPr>
        <p:spPr>
          <a:xfrm>
            <a:off x="1693499" y="2766218"/>
            <a:ext cx="9141649" cy="132556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5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Conclusion</a:t>
            </a:r>
            <a:endParaRPr lang="en-US" sz="5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9375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7F611F-86AE-B210-1B45-3637AC91B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99" y="1500134"/>
            <a:ext cx="2430000" cy="243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E95C35-2C4A-D5CB-6A1A-97640E118A2B}"/>
              </a:ext>
            </a:extLst>
          </p:cNvPr>
          <p:cNvSpPr txBox="1"/>
          <p:nvPr/>
        </p:nvSpPr>
        <p:spPr>
          <a:xfrm>
            <a:off x="2598419" y="3930134"/>
            <a:ext cx="6995160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5400" b="1" dirty="0">
                <a:solidFill>
                  <a:srgbClr val="002060"/>
                </a:solidFill>
                <a:cs typeface="Times New Roman" panose="02020603050405020304" pitchFamily="18" charset="0"/>
              </a:rPr>
              <a:t>MERCI</a:t>
            </a:r>
            <a:r>
              <a:rPr lang="fr-FR" sz="4000" b="1" dirty="0">
                <a:solidFill>
                  <a:srgbClr val="002060"/>
                </a:solidFill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fr-FR" sz="4000" dirty="0">
                <a:solidFill>
                  <a:srgbClr val="002060"/>
                </a:solidFill>
                <a:cs typeface="Times New Roman" panose="02020603050405020304" pitchFamily="18" charset="0"/>
              </a:rPr>
              <a:t>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509345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32AC4FB-6D54-0D58-3960-EDB3346A348E}"/>
              </a:ext>
            </a:extLst>
          </p:cNvPr>
          <p:cNvSpPr txBox="1"/>
          <p:nvPr/>
        </p:nvSpPr>
        <p:spPr>
          <a:xfrm>
            <a:off x="167428" y="481709"/>
            <a:ext cx="9366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1" dirty="0">
                <a:solidFill>
                  <a:srgbClr val="002060"/>
                </a:solidFill>
              </a:rPr>
              <a:t>  </a:t>
            </a:r>
            <a:r>
              <a:rPr lang="fr-FR" sz="3600" b="1" dirty="0">
                <a:solidFill>
                  <a:srgbClr val="002060"/>
                </a:solidFill>
                <a:ea typeface="Open Sans Condensed" panose="020B0806030504020204" pitchFamily="34" charset="0"/>
                <a:cs typeface="Open Sans Condensed" panose="020B0806030504020204" pitchFamily="34" charset="0"/>
              </a:rPr>
              <a:t>Introduction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D64CB2C-0CEB-EA1B-1417-14E4F471E684}"/>
              </a:ext>
            </a:extLst>
          </p:cNvPr>
          <p:cNvSpPr/>
          <p:nvPr/>
        </p:nvSpPr>
        <p:spPr>
          <a:xfrm>
            <a:off x="1363" y="663206"/>
            <a:ext cx="399245" cy="283336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8F059C-0FD2-03C8-6F13-EDB4C2F61A8E}"/>
              </a:ext>
            </a:extLst>
          </p:cNvPr>
          <p:cNvSpPr/>
          <p:nvPr/>
        </p:nvSpPr>
        <p:spPr>
          <a:xfrm>
            <a:off x="11629623" y="6451762"/>
            <a:ext cx="463170" cy="324000"/>
          </a:xfrm>
          <a:prstGeom prst="rect">
            <a:avLst/>
          </a:prstGeom>
          <a:solidFill>
            <a:srgbClr val="002060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3" name="Rectangle : coins arrondis 6">
            <a:extLst>
              <a:ext uri="{FF2B5EF4-FFF2-40B4-BE49-F238E27FC236}">
                <a16:creationId xmlns:a16="http://schemas.microsoft.com/office/drawing/2014/main" id="{5369C163-E496-B03D-2EDF-D089E2F027DA}"/>
              </a:ext>
            </a:extLst>
          </p:cNvPr>
          <p:cNvSpPr/>
          <p:nvPr/>
        </p:nvSpPr>
        <p:spPr>
          <a:xfrm>
            <a:off x="4420827" y="2056249"/>
            <a:ext cx="3706761" cy="6292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Problématique</a:t>
            </a:r>
            <a:endParaRPr lang="en-US" sz="20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Rectangle : coins arrondis 7">
            <a:extLst>
              <a:ext uri="{FF2B5EF4-FFF2-40B4-BE49-F238E27FC236}">
                <a16:creationId xmlns:a16="http://schemas.microsoft.com/office/drawing/2014/main" id="{07A5BC9E-2D97-7F7E-543E-6108840BAA9D}"/>
              </a:ext>
            </a:extLst>
          </p:cNvPr>
          <p:cNvSpPr/>
          <p:nvPr/>
        </p:nvSpPr>
        <p:spPr>
          <a:xfrm>
            <a:off x="4444181" y="3341412"/>
            <a:ext cx="3706761" cy="6292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Causes</a:t>
            </a:r>
            <a:endParaRPr lang="en-US" sz="20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 : coins arrondis 8">
            <a:extLst>
              <a:ext uri="{FF2B5EF4-FFF2-40B4-BE49-F238E27FC236}">
                <a16:creationId xmlns:a16="http://schemas.microsoft.com/office/drawing/2014/main" id="{B9341F3D-840A-FFBA-33BB-7C3D87E379B9}"/>
              </a:ext>
            </a:extLst>
          </p:cNvPr>
          <p:cNvSpPr/>
          <p:nvPr/>
        </p:nvSpPr>
        <p:spPr>
          <a:xfrm>
            <a:off x="4420828" y="4626575"/>
            <a:ext cx="3706761" cy="6292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406400" dist="38100" dir="5640000" algn="t" rotWithShape="0">
              <a:schemeClr val="tx1">
                <a:lumMod val="65000"/>
                <a:lumOff val="35000"/>
                <a:alpha val="22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Solution</a:t>
            </a:r>
            <a:endParaRPr lang="en-US" sz="2000" b="1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Accolade ouvrante 1">
            <a:extLst>
              <a:ext uri="{FF2B5EF4-FFF2-40B4-BE49-F238E27FC236}">
                <a16:creationId xmlns:a16="http://schemas.microsoft.com/office/drawing/2014/main" id="{767A99CA-14B0-2E36-7A82-AE96C02DA35B}"/>
              </a:ext>
            </a:extLst>
          </p:cNvPr>
          <p:cNvSpPr/>
          <p:nvPr/>
        </p:nvSpPr>
        <p:spPr>
          <a:xfrm>
            <a:off x="8573730" y="3146323"/>
            <a:ext cx="304800" cy="1071716"/>
          </a:xfrm>
          <a:prstGeom prst="leftBrace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rgbClr val="275C8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ccolade fermante 4">
            <a:extLst>
              <a:ext uri="{FF2B5EF4-FFF2-40B4-BE49-F238E27FC236}">
                <a16:creationId xmlns:a16="http://schemas.microsoft.com/office/drawing/2014/main" id="{E9E26A62-0943-EAB7-7C8F-B404BFECAAA4}"/>
              </a:ext>
            </a:extLst>
          </p:cNvPr>
          <p:cNvSpPr/>
          <p:nvPr/>
        </p:nvSpPr>
        <p:spPr>
          <a:xfrm flipH="1">
            <a:off x="8495073" y="3205470"/>
            <a:ext cx="304800" cy="90114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074B11-3009-945B-5C36-0A19F8720752}"/>
              </a:ext>
            </a:extLst>
          </p:cNvPr>
          <p:cNvSpPr txBox="1"/>
          <p:nvPr/>
        </p:nvSpPr>
        <p:spPr>
          <a:xfrm>
            <a:off x="8957187" y="3017290"/>
            <a:ext cx="2672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Centralisation absente </a:t>
            </a:r>
            <a:endParaRPr lang="fr-MR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3A3B20-E9CE-4D8D-BA60-E37E80D96A31}"/>
              </a:ext>
            </a:extLst>
          </p:cNvPr>
          <p:cNvSpPr txBox="1"/>
          <p:nvPr/>
        </p:nvSpPr>
        <p:spPr>
          <a:xfrm>
            <a:off x="8957187" y="3471378"/>
            <a:ext cx="2672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Crédibilité limitée</a:t>
            </a:r>
            <a:endParaRPr lang="fr-M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2C50B7-00D3-CAD8-EA09-BFC11D2D1B22}"/>
              </a:ext>
            </a:extLst>
          </p:cNvPr>
          <p:cNvSpPr txBox="1"/>
          <p:nvPr/>
        </p:nvSpPr>
        <p:spPr>
          <a:xfrm>
            <a:off x="8957187" y="3921952"/>
            <a:ext cx="2672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Accessibilité difficile</a:t>
            </a:r>
            <a:endParaRPr lang="fr-MR" b="1" dirty="0"/>
          </a:p>
        </p:txBody>
      </p:sp>
    </p:spTree>
    <p:extLst>
      <p:ext uri="{BB962C8B-B14F-4D97-AF65-F5344CB8AC3E}">
        <p14:creationId xmlns:p14="http://schemas.microsoft.com/office/powerpoint/2010/main" val="36219393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6" grpId="0" animBg="1"/>
      <p:bldP spid="22" grpId="0"/>
      <p:bldP spid="24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0AABA8-77E1-CB5C-6075-F602878D5F56}"/>
              </a:ext>
            </a:extLst>
          </p:cNvPr>
          <p:cNvSpPr txBox="1"/>
          <p:nvPr/>
        </p:nvSpPr>
        <p:spPr>
          <a:xfrm>
            <a:off x="167428" y="481709"/>
            <a:ext cx="9366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1" dirty="0">
                <a:solidFill>
                  <a:srgbClr val="002060"/>
                </a:solidFill>
              </a:rPr>
              <a:t>  Etude Préalable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43E7C95-E854-9808-1563-BE841E424F24}"/>
              </a:ext>
            </a:extLst>
          </p:cNvPr>
          <p:cNvSpPr/>
          <p:nvPr/>
        </p:nvSpPr>
        <p:spPr>
          <a:xfrm>
            <a:off x="1363" y="663206"/>
            <a:ext cx="399245" cy="283336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R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E16581-D08E-7576-6E31-ED92ECFC13A1}"/>
              </a:ext>
            </a:extLst>
          </p:cNvPr>
          <p:cNvSpPr txBox="1">
            <a:spLocks/>
          </p:cNvSpPr>
          <p:nvPr/>
        </p:nvSpPr>
        <p:spPr>
          <a:xfrm>
            <a:off x="1520267" y="1725769"/>
            <a:ext cx="8915400" cy="18674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fr-FR" b="1" dirty="0">
                <a:ea typeface="Open Sans" panose="020B0606030504020204" pitchFamily="34" charset="0"/>
                <a:cs typeface="Open Sans" panose="020B0606030504020204" pitchFamily="34" charset="0"/>
              </a:rPr>
              <a:t>Etude de l’existant : Description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fr-FR" b="1" dirty="0" err="1">
                <a:ea typeface="Open Sans" panose="020B0606030504020204" pitchFamily="34" charset="0"/>
                <a:cs typeface="Open Sans" panose="020B0606030504020204" pitchFamily="34" charset="0"/>
              </a:rPr>
              <a:t>tude</a:t>
            </a:r>
            <a:r>
              <a:rPr lang="fr-FR" b="1" dirty="0">
                <a:ea typeface="Open Sans" panose="020B0606030504020204" pitchFamily="34" charset="0"/>
                <a:cs typeface="Open Sans" panose="020B0606030504020204" pitchFamily="34" charset="0"/>
              </a:rPr>
              <a:t> de l’existant : Critique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ea typeface="Open Sans" panose="020B0606030504020204" pitchFamily="34" charset="0"/>
                <a:cs typeface="Open Sans" panose="020B0606030504020204" pitchFamily="34" charset="0"/>
              </a:rPr>
              <a:t>Solution </a:t>
            </a:r>
            <a:r>
              <a:rPr lang="en-US" b="1" dirty="0" err="1">
                <a:ea typeface="Open Sans" panose="020B0606030504020204" pitchFamily="34" charset="0"/>
                <a:cs typeface="Open Sans" panose="020B0606030504020204" pitchFamily="34" charset="0"/>
              </a:rPr>
              <a:t>Propos</a:t>
            </a:r>
            <a:r>
              <a:rPr lang="fr-FR" b="1" dirty="0" err="1">
                <a:ea typeface="Open Sans" panose="020B0606030504020204" pitchFamily="34" charset="0"/>
                <a:cs typeface="Open Sans" panose="020B0606030504020204" pitchFamily="34" charset="0"/>
              </a:rPr>
              <a:t>ée</a:t>
            </a:r>
            <a:endParaRPr lang="fr-FR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42C59B-A963-A243-8671-614082B86EB0}"/>
              </a:ext>
            </a:extLst>
          </p:cNvPr>
          <p:cNvSpPr/>
          <p:nvPr/>
        </p:nvSpPr>
        <p:spPr>
          <a:xfrm>
            <a:off x="11629623" y="6451762"/>
            <a:ext cx="463170" cy="324000"/>
          </a:xfrm>
          <a:prstGeom prst="rect">
            <a:avLst/>
          </a:prstGeom>
          <a:solidFill>
            <a:srgbClr val="002060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911421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6E67C0-2C8B-FA84-51CD-8872C69127A4}"/>
              </a:ext>
            </a:extLst>
          </p:cNvPr>
          <p:cNvSpPr txBox="1"/>
          <p:nvPr/>
        </p:nvSpPr>
        <p:spPr>
          <a:xfrm>
            <a:off x="167428" y="481709"/>
            <a:ext cx="9366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1" dirty="0">
                <a:solidFill>
                  <a:srgbClr val="002060"/>
                </a:solidFill>
              </a:rPr>
              <a:t>  </a:t>
            </a:r>
            <a:r>
              <a:rPr lang="fr-FR" sz="3600" b="1" dirty="0">
                <a:solidFill>
                  <a:srgbClr val="00206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Etude de l’existant : Description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44A658B-AB68-FF60-5DFF-C439B452FDB4}"/>
              </a:ext>
            </a:extLst>
          </p:cNvPr>
          <p:cNvSpPr/>
          <p:nvPr/>
        </p:nvSpPr>
        <p:spPr>
          <a:xfrm>
            <a:off x="1363" y="663206"/>
            <a:ext cx="399245" cy="283336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R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C0EE68-6F67-304D-F0B6-364AF114CF87}"/>
              </a:ext>
            </a:extLst>
          </p:cNvPr>
          <p:cNvSpPr txBox="1">
            <a:spLocks/>
          </p:cNvSpPr>
          <p:nvPr/>
        </p:nvSpPr>
        <p:spPr>
          <a:xfrm>
            <a:off x="1520267" y="1725769"/>
            <a:ext cx="8915400" cy="8113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/>
              <a:t>Aujourd'hui, la recherche entre clients et </a:t>
            </a:r>
            <a:r>
              <a:rPr lang="fr-FR" sz="2400" dirty="0" err="1"/>
              <a:t>freelancers</a:t>
            </a:r>
            <a:r>
              <a:rPr lang="fr-FR" sz="2400" dirty="0"/>
              <a:t> reste non centralisée et effectués via :</a:t>
            </a:r>
            <a:endParaRPr lang="fr-MR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B2FB6D-8B4F-20B5-558A-48E036CEC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419" y="2553263"/>
            <a:ext cx="1440000" cy="1440000"/>
          </a:xfrm>
          <a:prstGeom prst="rect">
            <a:avLst/>
          </a:prstGeom>
        </p:spPr>
      </p:pic>
      <p:sp>
        <p:nvSpPr>
          <p:cNvPr id="8" name="ZoneTexte 8">
            <a:extLst>
              <a:ext uri="{FF2B5EF4-FFF2-40B4-BE49-F238E27FC236}">
                <a16:creationId xmlns:a16="http://schemas.microsoft.com/office/drawing/2014/main" id="{2889D587-D360-B099-80A4-4AA2A16E3D8C}"/>
              </a:ext>
            </a:extLst>
          </p:cNvPr>
          <p:cNvSpPr txBox="1"/>
          <p:nvPr/>
        </p:nvSpPr>
        <p:spPr>
          <a:xfrm>
            <a:off x="1520267" y="3951531"/>
            <a:ext cx="2115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Réseaux sociaux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A91F3E-0CA3-8986-7353-A3FA95CA4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788" y="2555292"/>
            <a:ext cx="1440000" cy="1440000"/>
          </a:xfrm>
          <a:prstGeom prst="rect">
            <a:avLst/>
          </a:prstGeom>
        </p:spPr>
      </p:pic>
      <p:sp>
        <p:nvSpPr>
          <p:cNvPr id="12" name="ZoneTexte 8">
            <a:extLst>
              <a:ext uri="{FF2B5EF4-FFF2-40B4-BE49-F238E27FC236}">
                <a16:creationId xmlns:a16="http://schemas.microsoft.com/office/drawing/2014/main" id="{E1EE6822-EDBF-3218-CCAB-E7D982F00EB1}"/>
              </a:ext>
            </a:extLst>
          </p:cNvPr>
          <p:cNvSpPr txBox="1"/>
          <p:nvPr/>
        </p:nvSpPr>
        <p:spPr>
          <a:xfrm>
            <a:off x="5195693" y="3977138"/>
            <a:ext cx="750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Email</a:t>
            </a:r>
            <a:endParaRPr lang="fr-FR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6B1295-86D2-C12B-6395-02DCAAA717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904" y="2537138"/>
            <a:ext cx="1440000" cy="144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7483F93-C101-80C9-82B0-BEF99C4D818D}"/>
              </a:ext>
            </a:extLst>
          </p:cNvPr>
          <p:cNvSpPr txBox="1"/>
          <p:nvPr/>
        </p:nvSpPr>
        <p:spPr>
          <a:xfrm>
            <a:off x="7505430" y="3949248"/>
            <a:ext cx="2192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Appel </a:t>
            </a:r>
            <a:r>
              <a:rPr lang="en-US" b="1" dirty="0" err="1"/>
              <a:t>téléphonique</a:t>
            </a:r>
            <a:endParaRPr lang="fr-FR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130F21-4B03-969C-B0C6-E7E0B1FC308F}"/>
              </a:ext>
            </a:extLst>
          </p:cNvPr>
          <p:cNvSpPr txBox="1"/>
          <p:nvPr/>
        </p:nvSpPr>
        <p:spPr>
          <a:xfrm>
            <a:off x="1520267" y="4373008"/>
            <a:ext cx="8915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ea typeface="Cambria Math" panose="02040503050406030204" pitchFamily="18" charset="0"/>
              </a:rPr>
              <a:t>Solutions existantes :</a:t>
            </a:r>
            <a:endParaRPr lang="en-US" sz="2400" dirty="0">
              <a:ea typeface="Cambria Math" panose="020405030504060302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7E587FE-A08C-9F21-C759-B9E842CDC6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672" y="4716733"/>
            <a:ext cx="1440000" cy="144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CD4DE18-5EA6-C584-ECD6-07570D75ECE4}"/>
              </a:ext>
            </a:extLst>
          </p:cNvPr>
          <p:cNvSpPr txBox="1"/>
          <p:nvPr/>
        </p:nvSpPr>
        <p:spPr>
          <a:xfrm>
            <a:off x="3534593" y="6095568"/>
            <a:ext cx="9401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U</a:t>
            </a:r>
            <a:r>
              <a:rPr lang="fr-MR" b="1" dirty="0" err="1"/>
              <a:t>pwork</a:t>
            </a:r>
            <a:endParaRPr lang="fr-MR" b="1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42672E3-6B3F-9435-3BA0-017FCFBE93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788" y="4680125"/>
            <a:ext cx="1440000" cy="144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452E06D-8993-B4B2-DD6C-25048051240E}"/>
              </a:ext>
            </a:extLst>
          </p:cNvPr>
          <p:cNvSpPr txBox="1"/>
          <p:nvPr/>
        </p:nvSpPr>
        <p:spPr>
          <a:xfrm>
            <a:off x="6489077" y="6095568"/>
            <a:ext cx="1067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MR" b="1" dirty="0" err="1"/>
              <a:t>mostaql</a:t>
            </a:r>
            <a:endParaRPr lang="fr-MR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30FA3FE-7288-14DA-F80B-38A517DA7E30}"/>
              </a:ext>
            </a:extLst>
          </p:cNvPr>
          <p:cNvSpPr/>
          <p:nvPr/>
        </p:nvSpPr>
        <p:spPr>
          <a:xfrm>
            <a:off x="11629623" y="6451762"/>
            <a:ext cx="463170" cy="324000"/>
          </a:xfrm>
          <a:prstGeom prst="rect">
            <a:avLst/>
          </a:prstGeom>
          <a:solidFill>
            <a:srgbClr val="002060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108905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8" grpId="0"/>
      <p:bldP spid="27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C3F3F4-F65B-5558-77D8-36B0DE7D3E4F}"/>
              </a:ext>
            </a:extLst>
          </p:cNvPr>
          <p:cNvSpPr txBox="1"/>
          <p:nvPr/>
        </p:nvSpPr>
        <p:spPr>
          <a:xfrm>
            <a:off x="167428" y="481709"/>
            <a:ext cx="9366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1" dirty="0">
                <a:solidFill>
                  <a:srgbClr val="002060"/>
                </a:solidFill>
              </a:rPr>
              <a:t>  </a:t>
            </a:r>
            <a:r>
              <a:rPr lang="en-US" sz="3600" b="1" dirty="0">
                <a:solidFill>
                  <a:srgbClr val="00206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</a:t>
            </a:r>
            <a:r>
              <a:rPr lang="fr-FR" sz="3600" b="1" dirty="0" err="1">
                <a:solidFill>
                  <a:srgbClr val="00206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tude</a:t>
            </a:r>
            <a:r>
              <a:rPr lang="fr-FR" sz="3600" b="1" dirty="0">
                <a:solidFill>
                  <a:srgbClr val="00206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 de l’existant : Critique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433784C-E2C4-40E6-FF2E-F23CEFD5B474}"/>
              </a:ext>
            </a:extLst>
          </p:cNvPr>
          <p:cNvSpPr/>
          <p:nvPr/>
        </p:nvSpPr>
        <p:spPr>
          <a:xfrm>
            <a:off x="1363" y="663206"/>
            <a:ext cx="399245" cy="283336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R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8665814-13CF-2AFF-06D1-E6955164462B}"/>
              </a:ext>
            </a:extLst>
          </p:cNvPr>
          <p:cNvSpPr txBox="1">
            <a:spLocks/>
          </p:cNvSpPr>
          <p:nvPr/>
        </p:nvSpPr>
        <p:spPr>
          <a:xfrm>
            <a:off x="1520267" y="1725769"/>
            <a:ext cx="8915400" cy="24856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fr-FR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/>
              <a:t>Interface</a:t>
            </a:r>
            <a:r>
              <a:rPr lang="fr-FR" b="1" dirty="0"/>
              <a:t> </a:t>
            </a:r>
            <a:r>
              <a:rPr lang="fr-FR" dirty="0"/>
              <a:t>complexe</a:t>
            </a:r>
            <a:endParaRPr lang="fr-FR" sz="28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/>
              <a:t>Coût élevé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fr-FR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/>
              <a:t>Temps d’adaptation long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fr-FR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/>
              <a:t>Trop de fonctionnalités inutiles</a:t>
            </a:r>
            <a:endParaRPr lang="fr-FR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412B4-9595-D960-C5BB-C3472914DCC5}"/>
              </a:ext>
            </a:extLst>
          </p:cNvPr>
          <p:cNvSpPr/>
          <p:nvPr/>
        </p:nvSpPr>
        <p:spPr>
          <a:xfrm>
            <a:off x="11629623" y="6451762"/>
            <a:ext cx="463170" cy="324000"/>
          </a:xfrm>
          <a:prstGeom prst="rect">
            <a:avLst/>
          </a:prstGeom>
          <a:solidFill>
            <a:srgbClr val="002060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614375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375A394-C47D-FF86-296F-80C6EF5276B0}"/>
              </a:ext>
            </a:extLst>
          </p:cNvPr>
          <p:cNvSpPr txBox="1"/>
          <p:nvPr/>
        </p:nvSpPr>
        <p:spPr>
          <a:xfrm>
            <a:off x="167428" y="481709"/>
            <a:ext cx="9366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1" dirty="0">
                <a:solidFill>
                  <a:srgbClr val="002060"/>
                </a:solidFill>
              </a:rPr>
              <a:t>  </a:t>
            </a:r>
            <a:r>
              <a:rPr lang="en-US" sz="3600" b="1" dirty="0">
                <a:solidFill>
                  <a:srgbClr val="00206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Solution </a:t>
            </a:r>
            <a:r>
              <a:rPr lang="en-US" sz="3600" b="1" dirty="0" err="1">
                <a:solidFill>
                  <a:srgbClr val="00206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Propos</a:t>
            </a:r>
            <a:r>
              <a:rPr lang="fr-FR" sz="3600" b="1" dirty="0" err="1">
                <a:solidFill>
                  <a:srgbClr val="00206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ée</a:t>
            </a:r>
            <a:endParaRPr lang="fr-FR" sz="3600" b="1" dirty="0">
              <a:solidFill>
                <a:srgbClr val="002060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F9BF953-12C4-E889-3326-0F7FEE97F2F4}"/>
              </a:ext>
            </a:extLst>
          </p:cNvPr>
          <p:cNvSpPr/>
          <p:nvPr/>
        </p:nvSpPr>
        <p:spPr>
          <a:xfrm>
            <a:off x="1363" y="663206"/>
            <a:ext cx="399245" cy="283336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F66E7E-1F58-9048-173B-3A8AE2BA2AC8}"/>
              </a:ext>
            </a:extLst>
          </p:cNvPr>
          <p:cNvSpPr/>
          <p:nvPr/>
        </p:nvSpPr>
        <p:spPr>
          <a:xfrm>
            <a:off x="11629623" y="6451762"/>
            <a:ext cx="463170" cy="324000"/>
          </a:xfrm>
          <a:prstGeom prst="rect">
            <a:avLst/>
          </a:prstGeom>
          <a:solidFill>
            <a:srgbClr val="002060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7</a:t>
            </a:r>
          </a:p>
        </p:txBody>
      </p:sp>
      <p:sp>
        <p:nvSpPr>
          <p:cNvPr id="16" name="ZoneTexte 2">
            <a:extLst>
              <a:ext uri="{FF2B5EF4-FFF2-40B4-BE49-F238E27FC236}">
                <a16:creationId xmlns:a16="http://schemas.microsoft.com/office/drawing/2014/main" id="{93D52B64-7C37-6983-9BB2-A689E3E2A3F1}"/>
              </a:ext>
            </a:extLst>
          </p:cNvPr>
          <p:cNvSpPr txBox="1"/>
          <p:nvPr/>
        </p:nvSpPr>
        <p:spPr>
          <a:xfrm>
            <a:off x="1063255" y="1892595"/>
            <a:ext cx="8814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Création d‘une application web facile à utiliser qui permet :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D1C4311-049F-3797-F2AD-CB8B1D9ED891}"/>
              </a:ext>
            </a:extLst>
          </p:cNvPr>
          <p:cNvSpPr txBox="1">
            <a:spLocks/>
          </p:cNvSpPr>
          <p:nvPr/>
        </p:nvSpPr>
        <p:spPr>
          <a:xfrm>
            <a:off x="1455872" y="2524260"/>
            <a:ext cx="9130561" cy="24856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fr-FR" sz="2400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sz="2400" dirty="0"/>
              <a:t>Publication de projets détaillés par les clients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 Postulation aux projets par les </a:t>
            </a:r>
            <a:r>
              <a:rPr lang="fr-FR" sz="2400" dirty="0" err="1"/>
              <a:t>freelancers</a:t>
            </a:r>
            <a:r>
              <a:rPr lang="fr-FR" sz="2400" dirty="0"/>
              <a:t> selon leurs compétences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 Gestion simplifiée des candidatures et du processus de sélection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 Notifications automatiques par email pour chaque action importante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fr-FR" sz="2400" dirty="0"/>
              <a:t> Expérience utilisateur fluide grâce à une interface claire et légère</a:t>
            </a:r>
          </a:p>
        </p:txBody>
      </p:sp>
    </p:spTree>
    <p:extLst>
      <p:ext uri="{BB962C8B-B14F-4D97-AF65-F5344CB8AC3E}">
        <p14:creationId xmlns:p14="http://schemas.microsoft.com/office/powerpoint/2010/main" val="3262561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289188-AE39-F777-9514-70131524DE62}"/>
              </a:ext>
            </a:extLst>
          </p:cNvPr>
          <p:cNvSpPr txBox="1"/>
          <p:nvPr/>
        </p:nvSpPr>
        <p:spPr>
          <a:xfrm>
            <a:off x="167428" y="481709"/>
            <a:ext cx="9366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1" dirty="0">
                <a:solidFill>
                  <a:srgbClr val="002060"/>
                </a:solidFill>
              </a:rPr>
              <a:t>  Spécification des Besoins</a:t>
            </a:r>
            <a:endParaRPr lang="fr-FR" sz="3600" b="1" dirty="0">
              <a:solidFill>
                <a:srgbClr val="002060"/>
              </a:solidFill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765FC6B-DE15-14BA-0349-AB7235B26BDE}"/>
              </a:ext>
            </a:extLst>
          </p:cNvPr>
          <p:cNvSpPr/>
          <p:nvPr/>
        </p:nvSpPr>
        <p:spPr>
          <a:xfrm>
            <a:off x="1363" y="663206"/>
            <a:ext cx="399245" cy="283336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R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0F454B-536A-0EA4-3B15-CF179D5CBBA6}"/>
              </a:ext>
            </a:extLst>
          </p:cNvPr>
          <p:cNvSpPr txBox="1">
            <a:spLocks/>
          </p:cNvSpPr>
          <p:nvPr/>
        </p:nvSpPr>
        <p:spPr>
          <a:xfrm>
            <a:off x="1520267" y="1725769"/>
            <a:ext cx="8915400" cy="1918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fr-FR" b="1" dirty="0">
                <a:ea typeface="Open Sans" panose="020B0606030504020204" pitchFamily="34" charset="0"/>
                <a:cs typeface="Open Sans" panose="020B0606030504020204" pitchFamily="34" charset="0"/>
              </a:rPr>
              <a:t>Besoins Fonctionnels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fr-FR" b="1" dirty="0">
                <a:ea typeface="Open Sans" panose="020B0606030504020204" pitchFamily="34" charset="0"/>
                <a:cs typeface="Open Sans" panose="020B0606030504020204" pitchFamily="34" charset="0"/>
              </a:rPr>
              <a:t>Besoins Non Fonctionnels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ea typeface="Open Sans" panose="020B0606030504020204" pitchFamily="34" charset="0"/>
                <a:cs typeface="Open Sans" panose="020B0606030504020204" pitchFamily="34" charset="0"/>
              </a:rPr>
              <a:t>Identification des </a:t>
            </a:r>
            <a:r>
              <a:rPr lang="en-US" b="1" dirty="0" err="1">
                <a:ea typeface="Open Sans" panose="020B0606030504020204" pitchFamily="34" charset="0"/>
                <a:cs typeface="Open Sans" panose="020B0606030504020204" pitchFamily="34" charset="0"/>
              </a:rPr>
              <a:t>Acteurs</a:t>
            </a:r>
            <a:endParaRPr lang="fr-FR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432000-2688-51DF-5A75-1716E9B6CE92}"/>
              </a:ext>
            </a:extLst>
          </p:cNvPr>
          <p:cNvSpPr/>
          <p:nvPr/>
        </p:nvSpPr>
        <p:spPr>
          <a:xfrm>
            <a:off x="11629623" y="6451762"/>
            <a:ext cx="463170" cy="324000"/>
          </a:xfrm>
          <a:prstGeom prst="rect">
            <a:avLst/>
          </a:prstGeom>
          <a:solidFill>
            <a:srgbClr val="002060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740224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870A16-4444-ED4A-C0EA-6C1B37251D1A}"/>
              </a:ext>
            </a:extLst>
          </p:cNvPr>
          <p:cNvSpPr txBox="1"/>
          <p:nvPr/>
        </p:nvSpPr>
        <p:spPr>
          <a:xfrm>
            <a:off x="167428" y="481709"/>
            <a:ext cx="9366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600" b="1" dirty="0">
                <a:solidFill>
                  <a:srgbClr val="002060"/>
                </a:solidFill>
              </a:rPr>
              <a:t>  </a:t>
            </a:r>
            <a:r>
              <a:rPr lang="fr-FR" sz="3600" b="1" dirty="0">
                <a:solidFill>
                  <a:srgbClr val="002060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Besoins Fonctionnels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4635109-65C0-3C3A-D7E9-10893EFCD7A6}"/>
              </a:ext>
            </a:extLst>
          </p:cNvPr>
          <p:cNvSpPr/>
          <p:nvPr/>
        </p:nvSpPr>
        <p:spPr>
          <a:xfrm>
            <a:off x="1363" y="663206"/>
            <a:ext cx="399245" cy="283336"/>
          </a:xfrm>
          <a:prstGeom prst="right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06133BC-D675-20C4-6E8D-727CBA426C74}"/>
              </a:ext>
            </a:extLst>
          </p:cNvPr>
          <p:cNvSpPr/>
          <p:nvPr/>
        </p:nvSpPr>
        <p:spPr>
          <a:xfrm>
            <a:off x="11629623" y="6451762"/>
            <a:ext cx="463170" cy="324000"/>
          </a:xfrm>
          <a:prstGeom prst="rect">
            <a:avLst/>
          </a:prstGeom>
          <a:solidFill>
            <a:srgbClr val="002060"/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9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2FC547E-8DEF-40BE-56AB-DB557FFB871C}"/>
              </a:ext>
            </a:extLst>
          </p:cNvPr>
          <p:cNvSpPr txBox="1">
            <a:spLocks/>
          </p:cNvSpPr>
          <p:nvPr/>
        </p:nvSpPr>
        <p:spPr>
          <a:xfrm>
            <a:off x="1520267" y="1725769"/>
            <a:ext cx="8915400" cy="34129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fr-FR" b="1" dirty="0"/>
              <a:t> </a:t>
            </a:r>
            <a:r>
              <a:rPr lang="fr-FR" dirty="0"/>
              <a:t>Création de compte (Client / Freelancer)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fr-FR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/>
              <a:t>Gestion des profils utilisateurs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fr-FR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/>
              <a:t>Authentification sécurisée (connexion / déconnexion)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fr-FR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/>
              <a:t>Publication de projets par les clients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fr-FR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/>
              <a:t>Sélection de </a:t>
            </a:r>
            <a:r>
              <a:rPr lang="fr-FR" dirty="0" err="1"/>
              <a:t>freelancers</a:t>
            </a:r>
            <a:r>
              <a:rPr lang="fr-FR" dirty="0"/>
              <a:t> par les clients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fr-FR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fr-FR" dirty="0"/>
              <a:t>Évaluation des </a:t>
            </a:r>
            <a:r>
              <a:rPr lang="fr-FR" dirty="0" err="1"/>
              <a:t>freelancers</a:t>
            </a:r>
            <a:r>
              <a:rPr lang="fr-FR" dirty="0"/>
              <a:t> après mission</a:t>
            </a:r>
            <a:endParaRPr lang="fr-FR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9039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28195</TotalTime>
  <Words>447</Words>
  <Application>Microsoft Office PowerPoint</Application>
  <PresentationFormat>Widescreen</PresentationFormat>
  <Paragraphs>124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Century Gothic</vt:lpstr>
      <vt:lpstr>Open Sans</vt:lpstr>
      <vt:lpstr>Open Sans Condensed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Moussa Erebih</dc:creator>
  <cp:lastModifiedBy>Moussa Erebih</cp:lastModifiedBy>
  <cp:revision>37</cp:revision>
  <dcterms:created xsi:type="dcterms:W3CDTF">2025-05-13T00:58:14Z</dcterms:created>
  <dcterms:modified xsi:type="dcterms:W3CDTF">2025-07-15T21:36:56Z</dcterms:modified>
</cp:coreProperties>
</file>