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333" r:id="rId2"/>
    <p:sldId id="314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870" autoAdjust="0"/>
  </p:normalViewPr>
  <p:slideViewPr>
    <p:cSldViewPr snapToGrid="0">
      <p:cViewPr varScale="1">
        <p:scale>
          <a:sx n="80" d="100"/>
          <a:sy n="80" d="100"/>
        </p:scale>
        <p:origin x="15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03AE2-6A8F-4B60-8A5D-9A33B149843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91D8-661C-4D33-A4B1-0C1E50DF9E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4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84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538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59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17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20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68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2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39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1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02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10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00ED-70C0-473D-ABC8-728DCB94220E}" type="datetimeFigureOut">
              <a:rPr lang="fr-FR" smtClean="0"/>
              <a:t>26/04/2022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E4E4-F94E-4B84-BA5A-62FADC58AE4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65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358354" y="110381"/>
            <a:ext cx="337034" cy="324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avec flèche 63"/>
          <p:cNvCxnSpPr/>
          <p:nvPr/>
        </p:nvCxnSpPr>
        <p:spPr>
          <a:xfrm>
            <a:off x="3529778" y="451158"/>
            <a:ext cx="0" cy="324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519359" y="780918"/>
            <a:ext cx="2009553" cy="1080000"/>
          </a:xfrm>
          <a:prstGeom prst="roundRect">
            <a:avLst/>
          </a:prstGeom>
          <a:ln w="38100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Initial Search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eur droit avec flèche 63"/>
          <p:cNvCxnSpPr/>
          <p:nvPr/>
        </p:nvCxnSpPr>
        <p:spPr>
          <a:xfrm>
            <a:off x="3533861" y="1870001"/>
            <a:ext cx="0" cy="288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2519358" y="2192341"/>
            <a:ext cx="2009553" cy="1084617"/>
          </a:xfrm>
          <a:prstGeom prst="roundRect">
            <a:avLst/>
          </a:prstGeom>
          <a:ln w="38100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Removing Duplicate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avec flèche 63"/>
          <p:cNvCxnSpPr/>
          <p:nvPr/>
        </p:nvCxnSpPr>
        <p:spPr>
          <a:xfrm>
            <a:off x="3533861" y="3288053"/>
            <a:ext cx="0" cy="360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2519357" y="5153517"/>
            <a:ext cx="2009553" cy="1080306"/>
          </a:xfrm>
          <a:prstGeom prst="roundRect">
            <a:avLst/>
          </a:prstGeom>
          <a:ln w="38100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eur droit avec flèche 63"/>
          <p:cNvCxnSpPr/>
          <p:nvPr/>
        </p:nvCxnSpPr>
        <p:spPr>
          <a:xfrm>
            <a:off x="3545843" y="4754415"/>
            <a:ext cx="0" cy="396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5078011" y="766506"/>
            <a:ext cx="1981697" cy="1080000"/>
          </a:xfrm>
          <a:prstGeom prst="roundRect">
            <a:avLst/>
          </a:prstGeom>
          <a:ln w="38100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Detailed Filtering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078010" y="2196959"/>
            <a:ext cx="1981697" cy="1080000"/>
          </a:xfrm>
          <a:prstGeom prst="roundRect">
            <a:avLst/>
          </a:prstGeom>
          <a:ln w="38100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Snowballing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eur droit avec flèche 63"/>
          <p:cNvCxnSpPr/>
          <p:nvPr/>
        </p:nvCxnSpPr>
        <p:spPr>
          <a:xfrm>
            <a:off x="6069597" y="3277566"/>
            <a:ext cx="0" cy="396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5116577" y="3660536"/>
            <a:ext cx="1943130" cy="1080000"/>
          </a:xfrm>
          <a:prstGeom prst="roundRect">
            <a:avLst/>
          </a:prstGeom>
          <a:ln w="38100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Finalizing Primary Papers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avec flèche 63"/>
          <p:cNvCxnSpPr/>
          <p:nvPr/>
        </p:nvCxnSpPr>
        <p:spPr>
          <a:xfrm>
            <a:off x="6084791" y="4763935"/>
            <a:ext cx="0" cy="432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915170" y="5207618"/>
            <a:ext cx="337034" cy="324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5996727" y="5283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-78060" y="1061090"/>
            <a:ext cx="210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▸ </a:t>
            </a:r>
            <a:r>
              <a:rPr lang="fr-FR" b="1" dirty="0"/>
              <a:t>619 </a:t>
            </a:r>
            <a:r>
              <a:rPr lang="fr-FR" dirty="0"/>
              <a:t> </a:t>
            </a:r>
            <a:r>
              <a:rPr lang="fr-FR" dirty="0">
                <a:latin typeface="Calisto MT" panose="02040603050505030304" pitchFamily="18" charset="0"/>
              </a:rPr>
              <a:t>Papers found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-95300" y="2346190"/>
            <a:ext cx="2343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▸ </a:t>
            </a:r>
            <a:r>
              <a:rPr lang="fr-FR" b="1" dirty="0"/>
              <a:t>206</a:t>
            </a:r>
            <a:r>
              <a:rPr lang="fr-FR" dirty="0"/>
              <a:t> </a:t>
            </a:r>
            <a:r>
              <a:rPr lang="fr-FR" dirty="0">
                <a:latin typeface="Calisto MT" panose="02040603050505030304" pitchFamily="18" charset="0"/>
              </a:rPr>
              <a:t>Papers removed</a:t>
            </a:r>
            <a:endParaRPr lang="fr-FR" sz="1700" dirty="0">
              <a:latin typeface="Calisto MT" panose="02040603050505030304" pitchFamily="18" charset="0"/>
            </a:endParaRPr>
          </a:p>
          <a:p>
            <a:r>
              <a:rPr lang="en-US" dirty="0"/>
              <a:t>▸ </a:t>
            </a:r>
            <a:r>
              <a:rPr lang="fr-FR" b="1" dirty="0"/>
              <a:t>413</a:t>
            </a:r>
            <a:r>
              <a:rPr lang="fr-FR" dirty="0"/>
              <a:t> </a:t>
            </a:r>
            <a:r>
              <a:rPr lang="fr-FR" dirty="0">
                <a:latin typeface="Calisto MT" panose="02040603050505030304" pitchFamily="18" charset="0"/>
              </a:rPr>
              <a:t>Papers remained </a:t>
            </a:r>
            <a:endParaRPr lang="fr-FR" sz="1700" dirty="0">
              <a:latin typeface="Calisto MT" panose="02040603050505030304" pitchFamily="18" charset="0"/>
            </a:endParaRPr>
          </a:p>
          <a:p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-62443" y="3936869"/>
            <a:ext cx="2331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▸ </a:t>
            </a:r>
            <a:r>
              <a:rPr lang="fr-FR" b="1" dirty="0"/>
              <a:t>119</a:t>
            </a:r>
            <a:r>
              <a:rPr lang="fr-FR" dirty="0"/>
              <a:t> </a:t>
            </a:r>
            <a:r>
              <a:rPr lang="fr-FR" dirty="0">
                <a:latin typeface="Calisto MT" panose="02040603050505030304" pitchFamily="18" charset="0"/>
              </a:rPr>
              <a:t>Papers removed</a:t>
            </a:r>
          </a:p>
          <a:p>
            <a:r>
              <a:rPr lang="en-US" dirty="0"/>
              <a:t>▸ </a:t>
            </a:r>
            <a:r>
              <a:rPr lang="fr-FR" b="1" dirty="0"/>
              <a:t>294</a:t>
            </a:r>
            <a:r>
              <a:rPr lang="fr-FR" dirty="0"/>
              <a:t> </a:t>
            </a:r>
            <a:r>
              <a:rPr lang="fr-FR" dirty="0">
                <a:latin typeface="Calisto MT" panose="02040603050505030304" pitchFamily="18" charset="0"/>
              </a:rPr>
              <a:t>Papers remained</a:t>
            </a:r>
            <a:endParaRPr lang="en-US" sz="1700" dirty="0">
              <a:latin typeface="Calisto MT" panose="0204060305050503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-62443" y="5443467"/>
            <a:ext cx="238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▸ </a:t>
            </a:r>
            <a:r>
              <a:rPr lang="fr-FR" b="1" dirty="0"/>
              <a:t>175</a:t>
            </a:r>
            <a:r>
              <a:rPr lang="fr-FR" dirty="0"/>
              <a:t> </a:t>
            </a:r>
            <a:r>
              <a:rPr lang="fr-FR" dirty="0">
                <a:latin typeface="Calisto MT" panose="02040603050505030304" pitchFamily="18" charset="0"/>
              </a:rPr>
              <a:t>Papers removed</a:t>
            </a:r>
          </a:p>
          <a:p>
            <a:r>
              <a:rPr lang="en-US" dirty="0"/>
              <a:t>▸ </a:t>
            </a:r>
            <a:r>
              <a:rPr lang="fr-FR" b="1" dirty="0"/>
              <a:t>119</a:t>
            </a:r>
            <a:r>
              <a:rPr lang="fr-FR" dirty="0"/>
              <a:t> </a:t>
            </a:r>
            <a:r>
              <a:rPr lang="fr-FR" dirty="0">
                <a:latin typeface="Calisto MT" panose="02040603050505030304" pitchFamily="18" charset="0"/>
              </a:rPr>
              <a:t>Papers remained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064581" y="1047137"/>
            <a:ext cx="246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▸ 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61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latin typeface="Calisto MT" panose="0204060305050503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Papers removed</a:t>
            </a:r>
            <a:endParaRPr lang="fr-FR" sz="1700" dirty="0">
              <a:latin typeface="Calisto MT" panose="0204060305050503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/>
              <a:t>▸ 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58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latin typeface="Calisto MT" panose="0204060305050503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Papers remained</a:t>
            </a:r>
            <a:endParaRPr lang="en-US" sz="1600" dirty="0">
              <a:latin typeface="Calisto MT" panose="0204060305050503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64581" y="2546970"/>
            <a:ext cx="2336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▸ </a:t>
            </a:r>
            <a:r>
              <a:rPr lang="fr-FR" b="1" dirty="0"/>
              <a:t>24</a:t>
            </a:r>
            <a:r>
              <a:rPr lang="fr-FR" dirty="0"/>
              <a:t> </a:t>
            </a:r>
            <a:r>
              <a:rPr lang="fr-FR" dirty="0">
                <a:latin typeface="Calisto MT" panose="02040603050505030304" pitchFamily="18" charset="0"/>
              </a:rPr>
              <a:t>Papers added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064581" y="3960310"/>
            <a:ext cx="2477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▸ </a:t>
            </a:r>
            <a:r>
              <a:rPr lang="fr-FR" b="1" dirty="0"/>
              <a:t>82</a:t>
            </a:r>
            <a:r>
              <a:rPr lang="fr-FR" dirty="0"/>
              <a:t> </a:t>
            </a:r>
            <a:r>
              <a:rPr lang="fr-FR" dirty="0">
                <a:latin typeface="Calisto MT" panose="02040603050505030304" pitchFamily="18" charset="0"/>
              </a:rPr>
              <a:t>Final  primary </a:t>
            </a:r>
          </a:p>
          <a:p>
            <a:r>
              <a:rPr lang="fr-FR" dirty="0">
                <a:latin typeface="Calisto MT" panose="02040603050505030304" pitchFamily="18" charset="0"/>
              </a:rPr>
              <a:t>     papers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25" name="Connecteur en angle 94"/>
          <p:cNvCxnSpPr/>
          <p:nvPr/>
        </p:nvCxnSpPr>
        <p:spPr>
          <a:xfrm rot="5400000" flipH="1" flipV="1">
            <a:off x="2069843" y="2225046"/>
            <a:ext cx="5508000" cy="2556000"/>
          </a:xfrm>
          <a:prstGeom prst="bentConnector5">
            <a:avLst>
              <a:gd name="adj1" fmla="val -4649"/>
              <a:gd name="adj2" fmla="val 50000"/>
              <a:gd name="adj3" fmla="val 104649"/>
            </a:avLst>
          </a:prstGeom>
          <a:ln w="2857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2497666" y="3676828"/>
            <a:ext cx="2031244" cy="1080000"/>
          </a:xfrm>
          <a:prstGeom prst="roundRect">
            <a:avLst/>
          </a:prstGeom>
          <a:ln w="38100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First Filtering </a:t>
            </a:r>
          </a:p>
          <a:p>
            <a:pPr algn="ctr"/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(Abstract, Title, Keywords, Conclusion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necteur droit avec flèche 63"/>
          <p:cNvCxnSpPr/>
          <p:nvPr/>
        </p:nvCxnSpPr>
        <p:spPr>
          <a:xfrm>
            <a:off x="6057348" y="1869642"/>
            <a:ext cx="0" cy="324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204" y="1766638"/>
            <a:ext cx="7158683" cy="25979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692" y="1981744"/>
            <a:ext cx="802800" cy="61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AS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1582" y="1981743"/>
            <a:ext cx="803422" cy="61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SD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7716" y="3562771"/>
            <a:ext cx="802800" cy="5710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CS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1840357" y="2615062"/>
            <a:ext cx="436605" cy="93097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1909764" y="4028117"/>
            <a:ext cx="38234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47136" y="2982707"/>
            <a:ext cx="983639" cy="456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  <a:ea typeface="Microsoft JhengHei UI" panose="020B0604030504040204" pitchFamily="34" charset="-120"/>
                <a:cs typeface="Arial" panose="020B0604020202020204" pitchFamily="34" charset="0"/>
              </a:rPr>
              <a:t>Model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4905375" y="2493549"/>
            <a:ext cx="803609" cy="48915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875567" y="3658951"/>
            <a:ext cx="91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212316" y="4057413"/>
            <a:ext cx="79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796169" y="2241369"/>
            <a:ext cx="29160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225984" y="1959696"/>
            <a:ext cx="2298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uses  transformation rules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596999" y="2429470"/>
            <a:ext cx="115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modifies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H="1" flipV="1">
            <a:off x="4905375" y="3439475"/>
            <a:ext cx="787450" cy="38468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>
            <a:off x="3017997" y="3218615"/>
            <a:ext cx="9360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021172" y="2922421"/>
            <a:ext cx="115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onforms to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5713571" y="3656209"/>
            <a:ext cx="1271691" cy="6286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053" y="1409392"/>
            <a:ext cx="2967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703756" y="1880547"/>
            <a:ext cx="1281506" cy="63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Imag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99" y="3408700"/>
            <a:ext cx="461927" cy="373095"/>
          </a:xfrm>
          <a:prstGeom prst="rect">
            <a:avLst/>
          </a:prstGeom>
          <a:ln w="3175">
            <a:noFill/>
          </a:ln>
        </p:spPr>
      </p:pic>
      <p:sp>
        <p:nvSpPr>
          <p:cNvPr id="103" name="Rectangle 102"/>
          <p:cNvSpPr/>
          <p:nvPr/>
        </p:nvSpPr>
        <p:spPr>
          <a:xfrm>
            <a:off x="187997" y="1836896"/>
            <a:ext cx="2833176" cy="24852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6985262" y="3970533"/>
            <a:ext cx="3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à coins arrondis 35"/>
          <p:cNvSpPr/>
          <p:nvPr/>
        </p:nvSpPr>
        <p:spPr>
          <a:xfrm>
            <a:off x="7314558" y="3781795"/>
            <a:ext cx="587375" cy="407688"/>
          </a:xfrm>
          <a:prstGeom prst="roundRect">
            <a:avLst>
              <a:gd name="adj" fmla="val 12773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 flipH="1" flipV="1">
            <a:off x="654636" y="3393902"/>
            <a:ext cx="461025" cy="377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568680" y="2598913"/>
            <a:ext cx="6141" cy="61868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770579" y="2627369"/>
            <a:ext cx="392674" cy="332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1352129" y="3143782"/>
            <a:ext cx="12651" cy="43894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45716" y="3140761"/>
            <a:ext cx="678536" cy="369332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Microsoft JhengHei UI" panose="020B0604030504040204" pitchFamily="34" charset="-120"/>
                <a:cs typeface="Arial" panose="020B0604020202020204" pitchFamily="34" charset="0"/>
              </a:rPr>
              <a:t>Mca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49" name="Connecteur droit avec flèche 48"/>
          <p:cNvCxnSpPr>
            <a:endCxn id="4" idx="3"/>
          </p:cNvCxnSpPr>
          <p:nvPr/>
        </p:nvCxnSpPr>
        <p:spPr>
          <a:xfrm flipH="1">
            <a:off x="1080492" y="2261995"/>
            <a:ext cx="900000" cy="2574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264382" y="2145891"/>
            <a:ext cx="504000" cy="2520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Microsoft JhengHei UI" panose="020B0604030504040204" pitchFamily="34" charset="-120"/>
                <a:cs typeface="Arial" panose="020B0604020202020204" pitchFamily="34" charset="0"/>
              </a:rPr>
              <a:t>Mas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850177" y="2965055"/>
            <a:ext cx="504000" cy="2520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Microsoft JhengHei UI" panose="020B0604030504040204" pitchFamily="34" charset="-120"/>
                <a:cs typeface="Arial" panose="020B0604020202020204" pitchFamily="34" charset="0"/>
              </a:rPr>
              <a:t>Mcs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991163" y="2926795"/>
            <a:ext cx="504000" cy="2520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Microsoft JhengHei UI" panose="020B0604030504040204" pitchFamily="34" charset="-120"/>
                <a:cs typeface="Arial" panose="020B0604020202020204" pitchFamily="34" charset="0"/>
              </a:rPr>
              <a:t>Mac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2436</TotalTime>
  <Words>94</Words>
  <Application>Microsoft Office PowerPoint</Application>
  <PresentationFormat>Affichage à l'écran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Microsoft JhengHei UI</vt:lpstr>
      <vt:lpstr>Arial</vt:lpstr>
      <vt:lpstr>Bookman Old Style</vt:lpstr>
      <vt:lpstr>Calibri</vt:lpstr>
      <vt:lpstr>Calibri Light</vt:lpstr>
      <vt:lpstr>Calisto MT</vt:lpstr>
      <vt:lpstr>Cambria</vt:lpstr>
      <vt:lpstr>Comic Sans MS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Abdelkader Ouared</cp:lastModifiedBy>
  <cp:revision>313</cp:revision>
  <dcterms:created xsi:type="dcterms:W3CDTF">2022-03-17T12:33:18Z</dcterms:created>
  <dcterms:modified xsi:type="dcterms:W3CDTF">2022-04-25T22:15:06Z</dcterms:modified>
</cp:coreProperties>
</file>