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0"/>
  </p:notesMasterIdLst>
  <p:handoutMasterIdLst>
    <p:handoutMasterId r:id="rId21"/>
  </p:handoutMasterIdLst>
  <p:sldIdLst>
    <p:sldId id="256" r:id="rId2"/>
    <p:sldId id="613" r:id="rId3"/>
    <p:sldId id="614" r:id="rId4"/>
    <p:sldId id="615" r:id="rId5"/>
    <p:sldId id="616" r:id="rId6"/>
    <p:sldId id="487" r:id="rId7"/>
    <p:sldId id="588" r:id="rId8"/>
    <p:sldId id="617" r:id="rId9"/>
    <p:sldId id="618" r:id="rId10"/>
    <p:sldId id="619" r:id="rId11"/>
    <p:sldId id="620" r:id="rId12"/>
    <p:sldId id="628" r:id="rId13"/>
    <p:sldId id="622" r:id="rId14"/>
    <p:sldId id="627" r:id="rId15"/>
    <p:sldId id="623" r:id="rId16"/>
    <p:sldId id="589" r:id="rId17"/>
    <p:sldId id="625" r:id="rId18"/>
    <p:sldId id="626" r:id="rId19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397"/>
    <a:srgbClr val="36A63A"/>
    <a:srgbClr val="00FF00"/>
    <a:srgbClr val="047A04"/>
    <a:srgbClr val="6699FF"/>
    <a:srgbClr val="3399FF"/>
    <a:srgbClr val="0066FF"/>
    <a:srgbClr val="0000CC"/>
    <a:srgbClr val="FF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3786" autoAdjust="0"/>
  </p:normalViewPr>
  <p:slideViewPr>
    <p:cSldViewPr>
      <p:cViewPr varScale="1">
        <p:scale>
          <a:sx n="105" d="100"/>
          <a:sy n="105" d="100"/>
        </p:scale>
        <p:origin x="19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916" y="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595702-CDBF-7F4C-80BD-5ECD6612D3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79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EDAF1F9-39BD-564C-A57A-FCBAE9EEBE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7B955B-9B3C-2647-95FD-E9C749E36CDB}" type="slidenum">
              <a:rPr lang="fr-FR" sz="1200"/>
              <a:pPr eaLnBrk="1" hangingPunct="1"/>
              <a:t>1</a:t>
            </a:fld>
            <a:endParaRPr lang="fr-FR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51E99-3993-EC42-9E2E-7C584BC1BD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amur::TITLE-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amur::TEXT+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020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4283968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3652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64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mur::TEXT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969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229600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82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1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Namur::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4217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UNamur::TITLE-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389261"/>
            <a:ext cx="7632848" cy="2047200"/>
          </a:xfrm>
          <a:prstGeom prst="rect">
            <a:avLst/>
          </a:prstGeom>
          <a:ln w="63500" cmpd="tri">
            <a:solidFill>
              <a:srgbClr val="00B050"/>
            </a:solidFill>
          </a:ln>
        </p:spPr>
        <p:txBody>
          <a:bodyPr vert="horz" anchor="ctr" anchorCtr="1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/>
        </p:nvSpPr>
        <p:spPr>
          <a:xfrm>
            <a:off x="-7718" y="-1"/>
            <a:ext cx="9151718" cy="5691187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8" y="239712"/>
            <a:ext cx="91162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/>
        </p:nvGrpSpPr>
        <p:grpSpPr bwMode="auto">
          <a:xfrm>
            <a:off x="6946900" y="5546724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6" y="5832475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71695" y="6597352"/>
            <a:ext cx="899905" cy="161354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4" r:id="rId3"/>
    <p:sldLayoutId id="2147483727" r:id="rId4"/>
    <p:sldLayoutId id="214748372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0"/>
            <a:ext cx="9001000" cy="5157192"/>
          </a:xfrm>
        </p:spPr>
        <p:txBody>
          <a:bodyPr/>
          <a:lstStyle/>
          <a:p>
            <a:r>
              <a:rPr lang="en-GB" sz="6600" b="1" noProof="0" dirty="0" smtClean="0">
                <a:latin typeface="Arial" charset="0"/>
              </a:rPr>
              <a:t>Towards User-Centric </a:t>
            </a:r>
            <a:r>
              <a:rPr lang="en-GB" sz="6600" b="1" cap="small" dirty="0" err="1">
                <a:latin typeface="Arial" charset="0"/>
              </a:rPr>
              <a:t>Dsl</a:t>
            </a:r>
            <a:r>
              <a:rPr lang="en-GB" sz="6600" b="1" noProof="0" dirty="0" err="1" smtClean="0">
                <a:latin typeface="Arial" charset="0"/>
              </a:rPr>
              <a:t>s</a:t>
            </a:r>
            <a:r>
              <a:rPr lang="en-GB" sz="6600" b="1" noProof="0" dirty="0" smtClean="0">
                <a:latin typeface="Arial" charset="0"/>
              </a:rPr>
              <a:t> to Manage </a:t>
            </a:r>
            <a:r>
              <a:rPr lang="en-GB" sz="6600" b="1" cap="small" noProof="0" dirty="0" err="1" smtClean="0">
                <a:latin typeface="Arial" charset="0"/>
              </a:rPr>
              <a:t>IoT</a:t>
            </a:r>
            <a:r>
              <a:rPr lang="en-GB" sz="6600" b="1" cap="small" noProof="0" dirty="0" smtClean="0">
                <a:latin typeface="Arial" charset="0"/>
              </a:rPr>
              <a:t> </a:t>
            </a:r>
            <a:r>
              <a:rPr lang="en-GB" sz="6600" b="1" noProof="0" dirty="0" smtClean="0">
                <a:latin typeface="Arial" charset="0"/>
              </a:rPr>
              <a:t>Systems</a:t>
            </a: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GB" sz="3200" noProof="0" dirty="0" smtClean="0">
                <a:latin typeface="Arial" charset="0"/>
              </a:rPr>
              <a:t>Moussa </a:t>
            </a:r>
            <a:r>
              <a:rPr lang="en-GB" sz="3200" cap="small" noProof="0" dirty="0" smtClean="0">
                <a:latin typeface="Arial" charset="0"/>
              </a:rPr>
              <a:t>Amrani</a:t>
            </a:r>
            <a:r>
              <a:rPr lang="en-GB" sz="3200" noProof="0" dirty="0" smtClean="0">
                <a:latin typeface="Arial" charset="0"/>
              </a:rPr>
              <a:t>, Fabian </a:t>
            </a:r>
            <a:r>
              <a:rPr lang="en-GB" sz="3200" cap="small" noProof="0" dirty="0" smtClean="0">
                <a:latin typeface="Arial" charset="0"/>
              </a:rPr>
              <a:t>Gilson</a:t>
            </a:r>
            <a:r>
              <a:rPr lang="en-GB" sz="3200" noProof="0" dirty="0" smtClean="0">
                <a:latin typeface="Arial" charset="0"/>
              </a:rPr>
              <a:t>, </a:t>
            </a:r>
            <a:br>
              <a:rPr lang="en-GB" sz="3200" noProof="0" dirty="0" smtClean="0">
                <a:latin typeface="Arial" charset="0"/>
              </a:rPr>
            </a:br>
            <a:r>
              <a:rPr lang="en-GB" sz="3200" noProof="0" dirty="0" err="1" smtClean="0">
                <a:latin typeface="Arial" charset="0"/>
              </a:rPr>
              <a:t>Abdelmounaim</a:t>
            </a:r>
            <a:r>
              <a:rPr lang="en-GB" sz="3200" noProof="0" dirty="0" smtClean="0">
                <a:latin typeface="Arial" charset="0"/>
              </a:rPr>
              <a:t> </a:t>
            </a:r>
            <a:r>
              <a:rPr lang="en-GB" sz="3200" cap="small" dirty="0" err="1">
                <a:latin typeface="Arial" charset="0"/>
              </a:rPr>
              <a:t>Debieche</a:t>
            </a:r>
            <a:r>
              <a:rPr lang="en-GB" sz="3200" noProof="0" dirty="0" smtClean="0">
                <a:latin typeface="Arial" charset="0"/>
              </a:rPr>
              <a:t>, Vincent </a:t>
            </a:r>
            <a:r>
              <a:rPr lang="en-GB" sz="3200" cap="small" noProof="0" dirty="0" err="1" smtClean="0">
                <a:latin typeface="Arial" charset="0"/>
              </a:rPr>
              <a:t>Englebert</a:t>
            </a:r>
            <a:endParaRPr lang="en-GB" sz="3200" cap="small" noProof="0" dirty="0">
              <a:latin typeface="Arial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43608" y="645333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Modelsward</a:t>
            </a:r>
            <a:r>
              <a:rPr lang="fr-FR" sz="1600" dirty="0" smtClean="0"/>
              <a:t>, </a:t>
            </a:r>
            <a:r>
              <a:rPr lang="fr-FR" sz="1600" dirty="0" err="1" smtClean="0"/>
              <a:t>Monday</a:t>
            </a:r>
            <a:r>
              <a:rPr lang="fr-FR" sz="1600" dirty="0" smtClean="0"/>
              <a:t> 20</a:t>
            </a:r>
            <a:r>
              <a:rPr lang="fr-FR" sz="1600" baseline="30000" dirty="0" smtClean="0"/>
              <a:t>th</a:t>
            </a:r>
            <a:r>
              <a:rPr lang="fr-FR" sz="1600" dirty="0" smtClean="0"/>
              <a:t> </a:t>
            </a:r>
            <a:r>
              <a:rPr lang="fr-FR" sz="1600" dirty="0" err="1" smtClean="0"/>
              <a:t>February</a:t>
            </a:r>
            <a:r>
              <a:rPr lang="fr-FR" sz="1600" dirty="0" smtClean="0"/>
              <a:t> 2017, Porto (Portugal)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2132856"/>
            <a:ext cx="4604340" cy="43924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Example: Alice’s Home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[WELCOME]</a:t>
            </a:r>
            <a:br>
              <a:rPr lang="en-GB" sz="2000" dirty="0" smtClean="0"/>
            </a:br>
            <a:r>
              <a:rPr lang="en-GB" sz="2000" dirty="0" smtClean="0"/>
              <a:t>When Alice gets home, the </a:t>
            </a:r>
            <a:r>
              <a:rPr lang="en-GB" sz="2000" dirty="0"/>
              <a:t>lights </a:t>
            </a:r>
            <a:r>
              <a:rPr lang="en-GB" sz="2000" dirty="0" smtClean="0"/>
              <a:t>in the entrance / hallway should switch on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[COSY]</a:t>
            </a:r>
            <a:br>
              <a:rPr lang="en-GB" sz="2000" dirty="0" smtClean="0"/>
            </a:br>
            <a:r>
              <a:rPr lang="en-GB" sz="2000" dirty="0" smtClean="0"/>
              <a:t>When Alice stays in the living room long enough, the room’s temperature should be maintained in comfortable temperatures’ range; whereas when absent, it should not drop below 16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[FIRE]</a:t>
            </a:r>
            <a:br>
              <a:rPr lang="en-GB" sz="2000" dirty="0" smtClean="0"/>
            </a:br>
            <a:r>
              <a:rPr lang="en-GB" sz="2000" dirty="0" smtClean="0"/>
              <a:t>When smoke is detected in the kitchen while the kitchen’s temp exceeds 40 for at least five minutes, notify fire.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83" y="1291244"/>
            <a:ext cx="1058017" cy="10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 </a:t>
            </a:r>
            <a:r>
              <a:rPr lang="fr-FR" dirty="0" err="1" smtClean="0"/>
              <a:t>Devices</a:t>
            </a:r>
            <a:r>
              <a:rPr lang="fr-FR" dirty="0" smtClean="0"/>
              <a:t>’ </a:t>
            </a:r>
            <a:r>
              <a:rPr lang="fr-FR" dirty="0" err="1" smtClean="0"/>
              <a:t>Capabilities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00192" y="2691235"/>
            <a:ext cx="1666528" cy="1007315"/>
          </a:xfrm>
        </p:spPr>
        <p:txBody>
          <a:bodyPr/>
          <a:lstStyle/>
          <a:p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on()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off()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blink()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0" y="1465067"/>
            <a:ext cx="800223" cy="116396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37798" y="2620699"/>
            <a:ext cx="1586385" cy="766961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DoorLock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close()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76" y="1434399"/>
            <a:ext cx="1268760" cy="12687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60" y="2650462"/>
            <a:ext cx="1093664" cy="727784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3332191" y="3338561"/>
            <a:ext cx="1800201" cy="2355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Gateway {}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43292"/>
            <a:ext cx="1151384" cy="783110"/>
          </a:xfrm>
          <a:prstGeom prst="rect">
            <a:avLst/>
          </a:prstGeom>
        </p:spPr>
      </p:pic>
      <p:sp>
        <p:nvSpPr>
          <p:cNvPr id="14" name="Espace réservé du contenu 2"/>
          <p:cNvSpPr txBox="1">
            <a:spLocks/>
          </p:cNvSpPr>
          <p:nvPr/>
        </p:nvSpPr>
        <p:spPr>
          <a:xfrm>
            <a:off x="237604" y="5320560"/>
            <a:ext cx="1886124" cy="7920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SmokeDetector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sensing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smoke()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alarm()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84" y="4149080"/>
            <a:ext cx="1327944" cy="1298694"/>
          </a:xfrm>
          <a:prstGeom prst="rect">
            <a:avLst/>
          </a:prstGeom>
        </p:spPr>
      </p:pic>
      <p:sp>
        <p:nvSpPr>
          <p:cNvPr id="16" name="Espace réservé du contenu 2"/>
          <p:cNvSpPr txBox="1">
            <a:spLocks/>
          </p:cNvSpPr>
          <p:nvPr/>
        </p:nvSpPr>
        <p:spPr>
          <a:xfrm>
            <a:off x="6329939" y="5422403"/>
            <a:ext cx="1607034" cy="588402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ring()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Reflect</a:t>
            </a:r>
            <a:r>
              <a:rPr lang="fr-FR" dirty="0"/>
              <a:t> Network Configuration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0" y="1465067"/>
            <a:ext cx="800223" cy="11639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60" y="2650462"/>
            <a:ext cx="1093664" cy="72778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43292"/>
            <a:ext cx="1151384" cy="7831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84" y="4149080"/>
            <a:ext cx="1327944" cy="1298694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6702281" y="1416858"/>
            <a:ext cx="646331" cy="688619"/>
            <a:chOff x="6702281" y="1416858"/>
            <a:chExt cx="646331" cy="688619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416858"/>
              <a:ext cx="442398" cy="442398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6702281" y="1859256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living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995192" y="1728503"/>
            <a:ext cx="800219" cy="688619"/>
            <a:chOff x="5995192" y="1728503"/>
            <a:chExt cx="800219" cy="68861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151" y="1728503"/>
              <a:ext cx="442398" cy="442398"/>
            </a:xfrm>
            <a:prstGeom prst="rect">
              <a:avLst/>
            </a:prstGeom>
          </p:spPr>
        </p:pic>
        <p:sp>
          <p:nvSpPr>
            <p:cNvPr id="28" name="ZoneTexte 27"/>
            <p:cNvSpPr txBox="1"/>
            <p:nvPr/>
          </p:nvSpPr>
          <p:spPr>
            <a:xfrm>
              <a:off x="5995192" y="2170901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corridor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9" name="Connecteur droit 28"/>
          <p:cNvCxnSpPr>
            <a:stCxn id="5" idx="3"/>
            <a:endCxn id="11" idx="1"/>
          </p:cNvCxnSpPr>
          <p:nvPr/>
        </p:nvCxnSpPr>
        <p:spPr>
          <a:xfrm>
            <a:off x="1631103" y="2047047"/>
            <a:ext cx="2054357" cy="967307"/>
          </a:xfrm>
          <a:prstGeom prst="line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828889" y="1949702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50"/>
                </a:solidFill>
              </a:rPr>
              <a:t>Mqtt</a:t>
            </a:r>
            <a:endParaRPr lang="fr-FR" sz="1000" cap="small" dirty="0">
              <a:solidFill>
                <a:srgbClr val="00B050"/>
              </a:solidFill>
            </a:endParaRPr>
          </a:p>
        </p:txBody>
      </p:sp>
      <p:cxnSp>
        <p:nvCxnSpPr>
          <p:cNvPr id="32" name="Connecteur droit 31"/>
          <p:cNvCxnSpPr>
            <a:stCxn id="25" idx="2"/>
            <a:endCxn id="11" idx="3"/>
          </p:cNvCxnSpPr>
          <p:nvPr/>
        </p:nvCxnSpPr>
        <p:spPr>
          <a:xfrm flipH="1">
            <a:off x="4779124" y="2105477"/>
            <a:ext cx="2246323" cy="908877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8" idx="1"/>
            <a:endCxn id="11" idx="3"/>
          </p:cNvCxnSpPr>
          <p:nvPr/>
        </p:nvCxnSpPr>
        <p:spPr>
          <a:xfrm flipH="1">
            <a:off x="4779124" y="2294012"/>
            <a:ext cx="1216068" cy="720342"/>
          </a:xfrm>
          <a:prstGeom prst="line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721776" y="4715415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F0"/>
                </a:solidFill>
              </a:rPr>
              <a:t>Tcp</a:t>
            </a:r>
            <a:endParaRPr lang="fr-FR" sz="1000" cap="small" dirty="0">
              <a:solidFill>
                <a:srgbClr val="00B0F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288243" y="2173258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50"/>
                </a:solidFill>
              </a:rPr>
              <a:t>Mqtt</a:t>
            </a:r>
            <a:endParaRPr lang="fr-FR" sz="1000" cap="small" dirty="0">
              <a:solidFill>
                <a:srgbClr val="00B050"/>
              </a:solidFill>
            </a:endParaRPr>
          </a:p>
        </p:txBody>
      </p:sp>
      <p:cxnSp>
        <p:nvCxnSpPr>
          <p:cNvPr id="45" name="Connecteur droit 44"/>
          <p:cNvCxnSpPr>
            <a:stCxn id="15" idx="1"/>
            <a:endCxn id="11" idx="2"/>
          </p:cNvCxnSpPr>
          <p:nvPr/>
        </p:nvCxnSpPr>
        <p:spPr>
          <a:xfrm flipH="1" flipV="1">
            <a:off x="4232292" y="3378246"/>
            <a:ext cx="2237192" cy="1420181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3" idx="3"/>
            <a:endCxn id="11" idx="2"/>
          </p:cNvCxnSpPr>
          <p:nvPr/>
        </p:nvCxnSpPr>
        <p:spPr>
          <a:xfrm flipV="1">
            <a:off x="1906960" y="3378246"/>
            <a:ext cx="2325332" cy="155660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593633" y="2338435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F0"/>
                </a:solidFill>
              </a:rPr>
              <a:t>Tcp</a:t>
            </a:r>
            <a:endParaRPr lang="fr-FR" sz="1000" cap="small" dirty="0">
              <a:solidFill>
                <a:srgbClr val="00B0F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01644" y="3968954"/>
            <a:ext cx="33843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MyHome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DoorLock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corridorLight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livingLight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corridorDetector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PresenceDetector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livingDetector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PresenceDetector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corridorLight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livingLight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4" grpId="0"/>
      <p:bldP spid="34" grpId="1"/>
      <p:bldP spid="44" grpId="0"/>
      <p:bldP spid="44" grpId="1"/>
      <p:bldP spid="51" grpId="0"/>
      <p:bldP spid="51" grpId="1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 </a:t>
            </a:r>
            <a:r>
              <a:rPr lang="fr-FR" dirty="0" err="1" smtClean="0"/>
              <a:t>Users</a:t>
            </a:r>
            <a:r>
              <a:rPr lang="fr-FR" dirty="0" smtClean="0"/>
              <a:t>’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6652200" cy="1392646"/>
          </a:xfrm>
        </p:spPr>
        <p:txBody>
          <a:bodyPr/>
          <a:lstStyle/>
          <a:p>
            <a:r>
              <a:rPr lang="fr-FR" sz="1200" dirty="0" smtClean="0"/>
              <a:t>[WELCOME] </a:t>
            </a:r>
            <a:r>
              <a:rPr lang="en-GB" sz="1200" dirty="0"/>
              <a:t>When Alice gets home, the lights in the entrance / hallway should switch </a:t>
            </a:r>
            <a:r>
              <a:rPr lang="en-GB" sz="1200" dirty="0" smtClean="0"/>
              <a:t>on</a:t>
            </a:r>
            <a:endParaRPr lang="fr-FR" sz="1200" dirty="0" smtClean="0"/>
          </a:p>
          <a:p>
            <a:endParaRPr lang="fr-FR" sz="1000" dirty="0" smtClean="0"/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SwitchLightsWhenEnter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frontdoor.opened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corridorDetector.detected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corridorLight.on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livingLight.on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57200" y="4869160"/>
            <a:ext cx="6652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[FIRE</a:t>
            </a:r>
            <a:r>
              <a:rPr lang="en-GB" sz="1200" dirty="0" smtClean="0">
                <a:solidFill>
                  <a:srgbClr val="474746"/>
                </a:solidFill>
                <a:latin typeface="+mj-lt"/>
                <a:cs typeface="+mn-cs"/>
              </a:rPr>
              <a:t>] When </a:t>
            </a:r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smoke is detected in </a:t>
            </a:r>
            <a:r>
              <a:rPr lang="en-GB" sz="1200" dirty="0" smtClean="0">
                <a:solidFill>
                  <a:srgbClr val="474746"/>
                </a:solidFill>
                <a:latin typeface="+mj-lt"/>
                <a:cs typeface="+mn-cs"/>
              </a:rPr>
              <a:t>the kitchen </a:t>
            </a:r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while the kitchen’s temp exceeds 40 for at least five minutes, notify fire.</a:t>
            </a:r>
          </a:p>
          <a:p>
            <a:endParaRPr lang="fr-FR" sz="1000" dirty="0" smtClean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AlarmWhenSmokeAndHighTemp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kitchenTemp.getTemp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45 </a:t>
            </a:r>
            <a:r>
              <a:rPr lang="fr-FR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min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smokeDetector.smoke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alarm.sound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fr-FR" sz="1000" dirty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95" y="2041431"/>
            <a:ext cx="3282305" cy="35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Challenges (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others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23528" y="1378422"/>
            <a:ext cx="8363272" cy="5146922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Capability</a:t>
            </a:r>
            <a:r>
              <a:rPr lang="fr-FR" sz="2000" dirty="0" smtClean="0">
                <a:solidFill>
                  <a:srgbClr val="00B050"/>
                </a:solidFill>
              </a:rPr>
              <a:t>/Network </a:t>
            </a:r>
            <a:r>
              <a:rPr lang="fr-FR" sz="2000" dirty="0" err="1" smtClean="0">
                <a:solidFill>
                  <a:srgbClr val="00B050"/>
                </a:solidFill>
              </a:rPr>
              <a:t>Discovery</a:t>
            </a:r>
            <a:r>
              <a:rPr lang="fr-FR" sz="2000" dirty="0" smtClean="0">
                <a:solidFill>
                  <a:srgbClr val="00B050"/>
                </a:solidFill>
              </a:rPr>
              <a:t> in </a:t>
            </a:r>
            <a:r>
              <a:rPr lang="fr-FR" sz="2000" dirty="0" err="1" smtClean="0">
                <a:solidFill>
                  <a:srgbClr val="00B050"/>
                </a:solidFill>
              </a:rPr>
              <a:t>dynamically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changing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IoT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Systems</a:t>
            </a:r>
            <a:endParaRPr lang="fr-FR" sz="2000" dirty="0" smtClean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Once </a:t>
            </a:r>
            <a:r>
              <a:rPr lang="fr-FR" sz="1300" dirty="0" err="1" smtClean="0"/>
              <a:t>connected</a:t>
            </a:r>
            <a:r>
              <a:rPr lang="fr-FR" sz="1300" dirty="0" smtClean="0"/>
              <a:t>,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</a:t>
            </a:r>
            <a:r>
              <a:rPr lang="fr-FR" sz="1300" dirty="0" err="1" smtClean="0"/>
              <a:t>does</a:t>
            </a:r>
            <a:r>
              <a:rPr lang="fr-FR" sz="1300" dirty="0" smtClean="0"/>
              <a:t> a </a:t>
            </a:r>
            <a:r>
              <a:rPr lang="fr-FR" sz="1300" dirty="0" err="1" smtClean="0"/>
              <a:t>device</a:t>
            </a:r>
            <a:r>
              <a:rPr lang="fr-FR" sz="1300" dirty="0" smtClean="0"/>
              <a:t> expose to the </a:t>
            </a:r>
            <a:r>
              <a:rPr lang="fr-FR" sz="1300" dirty="0" err="1" smtClean="0"/>
              <a:t>external</a:t>
            </a:r>
            <a:r>
              <a:rPr lang="fr-FR" sz="1300" dirty="0" smtClean="0"/>
              <a:t> world?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Lack</a:t>
            </a:r>
            <a:r>
              <a:rPr lang="fr-FR" sz="1300" dirty="0" smtClean="0"/>
              <a:t> of </a:t>
            </a:r>
            <a:r>
              <a:rPr lang="fr-FR" sz="1300" dirty="0" err="1" smtClean="0"/>
              <a:t>uniform</a:t>
            </a:r>
            <a:r>
              <a:rPr lang="fr-FR" sz="1300" dirty="0" smtClean="0"/>
              <a:t> and </a:t>
            </a:r>
            <a:r>
              <a:rPr lang="fr-FR" sz="1300" dirty="0" err="1" smtClean="0"/>
              <a:t>standardised</a:t>
            </a:r>
            <a:r>
              <a:rPr lang="fr-FR" sz="1300" dirty="0" smtClean="0"/>
              <a:t> </a:t>
            </a:r>
            <a:r>
              <a:rPr lang="fr-FR" sz="1300" dirty="0" err="1" smtClean="0"/>
              <a:t>protocol</a:t>
            </a:r>
            <a:r>
              <a:rPr lang="fr-FR" sz="1300" dirty="0"/>
              <a:t/>
            </a:r>
            <a:br>
              <a:rPr lang="fr-FR" sz="1300" dirty="0"/>
            </a:br>
            <a:r>
              <a:rPr lang="fr-FR" sz="1300" dirty="0" smtClean="0"/>
              <a:t>(</a:t>
            </a:r>
            <a:r>
              <a:rPr lang="fr-FR" sz="1300" dirty="0" err="1" smtClean="0"/>
              <a:t>just</a:t>
            </a:r>
            <a:r>
              <a:rPr lang="fr-FR" sz="1300" dirty="0" smtClean="0"/>
              <a:t> </a:t>
            </a:r>
            <a:r>
              <a:rPr lang="fr-FR" sz="1300" dirty="0" err="1" smtClean="0"/>
              <a:t>like</a:t>
            </a:r>
            <a:r>
              <a:rPr lang="fr-FR" sz="1300" dirty="0" smtClean="0"/>
              <a:t> for </a:t>
            </a:r>
            <a:r>
              <a:rPr lang="fr-FR" sz="1300" cap="small" dirty="0" err="1" smtClean="0"/>
              <a:t>Usb</a:t>
            </a:r>
            <a:r>
              <a:rPr lang="fr-FR" sz="1300" dirty="0" smtClean="0"/>
              <a:t>, </a:t>
            </a:r>
            <a:r>
              <a:rPr lang="fr-FR" sz="1300" dirty="0" err="1" smtClean="0"/>
              <a:t>BlueTooth</a:t>
            </a:r>
            <a:r>
              <a:rPr lang="fr-FR" sz="1300" dirty="0" smtClean="0"/>
              <a:t>, etc.)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err="1" smtClean="0">
                <a:solidFill>
                  <a:srgbClr val="00B050"/>
                </a:solidFill>
              </a:rPr>
              <a:t>Complex</a:t>
            </a:r>
            <a:r>
              <a:rPr lang="fr-FR" sz="2000" dirty="0" smtClean="0">
                <a:solidFill>
                  <a:srgbClr val="00B050"/>
                </a:solidFill>
              </a:rPr>
              <a:t> Event </a:t>
            </a:r>
            <a:r>
              <a:rPr lang="fr-FR" sz="2000" dirty="0" err="1" smtClean="0">
                <a:solidFill>
                  <a:srgbClr val="00B050"/>
                </a:solidFill>
              </a:rPr>
              <a:t>Processing</a:t>
            </a:r>
            <a:r>
              <a:rPr lang="fr-FR" sz="2000" dirty="0" smtClean="0">
                <a:solidFill>
                  <a:srgbClr val="00B050"/>
                </a:solidFill>
              </a:rPr>
              <a:t> (</a:t>
            </a:r>
            <a:r>
              <a:rPr lang="fr-FR" sz="2000" cap="small" dirty="0" smtClean="0">
                <a:solidFill>
                  <a:srgbClr val="00B050"/>
                </a:solidFill>
              </a:rPr>
              <a:t>Cep</a:t>
            </a:r>
            <a:r>
              <a:rPr lang="fr-FR" sz="2000" dirty="0" smtClean="0">
                <a:solidFill>
                  <a:srgbClr val="00B050"/>
                </a:solidFill>
              </a:rPr>
              <a:t>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Expose high-</a:t>
            </a:r>
            <a:r>
              <a:rPr lang="fr-FR" sz="1300" dirty="0" err="1" smtClean="0"/>
              <a:t>level</a:t>
            </a:r>
            <a:r>
              <a:rPr lang="fr-FR" sz="1300" dirty="0" smtClean="0"/>
              <a:t>, abstract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, </a:t>
            </a:r>
            <a:r>
              <a:rPr lang="fr-FR" sz="1300" dirty="0" err="1" smtClean="0"/>
              <a:t>instead</a:t>
            </a:r>
            <a:r>
              <a:rPr lang="fr-FR" sz="1300" dirty="0" smtClean="0"/>
              <a:t> of </a:t>
            </a:r>
            <a:r>
              <a:rPr lang="fr-FR" sz="1300" dirty="0" err="1" smtClean="0"/>
              <a:t>low-level</a:t>
            </a:r>
            <a:r>
              <a:rPr lang="fr-FR" sz="1300" dirty="0" smtClean="0"/>
              <a:t>, </a:t>
            </a:r>
            <a:r>
              <a:rPr lang="fr-FR" sz="1300" dirty="0" err="1" smtClean="0"/>
              <a:t>technical</a:t>
            </a:r>
            <a:r>
              <a:rPr lang="fr-FR" sz="1300" dirty="0" smtClean="0"/>
              <a:t> </a:t>
            </a:r>
            <a:r>
              <a:rPr lang="fr-FR" sz="1300" dirty="0" err="1" smtClean="0"/>
              <a:t>ones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Complex</a:t>
            </a:r>
            <a:r>
              <a:rPr lang="fr-FR" sz="1300" dirty="0" smtClean="0"/>
              <a:t> </a:t>
            </a:r>
            <a:r>
              <a:rPr lang="fr-FR" sz="1300" dirty="0" err="1" smtClean="0"/>
              <a:t>analysis</a:t>
            </a:r>
            <a:r>
              <a:rPr lang="fr-FR" sz="1300" dirty="0" smtClean="0"/>
              <a:t> of data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to </a:t>
            </a:r>
            <a:r>
              <a:rPr lang="fr-FR" sz="1300" dirty="0" err="1" smtClean="0"/>
              <a:t>filter</a:t>
            </a:r>
            <a:r>
              <a:rPr lang="fr-FR" sz="1300" dirty="0" smtClean="0"/>
              <a:t> and expose </a:t>
            </a:r>
            <a:r>
              <a:rPr lang="fr-FR" sz="1300" dirty="0" err="1" smtClean="0"/>
              <a:t>only</a:t>
            </a:r>
            <a:r>
              <a:rPr lang="fr-FR" sz="1300" dirty="0" smtClean="0"/>
              <a:t>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is</a:t>
            </a:r>
            <a:r>
              <a:rPr lang="fr-FR" sz="1300" dirty="0" smtClean="0"/>
              <a:t> scenario-relevant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Bi-</a:t>
            </a:r>
            <a:r>
              <a:rPr lang="fr-FR" sz="1300" dirty="0" err="1" smtClean="0"/>
              <a:t>directional</a:t>
            </a:r>
            <a:r>
              <a:rPr lang="fr-FR" sz="1300" dirty="0" smtClean="0"/>
              <a:t> </a:t>
            </a:r>
            <a:r>
              <a:rPr lang="fr-FR" sz="1300" dirty="0" err="1" smtClean="0"/>
              <a:t>operation</a:t>
            </a:r>
            <a:r>
              <a:rPr lang="fr-FR" sz="1300" dirty="0"/>
              <a:t> </a:t>
            </a:r>
            <a:r>
              <a:rPr lang="fr-FR" sz="1300" dirty="0" smtClean="0"/>
              <a:t>to translate back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err="1">
                <a:solidFill>
                  <a:srgbClr val="00B050"/>
                </a:solidFill>
              </a:rPr>
              <a:t>Interoperability</a:t>
            </a:r>
            <a:endParaRPr lang="fr-FR" sz="2000" dirty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/>
              <a:t>Expose high-</a:t>
            </a:r>
            <a:r>
              <a:rPr lang="fr-FR" sz="1300" dirty="0" err="1"/>
              <a:t>level</a:t>
            </a:r>
            <a:r>
              <a:rPr lang="fr-FR" sz="1300" dirty="0"/>
              <a:t>, abstract </a:t>
            </a:r>
            <a:r>
              <a:rPr lang="fr-FR" sz="1300" dirty="0" err="1"/>
              <a:t>capabilities</a:t>
            </a:r>
            <a:r>
              <a:rPr lang="fr-FR" sz="1300" dirty="0"/>
              <a:t>, </a:t>
            </a:r>
            <a:r>
              <a:rPr lang="fr-FR" sz="1300" dirty="0" err="1"/>
              <a:t>instead</a:t>
            </a:r>
            <a:r>
              <a:rPr lang="fr-FR" sz="1300" dirty="0"/>
              <a:t> of </a:t>
            </a:r>
            <a:r>
              <a:rPr lang="fr-FR" sz="1300" dirty="0" err="1"/>
              <a:t>low-level</a:t>
            </a:r>
            <a:r>
              <a:rPr lang="fr-FR" sz="1300" dirty="0"/>
              <a:t>, </a:t>
            </a:r>
            <a:r>
              <a:rPr lang="fr-FR" sz="1300" dirty="0" err="1"/>
              <a:t>technical</a:t>
            </a:r>
            <a:r>
              <a:rPr lang="fr-FR" sz="1300" dirty="0"/>
              <a:t> </a:t>
            </a:r>
            <a:r>
              <a:rPr lang="fr-FR" sz="1300" dirty="0" err="1"/>
              <a:t>ones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/>
              <a:t>Complex</a:t>
            </a:r>
            <a:r>
              <a:rPr lang="fr-FR" sz="1300" dirty="0"/>
              <a:t> </a:t>
            </a:r>
            <a:r>
              <a:rPr lang="fr-FR" sz="1300" dirty="0" err="1"/>
              <a:t>analysis</a:t>
            </a:r>
            <a:r>
              <a:rPr lang="fr-FR" sz="1300" dirty="0"/>
              <a:t> of data </a:t>
            </a:r>
            <a:r>
              <a:rPr lang="fr-FR" sz="1300" dirty="0" err="1"/>
              <a:t>streams</a:t>
            </a:r>
            <a:r>
              <a:rPr lang="fr-FR" sz="1300" dirty="0"/>
              <a:t> to </a:t>
            </a:r>
            <a:r>
              <a:rPr lang="fr-FR" sz="1300" dirty="0" err="1"/>
              <a:t>filter</a:t>
            </a:r>
            <a:r>
              <a:rPr lang="fr-FR" sz="1300" dirty="0"/>
              <a:t> and expose </a:t>
            </a:r>
            <a:r>
              <a:rPr lang="fr-FR" sz="1300" dirty="0" err="1"/>
              <a:t>only</a:t>
            </a:r>
            <a:r>
              <a:rPr lang="fr-FR" sz="1300" dirty="0"/>
              <a:t> </a:t>
            </a:r>
            <a:r>
              <a:rPr lang="fr-FR" sz="1300" dirty="0" err="1"/>
              <a:t>what</a:t>
            </a:r>
            <a:r>
              <a:rPr lang="fr-FR" sz="1300" dirty="0"/>
              <a:t> </a:t>
            </a:r>
            <a:r>
              <a:rPr lang="fr-FR" sz="1300" dirty="0" err="1"/>
              <a:t>is</a:t>
            </a:r>
            <a:r>
              <a:rPr lang="fr-FR" sz="1300" dirty="0"/>
              <a:t> scenario-relevant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/>
              <a:t>Bi-</a:t>
            </a:r>
            <a:r>
              <a:rPr lang="fr-FR" sz="1300" dirty="0" err="1"/>
              <a:t>directional</a:t>
            </a:r>
            <a:r>
              <a:rPr lang="fr-FR" sz="1300" dirty="0"/>
              <a:t> </a:t>
            </a:r>
            <a:r>
              <a:rPr lang="fr-FR" sz="1300" dirty="0" err="1"/>
              <a:t>operation</a:t>
            </a:r>
            <a:r>
              <a:rPr lang="fr-FR" sz="1300" dirty="0"/>
              <a:t> to translate back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rgbClr val="00B050"/>
                </a:solidFill>
              </a:rPr>
              <a:t>Data Management</a:t>
            </a:r>
            <a:endParaRPr lang="fr-FR" sz="2000" dirty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Handle</a:t>
            </a:r>
            <a:r>
              <a:rPr lang="fr-FR" sz="1300" dirty="0" smtClean="0"/>
              <a:t> large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of </a:t>
            </a:r>
            <a:r>
              <a:rPr lang="fr-FR" sz="1300" dirty="0" err="1" smtClean="0"/>
              <a:t>events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Storage and Post-</a:t>
            </a:r>
            <a:r>
              <a:rPr lang="fr-FR" sz="1300" dirty="0" err="1" smtClean="0"/>
              <a:t>Processing</a:t>
            </a:r>
            <a:r>
              <a:rPr lang="fr-FR" sz="1300" dirty="0" smtClean="0"/>
              <a:t> (</a:t>
            </a:r>
            <a:r>
              <a:rPr lang="fr-FR" sz="1300" dirty="0" err="1" smtClean="0"/>
              <a:t>also</a:t>
            </a:r>
            <a:r>
              <a:rPr lang="fr-FR" sz="1300" dirty="0" smtClean="0"/>
              <a:t> </a:t>
            </a:r>
            <a:r>
              <a:rPr lang="fr-FR" sz="1300" dirty="0" err="1" smtClean="0"/>
              <a:t>useful</a:t>
            </a:r>
            <a:r>
              <a:rPr lang="fr-FR" sz="1300" dirty="0" smtClean="0"/>
              <a:t> for </a:t>
            </a:r>
            <a:r>
              <a:rPr lang="fr-FR" sz="1300" cap="small" dirty="0" smtClean="0"/>
              <a:t>Cep</a:t>
            </a:r>
            <a:r>
              <a:rPr lang="fr-FR" sz="1300" dirty="0" smtClean="0"/>
              <a:t>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Mining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to </a:t>
            </a:r>
            <a:r>
              <a:rPr lang="fr-FR" sz="1300" dirty="0" err="1" smtClean="0"/>
              <a:t>extract</a:t>
            </a:r>
            <a:r>
              <a:rPr lang="fr-FR" sz="1300" dirty="0" smtClean="0"/>
              <a:t> relevant info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2696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Related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82352" y="1412776"/>
            <a:ext cx="8579296" cy="5058078"/>
          </a:xfrm>
        </p:spPr>
        <p:txBody>
          <a:bodyPr/>
          <a:lstStyle/>
          <a:p>
            <a:r>
              <a:rPr lang="fr-FR" sz="2400" dirty="0" err="1" smtClean="0"/>
              <a:t>ThingML</a:t>
            </a:r>
            <a:r>
              <a:rPr lang="fr-FR" sz="2400" dirty="0"/>
              <a:t> [</a:t>
            </a:r>
            <a:r>
              <a:rPr lang="fr-FR" sz="2400" dirty="0" err="1"/>
              <a:t>Harrand</a:t>
            </a:r>
            <a:r>
              <a:rPr lang="fr-FR" sz="2400" dirty="0"/>
              <a:t> et al., 2016] </a:t>
            </a:r>
            <a:r>
              <a:rPr lang="fr-FR" sz="2400" dirty="0" smtClean="0"/>
              <a:t>&amp; </a:t>
            </a:r>
            <a:r>
              <a:rPr lang="fr-FR" sz="2400" dirty="0" err="1" smtClean="0"/>
              <a:t>ArduinoML</a:t>
            </a:r>
            <a:r>
              <a:rPr lang="fr-FR" sz="2400" dirty="0"/>
              <a:t> [</a:t>
            </a:r>
            <a:r>
              <a:rPr lang="fr-FR" sz="2400" dirty="0" err="1"/>
              <a:t>Mosser</a:t>
            </a:r>
            <a:r>
              <a:rPr lang="fr-FR" sz="2400" dirty="0"/>
              <a:t> et al., 2014]</a:t>
            </a:r>
            <a:endParaRPr lang="fr-FR" sz="24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Similar</a:t>
            </a:r>
            <a:r>
              <a:rPr lang="fr-FR" sz="1700" dirty="0" smtClean="0"/>
              <a:t> </a:t>
            </a:r>
            <a:r>
              <a:rPr lang="fr-FR" sz="1700" dirty="0" err="1" smtClean="0"/>
              <a:t>thing</a:t>
            </a:r>
            <a:r>
              <a:rPr lang="fr-FR" sz="1700" dirty="0" smtClean="0"/>
              <a:t> description (</a:t>
            </a:r>
            <a:r>
              <a:rPr lang="fr-FR" sz="1700" dirty="0" err="1" smtClean="0"/>
              <a:t>based</a:t>
            </a:r>
            <a:r>
              <a:rPr lang="fr-FR" sz="1700" dirty="0" smtClean="0"/>
              <a:t> on messages, ports, etc.)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Purpose</a:t>
            </a:r>
            <a:r>
              <a:rPr lang="fr-FR" sz="1700" dirty="0" smtClean="0"/>
              <a:t>: </a:t>
            </a:r>
            <a:r>
              <a:rPr lang="fr-FR" sz="1700" b="1" dirty="0" smtClean="0">
                <a:solidFill>
                  <a:srgbClr val="00B050"/>
                </a:solidFill>
              </a:rPr>
              <a:t>program</a:t>
            </a:r>
            <a:r>
              <a:rPr lang="fr-FR" sz="1700" dirty="0" smtClean="0"/>
              <a:t> </a:t>
            </a:r>
            <a:r>
              <a:rPr lang="fr-FR" sz="1700" dirty="0" err="1" smtClean="0"/>
              <a:t>things</a:t>
            </a:r>
            <a:r>
              <a:rPr lang="fr-FR" sz="1700" dirty="0" smtClean="0"/>
              <a:t>, </a:t>
            </a:r>
            <a:r>
              <a:rPr lang="fr-FR" sz="1700" dirty="0" err="1" smtClean="0"/>
              <a:t>instead</a:t>
            </a:r>
            <a:r>
              <a:rPr lang="fr-FR" sz="1700" dirty="0" smtClean="0"/>
              <a:t> of </a:t>
            </a:r>
            <a:r>
              <a:rPr lang="fr-FR" sz="1700" b="1" dirty="0" err="1" smtClean="0"/>
              <a:t>using</a:t>
            </a:r>
            <a:r>
              <a:rPr lang="fr-FR" sz="1700" dirty="0" smtClean="0"/>
              <a:t> </a:t>
            </a:r>
            <a:r>
              <a:rPr lang="fr-FR" sz="1700" dirty="0" err="1" smtClean="0"/>
              <a:t>them</a:t>
            </a:r>
            <a:r>
              <a:rPr lang="fr-FR" sz="1700" dirty="0" smtClean="0"/>
              <a:t> for </a:t>
            </a:r>
            <a:r>
              <a:rPr lang="fr-FR" sz="1700" dirty="0" err="1" smtClean="0"/>
              <a:t>users</a:t>
            </a:r>
            <a:r>
              <a:rPr lang="fr-FR" sz="1700" dirty="0" smtClean="0"/>
              <a:t>’ scenarios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r>
              <a:rPr lang="fr-FR" sz="2400" cap="small" dirty="0" err="1"/>
              <a:t>Midgar</a:t>
            </a:r>
            <a:r>
              <a:rPr lang="fr-FR" sz="2400" cap="small" dirty="0"/>
              <a:t> </a:t>
            </a:r>
            <a:r>
              <a:rPr lang="fr-FR" sz="2400" dirty="0"/>
              <a:t>[Garcia et al., 2014] and [</a:t>
            </a:r>
            <a:r>
              <a:rPr lang="fr-FR" sz="2400" dirty="0" err="1"/>
              <a:t>Salihbegovic</a:t>
            </a:r>
            <a:r>
              <a:rPr lang="fr-FR" sz="2400" dirty="0"/>
              <a:t> et al., </a:t>
            </a:r>
            <a:r>
              <a:rPr lang="fr-FR" sz="2400" dirty="0" smtClean="0"/>
              <a:t>2015]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smtClean="0"/>
              <a:t>Visual Interface for </a:t>
            </a:r>
            <a:r>
              <a:rPr lang="fr-FR" sz="1700" dirty="0" err="1" smtClean="0"/>
              <a:t>controlling</a:t>
            </a:r>
            <a:r>
              <a:rPr lang="fr-FR" sz="1700" dirty="0" smtClean="0"/>
              <a:t> </a:t>
            </a:r>
            <a:r>
              <a:rPr lang="fr-FR" sz="1700" dirty="0" err="1" smtClean="0"/>
              <a:t>interconnected</a:t>
            </a:r>
            <a:r>
              <a:rPr lang="fr-FR" sz="1700" dirty="0" smtClean="0"/>
              <a:t> </a:t>
            </a:r>
            <a:r>
              <a:rPr lang="fr-FR" sz="1700" dirty="0" err="1" smtClean="0"/>
              <a:t>devices</a:t>
            </a:r>
            <a:endParaRPr lang="fr-FR" sz="17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Automatic</a:t>
            </a:r>
            <a:r>
              <a:rPr lang="fr-FR" sz="1700" dirty="0" smtClean="0"/>
              <a:t> </a:t>
            </a:r>
            <a:r>
              <a:rPr lang="fr-FR" sz="1700" dirty="0" err="1" smtClean="0"/>
              <a:t>Generation</a:t>
            </a:r>
            <a:r>
              <a:rPr lang="fr-FR" sz="1700" dirty="0" smtClean="0"/>
              <a:t> of « glue » code for </a:t>
            </a:r>
            <a:r>
              <a:rPr lang="fr-FR" sz="1700" dirty="0" err="1" smtClean="0"/>
              <a:t>interconnection</a:t>
            </a:r>
            <a:endParaRPr lang="fr-FR" sz="17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Specific</a:t>
            </a:r>
            <a:r>
              <a:rPr lang="fr-FR" sz="1700" dirty="0" smtClean="0"/>
              <a:t> Application </a:t>
            </a:r>
            <a:r>
              <a:rPr lang="fr-FR" sz="1700" dirty="0" err="1" smtClean="0"/>
              <a:t>Domains</a:t>
            </a:r>
            <a:r>
              <a:rPr lang="fr-FR" sz="1700" dirty="0" smtClean="0"/>
              <a:t>: Smart-Home Patient Monitoring, 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r>
              <a:rPr lang="da-DK" sz="2400" cap="small" dirty="0"/>
              <a:t>Chariot </a:t>
            </a:r>
            <a:r>
              <a:rPr lang="da-DK" sz="2400" dirty="0"/>
              <a:t>[Pradhan et al., 2015</a:t>
            </a:r>
            <a:r>
              <a:rPr lang="da-DK" sz="2400" dirty="0" smtClean="0"/>
              <a:t>] and </a:t>
            </a:r>
            <a:r>
              <a:rPr lang="en-US" sz="2400" cap="small" dirty="0" err="1"/>
              <a:t>Alph</a:t>
            </a:r>
            <a:r>
              <a:rPr lang="en-US" sz="2400" dirty="0"/>
              <a:t> [</a:t>
            </a:r>
            <a:r>
              <a:rPr lang="en-US" sz="2400" dirty="0" err="1"/>
              <a:t>Munnelly</a:t>
            </a:r>
            <a:r>
              <a:rPr lang="en-US" sz="2400" dirty="0"/>
              <a:t> and Clarke, 2008]</a:t>
            </a:r>
            <a:endParaRPr lang="fr-FR" sz="24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9482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smtClean="0"/>
              <a:t>Conclusions &amp; Future Work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22916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74360" y="1700808"/>
            <a:ext cx="8229600" cy="2472766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IoT</a:t>
            </a:r>
            <a:r>
              <a:rPr lang="fr-FR" cap="small" dirty="0" err="1" smtClean="0"/>
              <a:t>Dsl</a:t>
            </a:r>
            <a:r>
              <a:rPr lang="fr-FR" dirty="0" smtClean="0"/>
              <a:t>: A prototype </a:t>
            </a:r>
            <a:r>
              <a:rPr lang="fr-FR" cap="small" dirty="0" err="1" smtClean="0"/>
              <a:t>Dsl</a:t>
            </a:r>
            <a:r>
              <a:rPr lang="fr-FR" cap="small" dirty="0" smtClean="0"/>
              <a:t> </a:t>
            </a:r>
            <a:r>
              <a:rPr lang="fr-FR" dirty="0" smtClean="0"/>
              <a:t>to capture </a:t>
            </a:r>
            <a:r>
              <a:rPr lang="fr-FR" dirty="0" err="1" smtClean="0"/>
              <a:t>IoT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at a high-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fr-FR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Identified</a:t>
            </a:r>
            <a:r>
              <a:rPr lang="fr-FR" dirty="0" smtClean="0"/>
              <a:t> challenges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IoT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more flexible and usable by end-</a:t>
            </a:r>
            <a:r>
              <a:rPr lang="fr-FR" dirty="0" err="1" smtClean="0"/>
              <a:t>users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Integrate</a:t>
            </a:r>
            <a:r>
              <a:rPr lang="fr-FR" dirty="0" smtClean="0"/>
              <a:t> a </a:t>
            </a:r>
            <a:r>
              <a:rPr lang="fr-FR" b="1" cap="small" dirty="0">
                <a:solidFill>
                  <a:srgbClr val="00B050"/>
                </a:solidFill>
              </a:rPr>
              <a:t>Cep</a:t>
            </a:r>
            <a:r>
              <a:rPr lang="fr-FR" b="1" dirty="0">
                <a:solidFill>
                  <a:srgbClr val="00B050"/>
                </a:solidFill>
              </a:rPr>
              <a:t> System</a:t>
            </a: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700" dirty="0" err="1"/>
              <a:t>Handle</a:t>
            </a:r>
            <a:r>
              <a:rPr lang="fr-FR" sz="1700" dirty="0"/>
              <a:t> high-</a:t>
            </a:r>
            <a:r>
              <a:rPr lang="fr-FR" sz="1700" dirty="0" err="1"/>
              <a:t>level</a:t>
            </a:r>
            <a:r>
              <a:rPr lang="fr-FR" sz="1700" dirty="0"/>
              <a:t> </a:t>
            </a:r>
            <a:r>
              <a:rPr lang="fr-FR" sz="1700" dirty="0" err="1"/>
              <a:t>constructs</a:t>
            </a:r>
            <a:r>
              <a:rPr lang="fr-FR" sz="1700" dirty="0"/>
              <a:t> in a </a:t>
            </a:r>
            <a:r>
              <a:rPr lang="fr-FR" sz="1700" dirty="0" err="1"/>
              <a:t>secured</a:t>
            </a:r>
            <a:r>
              <a:rPr lang="fr-FR" sz="1700" dirty="0"/>
              <a:t> </a:t>
            </a:r>
            <a:r>
              <a:rPr lang="fr-FR" sz="1700" dirty="0" err="1"/>
              <a:t>way</a:t>
            </a:r>
            <a:endParaRPr lang="fr-FR" sz="1700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700" dirty="0" err="1"/>
              <a:t>Investigate</a:t>
            </a:r>
            <a:r>
              <a:rPr lang="fr-FR" sz="1700" dirty="0"/>
              <a:t> </a:t>
            </a:r>
            <a:r>
              <a:rPr lang="fr-FR" sz="1700" dirty="0" err="1"/>
              <a:t>possibility</a:t>
            </a:r>
            <a:r>
              <a:rPr lang="fr-FR" sz="1700" dirty="0"/>
              <a:t> to </a:t>
            </a:r>
            <a:r>
              <a:rPr lang="fr-FR" sz="1700" dirty="0" err="1"/>
              <a:t>decentralise</a:t>
            </a:r>
            <a:r>
              <a:rPr lang="fr-FR" sz="1700" dirty="0"/>
              <a:t> </a:t>
            </a:r>
            <a:r>
              <a:rPr lang="fr-FR" sz="1700" dirty="0" err="1"/>
              <a:t>processing</a:t>
            </a:r>
            <a:endParaRPr lang="fr-FR" sz="1700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context</a:t>
            </a:r>
            <a:endParaRPr lang="fr-FR" b="1" dirty="0" smtClean="0">
              <a:solidFill>
                <a:srgbClr val="00B050"/>
              </a:solidFill>
            </a:endParaRP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700" b="1" dirty="0">
                <a:solidFill>
                  <a:srgbClr val="00B050"/>
                </a:solidFill>
              </a:rPr>
              <a:t>Internal State</a:t>
            </a:r>
            <a:r>
              <a:rPr lang="en-GB" sz="1700" dirty="0"/>
              <a:t> representation that influence decisions </a:t>
            </a:r>
            <a:r>
              <a:rPr lang="en-GB" sz="1700" dirty="0" smtClean="0"/>
              <a:t>units</a:t>
            </a:r>
            <a:r>
              <a:rPr lang="en-GB" dirty="0"/>
              <a:t/>
            </a:r>
            <a:br>
              <a:rPr lang="en-GB" dirty="0"/>
            </a:br>
            <a:r>
              <a:rPr lang="en-GB" sz="1300" u="sng" dirty="0"/>
              <a:t>Examples:</a:t>
            </a:r>
            <a:r>
              <a:rPr lang="en-GB" sz="1300" dirty="0"/>
              <a:t> « all the time sensor is in alarm mode »; « continue to enforce temperature until reached »</a:t>
            </a:r>
            <a:endParaRPr lang="en-GB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700" b="1" dirty="0">
                <a:solidFill>
                  <a:srgbClr val="00B050"/>
                </a:solidFill>
              </a:rPr>
              <a:t>Space Representation </a:t>
            </a:r>
            <a:r>
              <a:rPr lang="en-GB" sz="1700" dirty="0"/>
              <a:t>modelling (an abstraction of) topological constraints, without delving into topological considerations</a:t>
            </a:r>
            <a:br>
              <a:rPr lang="en-GB" sz="1700" dirty="0"/>
            </a:br>
            <a:r>
              <a:rPr lang="en-GB" sz="1300" u="sng" dirty="0"/>
              <a:t>Examples:</a:t>
            </a:r>
            <a:r>
              <a:rPr lang="en-GB" sz="1300" dirty="0"/>
              <a:t> Room A is adjacent to Room B and above LR</a:t>
            </a: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Alice’s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Active Workwoman Alice: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Outside commodities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Security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Entertainment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Clr>
                <a:srgbClr val="00B050"/>
              </a:buClr>
            </a:pPr>
            <a:r>
              <a:rPr lang="en-GB" b="1" dirty="0" smtClean="0">
                <a:solidFill>
                  <a:srgbClr val="00B050"/>
                </a:solidFill>
              </a:rPr>
              <a:t>Concern:</a:t>
            </a:r>
            <a:r>
              <a:rPr lang="en-GB" dirty="0" smtClean="0"/>
              <a:t> Being able to quickly reconfigure her home’s equipment according to lifestyle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1344133"/>
            <a:ext cx="4604340" cy="50040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43" y="310200"/>
            <a:ext cx="1399057" cy="13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Bob’s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Elderly with ageing diseases: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Potential falls notified to family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Entertainment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Clr>
                <a:srgbClr val="00B050"/>
              </a:buClr>
            </a:pPr>
            <a:r>
              <a:rPr lang="en-GB" b="1" dirty="0" smtClean="0">
                <a:solidFill>
                  <a:srgbClr val="00B050"/>
                </a:solidFill>
              </a:rPr>
              <a:t>Concern:</a:t>
            </a:r>
            <a:r>
              <a:rPr lang="en-GB" dirty="0" smtClean="0"/>
              <a:t> Feeling safe at home by notifying family of any critical fall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1344133"/>
            <a:ext cx="4604340" cy="50040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64" y="310200"/>
            <a:ext cx="1311615" cy="13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Missing?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dirty="0" smtClean="0"/>
              <a:t>Same functionalities, various things/devices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Different device providers with 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Different technologies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Different protocols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Different devices combinations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Close functionalities realised quite differently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dirty="0" err="1" smtClean="0"/>
              <a:t>IoT</a:t>
            </a:r>
            <a:r>
              <a:rPr lang="en-GB" dirty="0" smtClean="0"/>
              <a:t> System Interactions guided by end-users, depending on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year’s period;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day’s moment;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mtClean="0"/>
              <a:t>the inhabitants</a:t>
            </a:r>
            <a:r>
              <a:rPr lang="en-GB" dirty="0" smtClean="0"/>
              <a:t>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etc.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Pensées 5"/>
          <p:cNvSpPr/>
          <p:nvPr/>
        </p:nvSpPr>
        <p:spPr>
          <a:xfrm>
            <a:off x="5580112" y="4509120"/>
            <a:ext cx="3456384" cy="648072"/>
          </a:xfrm>
          <a:prstGeom prst="cloudCallout">
            <a:avLst>
              <a:gd name="adj1" fmla="val -106813"/>
              <a:gd name="adj2" fmla="val 128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Contextual</a:t>
            </a:r>
            <a:r>
              <a:rPr lang="fr-FR" dirty="0" smtClean="0"/>
              <a:t> Info!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4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Proposal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4380" y="2276872"/>
            <a:ext cx="8075240" cy="21602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User-</a:t>
            </a:r>
            <a:r>
              <a:rPr lang="fr-FR" sz="2400" b="1" dirty="0" err="1">
                <a:solidFill>
                  <a:schemeClr val="tx1"/>
                </a:solidFill>
              </a:rPr>
              <a:t>Centric</a:t>
            </a:r>
            <a:r>
              <a:rPr lang="fr-FR" sz="2400" b="1" dirty="0">
                <a:solidFill>
                  <a:schemeClr val="tx1"/>
                </a:solidFill>
              </a:rPr>
              <a:t> construction of </a:t>
            </a:r>
            <a:r>
              <a:rPr lang="fr-FR" sz="2400" b="1" dirty="0" err="1">
                <a:solidFill>
                  <a:schemeClr val="tx1"/>
                </a:solidFill>
              </a:rPr>
              <a:t>IoT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 smtClean="0">
                <a:solidFill>
                  <a:schemeClr val="tx1"/>
                </a:solidFill>
              </a:rPr>
              <a:t>Systems</a:t>
            </a:r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i="1" dirty="0" err="1" smtClean="0">
                <a:solidFill>
                  <a:schemeClr val="tx1"/>
                </a:solidFill>
              </a:rPr>
              <a:t>Rather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than</a:t>
            </a:r>
            <a:endParaRPr lang="fr-FR" i="1" dirty="0" smtClean="0">
              <a:solidFill>
                <a:schemeClr val="tx1"/>
              </a:solidFill>
            </a:endParaRPr>
          </a:p>
          <a:p>
            <a:pPr algn="ctr"/>
            <a:endParaRPr lang="fr-FR" i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Constructor-Centric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imposed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systems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 smtClean="0"/>
              <a:t>Agenda</a:t>
            </a:r>
            <a:endParaRPr lang="en-GB" b="1" noProof="0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179512" y="1628800"/>
            <a:ext cx="8928992" cy="4464496"/>
          </a:xfrm>
        </p:spPr>
        <p:txBody>
          <a:bodyPr/>
          <a:lstStyle/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noProof="0" dirty="0" smtClean="0">
                <a:solidFill>
                  <a:srgbClr val="00B050"/>
                </a:solidFill>
              </a:rPr>
              <a:t> </a:t>
            </a:r>
            <a:r>
              <a:rPr lang="en-GB" sz="4400" b="1" noProof="0" dirty="0" err="1" smtClean="0">
                <a:solidFill>
                  <a:srgbClr val="00B050"/>
                </a:solidFill>
              </a:rPr>
              <a:t>IoT</a:t>
            </a:r>
            <a:r>
              <a:rPr lang="en-GB" sz="4400" b="1" cap="small" noProof="0" dirty="0" err="1" smtClean="0">
                <a:solidFill>
                  <a:srgbClr val="00B050"/>
                </a:solidFill>
              </a:rPr>
              <a:t>Dsl</a:t>
            </a:r>
            <a:r>
              <a:rPr lang="en-GB" sz="4400" b="1" cap="small" noProof="0" dirty="0" smtClean="0">
                <a:solidFill>
                  <a:srgbClr val="00B050"/>
                </a:solidFill>
              </a:rPr>
              <a:t> &amp; </a:t>
            </a:r>
            <a:r>
              <a:rPr lang="en-GB" sz="4400" b="1" dirty="0">
                <a:solidFill>
                  <a:srgbClr val="00B050"/>
                </a:solidFill>
              </a:rPr>
              <a:t>Main Challenges</a:t>
            </a:r>
            <a:endParaRPr lang="en-GB" sz="4400" b="1" cap="small" noProof="0" dirty="0" smtClean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endParaRPr lang="en-GB" sz="4400" b="1" noProof="0" dirty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dirty="0">
                <a:solidFill>
                  <a:srgbClr val="00B050"/>
                </a:solidFill>
              </a:rPr>
              <a:t> </a:t>
            </a:r>
            <a:r>
              <a:rPr lang="en-GB" sz="4400" b="1" dirty="0" smtClean="0">
                <a:solidFill>
                  <a:srgbClr val="00B050"/>
                </a:solidFill>
              </a:rPr>
              <a:t>Conclusion &amp; Future Work</a:t>
            </a:r>
            <a:endParaRPr lang="en-GB" sz="4400" b="1" noProof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64572" y="2348880"/>
            <a:ext cx="7776864" cy="2047200"/>
          </a:xfrm>
        </p:spPr>
        <p:txBody>
          <a:bodyPr/>
          <a:lstStyle/>
          <a:p>
            <a:r>
              <a:rPr lang="en-GB" cap="small" dirty="0" err="1" smtClean="0"/>
              <a:t>IoTDsl</a:t>
            </a:r>
            <a:r>
              <a:rPr lang="en-GB" cap="small" dirty="0" smtClean="0"/>
              <a:t>: Put the User in Charge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37612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Fully </a:t>
            </a:r>
            <a:r>
              <a:rPr lang="en-GB" cap="small" dirty="0" err="1" smtClean="0"/>
              <a:t>Mde</a:t>
            </a:r>
            <a:r>
              <a:rPr lang="en-GB" dirty="0" smtClean="0"/>
              <a:t>-based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Everything is modelled explicitly </a:t>
            </a:r>
            <a:br>
              <a:rPr lang="en-GB" sz="1800" dirty="0" smtClean="0"/>
            </a:br>
            <a:r>
              <a:rPr lang="en-GB" sz="1800" dirty="0" smtClean="0"/>
              <a:t>(even tiny native expressions)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Currently based on textual syntax for rapid prototyping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Based on </a:t>
            </a:r>
            <a:r>
              <a:rPr lang="en-GB" sz="1800" dirty="0" err="1" smtClean="0"/>
              <a:t>metamodelling</a:t>
            </a:r>
            <a:r>
              <a:rPr lang="en-GB" sz="1800" dirty="0" smtClean="0"/>
              <a:t> standard </a:t>
            </a:r>
            <a:r>
              <a:rPr lang="en-GB" sz="1800" cap="small" dirty="0" smtClean="0"/>
              <a:t>Omg</a:t>
            </a:r>
            <a:r>
              <a:rPr lang="en-GB" sz="1800" dirty="0" smtClean="0"/>
              <a:t> </a:t>
            </a:r>
            <a:r>
              <a:rPr lang="en-GB" sz="1800" cap="small" dirty="0" err="1" smtClean="0"/>
              <a:t>Mof</a:t>
            </a:r>
            <a:r>
              <a:rPr lang="en-GB" sz="1800" cap="small" dirty="0" smtClean="0"/>
              <a:t>/</a:t>
            </a:r>
            <a:r>
              <a:rPr lang="en-GB" sz="1800" cap="small" dirty="0" err="1" smtClean="0"/>
              <a:t>Ecore</a:t>
            </a:r>
            <a:endParaRPr lang="en-GB" sz="1800" cap="small" dirty="0" smtClean="0"/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Clean separation of concerns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Event-Based Language for specifying interactions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Natural paradigm for embedded systems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Clean separation / interface between system and environment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43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 smtClean="0"/>
              <a:t>Dsl</a:t>
            </a:r>
            <a:r>
              <a:rPr lang="en-GB" dirty="0" err="1" smtClean="0"/>
              <a:t>s</a:t>
            </a:r>
            <a:r>
              <a:rPr lang="en-GB" dirty="0" smtClean="0"/>
              <a:t> for describing </a:t>
            </a:r>
            <a:r>
              <a:rPr lang="en-GB" dirty="0" err="1" smtClean="0"/>
              <a:t>IoT</a:t>
            </a:r>
            <a:r>
              <a:rPr lang="en-GB" dirty="0" smtClean="0"/>
              <a:t> </a:t>
            </a:r>
            <a:r>
              <a:rPr lang="en-GB" dirty="0" err="1" smtClean="0"/>
              <a:t>configs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507288" cy="5058078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Devices Type Declaration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Which devices in the system?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Which capabilities for each device?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Network Configuration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devices are connected to each others?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do they communicate?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Dynamics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do they interact with each others?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capabilities are leveraged to realise users’ scenarios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am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2004:Modèles:Présentations:Conceptions:Coin jaune</Template>
  <TotalTime>38103</TotalTime>
  <Words>541</Words>
  <Application>Microsoft Office PowerPoint</Application>
  <PresentationFormat>Affichage à l'écran (4:3)</PresentationFormat>
  <Paragraphs>187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Frutiger LT Std 45 Light</vt:lpstr>
      <vt:lpstr>Times New Roman</vt:lpstr>
      <vt:lpstr>Verdana</vt:lpstr>
      <vt:lpstr>Wingdings</vt:lpstr>
      <vt:lpstr>UNamur</vt:lpstr>
      <vt:lpstr>Présentation PowerPoint</vt:lpstr>
      <vt:lpstr>At Alice’s</vt:lpstr>
      <vt:lpstr>At Bob’s</vt:lpstr>
      <vt:lpstr>What’s Missing?</vt:lpstr>
      <vt:lpstr>Proposal</vt:lpstr>
      <vt:lpstr>Agenda</vt:lpstr>
      <vt:lpstr>IoTDsl: Put the User in Charge</vt:lpstr>
      <vt:lpstr>Main Features</vt:lpstr>
      <vt:lpstr>Dsls for describing IoT configs</vt:lpstr>
      <vt:lpstr>Running Example: Alice’s Home</vt:lpstr>
      <vt:lpstr>Capture Devices’ Capabilities</vt:lpstr>
      <vt:lpstr>Reflect Network Configuration</vt:lpstr>
      <vt:lpstr>Express Users’ Rules</vt:lpstr>
      <vt:lpstr>Challenges (among others)</vt:lpstr>
      <vt:lpstr>Related Work</vt:lpstr>
      <vt:lpstr>Conclusions &amp; Future Work</vt:lpstr>
      <vt:lpstr>Conclusion</vt:lpstr>
      <vt:lpstr>Future Work</vt:lpstr>
    </vt:vector>
  </TitlesOfParts>
  <Company>University of Namur, Belgium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CETIC Meeting 20160628</dc:title>
  <dc:creator>Moussa Amrani</dc:creator>
  <cp:lastModifiedBy>Moussa Amrani</cp:lastModifiedBy>
  <cp:revision>1376</cp:revision>
  <cp:lastPrinted>2010-01-15T13:48:56Z</cp:lastPrinted>
  <dcterms:created xsi:type="dcterms:W3CDTF">2003-10-08T07:15:15Z</dcterms:created>
  <dcterms:modified xsi:type="dcterms:W3CDTF">2017-02-19T16:10:35Z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