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7" r:id="rId3"/>
    <p:sldId id="517" r:id="rId4"/>
    <p:sldId id="515" r:id="rId5"/>
    <p:sldId id="526" r:id="rId6"/>
    <p:sldId id="519" r:id="rId7"/>
    <p:sldId id="520" r:id="rId8"/>
    <p:sldId id="524" r:id="rId9"/>
    <p:sldId id="521" r:id="rId10"/>
    <p:sldId id="529" r:id="rId11"/>
    <p:sldId id="522" r:id="rId12"/>
    <p:sldId id="528" r:id="rId13"/>
    <p:sldId id="527" r:id="rId14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A04"/>
    <a:srgbClr val="36A63A"/>
    <a:srgbClr val="6699FF"/>
    <a:srgbClr val="3399FF"/>
    <a:srgbClr val="0066FF"/>
    <a:srgbClr val="00FF00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81588" autoAdjust="0"/>
  </p:normalViewPr>
  <p:slideViewPr>
    <p:cSldViewPr>
      <p:cViewPr varScale="1">
        <p:scale>
          <a:sx n="94" d="100"/>
          <a:sy n="94" d="100"/>
        </p:scale>
        <p:origin x="21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</a:t>
            </a:r>
            <a:r>
              <a:rPr lang="en-US" baseline="0" dirty="0" smtClean="0"/>
              <a:t> provide a broad overview of </a:t>
            </a:r>
            <a:r>
              <a:rPr lang="en-US" baseline="0" dirty="0" err="1" smtClean="0"/>
              <a:t>ThingML</a:t>
            </a:r>
            <a:r>
              <a:rPr lang="en-US" baseline="0" dirty="0" smtClean="0"/>
              <a:t>, present some challenges and interesting features that are missing in </a:t>
            </a:r>
            <a:r>
              <a:rPr lang="en-US" baseline="0" dirty="0" err="1" smtClean="0"/>
              <a:t>ThingML</a:t>
            </a:r>
            <a:r>
              <a:rPr lang="en-US" baseline="0" dirty="0" smtClean="0"/>
              <a:t> and suggest some potential contributions of our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14000" y="0"/>
            <a:ext cx="8280000" cy="5445224"/>
          </a:xfrm>
        </p:spPr>
        <p:txBody>
          <a:bodyPr/>
          <a:lstStyle/>
          <a:p>
            <a:r>
              <a:rPr lang="fr-FR" sz="4400" b="1" noProof="0" dirty="0" smtClean="0">
                <a:latin typeface="Arial" charset="0"/>
              </a:rPr>
              <a:t>GERAS</a:t>
            </a:r>
            <a:endParaRPr lang="fr-FR" cap="small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dirty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dirty="0" err="1" smtClean="0">
                <a:latin typeface="Arial" charset="0"/>
              </a:rPr>
              <a:t>Abdelmounaim</a:t>
            </a:r>
            <a:r>
              <a:rPr lang="en-GB" sz="3200" dirty="0" smtClean="0">
                <a:latin typeface="Arial" charset="0"/>
              </a:rPr>
              <a:t> DEBIECHE</a:t>
            </a:r>
            <a:endParaRPr lang="en-GB" sz="3200" noProof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Business </a:t>
            </a:r>
            <a:r>
              <a:rPr lang="fr-BE" dirty="0" err="1" smtClean="0"/>
              <a:t>Rules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6015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BE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abstraction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B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BE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fr-B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Proposal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335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46112" y="1700808"/>
            <a:ext cx="4032448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6000" dirty="0" smtClean="0"/>
              <a:t>DSL</a:t>
            </a:r>
            <a:endParaRPr lang="fr-BE" sz="60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029016" y="4157528"/>
            <a:ext cx="4032448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6000" dirty="0" smtClean="0"/>
              <a:t>Prototype</a:t>
            </a:r>
            <a:endParaRPr lang="fr-BE" sz="6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32832" y="4157528"/>
            <a:ext cx="4032448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6000" dirty="0" smtClean="0"/>
              <a:t>SCENARIO</a:t>
            </a:r>
            <a:endParaRPr lang="fr-BE" sz="6000" dirty="0"/>
          </a:p>
        </p:txBody>
      </p:sp>
      <p:sp>
        <p:nvSpPr>
          <p:cNvPr id="5" name="Flèche droite 4"/>
          <p:cNvSpPr/>
          <p:nvPr/>
        </p:nvSpPr>
        <p:spPr>
          <a:xfrm rot="8283570">
            <a:off x="2588536" y="3228692"/>
            <a:ext cx="1485278" cy="6962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 droite 8"/>
          <p:cNvSpPr/>
          <p:nvPr/>
        </p:nvSpPr>
        <p:spPr>
          <a:xfrm rot="2187316">
            <a:off x="5199656" y="3259172"/>
            <a:ext cx="1485278" cy="6962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31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Question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fr-FR" b="1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2132856"/>
            <a:ext cx="7355160" cy="3960440"/>
          </a:xfrm>
        </p:spPr>
        <p:txBody>
          <a:bodyPr/>
          <a:lstStyle/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err="1">
                <a:solidFill>
                  <a:schemeClr val="tx1"/>
                </a:solidFill>
              </a:rPr>
              <a:t>Level</a:t>
            </a:r>
            <a:r>
              <a:rPr lang="fr-FR" sz="4000" dirty="0">
                <a:solidFill>
                  <a:schemeClr val="tx1"/>
                </a:solidFill>
              </a:rPr>
              <a:t> of </a:t>
            </a:r>
            <a:r>
              <a:rPr lang="fr-FR" sz="4000" dirty="0" smtClean="0">
                <a:solidFill>
                  <a:schemeClr val="tx1"/>
                </a:solidFill>
              </a:rPr>
              <a:t>abstraction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endParaRPr lang="fr-FR" sz="4000" dirty="0">
              <a:solidFill>
                <a:schemeClr val="tx1"/>
              </a:solidFill>
            </a:endParaRP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 err="1">
                <a:solidFill>
                  <a:schemeClr val="tx1"/>
                </a:solidFill>
              </a:rPr>
              <a:t>What</a:t>
            </a:r>
            <a:r>
              <a:rPr lang="fr-FR" sz="4000" dirty="0">
                <a:solidFill>
                  <a:schemeClr val="tx1"/>
                </a:solidFill>
              </a:rPr>
              <a:t> </a:t>
            </a:r>
            <a:r>
              <a:rPr lang="fr-FR" sz="4000" dirty="0" err="1">
                <a:solidFill>
                  <a:schemeClr val="tx1"/>
                </a:solidFill>
              </a:rPr>
              <a:t>is</a:t>
            </a:r>
            <a:r>
              <a:rPr lang="fr-FR" sz="4000" dirty="0">
                <a:solidFill>
                  <a:schemeClr val="tx1"/>
                </a:solidFill>
              </a:rPr>
              <a:t> the </a:t>
            </a:r>
            <a:r>
              <a:rPr lang="fr-FR" sz="4000" dirty="0" err="1" smtClean="0">
                <a:solidFill>
                  <a:schemeClr val="tx1"/>
                </a:solidFill>
              </a:rPr>
              <a:t>problem</a:t>
            </a:r>
            <a:r>
              <a:rPr lang="fr-FR" sz="4000" dirty="0" smtClean="0">
                <a:solidFill>
                  <a:schemeClr val="tx1"/>
                </a:solidFill>
              </a:rPr>
              <a:t> ?</a:t>
            </a: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endParaRPr lang="fr-FR" sz="4000" dirty="0">
              <a:solidFill>
                <a:schemeClr val="tx1"/>
              </a:solidFill>
            </a:endParaRPr>
          </a:p>
          <a:p>
            <a:pPr marL="914400" indent="-914400">
              <a:buClr>
                <a:srgbClr val="36A63A"/>
              </a:buClr>
              <a:buFont typeface="+mj-lt"/>
              <a:buAutoNum type="arabicPeriod"/>
            </a:pPr>
            <a:r>
              <a:rPr lang="fr-FR" sz="4000" dirty="0">
                <a:solidFill>
                  <a:schemeClr val="tx1"/>
                </a:solidFill>
              </a:rPr>
              <a:t>Solution: DSL</a:t>
            </a:r>
            <a:endParaRPr lang="fr-FR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36A63A"/>
              </a:buClr>
            </a:pPr>
            <a:r>
              <a:rPr lang="en-GB" dirty="0" smtClean="0"/>
              <a:t>Level of abstraction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0163"/>
            <a:ext cx="8147248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  </a:t>
            </a:r>
            <a:r>
              <a:rPr lang="en-GB" dirty="0"/>
              <a:t>Level of abstraction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99912" y="6110307"/>
            <a:ext cx="2599247" cy="3911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Objects</a:t>
            </a:r>
            <a:endParaRPr lang="fr-BE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18303" y="4380182"/>
            <a:ext cx="2580856" cy="511113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Service Management</a:t>
            </a:r>
            <a:endParaRPr lang="fr-BE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26263" y="2694971"/>
            <a:ext cx="2613536" cy="693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Application Layer</a:t>
            </a:r>
            <a:endParaRPr lang="fr-BE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18303" y="1498714"/>
            <a:ext cx="2613535" cy="611892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Business Layer</a:t>
            </a:r>
            <a:endParaRPr lang="fr-BE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5795190"/>
            <a:ext cx="2892894" cy="70493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08731" y="504519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Infrastructure Layer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782232" y="4941168"/>
            <a:ext cx="0" cy="762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844435" y="351512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Layer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8" idx="2"/>
            <a:endCxn id="7" idx="0"/>
          </p:cNvCxnSpPr>
          <p:nvPr/>
        </p:nvCxnSpPr>
        <p:spPr>
          <a:xfrm flipH="1">
            <a:off x="1808731" y="3388531"/>
            <a:ext cx="24300" cy="99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499912" y="5703907"/>
            <a:ext cx="2599247" cy="3911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Object </a:t>
            </a:r>
            <a:r>
              <a:rPr lang="fr-BE" dirty="0" err="1" smtClean="0"/>
              <a:t>Absetraction</a:t>
            </a:r>
            <a:r>
              <a:rPr lang="fr-BE" dirty="0" smtClean="0"/>
              <a:t> </a:t>
            </a:r>
            <a:endParaRPr lang="fr-BE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44" y="5703907"/>
            <a:ext cx="1943776" cy="75986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79" y="4509121"/>
            <a:ext cx="4608215" cy="114333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943" y="3053313"/>
            <a:ext cx="4747481" cy="866919"/>
          </a:xfrm>
          <a:prstGeom prst="rect">
            <a:avLst/>
          </a:prstGeom>
        </p:spPr>
      </p:pic>
      <p:cxnSp>
        <p:nvCxnSpPr>
          <p:cNvPr id="31" name="Connecteur droit avec flèche 30"/>
          <p:cNvCxnSpPr>
            <a:stCxn id="9" idx="2"/>
            <a:endCxn id="8" idx="0"/>
          </p:cNvCxnSpPr>
          <p:nvPr/>
        </p:nvCxnSpPr>
        <p:spPr>
          <a:xfrm>
            <a:off x="1825071" y="2110606"/>
            <a:ext cx="7960" cy="584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707904" y="2110605"/>
            <a:ext cx="2808312" cy="58189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GERAS</a:t>
            </a:r>
            <a:endParaRPr lang="fr-BE" dirty="0"/>
          </a:p>
        </p:txBody>
      </p:sp>
      <p:sp>
        <p:nvSpPr>
          <p:cNvPr id="37" name="Flèche droite 36"/>
          <p:cNvSpPr/>
          <p:nvPr/>
        </p:nvSpPr>
        <p:spPr>
          <a:xfrm rot="10800000">
            <a:off x="2411760" y="2230019"/>
            <a:ext cx="1080120" cy="3348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3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3" grpId="0"/>
      <p:bldP spid="22" grpId="0"/>
      <p:bldP spid="19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problem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6" descr="C:\Users\Vincent\AppData\Local\Microsoft\Windows\Temporary Internet Files\Content.IE5\95385EUO\0e920f2df0ef9cf04fcb654a716a218c94eb294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incent\AppData\Local\Microsoft\Windows\Temporary Internet Files\Content.IE5\95385EUO\0e920f2df0ef9cf04fcb654a716a218c94eb294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3" y="4581128"/>
            <a:ext cx="1097525" cy="6529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10" y="5363426"/>
            <a:ext cx="360040" cy="5857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7" y="5363426"/>
            <a:ext cx="429622" cy="698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94878"/>
            <a:ext cx="935792" cy="7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93" y="4581128"/>
            <a:ext cx="1056999" cy="89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163" y="4907438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3" y="5446356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68" y="2753937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96" y="2504434"/>
            <a:ext cx="782727" cy="59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1" y="3570733"/>
            <a:ext cx="1099939" cy="73603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73" y="3645024"/>
            <a:ext cx="361094" cy="5874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217">
            <a:off x="774852" y="4364661"/>
            <a:ext cx="1257593" cy="59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Bulle ronde 5"/>
          <p:cNvSpPr/>
          <p:nvPr/>
        </p:nvSpPr>
        <p:spPr>
          <a:xfrm>
            <a:off x="2881403" y="1581055"/>
            <a:ext cx="2973231" cy="1781809"/>
          </a:xfrm>
          <a:prstGeom prst="wedgeEllipseCallout">
            <a:avLst>
              <a:gd name="adj1" fmla="val -25269"/>
              <a:gd name="adj2" fmla="val 6299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happen if I fall and become unconscious</a:t>
            </a:r>
            <a:r>
              <a:rPr lang="fr-BE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3" name="Bulle ronde 26"/>
          <p:cNvSpPr/>
          <p:nvPr/>
        </p:nvSpPr>
        <p:spPr>
          <a:xfrm>
            <a:off x="3707592" y="3364828"/>
            <a:ext cx="2973231" cy="1781809"/>
          </a:xfrm>
          <a:prstGeom prst="wedgeEllipseCallout">
            <a:avLst>
              <a:gd name="adj1" fmla="val -50996"/>
              <a:gd name="adj2" fmla="val -2977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 happens if I forget to close the door? </a:t>
            </a:r>
          </a:p>
        </p:txBody>
      </p:sp>
      <p:sp>
        <p:nvSpPr>
          <p:cNvPr id="24" name="Bulle ronde 27"/>
          <p:cNvSpPr/>
          <p:nvPr/>
        </p:nvSpPr>
        <p:spPr>
          <a:xfrm>
            <a:off x="266465" y="3325069"/>
            <a:ext cx="2973231" cy="1781809"/>
          </a:xfrm>
          <a:prstGeom prst="wedgeEllipseCallout">
            <a:avLst>
              <a:gd name="adj1" fmla="val 52800"/>
              <a:gd name="adj2" fmla="val -218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 happens if I do not hear a sound of phone ringing? 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9" y="1634252"/>
            <a:ext cx="2041591" cy="105628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813686"/>
            <a:ext cx="1029850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 descr="C:\Users\Vincent\AppData\Local\Microsoft\Windows\Temporary Internet Files\Content.IE5\NKA2RNBE\280px-Infermiere_Volontarie_della_Croce_Rossa_Italiana[1]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4" y="5805264"/>
            <a:ext cx="1390406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 The </a:t>
            </a:r>
            <a:r>
              <a:rPr lang="fr-BE" dirty="0" err="1" smtClean="0"/>
              <a:t>problem</a:t>
            </a:r>
            <a:r>
              <a:rPr lang="fr-BE" dirty="0" smtClean="0"/>
              <a:t>: </a:t>
            </a:r>
            <a:r>
              <a:rPr lang="fr-BE" dirty="0" err="1" smtClean="0"/>
              <a:t>activity</a:t>
            </a:r>
            <a:r>
              <a:rPr lang="fr-BE" dirty="0" smtClean="0"/>
              <a:t>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67569"/>
            <a:ext cx="7598054" cy="5057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Solution :</a:t>
            </a:r>
            <a:r>
              <a:rPr lang="fr-BE" dirty="0" smtClean="0"/>
              <a:t>DSL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7787208" cy="5058078"/>
          </a:xfrm>
        </p:spPr>
        <p:txBody>
          <a:bodyPr/>
          <a:lstStyle/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r>
              <a:rPr lang="fr-FR" sz="3600" dirty="0" smtClean="0">
                <a:solidFill>
                  <a:schemeClr val="tx1"/>
                </a:solidFill>
              </a:rPr>
              <a:t>Type </a:t>
            </a:r>
            <a:r>
              <a:rPr lang="fr-FR" sz="3600" dirty="0" err="1" smtClean="0">
                <a:solidFill>
                  <a:schemeClr val="tx1"/>
                </a:solidFill>
              </a:rPr>
              <a:t>Declaration</a:t>
            </a:r>
            <a:endParaRPr lang="fr-FR" sz="3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fr-FR" sz="3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fr-FR" sz="3600" dirty="0" smtClean="0">
                <a:solidFill>
                  <a:schemeClr val="tx1"/>
                </a:solidFill>
              </a:rPr>
              <a:t>Network </a:t>
            </a:r>
            <a:r>
              <a:rPr lang="fr-FR" sz="3600" dirty="0" smtClean="0">
                <a:solidFill>
                  <a:schemeClr val="tx1"/>
                </a:solidFill>
              </a:rPr>
              <a:t>Configuration</a:t>
            </a:r>
          </a:p>
          <a:p>
            <a:pPr marL="514350" indent="-514350">
              <a:buAutoNum type="arabicPeriod"/>
            </a:pPr>
            <a:endParaRPr lang="fr-F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fr-FR" sz="3600" dirty="0" smtClean="0">
                <a:solidFill>
                  <a:schemeClr val="tx1"/>
                </a:solidFill>
              </a:rPr>
              <a:t>Business </a:t>
            </a:r>
            <a:r>
              <a:rPr lang="fr-FR" sz="3600" dirty="0" err="1" smtClean="0">
                <a:solidFill>
                  <a:schemeClr val="tx1"/>
                </a:solidFill>
              </a:rPr>
              <a:t>Rules</a:t>
            </a:r>
            <a:endParaRPr lang="fr-F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</a:t>
            </a:r>
            <a:r>
              <a:rPr lang="fr-FR" dirty="0" err="1" smtClean="0"/>
              <a:t>Declaration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Network Configuration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39176</TotalTime>
  <Words>143</Words>
  <Application>Microsoft Office PowerPoint</Application>
  <PresentationFormat>Affichage à l'écran (4:3)</PresentationFormat>
  <Paragraphs>59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Agenda</vt:lpstr>
      <vt:lpstr>Level of abstraction</vt:lpstr>
      <vt:lpstr>  Level of abstraction</vt:lpstr>
      <vt:lpstr>The problem</vt:lpstr>
      <vt:lpstr> The problem: activity diagrams</vt:lpstr>
      <vt:lpstr>Solution :DSL</vt:lpstr>
      <vt:lpstr>Type Declaration</vt:lpstr>
      <vt:lpstr>Network Configuration</vt:lpstr>
      <vt:lpstr>Business Rules</vt:lpstr>
      <vt:lpstr>Conclusion</vt:lpstr>
      <vt:lpstr>Proposal</vt:lpstr>
      <vt:lpstr>Question</vt:lpstr>
    </vt:vector>
  </TitlesOfParts>
  <Company>FUNDP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SPL for Food Traceability Software</dc:title>
  <dc:creator>Schobbens</dc:creator>
  <cp:lastModifiedBy>UNamur</cp:lastModifiedBy>
  <cp:revision>1061</cp:revision>
  <cp:lastPrinted>2010-01-15T13:48:56Z</cp:lastPrinted>
  <dcterms:created xsi:type="dcterms:W3CDTF">2003-10-08T07:15:15Z</dcterms:created>
  <dcterms:modified xsi:type="dcterms:W3CDTF">2016-03-22T17:26:24Z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