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56" r:id="rId2"/>
    <p:sldId id="516" r:id="rId3"/>
    <p:sldId id="517" r:id="rId4"/>
    <p:sldId id="487" r:id="rId5"/>
    <p:sldId id="518" r:id="rId6"/>
    <p:sldId id="49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11" r:id="rId15"/>
    <p:sldId id="526" r:id="rId16"/>
    <p:sldId id="527" r:id="rId17"/>
    <p:sldId id="528" r:id="rId18"/>
    <p:sldId id="529" r:id="rId19"/>
  </p:sldIdLst>
  <p:sldSz cx="9144000" cy="6858000" type="screen4x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7A04"/>
    <a:srgbClr val="36A63A"/>
    <a:srgbClr val="6699FF"/>
    <a:srgbClr val="3399FF"/>
    <a:srgbClr val="0066FF"/>
    <a:srgbClr val="00FF00"/>
    <a:srgbClr val="0000CC"/>
    <a:srgbClr val="FFCC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9" autoAdjust="0"/>
    <p:restoredTop sz="93786" autoAdjust="0"/>
  </p:normalViewPr>
  <p:slideViewPr>
    <p:cSldViewPr>
      <p:cViewPr varScale="1">
        <p:scale>
          <a:sx n="105" d="100"/>
          <a:sy n="105" d="100"/>
        </p:scale>
        <p:origin x="17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916" y="108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65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44038"/>
            <a:ext cx="2959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B595702-CDBF-7F4C-80BD-5ECD6612D3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179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Click to edit Master text styles</a:t>
            </a:r>
          </a:p>
          <a:p>
            <a:pPr lvl="1"/>
            <a:r>
              <a:rPr lang="fr-FR" noProof="0"/>
              <a:t>Second level</a:t>
            </a:r>
          </a:p>
          <a:p>
            <a:pPr lvl="2"/>
            <a:r>
              <a:rPr lang="fr-FR" noProof="0"/>
              <a:t>Third level</a:t>
            </a:r>
          </a:p>
          <a:p>
            <a:pPr lvl="3"/>
            <a:r>
              <a:rPr lang="fr-FR" noProof="0"/>
              <a:t>Fourth level</a:t>
            </a:r>
          </a:p>
          <a:p>
            <a:pPr lvl="4"/>
            <a:r>
              <a:rPr lang="fr-FR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DAF1F9-39BD-564C-A57A-FCBAE9EEBE0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17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7B955B-9B3C-2647-95FD-E9C749E36CDB}" type="slidenum">
              <a:rPr lang="fr-FR" sz="1200"/>
              <a:pPr eaLnBrk="1" hangingPunct="1"/>
              <a:t>1</a:t>
            </a:fld>
            <a:endParaRPr lang="fr-FR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5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DAF1F9-39BD-564C-A57A-FCBAE9EEBE01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7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51E99-3993-EC42-9E2E-7C584BC1BD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DAF1F9-39BD-564C-A57A-FCBAE9EEBE01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07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DAF1F9-39BD-564C-A57A-FCBAE9EEBE01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9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Namur::TITLE-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14000" y="0"/>
            <a:ext cx="8280000" cy="4554000"/>
          </a:xfrm>
          <a:prstGeom prst="rect">
            <a:avLst/>
          </a:prstGeom>
          <a:noFill/>
        </p:spPr>
        <p:txBody>
          <a:bodyPr anchor="ctr" anchorCtr="0"/>
          <a:lstStyle>
            <a:lvl1pPr algn="ctr">
              <a:lnSpc>
                <a:spcPct val="80000"/>
              </a:lnSpc>
              <a:spcAft>
                <a:spcPts val="0"/>
              </a:spcAft>
              <a:buClr>
                <a:srgbClr val="FF6600"/>
              </a:buClr>
              <a:buNone/>
              <a:defRPr sz="3500" b="0" i="0">
                <a:solidFill>
                  <a:schemeClr val="bg1"/>
                </a:solidFill>
                <a:latin typeface="Verdana"/>
                <a:cs typeface="Verdana"/>
              </a:defRPr>
            </a:lvl1pPr>
            <a:lvl2pPr marL="457200" indent="0" algn="ctr">
              <a:buClr>
                <a:srgbClr val="FF6600"/>
              </a:buClr>
              <a:buFontTx/>
              <a:buNone/>
              <a:defRPr sz="25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3pPr>
            <a:lvl4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4pPr>
            <a:lvl5pPr>
              <a:buClr>
                <a:srgbClr val="FF6600"/>
              </a:buClr>
              <a:defRPr b="0" i="0">
                <a:latin typeface="Frutiger LT Std 45 Light"/>
                <a:cs typeface="Frutiger LT Std 45 Light"/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amur::TEXT+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020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4283968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3652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645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mur::TEXT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9690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8229600" cy="5058078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1836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439200" indent="0" algn="l">
              <a:buClr>
                <a:srgbClr val="41A336"/>
              </a:buClr>
              <a:buFontTx/>
              <a:buNone/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673200" indent="0" algn="l">
              <a:buClr>
                <a:srgbClr val="41A336"/>
              </a:buClr>
              <a:buFontTx/>
              <a:buNone/>
              <a:defRPr sz="18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-82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14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Namur::IMAGE-FU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4217"/>
            <a:ext cx="8229600" cy="790787"/>
          </a:xfrm>
          <a:prstGeom prst="rect">
            <a:avLst/>
          </a:prstGeom>
        </p:spPr>
        <p:txBody>
          <a:bodyPr vert="horz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Connecteur droit 9"/>
          <p:cNvCxnSpPr/>
          <p:nvPr userDrawn="1"/>
        </p:nvCxnSpPr>
        <p:spPr>
          <a:xfrm>
            <a:off x="457200" y="1196752"/>
            <a:ext cx="8229600" cy="0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UNamur::TITLE-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7727400" y="6591300"/>
            <a:ext cx="1416600" cy="266700"/>
          </a:xfrm>
          <a:prstGeom prst="rect">
            <a:avLst/>
          </a:prstGeom>
        </p:spPr>
        <p:txBody>
          <a:bodyPr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 userDrawn="1"/>
        </p:nvSpPr>
        <p:spPr>
          <a:xfrm>
            <a:off x="457200" y="6559023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2389261"/>
            <a:ext cx="7632848" cy="2047200"/>
          </a:xfrm>
          <a:prstGeom prst="rect">
            <a:avLst/>
          </a:prstGeom>
          <a:ln w="63500" cmpd="tri">
            <a:solidFill>
              <a:srgbClr val="00B050"/>
            </a:solidFill>
          </a:ln>
        </p:spPr>
        <p:txBody>
          <a:bodyPr vert="horz" anchor="ctr" anchorCtr="1"/>
          <a:lstStyle>
            <a:lvl1pPr>
              <a:defRPr sz="4800" b="1">
                <a:solidFill>
                  <a:srgbClr val="00B050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pic>
        <p:nvPicPr>
          <p:cNvPr id="8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96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/>
        </p:nvSpPr>
        <p:spPr>
          <a:xfrm>
            <a:off x="-7718" y="-1"/>
            <a:ext cx="9151718" cy="5691187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2051" name="Image 4" descr="PICTOS_blanc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8" y="239712"/>
            <a:ext cx="911622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er 12"/>
          <p:cNvGrpSpPr>
            <a:grpSpLocks/>
          </p:cNvGrpSpPr>
          <p:nvPr/>
        </p:nvGrpSpPr>
        <p:grpSpPr bwMode="auto">
          <a:xfrm>
            <a:off x="6946900" y="5546724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latin typeface="Verdana"/>
                <a:cs typeface="Verdana"/>
              </a:endParaRPr>
            </a:p>
          </p:txBody>
        </p:sp>
      </p:grpSp>
      <p:pic>
        <p:nvPicPr>
          <p:cNvPr id="2053" name="Image 11" descr="UNamu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006" y="5832475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/>
        </p:nvSpPr>
        <p:spPr>
          <a:xfrm>
            <a:off x="71695" y="6597352"/>
            <a:ext cx="899905" cy="161354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18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4" r:id="rId3"/>
    <p:sldLayoutId id="2147483727" r:id="rId4"/>
    <p:sldLayoutId id="214748372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14000" y="0"/>
            <a:ext cx="8280000" cy="5157192"/>
          </a:xfrm>
        </p:spPr>
        <p:txBody>
          <a:bodyPr/>
          <a:lstStyle/>
          <a:p>
            <a:r>
              <a:rPr lang="en-GB" sz="6600" b="1" dirty="0" smtClean="0">
                <a:latin typeface="Arial" charset="0"/>
              </a:rPr>
              <a:t>Use Case &amp; </a:t>
            </a:r>
            <a:r>
              <a:rPr lang="en-GB" sz="6600" b="1" dirty="0" err="1" smtClean="0">
                <a:latin typeface="Arial" charset="0"/>
              </a:rPr>
              <a:t>IoTDSL</a:t>
            </a: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endParaRPr lang="en-GB" noProof="0" dirty="0" smtClean="0">
              <a:latin typeface="Arial" charset="0"/>
            </a:endParaRPr>
          </a:p>
          <a:p>
            <a:pPr algn="ctr" eaLnBrk="1" hangingPunct="1">
              <a:buFont typeface="Wingdings" charset="0"/>
              <a:buNone/>
            </a:pPr>
            <a:r>
              <a:rPr lang="en-GB" sz="3200" noProof="0" dirty="0" smtClean="0">
                <a:latin typeface="Arial" charset="0"/>
              </a:rPr>
              <a:t>Moussa </a:t>
            </a:r>
            <a:r>
              <a:rPr lang="en-GB" sz="3200" cap="small" dirty="0" smtClean="0">
                <a:latin typeface="Arial" charset="0"/>
              </a:rPr>
              <a:t>Amrani</a:t>
            </a:r>
            <a:r>
              <a:rPr lang="en-GB" sz="3200" noProof="0" dirty="0" smtClean="0">
                <a:latin typeface="Arial" charset="0"/>
              </a:rPr>
              <a:t>, Vincent </a:t>
            </a:r>
            <a:r>
              <a:rPr lang="en-GB" sz="3200" cap="small" dirty="0" err="1" smtClean="0">
                <a:latin typeface="Arial" charset="0"/>
              </a:rPr>
              <a:t>Englebet</a:t>
            </a:r>
            <a:r>
              <a:rPr lang="en-GB" sz="3200" noProof="0" dirty="0" smtClean="0">
                <a:latin typeface="Arial" charset="0"/>
              </a:rPr>
              <a:t>, </a:t>
            </a:r>
            <a:r>
              <a:rPr lang="en-GB" sz="3200" noProof="0" dirty="0" err="1" smtClean="0">
                <a:latin typeface="Arial" charset="0"/>
              </a:rPr>
              <a:t>Amanuel</a:t>
            </a:r>
            <a:r>
              <a:rPr lang="en-GB" sz="3200" noProof="0" dirty="0" smtClean="0">
                <a:latin typeface="Arial" charset="0"/>
              </a:rPr>
              <a:t> </a:t>
            </a:r>
            <a:r>
              <a:rPr lang="en-GB" sz="3200" cap="small" dirty="0" err="1" smtClean="0">
                <a:latin typeface="Arial" charset="0"/>
              </a:rPr>
              <a:t>Koshima</a:t>
            </a:r>
            <a:r>
              <a:rPr lang="en-GB" sz="3200" cap="small" dirty="0" smtClean="0">
                <a:latin typeface="Arial" charset="0"/>
              </a:rPr>
              <a:t> </a:t>
            </a:r>
            <a:r>
              <a:rPr lang="en-GB" sz="3200" dirty="0" smtClean="0">
                <a:latin typeface="Arial" charset="0"/>
              </a:rPr>
              <a:t>and </a:t>
            </a:r>
            <a:r>
              <a:rPr lang="en-GB" sz="3200" dirty="0" err="1" smtClean="0">
                <a:latin typeface="Arial" charset="0"/>
              </a:rPr>
              <a:t>Abdelmounaim</a:t>
            </a:r>
            <a:r>
              <a:rPr lang="en-GB" sz="3200" dirty="0" smtClean="0">
                <a:latin typeface="Arial" charset="0"/>
              </a:rPr>
              <a:t> </a:t>
            </a:r>
            <a:r>
              <a:rPr lang="en-GB" sz="3200" cap="small" dirty="0" err="1" smtClean="0">
                <a:latin typeface="Arial" charset="0"/>
              </a:rPr>
              <a:t>Dabieche</a:t>
            </a:r>
            <a:endParaRPr lang="en-GB" sz="3200" cap="small" noProof="0" dirty="0">
              <a:latin typeface="Arial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43608" y="645333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Meeting at </a:t>
            </a:r>
            <a:r>
              <a:rPr lang="fr-FR" cap="small" dirty="0" err="1" smtClean="0"/>
              <a:t>Cetic</a:t>
            </a:r>
            <a:r>
              <a:rPr lang="fr-FR" dirty="0" smtClean="0"/>
              <a:t>, Tuesday 28 </a:t>
            </a:r>
            <a:r>
              <a:rPr lang="fr-FR" dirty="0" err="1" smtClean="0"/>
              <a:t>June</a:t>
            </a:r>
            <a:r>
              <a:rPr lang="fr-FR" dirty="0" smtClean="0"/>
              <a:t>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for describing </a:t>
            </a:r>
            <a:r>
              <a:rPr lang="en-GB" dirty="0" err="1" smtClean="0"/>
              <a:t>IoT</a:t>
            </a:r>
            <a:r>
              <a:rPr lang="en-GB" dirty="0" smtClean="0"/>
              <a:t> </a:t>
            </a:r>
            <a:r>
              <a:rPr lang="en-GB" dirty="0" err="1" smtClean="0"/>
              <a:t>configs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7787208" cy="505807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Devices Type Declaration</a:t>
            </a:r>
          </a:p>
          <a:p>
            <a:pPr marL="514350" indent="-514350">
              <a:buClr>
                <a:srgbClr val="00B050"/>
              </a:buClr>
              <a:buAutoNum type="arabicPeriod"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Network Configuration</a:t>
            </a:r>
          </a:p>
          <a:p>
            <a:pPr marL="514350" indent="-514350">
              <a:buClr>
                <a:srgbClr val="00B050"/>
              </a:buClr>
              <a:buAutoNum type="arabicPeriod"/>
            </a:pPr>
            <a:endParaRPr lang="en-GB" dirty="0" smtClean="0">
              <a:solidFill>
                <a:schemeClr val="tx1"/>
              </a:solidFill>
            </a:endParaRPr>
          </a:p>
          <a:p>
            <a:pPr marL="514350" indent="-514350">
              <a:buClr>
                <a:srgbClr val="00B050"/>
              </a:buClr>
              <a:buAutoNum type="arabicPeriod"/>
            </a:pPr>
            <a:r>
              <a:rPr lang="en-GB" sz="3600" dirty="0" smtClean="0">
                <a:solidFill>
                  <a:schemeClr val="tx1"/>
                </a:solidFill>
              </a:rPr>
              <a:t>Business Rules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Declaration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57200" y="1484784"/>
            <a:ext cx="3587718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Volume {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V3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Phone{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receiveCall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ring(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volume:Volume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setVolume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(volume: Volume)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pickedUp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on()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off()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set(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Volume)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timeout()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AlertDB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declareIncident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msg:</a:t>
            </a:r>
            <a:r>
              <a:rPr lang="fr-FR" sz="105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sensing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actuating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isPresent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gateway</a:t>
            </a:r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Central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984125"/>
            <a:ext cx="5192361" cy="3456384"/>
          </a:xfrm>
        </p:spPr>
      </p:pic>
    </p:spTree>
    <p:extLst>
      <p:ext uri="{BB962C8B-B14F-4D97-AF65-F5344CB8AC3E}">
        <p14:creationId xmlns:p14="http://schemas.microsoft.com/office/powerpoint/2010/main" val="15896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Configuration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484784"/>
            <a:ext cx="4283968" cy="3624894"/>
          </a:xfrm>
        </p:spPr>
        <p:txBody>
          <a:bodyPr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MyHome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Central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entranceBulb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bathroomBulb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: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</a:t>
            </a:r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: Phone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: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AlertDB</a:t>
            </a:r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sz="10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BodyDetector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node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timer : Timer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entranceBulb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bathroomBulb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kitchenBulb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roomBulb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IP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Rules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2"/>
            <a:ext cx="3538736" cy="5058078"/>
          </a:xfrm>
        </p:spPr>
        <p:txBody>
          <a:bodyPr/>
          <a:lstStyle/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WaitBeforeBlink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ipPhone.ring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BlinkAndWait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LightBulb.blink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 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(120))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PickedUpQuick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ipPhone.pickedUp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LightBulb.off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0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NotPickedUpAfterBlinking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GB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db.declareIncident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predefinedAlert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bodydetector.detect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|| 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timer.reset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  <a:r>
              <a:rPr lang="en-GB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timer.set</a:t>
            </a:r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(60)</a:t>
            </a:r>
          </a:p>
          <a:p>
            <a:r>
              <a:rPr lang="en-GB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427984" y="5292540"/>
            <a:ext cx="4545724" cy="872764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05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timer.timeout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bodydetector.present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fr-FR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0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db.alert</a:t>
            </a:r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sz="10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r-BE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55009"/>
            <a:ext cx="4824536" cy="321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 &amp; Open Issues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549" y="1317104"/>
            <a:ext cx="5536564" cy="5274196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i="1" dirty="0" smtClean="0">
                <a:solidFill>
                  <a:srgbClr val="00B050"/>
                </a:solidFill>
              </a:rPr>
              <a:t>Vertical:</a:t>
            </a:r>
            <a:r>
              <a:rPr lang="en-GB" b="1" dirty="0" smtClean="0">
                <a:solidFill>
                  <a:srgbClr val="00B050"/>
                </a:solidFill>
              </a:rPr>
              <a:t> multi-platform targets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 smtClean="0"/>
              <a:t>Interoperate with platforms (Samsung, Arduino, etc.)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 smtClean="0"/>
              <a:t>Cope with protocol diversity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 smtClean="0"/>
              <a:t>Integrate high-level specs for cross compilation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566087" lvl="1" indent="-514350">
              <a:buFont typeface="+mj-lt"/>
              <a:buAutoNum type="arabicPeriod" startAt="2"/>
            </a:pPr>
            <a:r>
              <a:rPr lang="en-GB" sz="2700" b="1" i="1" dirty="0" smtClean="0">
                <a:solidFill>
                  <a:srgbClr val="00B050"/>
                </a:solidFill>
                <a:latin typeface="+mj-lt"/>
                <a:cs typeface="+mn-cs"/>
              </a:rPr>
              <a:t>Horizontal:</a:t>
            </a:r>
            <a:r>
              <a:rPr lang="en-GB" sz="2700" b="1" dirty="0" smtClean="0">
                <a:solidFill>
                  <a:srgbClr val="00B050"/>
                </a:solidFill>
                <a:latin typeface="+mj-lt"/>
                <a:cs typeface="+mn-cs"/>
              </a:rPr>
              <a:t> richer </a:t>
            </a:r>
            <a:r>
              <a:rPr lang="en-GB" sz="2700" b="1" cap="small" dirty="0" smtClean="0">
                <a:solidFill>
                  <a:srgbClr val="00B050"/>
                </a:solidFill>
                <a:latin typeface="+mj-lt"/>
                <a:cs typeface="+mn-cs"/>
              </a:rPr>
              <a:t>Br </a:t>
            </a:r>
            <a:r>
              <a:rPr lang="en-GB" sz="2700" b="1" dirty="0" smtClean="0">
                <a:solidFill>
                  <a:srgbClr val="00B050"/>
                </a:solidFill>
                <a:latin typeface="+mj-lt"/>
                <a:cs typeface="+mn-cs"/>
              </a:rPr>
              <a:t>Language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 smtClean="0"/>
              <a:t>Integrate user profiles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/>
              <a:t>Specify environment context </a:t>
            </a:r>
            <a:endParaRPr lang="en-GB" dirty="0" smtClean="0"/>
          </a:p>
          <a:p>
            <a:pPr marL="892175" lvl="3" indent="-350838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efine users’ goals and solutions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508937" lvl="1" indent="-457200">
              <a:buFont typeface="+mj-lt"/>
              <a:buAutoNum type="arabicPeriod" startAt="3"/>
            </a:pPr>
            <a:r>
              <a:rPr lang="en-GB" sz="2700" b="1" dirty="0">
                <a:solidFill>
                  <a:srgbClr val="00B050"/>
                </a:solidFill>
                <a:latin typeface="+mj-lt"/>
                <a:cs typeface="+mn-cs"/>
              </a:rPr>
              <a:t>Devices’ Capability Discovery</a:t>
            </a:r>
          </a:p>
          <a:p>
            <a:pPr marL="892175" lvl="3" indent="-350838">
              <a:buFont typeface="Arial" panose="020B0604020202020204" pitchFamily="34" charset="0"/>
              <a:buChar char="•"/>
            </a:pPr>
            <a:endParaRPr lang="en-GB" sz="2700" b="1" dirty="0">
              <a:solidFill>
                <a:srgbClr val="00B050"/>
              </a:solidFill>
              <a:latin typeface="+mj-lt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31" name="Groupe 30"/>
          <p:cNvGrpSpPr/>
          <p:nvPr/>
        </p:nvGrpSpPr>
        <p:grpSpPr>
          <a:xfrm>
            <a:off x="5674849" y="1422454"/>
            <a:ext cx="1451940" cy="775978"/>
            <a:chOff x="6995540" y="1377047"/>
            <a:chExt cx="1451940" cy="775978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7007320" y="1381334"/>
              <a:ext cx="1440160" cy="7716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7185455" y="137704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Bumper</a:t>
              </a:r>
              <a:endParaRPr lang="fr-FR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Connecteur droit 40"/>
            <p:cNvCxnSpPr/>
            <p:nvPr/>
          </p:nvCxnSpPr>
          <p:spPr>
            <a:xfrm>
              <a:off x="6995540" y="1754199"/>
              <a:ext cx="14401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430260" y="1741542"/>
            <a:ext cx="1594520" cy="775978"/>
            <a:chOff x="6939880" y="1377047"/>
            <a:chExt cx="1594520" cy="775978"/>
          </a:xfrm>
        </p:grpSpPr>
        <p:sp>
          <p:nvSpPr>
            <p:cNvPr id="45" name="Rectangle à coins arrondis 44"/>
            <p:cNvSpPr/>
            <p:nvPr/>
          </p:nvSpPr>
          <p:spPr>
            <a:xfrm>
              <a:off x="6939880" y="1381334"/>
              <a:ext cx="1594520" cy="7716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6939880" y="1377047"/>
              <a:ext cx="1594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IRDetector</a:t>
              </a:r>
              <a:endParaRPr lang="fr-FR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Connecteur droit 46"/>
            <p:cNvCxnSpPr>
              <a:stCxn id="45" idx="1"/>
              <a:endCxn id="45" idx="3"/>
            </p:cNvCxnSpPr>
            <p:nvPr/>
          </p:nvCxnSpPr>
          <p:spPr>
            <a:xfrm>
              <a:off x="6939880" y="1767180"/>
              <a:ext cx="15945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e 47"/>
          <p:cNvGrpSpPr/>
          <p:nvPr/>
        </p:nvGrpSpPr>
        <p:grpSpPr>
          <a:xfrm>
            <a:off x="7238004" y="2075308"/>
            <a:ext cx="1451940" cy="775978"/>
            <a:chOff x="6995540" y="1377047"/>
            <a:chExt cx="1451940" cy="775978"/>
          </a:xfrm>
        </p:grpSpPr>
        <p:sp>
          <p:nvSpPr>
            <p:cNvPr id="49" name="Rectangle à coins arrondis 48"/>
            <p:cNvSpPr/>
            <p:nvPr/>
          </p:nvSpPr>
          <p:spPr>
            <a:xfrm>
              <a:off x="7007320" y="1381334"/>
              <a:ext cx="1440160" cy="77169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7185455" y="137704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fr-FR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6995540" y="1754199"/>
              <a:ext cx="14401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cteur droit avec flèche 51"/>
          <p:cNvCxnSpPr/>
          <p:nvPr/>
        </p:nvCxnSpPr>
        <p:spPr>
          <a:xfrm flipV="1">
            <a:off x="6696744" y="2571297"/>
            <a:ext cx="0" cy="1938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5333609" y="252297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Modelling</a:t>
            </a:r>
            <a:endParaRPr lang="fr-FR" b="1" dirty="0"/>
          </a:p>
        </p:txBody>
      </p:sp>
      <p:cxnSp>
        <p:nvCxnSpPr>
          <p:cNvPr id="55" name="Connecteur droit avec flèche 54"/>
          <p:cNvCxnSpPr/>
          <p:nvPr/>
        </p:nvCxnSpPr>
        <p:spPr>
          <a:xfrm>
            <a:off x="7920880" y="2571297"/>
            <a:ext cx="0" cy="1938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Imag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99" y="4509401"/>
            <a:ext cx="2247770" cy="1966799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7548045" y="4407046"/>
            <a:ext cx="1651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Compilation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947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4" grpId="0"/>
      <p:bldP spid="5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Interoperability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Rely on « aggregators »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Larger scope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Less effort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Easier to maintain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Introduce dependency to tier applications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Use Intermediate Format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Big effort for development and maintenance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Total independence</a:t>
            </a:r>
          </a:p>
          <a:p>
            <a:pPr marL="697950" lvl="1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Maybe constructors will help?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96" y="1416874"/>
            <a:ext cx="1949148" cy="7609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1445146" cy="14451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74" y="2639405"/>
            <a:ext cx="1959738" cy="1469804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5173160" y="4209678"/>
            <a:ext cx="3535280" cy="2236682"/>
            <a:chOff x="5173160" y="4209678"/>
            <a:chExt cx="3535280" cy="2236682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5173160" y="5156964"/>
              <a:ext cx="3535280" cy="4320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cap="small" dirty="0" err="1" smtClean="0"/>
                <a:t>Intermediate</a:t>
              </a:r>
              <a:r>
                <a:rPr lang="fr-FR" cap="small" dirty="0" smtClean="0"/>
                <a:t> Format</a:t>
              </a:r>
              <a:endParaRPr lang="fr-FR" cap="small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256724" y="4209678"/>
              <a:ext cx="1368152" cy="4001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IoT</a:t>
              </a:r>
              <a:r>
                <a:rPr lang="fr-FR" cap="small" dirty="0" err="1" smtClean="0"/>
                <a:t>Dsl</a:t>
              </a:r>
              <a:endParaRPr lang="fr-FR" cap="small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292080" y="6093296"/>
              <a:ext cx="1152128" cy="353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cap="small" dirty="0" smtClean="0"/>
                <a:t>Target</a:t>
              </a:r>
              <a:r>
                <a:rPr lang="fr-FR" dirty="0" smtClean="0"/>
                <a:t> 1</a:t>
              </a:r>
              <a:endParaRPr lang="fr-FR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7524328" y="6093296"/>
              <a:ext cx="1180668" cy="35306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cap="small" dirty="0" smtClean="0"/>
                <a:t>Target</a:t>
              </a:r>
              <a:r>
                <a:rPr lang="fr-FR" dirty="0" smtClean="0"/>
                <a:t> N</a:t>
              </a:r>
              <a:endParaRPr lang="fr-FR" dirty="0"/>
            </a:p>
          </p:txBody>
        </p:sp>
        <p:cxnSp>
          <p:nvCxnSpPr>
            <p:cNvPr id="13" name="Connecteur droit avec flèche 12"/>
            <p:cNvCxnSpPr>
              <a:endCxn id="11" idx="0"/>
            </p:cNvCxnSpPr>
            <p:nvPr/>
          </p:nvCxnSpPr>
          <p:spPr>
            <a:xfrm>
              <a:off x="8100392" y="5589012"/>
              <a:ext cx="0" cy="50428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>
              <a:off x="5868144" y="5589012"/>
              <a:ext cx="0" cy="50428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endCxn id="8" idx="0"/>
            </p:cNvCxnSpPr>
            <p:nvPr/>
          </p:nvCxnSpPr>
          <p:spPr>
            <a:xfrm flipH="1">
              <a:off x="6940800" y="4609788"/>
              <a:ext cx="7464" cy="54717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6560074" y="6237312"/>
              <a:ext cx="10015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6866608" y="6233768"/>
              <a:ext cx="10015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7217794" y="6237312"/>
              <a:ext cx="10015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9854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88283"/>
            <a:ext cx="8229600" cy="4272965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Contexts</a:t>
            </a:r>
            <a:r>
              <a:rPr lang="en-GB" dirty="0" smtClean="0"/>
              <a:t> help mitigate decisions [1,2]:</a:t>
            </a:r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0B050"/>
                </a:solidFill>
              </a:rPr>
              <a:t>Internal State</a:t>
            </a:r>
            <a:r>
              <a:rPr lang="en-GB" sz="2400" dirty="0" smtClean="0"/>
              <a:t> representation that influence decisions units (aka. rules)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000" u="sng" dirty="0" smtClean="0"/>
              <a:t>Examples:</a:t>
            </a:r>
            <a:r>
              <a:rPr lang="en-GB" sz="2000" dirty="0" smtClean="0"/>
              <a:t> « all the time sensor is in alarm mode »; « continue to enforce temperature until reached »</a:t>
            </a:r>
            <a:endParaRPr lang="en-GB" dirty="0" smtClean="0"/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0B050"/>
                </a:solidFill>
              </a:rPr>
              <a:t>Space Representation </a:t>
            </a:r>
            <a:r>
              <a:rPr lang="en-GB" sz="2400" dirty="0" smtClean="0"/>
              <a:t>modelling (an abstraction of) topological constraints, without delving into topological considerations</a:t>
            </a:r>
            <a:br>
              <a:rPr lang="en-GB" sz="2400" dirty="0" smtClean="0"/>
            </a:br>
            <a:r>
              <a:rPr lang="en-GB" sz="2000" u="sng" dirty="0" smtClean="0"/>
              <a:t>Examples: Room A is adjacent to Room B and above LR</a:t>
            </a:r>
          </a:p>
          <a:p>
            <a:pPr marL="449263" indent="-449263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00B050"/>
                </a:solidFill>
              </a:rPr>
              <a:t>Time Representation </a:t>
            </a:r>
            <a:r>
              <a:rPr lang="en-GB" sz="2400" dirty="0" smtClean="0"/>
              <a:t>without an explicit notion of clocks and alike (precedence? Synchro concurrency?)</a:t>
            </a:r>
          </a:p>
          <a:p>
            <a:pPr marL="449263" indent="-449263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57200" y="5972270"/>
            <a:ext cx="8229600" cy="536602"/>
          </a:xfrm>
          <a:prstGeom prst="rect">
            <a:avLst/>
          </a:prstGeom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05291"/>
              </a:buClr>
              <a:buFont typeface="Arial"/>
              <a:buNone/>
              <a:defRPr sz="2700" kern="1200">
                <a:solidFill>
                  <a:srgbClr val="474746"/>
                </a:solidFill>
                <a:latin typeface="+mj-lt"/>
                <a:ea typeface="ＭＳ Ｐゴシック" charset="0"/>
                <a:cs typeface="+mn-cs"/>
              </a:defRPr>
            </a:lvl1pPr>
            <a:lvl2pPr marL="183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2pPr>
            <a:lvl3pPr marL="439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2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3pPr>
            <a:lvl4pPr marL="673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Tx/>
              <a:buNone/>
              <a:defRPr sz="18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4pPr>
            <a:lvl5pPr marL="1530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1A336"/>
              </a:buClr>
              <a:buFont typeface="Arial"/>
              <a:buChar char="•"/>
              <a:defRPr sz="1000" b="0" i="0" kern="1200">
                <a:solidFill>
                  <a:srgbClr val="2E3135"/>
                </a:solidFill>
                <a:latin typeface="Verdana"/>
                <a:ea typeface="ＭＳ Ｐゴシック" charset="0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tabLst>
                <a:tab pos="265113" algn="l"/>
              </a:tabLst>
            </a:pPr>
            <a:r>
              <a:rPr lang="en-US" sz="1100" dirty="0" smtClean="0"/>
              <a:t>[1]	</a:t>
            </a:r>
            <a:r>
              <a:rPr lang="en-US" sz="1100" cap="small" dirty="0" err="1" smtClean="0"/>
              <a:t>Elrakaiby</a:t>
            </a:r>
            <a:r>
              <a:rPr lang="en-US" sz="1100" dirty="0"/>
              <a:t>, </a:t>
            </a:r>
            <a:r>
              <a:rPr lang="en-US" sz="1100" dirty="0" err="1"/>
              <a:t>Yehia</a:t>
            </a:r>
            <a:r>
              <a:rPr lang="en-US" sz="1100" dirty="0"/>
              <a:t> and </a:t>
            </a:r>
            <a:r>
              <a:rPr lang="en-US" sz="1100" cap="small" dirty="0"/>
              <a:t>Amrani</a:t>
            </a:r>
            <a:r>
              <a:rPr lang="en-US" sz="1100" dirty="0"/>
              <a:t>, Moussa and </a:t>
            </a:r>
            <a:r>
              <a:rPr lang="en-US" sz="1100" cap="small" dirty="0"/>
              <a:t>Le </a:t>
            </a:r>
            <a:r>
              <a:rPr lang="en-US" sz="1100" cap="small" dirty="0" err="1"/>
              <a:t>Traon</a:t>
            </a:r>
            <a:r>
              <a:rPr lang="en-US" sz="1100" dirty="0"/>
              <a:t>, Yves. </a:t>
            </a:r>
            <a:r>
              <a:rPr lang="en-US" sz="1100" dirty="0" err="1"/>
              <a:t>Security@Runtime</a:t>
            </a:r>
            <a:r>
              <a:rPr lang="en-US" sz="1100" dirty="0"/>
              <a:t>: A Flexible MDE Approach to Enforce Fine-Grained Security Policies. In </a:t>
            </a:r>
            <a:r>
              <a:rPr lang="en-US" sz="1100" i="1" dirty="0"/>
              <a:t>6th International Symposium on Engineering Secure Software and Systems</a:t>
            </a:r>
            <a:r>
              <a:rPr lang="en-US" sz="1100" dirty="0"/>
              <a:t>. </a:t>
            </a:r>
            <a:r>
              <a:rPr lang="en-US" sz="1100" dirty="0" smtClean="0"/>
              <a:t>LNCS. 2014.</a:t>
            </a:r>
          </a:p>
          <a:p>
            <a:pPr marL="265113" indent="-265113">
              <a:tabLst>
                <a:tab pos="265113" algn="l"/>
              </a:tabLst>
            </a:pPr>
            <a:r>
              <a:rPr lang="en-US" sz="1100" dirty="0" smtClean="0"/>
              <a:t>[2]	</a:t>
            </a:r>
            <a:r>
              <a:rPr lang="en-US" sz="1100" dirty="0" err="1" smtClean="0"/>
              <a:t>UsiX</a:t>
            </a:r>
            <a:r>
              <a:rPr lang="en-US" sz="1100" cap="small" dirty="0" err="1"/>
              <a:t>ml</a:t>
            </a:r>
            <a:r>
              <a:rPr lang="en-US" sz="1100" dirty="0" smtClean="0"/>
              <a:t> Project. </a:t>
            </a:r>
            <a:r>
              <a:rPr lang="en-US" sz="1100" dirty="0" err="1" smtClean="0"/>
              <a:t>UsiX</a:t>
            </a:r>
            <a:r>
              <a:rPr lang="en-US" sz="1100" cap="small" dirty="0" err="1"/>
              <a:t>ml</a:t>
            </a:r>
            <a:r>
              <a:rPr lang="en-US" sz="1100" dirty="0" smtClean="0"/>
              <a:t> </a:t>
            </a:r>
            <a:r>
              <a:rPr lang="en-US" sz="1100" dirty="0" err="1" smtClean="0"/>
              <a:t>Metamodelling</a:t>
            </a:r>
            <a:r>
              <a:rPr lang="en-US" sz="1100" dirty="0" smtClean="0"/>
              <a:t> – Definition. Project Deliverable </a:t>
            </a:r>
            <a:r>
              <a:rPr lang="en-US" sz="1100" cap="small" dirty="0" err="1"/>
              <a:t>Wp</a:t>
            </a:r>
            <a:r>
              <a:rPr lang="en-US" sz="1100" dirty="0" smtClean="0"/>
              <a:t> 1. 2012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7313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Profiles &amp; HL Goals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51242"/>
            <a:ext cx="5698976" cy="5340058"/>
          </a:xfrm>
        </p:spPr>
        <p:txBody>
          <a:bodyPr/>
          <a:lstStyle/>
          <a:p>
            <a:r>
              <a:rPr lang="en-GB" b="1" dirty="0" smtClean="0">
                <a:solidFill>
                  <a:srgbClr val="00B050"/>
                </a:solidFill>
              </a:rPr>
              <a:t>User Profile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Gather personal data identification to distinguish users (nothing sensitive or biological)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Capture high-level description of impairments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>
                <a:solidFill>
                  <a:srgbClr val="00B050"/>
                </a:solidFill>
              </a:rPr>
              <a:t>High-Level Goal </a:t>
            </a:r>
            <a:r>
              <a:rPr lang="en-GB" b="1" dirty="0" smtClean="0">
                <a:solidFill>
                  <a:srgbClr val="00B050"/>
                </a:solidFill>
              </a:rPr>
              <a:t>(</a:t>
            </a:r>
            <a:r>
              <a:rPr lang="en-GB" b="1" cap="small" dirty="0" err="1" smtClean="0">
                <a:solidFill>
                  <a:srgbClr val="00B050"/>
                </a:solidFill>
              </a:rPr>
              <a:t>Hlg</a:t>
            </a:r>
            <a:r>
              <a:rPr lang="en-GB" b="1" dirty="0" smtClean="0">
                <a:solidFill>
                  <a:srgbClr val="00B050"/>
                </a:solidFill>
              </a:rPr>
              <a:t>) Description</a:t>
            </a:r>
            <a:endParaRPr lang="en-GB" b="1" dirty="0">
              <a:solidFill>
                <a:srgbClr val="00B050"/>
              </a:solidFill>
            </a:endParaRP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Specify general scenario of action on the smart home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Capture relationships between </a:t>
            </a:r>
            <a:r>
              <a:rPr lang="en-GB" sz="1600" cap="small" dirty="0" err="1" smtClean="0"/>
              <a:t>Hlg</a:t>
            </a:r>
            <a:r>
              <a:rPr lang="en-GB" sz="1600" dirty="0" err="1" smtClean="0"/>
              <a:t>s</a:t>
            </a:r>
            <a:r>
              <a:rPr lang="en-GB" sz="1600" dirty="0" smtClean="0"/>
              <a:t> (e.g., conflicts-with, kind-of/is-a, etc.)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cap="small" dirty="0" err="1">
                <a:solidFill>
                  <a:srgbClr val="00B050"/>
                </a:solidFill>
              </a:rPr>
              <a:t>Hlg</a:t>
            </a:r>
            <a:r>
              <a:rPr lang="en-GB" b="1" dirty="0">
                <a:solidFill>
                  <a:srgbClr val="00B050"/>
                </a:solidFill>
              </a:rPr>
              <a:t> realisation through “Abstract” </a:t>
            </a:r>
            <a:r>
              <a:rPr lang="en-GB" b="1" dirty="0" smtClean="0">
                <a:solidFill>
                  <a:srgbClr val="00B050"/>
                </a:solidFill>
              </a:rPr>
              <a:t>solution(s) </a:t>
            </a:r>
            <a:endParaRPr lang="en-GB" b="1" dirty="0">
              <a:solidFill>
                <a:srgbClr val="00B050"/>
              </a:solidFill>
            </a:endParaRP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Describe general intention of the solution</a:t>
            </a:r>
          </a:p>
          <a:p>
            <a:pPr marL="526500" lvl="1" indent="-342900">
              <a:buFont typeface="Arial" panose="020B0604020202020204" pitchFamily="34" charset="0"/>
              <a:buChar char="•"/>
            </a:pPr>
            <a:r>
              <a:rPr lang="en-GB" sz="1600" dirty="0" smtClean="0"/>
              <a:t>Do not rely on particular equipment, infrastructure</a:t>
            </a:r>
            <a:r>
              <a:rPr lang="en-GB" sz="1600" smtClean="0"/>
              <a:t>, etc.</a:t>
            </a:r>
            <a:endParaRPr lang="en-GB" sz="1600" dirty="0" smtClean="0"/>
          </a:p>
        </p:txBody>
      </p:sp>
      <p:grpSp>
        <p:nvGrpSpPr>
          <p:cNvPr id="16" name="Groupe 15"/>
          <p:cNvGrpSpPr/>
          <p:nvPr/>
        </p:nvGrpSpPr>
        <p:grpSpPr>
          <a:xfrm>
            <a:off x="7098242" y="1268760"/>
            <a:ext cx="1371408" cy="676281"/>
            <a:chOff x="7092280" y="1497821"/>
            <a:chExt cx="1371408" cy="901974"/>
          </a:xfrm>
        </p:grpSpPr>
        <p:sp>
          <p:nvSpPr>
            <p:cNvPr id="13" name="Rectangle 12"/>
            <p:cNvSpPr/>
            <p:nvPr/>
          </p:nvSpPr>
          <p:spPr>
            <a:xfrm>
              <a:off x="7104204" y="1535054"/>
              <a:ext cx="1359484" cy="337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04204" y="1884821"/>
              <a:ext cx="1359484" cy="5149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092280" y="1497821"/>
              <a:ext cx="135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User</a:t>
              </a:r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589708" y="3574095"/>
            <a:ext cx="2411760" cy="791009"/>
            <a:chOff x="6732240" y="1497821"/>
            <a:chExt cx="2411760" cy="901974"/>
          </a:xfrm>
        </p:grpSpPr>
        <p:sp>
          <p:nvSpPr>
            <p:cNvPr id="22" name="Rectangle 21"/>
            <p:cNvSpPr/>
            <p:nvPr/>
          </p:nvSpPr>
          <p:spPr>
            <a:xfrm>
              <a:off x="6732240" y="1535054"/>
              <a:ext cx="2411760" cy="337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32240" y="1872182"/>
              <a:ext cx="2411760" cy="5276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732240" y="1497821"/>
              <a:ext cx="2411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i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AbstractSolution</a:t>
              </a:r>
              <a:endParaRPr lang="fr-FR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7098242" y="2360372"/>
            <a:ext cx="1371408" cy="761728"/>
            <a:chOff x="7092280" y="1497821"/>
            <a:chExt cx="1371408" cy="901974"/>
          </a:xfrm>
        </p:grpSpPr>
        <p:sp>
          <p:nvSpPr>
            <p:cNvPr id="26" name="Rectangle 25"/>
            <p:cNvSpPr/>
            <p:nvPr/>
          </p:nvSpPr>
          <p:spPr>
            <a:xfrm>
              <a:off x="7104204" y="1535054"/>
              <a:ext cx="1359484" cy="337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04204" y="1884821"/>
              <a:ext cx="1359484" cy="51497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092280" y="1497821"/>
              <a:ext cx="1359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i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Goal</a:t>
              </a:r>
              <a:endParaRPr lang="fr-FR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0" name="Connecteur droit 29"/>
          <p:cNvCxnSpPr>
            <a:stCxn id="27" idx="2"/>
            <a:endCxn id="24" idx="0"/>
          </p:cNvCxnSpPr>
          <p:nvPr/>
        </p:nvCxnSpPr>
        <p:spPr>
          <a:xfrm>
            <a:off x="7789908" y="3122100"/>
            <a:ext cx="5680" cy="451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14" idx="2"/>
            <a:endCxn id="26" idx="0"/>
          </p:cNvCxnSpPr>
          <p:nvPr/>
        </p:nvCxnSpPr>
        <p:spPr>
          <a:xfrm>
            <a:off x="7789908" y="1945041"/>
            <a:ext cx="0" cy="44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7685776" y="220486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469752" y="191683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685776" y="342900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469752" y="306896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951422" y="4721200"/>
            <a:ext cx="3193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1200" dirty="0" smtClean="0"/>
              <a:t> Bob </a:t>
            </a:r>
            <a:r>
              <a:rPr lang="fr-FR" sz="1200" dirty="0" err="1" smtClean="0"/>
              <a:t>is</a:t>
            </a:r>
            <a:r>
              <a:rPr lang="fr-FR" sz="1200" dirty="0" smtClean="0"/>
              <a:t> </a:t>
            </a:r>
            <a:r>
              <a:rPr lang="fr-FR" sz="1200" dirty="0" err="1" smtClean="0"/>
              <a:t>deaf</a:t>
            </a:r>
            <a:r>
              <a:rPr lang="fr-FR" sz="1200" dirty="0" smtClean="0"/>
              <a:t> and </a:t>
            </a:r>
            <a:r>
              <a:rPr lang="fr-FR" sz="1200" dirty="0" err="1" smtClean="0"/>
              <a:t>wants</a:t>
            </a:r>
            <a:r>
              <a:rPr lang="fr-FR" sz="1200" dirty="0" smtClean="0"/>
              <a:t> to </a:t>
            </a:r>
            <a:r>
              <a:rPr lang="fr-FR" sz="1200" dirty="0" err="1" smtClean="0"/>
              <a:t>hear</a:t>
            </a:r>
            <a:r>
              <a:rPr lang="fr-FR" sz="1200" dirty="0" smtClean="0"/>
              <a:t> the phone</a:t>
            </a:r>
          </a:p>
          <a:p>
            <a:pPr marL="447675" lvl="1" indent="-182563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200" dirty="0" smtClean="0"/>
              <a:t>Use </a:t>
            </a:r>
            <a:r>
              <a:rPr lang="fr-FR" sz="1200" dirty="0" err="1" smtClean="0"/>
              <a:t>other</a:t>
            </a:r>
            <a:r>
              <a:rPr lang="fr-FR" sz="1200" dirty="0" smtClean="0"/>
              <a:t> </a:t>
            </a:r>
            <a:r>
              <a:rPr lang="fr-FR" sz="1200" dirty="0" err="1" smtClean="0"/>
              <a:t>devices</a:t>
            </a:r>
            <a:r>
              <a:rPr lang="fr-FR" sz="1200" dirty="0" smtClean="0"/>
              <a:t>: bulbs &amp; </a:t>
            </a:r>
            <a:r>
              <a:rPr lang="fr-FR" sz="1200" dirty="0" err="1" smtClean="0"/>
              <a:t>SmartTV</a:t>
            </a:r>
            <a:r>
              <a:rPr lang="fr-FR" sz="1200" dirty="0" smtClean="0"/>
              <a:t> </a:t>
            </a:r>
            <a:r>
              <a:rPr lang="fr-FR" sz="1200" dirty="0" err="1" smtClean="0"/>
              <a:t>alerts</a:t>
            </a:r>
            <a:r>
              <a:rPr lang="fr-FR" sz="1200" dirty="0" smtClean="0"/>
              <a:t>;</a:t>
            </a:r>
          </a:p>
          <a:p>
            <a:pPr marL="447675" lvl="1" indent="-182563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200" dirty="0" err="1" smtClean="0"/>
              <a:t>Increase</a:t>
            </a:r>
            <a:r>
              <a:rPr lang="fr-FR" sz="1200" dirty="0" smtClean="0"/>
              <a:t> the </a:t>
            </a:r>
            <a:r>
              <a:rPr lang="fr-FR" sz="1200" dirty="0" err="1" smtClean="0"/>
              <a:t>phone’s</a:t>
            </a:r>
            <a:r>
              <a:rPr lang="fr-FR" sz="1200" dirty="0" smtClean="0"/>
              <a:t> volume</a:t>
            </a:r>
          </a:p>
          <a:p>
            <a:pPr indent="-192088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fr-FR" sz="1200" dirty="0"/>
          </a:p>
          <a:p>
            <a:pPr indent="-192088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fr-FR" sz="1200" dirty="0" smtClean="0"/>
              <a:t>Alice </a:t>
            </a:r>
            <a:r>
              <a:rPr lang="fr-FR" sz="1200" dirty="0" err="1" smtClean="0"/>
              <a:t>wants</a:t>
            </a:r>
            <a:r>
              <a:rPr lang="fr-FR" sz="1200" dirty="0" smtClean="0"/>
              <a:t> to </a:t>
            </a:r>
            <a:r>
              <a:rPr lang="fr-FR" sz="1200" dirty="0" err="1" smtClean="0"/>
              <a:t>be</a:t>
            </a:r>
            <a:r>
              <a:rPr lang="fr-FR" sz="1200" dirty="0" smtClean="0"/>
              <a:t> </a:t>
            </a:r>
            <a:r>
              <a:rPr lang="fr-FR" sz="1200" dirty="0" err="1" smtClean="0"/>
              <a:t>quickly</a:t>
            </a:r>
            <a:r>
              <a:rPr lang="fr-FR" sz="1200" dirty="0" smtClean="0"/>
              <a:t> </a:t>
            </a:r>
            <a:r>
              <a:rPr lang="fr-FR" sz="1200" dirty="0" err="1" smtClean="0"/>
              <a:t>rescued</a:t>
            </a:r>
            <a:r>
              <a:rPr lang="fr-FR" sz="1200" dirty="0" smtClean="0"/>
              <a:t> </a:t>
            </a:r>
            <a:r>
              <a:rPr lang="fr-FR" sz="1200" dirty="0" err="1" smtClean="0"/>
              <a:t>when</a:t>
            </a:r>
            <a:r>
              <a:rPr lang="fr-FR" sz="1200" dirty="0" smtClean="0"/>
              <a:t> </a:t>
            </a:r>
            <a:r>
              <a:rPr lang="fr-FR" sz="1200" dirty="0" err="1" smtClean="0"/>
              <a:t>she</a:t>
            </a:r>
            <a:r>
              <a:rPr lang="fr-FR" sz="1200" dirty="0" smtClean="0"/>
              <a:t> </a:t>
            </a:r>
            <a:r>
              <a:rPr lang="fr-FR" sz="1200" dirty="0" err="1" smtClean="0"/>
              <a:t>falls</a:t>
            </a:r>
            <a:r>
              <a:rPr lang="fr-FR" sz="1200" dirty="0" smtClean="0"/>
              <a:t> at home</a:t>
            </a:r>
          </a:p>
          <a:p>
            <a:pPr lvl="1" indent="-192088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fr-FR" sz="1200" dirty="0" smtClean="0"/>
              <a:t>Wear an </a:t>
            </a:r>
            <a:r>
              <a:rPr lang="fr-FR" sz="1200" dirty="0" err="1" smtClean="0"/>
              <a:t>ePatch</a:t>
            </a:r>
            <a:r>
              <a:rPr lang="fr-FR" sz="1200" dirty="0" smtClean="0"/>
              <a:t> detector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438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060848"/>
            <a:ext cx="4248472" cy="3066700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388282"/>
            <a:ext cx="4834880" cy="505807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Two </a:t>
            </a:r>
            <a:r>
              <a:rPr lang="en-GB" b="1" dirty="0" err="1" smtClean="0">
                <a:solidFill>
                  <a:srgbClr val="00B050"/>
                </a:solidFill>
              </a:rPr>
              <a:t>U</a:t>
            </a:r>
            <a:r>
              <a:rPr lang="en-GB" b="1" cap="small" dirty="0" err="1" smtClean="0">
                <a:solidFill>
                  <a:srgbClr val="00B050"/>
                </a:solidFill>
              </a:rPr>
              <a:t>c</a:t>
            </a:r>
            <a:r>
              <a:rPr lang="en-GB" b="1" dirty="0" err="1" smtClean="0">
                <a:solidFill>
                  <a:srgbClr val="00B050"/>
                </a:solidFill>
              </a:rPr>
              <a:t>s</a:t>
            </a:r>
            <a:r>
              <a:rPr lang="en-GB" b="1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focusing on different aspects of the general picture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Common basis: </a:t>
            </a:r>
          </a:p>
          <a:p>
            <a:pPr marL="697950" lvl="1" indent="-514350">
              <a:buFont typeface="Arial" panose="020B0604020202020204" pitchFamily="34" charset="0"/>
              <a:buChar char="•"/>
            </a:pPr>
            <a:r>
              <a:rPr lang="en-GB" dirty="0" smtClean="0"/>
              <a:t>Context </a:t>
            </a:r>
            <a:r>
              <a:rPr lang="en-GB" cap="small" dirty="0" err="1" smtClean="0"/>
              <a:t>Dsl</a:t>
            </a:r>
            <a:r>
              <a:rPr lang="en-GB" dirty="0" smtClean="0"/>
              <a:t> </a:t>
            </a:r>
          </a:p>
          <a:p>
            <a:pPr marL="697950" lvl="1" indent="-514350">
              <a:buFont typeface="Arial" panose="020B0604020202020204" pitchFamily="34" charset="0"/>
              <a:buChar char="•"/>
            </a:pPr>
            <a:r>
              <a:rPr lang="en-GB" dirty="0" err="1" smtClean="0"/>
              <a:t>IoT</a:t>
            </a:r>
            <a:r>
              <a:rPr lang="en-GB" cap="small" dirty="0" err="1" smtClean="0"/>
              <a:t>Dsl</a:t>
            </a:r>
            <a:endParaRPr lang="en-GB" cap="small" dirty="0" smtClean="0"/>
          </a:p>
          <a:p>
            <a:pPr marL="697950" lvl="1" indent="-514350">
              <a:buFont typeface="Arial" panose="020B0604020202020204" pitchFamily="34" charset="0"/>
              <a:buChar char="•"/>
            </a:pPr>
            <a:endParaRPr lang="en-GB" cap="small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cap="small" dirty="0" err="1" smtClean="0"/>
              <a:t>ToDo</a:t>
            </a:r>
            <a:endParaRPr lang="en-GB" cap="small" dirty="0" smtClean="0"/>
          </a:p>
          <a:p>
            <a:pPr marL="697950" lvl="1" indent="-514350">
              <a:buFont typeface="Arial" panose="020B0604020202020204" pitchFamily="34" charset="0"/>
              <a:buChar char="•"/>
            </a:pPr>
            <a:r>
              <a:rPr lang="en-GB" dirty="0" smtClean="0"/>
              <a:t>Find a more elaborated UC involving Data Mining</a:t>
            </a:r>
          </a:p>
          <a:p>
            <a:pPr marL="697950" lvl="1" indent="-514350">
              <a:buFont typeface="Arial" panose="020B0604020202020204" pitchFamily="34" charset="0"/>
              <a:buChar char="•"/>
            </a:pPr>
            <a:r>
              <a:rPr lang="en-GB" dirty="0" smtClean="0"/>
              <a:t>Develop </a:t>
            </a:r>
            <a:r>
              <a:rPr lang="en-GB" cap="small" dirty="0" err="1" smtClean="0"/>
              <a:t>Dsl</a:t>
            </a:r>
            <a:r>
              <a:rPr lang="en-GB" dirty="0" err="1" smtClean="0"/>
              <a:t>s</a:t>
            </a:r>
            <a:r>
              <a:rPr lang="en-GB" dirty="0" smtClean="0"/>
              <a:t> using </a:t>
            </a:r>
            <a:r>
              <a:rPr lang="en-GB" cap="small" dirty="0" err="1" smtClean="0"/>
              <a:t>Mde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10331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37571"/>
            <a:ext cx="7416824" cy="5353730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err="1" smtClean="0"/>
              <a:t>Cetic</a:t>
            </a:r>
            <a:r>
              <a:rPr lang="en-GB" dirty="0" smtClean="0"/>
              <a:t> General Framework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763688" y="2852936"/>
            <a:ext cx="2520280" cy="129614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283968" y="3068960"/>
            <a:ext cx="3443432" cy="151216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763688" y="4941168"/>
            <a:ext cx="5904656" cy="160182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1115616" y="1340769"/>
            <a:ext cx="2592288" cy="1512168"/>
            <a:chOff x="1115616" y="1340769"/>
            <a:chExt cx="2592288" cy="1512168"/>
          </a:xfrm>
        </p:grpSpPr>
        <p:sp>
          <p:nvSpPr>
            <p:cNvPr id="15" name="Pensées 14"/>
            <p:cNvSpPr/>
            <p:nvPr/>
          </p:nvSpPr>
          <p:spPr>
            <a:xfrm>
              <a:off x="1115616" y="1340769"/>
              <a:ext cx="2592288" cy="1512168"/>
            </a:xfrm>
            <a:prstGeom prst="cloudCallout">
              <a:avLst>
                <a:gd name="adj1" fmla="val 62978"/>
                <a:gd name="adj2" fmla="val 84162"/>
              </a:avLst>
            </a:prstGeom>
            <a:gradFill flip="none" rotWithShape="1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223628" y="1584664"/>
              <a:ext cx="23762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smtClean="0"/>
                <a:t>Capture </a:t>
              </a:r>
              <a:r>
                <a:rPr lang="fr-FR" sz="1800" dirty="0" err="1" smtClean="0"/>
                <a:t>Users</a:t>
              </a:r>
              <a:r>
                <a:rPr lang="fr-FR" sz="1800" dirty="0" smtClean="0"/>
                <a:t>’ Info:</a:t>
              </a:r>
              <a:br>
                <a:rPr lang="fr-FR" sz="1800" dirty="0" smtClean="0"/>
              </a:br>
              <a:endParaRPr lang="fr-FR" sz="1800" dirty="0" smtClean="0"/>
            </a:p>
            <a:p>
              <a:pPr algn="ctr"/>
              <a:r>
                <a:rPr lang="fr-FR" sz="1800" cap="small" dirty="0" err="1" smtClean="0"/>
                <a:t>Context</a:t>
              </a:r>
              <a:r>
                <a:rPr lang="fr-FR" sz="1800" cap="small" dirty="0" smtClean="0"/>
                <a:t> </a:t>
              </a:r>
              <a:r>
                <a:rPr lang="fr-FR" sz="1800" cap="small" dirty="0" err="1" smtClean="0"/>
                <a:t>Modelling</a:t>
              </a:r>
              <a:endParaRPr lang="fr-FR" sz="1800" cap="small" dirty="0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6372200" y="1460517"/>
            <a:ext cx="2592288" cy="1512168"/>
            <a:chOff x="1115616" y="1340769"/>
            <a:chExt cx="2592288" cy="1512168"/>
          </a:xfrm>
        </p:grpSpPr>
        <p:sp>
          <p:nvSpPr>
            <p:cNvPr id="19" name="Pensées 18"/>
            <p:cNvSpPr/>
            <p:nvPr/>
          </p:nvSpPr>
          <p:spPr>
            <a:xfrm>
              <a:off x="1115616" y="1340769"/>
              <a:ext cx="2592288" cy="1512168"/>
            </a:xfrm>
            <a:prstGeom prst="cloudCallout">
              <a:avLst>
                <a:gd name="adj1" fmla="val -46018"/>
                <a:gd name="adj2" fmla="val 108350"/>
              </a:avLst>
            </a:prstGeom>
            <a:gradFill flip="none" rotWithShape="1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223628" y="1584664"/>
              <a:ext cx="2376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smtClean="0"/>
                <a:t>Analyse Data </a:t>
              </a:r>
              <a:r>
                <a:rPr lang="fr-FR" sz="1800" dirty="0" err="1" smtClean="0"/>
                <a:t>against</a:t>
              </a:r>
              <a:r>
                <a:rPr lang="fr-FR" sz="1800" dirty="0" smtClean="0"/>
                <a:t> </a:t>
              </a:r>
              <a:r>
                <a:rPr lang="fr-FR" sz="1800" dirty="0" err="1" smtClean="0"/>
                <a:t>Knowledge</a:t>
              </a:r>
              <a:r>
                <a:rPr lang="fr-FR" sz="1800" dirty="0" smtClean="0"/>
                <a:t/>
              </a:r>
              <a:br>
                <a:rPr lang="fr-FR" sz="1800" dirty="0" smtClean="0"/>
              </a:br>
              <a:endParaRPr lang="fr-FR" sz="1800" dirty="0" smtClean="0"/>
            </a:p>
            <a:p>
              <a:pPr algn="ctr"/>
              <a:r>
                <a:rPr lang="fr-FR" sz="1800" cap="small" dirty="0" smtClean="0"/>
                <a:t>Data Mining</a:t>
              </a:r>
              <a:endParaRPr lang="fr-FR" sz="1800" cap="small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342480" y="3825044"/>
            <a:ext cx="2592288" cy="1512168"/>
            <a:chOff x="1115616" y="1340769"/>
            <a:chExt cx="2592288" cy="1512168"/>
          </a:xfrm>
        </p:grpSpPr>
        <p:sp>
          <p:nvSpPr>
            <p:cNvPr id="22" name="Pensées 21"/>
            <p:cNvSpPr/>
            <p:nvPr/>
          </p:nvSpPr>
          <p:spPr>
            <a:xfrm>
              <a:off x="1115616" y="1340769"/>
              <a:ext cx="2592288" cy="1512168"/>
            </a:xfrm>
            <a:prstGeom prst="cloudCallout">
              <a:avLst>
                <a:gd name="adj1" fmla="val -110216"/>
                <a:gd name="adj2" fmla="val 59370"/>
              </a:avLst>
            </a:prstGeom>
            <a:gradFill flip="none" rotWithShape="1">
              <a:gsLst>
                <a:gs pos="0">
                  <a:srgbClr val="FF0000"/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223628" y="1584664"/>
              <a:ext cx="2376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dirty="0" err="1" smtClean="0"/>
                <a:t>Communicate</a:t>
              </a:r>
              <a:r>
                <a:rPr lang="fr-FR" sz="1800" dirty="0" smtClean="0"/>
                <a:t> </a:t>
              </a:r>
              <a:r>
                <a:rPr lang="fr-FR" sz="1800" dirty="0" err="1" smtClean="0"/>
                <a:t>with</a:t>
              </a:r>
              <a:r>
                <a:rPr lang="fr-FR" sz="1800" dirty="0" smtClean="0"/>
                <a:t> </a:t>
              </a:r>
              <a:r>
                <a:rPr lang="fr-FR" sz="1800" dirty="0" err="1" smtClean="0"/>
                <a:t>Things</a:t>
              </a:r>
              <a:r>
                <a:rPr lang="fr-FR" sz="1800" dirty="0" smtClean="0"/>
                <a:t>:</a:t>
              </a:r>
              <a:br>
                <a:rPr lang="fr-FR" sz="1800" dirty="0" smtClean="0"/>
              </a:br>
              <a:endParaRPr lang="fr-FR" sz="1800" dirty="0" smtClean="0"/>
            </a:p>
            <a:p>
              <a:pPr algn="ctr"/>
              <a:r>
                <a:rPr lang="fr-FR" sz="1800" cap="small" dirty="0" err="1" smtClean="0"/>
                <a:t>IoT</a:t>
              </a:r>
              <a:r>
                <a:rPr lang="fr-FR" sz="1800" cap="small" dirty="0" smtClean="0"/>
                <a:t> </a:t>
              </a:r>
              <a:r>
                <a:rPr lang="fr-FR" sz="1800" cap="small" dirty="0" err="1" smtClean="0"/>
                <a:t>Modelling</a:t>
              </a:r>
              <a:endParaRPr lang="fr-FR" sz="1800" cap="small" dirty="0"/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3203848" y="1268760"/>
            <a:ext cx="5544362" cy="3672408"/>
            <a:chOff x="3203848" y="1268760"/>
            <a:chExt cx="5544362" cy="3672408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203848" y="1268760"/>
              <a:ext cx="1404156" cy="3672408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608004" y="4941168"/>
              <a:ext cx="414020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/>
        </p:nvSpPr>
        <p:spPr>
          <a:xfrm>
            <a:off x="71500" y="1721573"/>
            <a:ext cx="345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LEFT UC</a:t>
            </a:r>
            <a:endParaRPr lang="fr-FR" sz="6000" b="1" dirty="0"/>
          </a:p>
        </p:txBody>
      </p:sp>
      <p:grpSp>
        <p:nvGrpSpPr>
          <p:cNvPr id="32" name="Groupe 31"/>
          <p:cNvGrpSpPr/>
          <p:nvPr/>
        </p:nvGrpSpPr>
        <p:grpSpPr>
          <a:xfrm flipH="1">
            <a:off x="65470" y="1100477"/>
            <a:ext cx="4824282" cy="3767073"/>
            <a:chOff x="3923928" y="1174095"/>
            <a:chExt cx="4824282" cy="3767073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3923928" y="1174095"/>
              <a:ext cx="684076" cy="3767073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4608004" y="4941168"/>
              <a:ext cx="414020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5432954" y="1721573"/>
            <a:ext cx="3450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LEFT UC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1222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30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Proposal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with </a:t>
            </a:r>
            <a:r>
              <a:rPr lang="en-GB" b="1" dirty="0" smtClean="0">
                <a:solidFill>
                  <a:srgbClr val="00B050"/>
                </a:solidFill>
              </a:rPr>
              <a:t>2 </a:t>
            </a:r>
            <a:r>
              <a:rPr lang="en-GB" b="1" cap="small" dirty="0" err="1" smtClean="0">
                <a:solidFill>
                  <a:srgbClr val="00B050"/>
                </a:solidFill>
              </a:rPr>
              <a:t>Uc</a:t>
            </a:r>
            <a:r>
              <a:rPr lang="en-GB" b="1" dirty="0" err="1" smtClean="0">
                <a:solidFill>
                  <a:srgbClr val="00B050"/>
                </a:solidFill>
              </a:rPr>
              <a:t>s</a:t>
            </a:r>
            <a:r>
              <a:rPr lang="en-GB" dirty="0" smtClean="0"/>
              <a:t>, with the following goals</a:t>
            </a:r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Separate </a:t>
            </a:r>
            <a:r>
              <a:rPr lang="en-GB" b="1" dirty="0" smtClean="0">
                <a:solidFill>
                  <a:srgbClr val="00B050"/>
                </a:solidFill>
              </a:rPr>
              <a:t>concerns</a:t>
            </a:r>
            <a:r>
              <a:rPr lang="en-GB" dirty="0" smtClean="0"/>
              <a:t> as well as associated validation</a:t>
            </a:r>
            <a:br>
              <a:rPr lang="en-GB" dirty="0" smtClean="0"/>
            </a:br>
            <a:r>
              <a:rPr lang="en-GB" dirty="0" smtClean="0"/>
              <a:t>(Context Modelling vs. Data Mining)</a:t>
            </a:r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Allow</a:t>
            </a:r>
            <a:r>
              <a:rPr lang="en-GB" dirty="0" smtClean="0"/>
              <a:t> potentially </a:t>
            </a:r>
            <a:r>
              <a:rPr lang="en-GB" b="1" dirty="0">
                <a:solidFill>
                  <a:srgbClr val="00B050"/>
                </a:solidFill>
              </a:rPr>
              <a:t>independent work</a:t>
            </a:r>
            <a:r>
              <a:rPr lang="en-GB" dirty="0" smtClean="0"/>
              <a:t>, based on common grounds </a:t>
            </a:r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7200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dirty="0" smtClean="0"/>
              <a:t>Maximize Project acceptance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4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64496"/>
          </a:xfrm>
        </p:spPr>
        <p:txBody>
          <a:bodyPr/>
          <a:lstStyle/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800" b="1" dirty="0" smtClean="0">
                <a:solidFill>
                  <a:srgbClr val="00B050"/>
                </a:solidFill>
              </a:rPr>
              <a:t> </a:t>
            </a:r>
            <a:r>
              <a:rPr lang="en-GB" sz="4400" b="1" dirty="0" err="1" smtClean="0">
                <a:solidFill>
                  <a:srgbClr val="00B050"/>
                </a:solidFill>
              </a:rPr>
              <a:t>U</a:t>
            </a:r>
            <a:r>
              <a:rPr lang="en-GB" sz="4400" b="1" cap="small" dirty="0" err="1" smtClean="0">
                <a:solidFill>
                  <a:srgbClr val="00B050"/>
                </a:solidFill>
              </a:rPr>
              <a:t>c</a:t>
            </a:r>
            <a:r>
              <a:rPr lang="en-GB" sz="4400" b="1" dirty="0" smtClean="0">
                <a:solidFill>
                  <a:srgbClr val="00B050"/>
                </a:solidFill>
              </a:rPr>
              <a:t> #1: Drug Dispenser</a:t>
            </a: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dirty="0" smtClean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 smtClean="0">
                <a:solidFill>
                  <a:srgbClr val="00B050"/>
                </a:solidFill>
              </a:rPr>
              <a:t> </a:t>
            </a:r>
            <a:r>
              <a:rPr lang="en-GB" sz="4400" b="1" dirty="0" err="1" smtClean="0">
                <a:solidFill>
                  <a:srgbClr val="00B050"/>
                </a:solidFill>
              </a:rPr>
              <a:t>IoTD</a:t>
            </a:r>
            <a:r>
              <a:rPr lang="en-GB" sz="4400" b="1" cap="small" dirty="0" err="1" smtClean="0">
                <a:solidFill>
                  <a:srgbClr val="00B050"/>
                </a:solidFill>
              </a:rPr>
              <a:t>sl</a:t>
            </a:r>
            <a:r>
              <a:rPr lang="en-GB" sz="4400" b="1" dirty="0" smtClean="0">
                <a:solidFill>
                  <a:srgbClr val="00B050"/>
                </a:solidFill>
              </a:rPr>
              <a:t> in a Nutshell</a:t>
            </a: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endParaRPr lang="en-GB" sz="4400" b="1" dirty="0">
              <a:solidFill>
                <a:srgbClr val="00B050"/>
              </a:solidFill>
            </a:endParaRPr>
          </a:p>
          <a:p>
            <a:pPr marL="514350" indent="-514350">
              <a:buClr>
                <a:srgbClr val="36A63A"/>
              </a:buClr>
              <a:buFont typeface="+mj-lt"/>
              <a:buAutoNum type="arabicPeriod"/>
            </a:pPr>
            <a:r>
              <a:rPr lang="en-GB" sz="4400" b="1" dirty="0" smtClean="0">
                <a:solidFill>
                  <a:srgbClr val="00B050"/>
                </a:solidFill>
              </a:rPr>
              <a:t>Brainstorming Session</a:t>
            </a:r>
            <a:endParaRPr lang="en-GB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 smtClean="0"/>
              <a:t>Drug Dispenser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2187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Large Market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52"/>
            <a:ext cx="2674640" cy="30223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33922"/>
            <a:ext cx="2098576" cy="20571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4293096"/>
            <a:ext cx="2304852" cy="17651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14" y="4941168"/>
            <a:ext cx="2523772" cy="14196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9" t="821" r="31888"/>
          <a:stretch/>
        </p:blipFill>
        <p:spPr>
          <a:xfrm>
            <a:off x="3623419" y="3129956"/>
            <a:ext cx="1368152" cy="21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Desirable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276411"/>
            <a:ext cx="8229600" cy="5203018"/>
          </a:xfrm>
        </p:spPr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Programmable </a:t>
            </a:r>
            <a:r>
              <a:rPr lang="en-GB" dirty="0" smtClean="0"/>
              <a:t>to face prescription changes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When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Which dosage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Which drugs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How taken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Alert </a:t>
            </a:r>
            <a:r>
              <a:rPr lang="en-GB" dirty="0" smtClean="0"/>
              <a:t>in case of over-/under-dose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Classical notifications: </a:t>
            </a:r>
            <a:r>
              <a:rPr lang="en-GB" sz="1600" cap="small" dirty="0" err="1" smtClean="0"/>
              <a:t>Sms</a:t>
            </a:r>
            <a:r>
              <a:rPr lang="en-GB" sz="1600" dirty="0" smtClean="0"/>
              <a:t>; email; phone calls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FF0000"/>
                </a:solidFill>
              </a:rPr>
              <a:t>Customised, adaptive notification to the senior user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</a:rPr>
              <a:t>Accomodate</a:t>
            </a:r>
            <a:r>
              <a:rPr lang="en-GB" b="1" dirty="0" smtClean="0">
                <a:solidFill>
                  <a:srgbClr val="00B050"/>
                </a:solidFill>
              </a:rPr>
              <a:t> multiple contextual </a:t>
            </a:r>
            <a:r>
              <a:rPr lang="en-GB" dirty="0" smtClean="0"/>
              <a:t>uses of the same device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b="1" dirty="0" smtClean="0">
                <a:solidFill>
                  <a:srgbClr val="00B050"/>
                </a:solidFill>
              </a:rPr>
              <a:t>Two versions </a:t>
            </a:r>
            <a:r>
              <a:rPr lang="en-GB" dirty="0" smtClean="0"/>
              <a:t>of the same product: pro </a:t>
            </a:r>
            <a:r>
              <a:rPr lang="en-GB" i="1" dirty="0" smtClean="0"/>
              <a:t>vs.</a:t>
            </a:r>
            <a:r>
              <a:rPr lang="en-GB" dirty="0" smtClean="0"/>
              <a:t> home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1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IoTD</a:t>
            </a:r>
            <a:r>
              <a:rPr lang="en-GB" cap="small" dirty="0" err="1" smtClean="0"/>
              <a:t>sl</a:t>
            </a:r>
            <a:endParaRPr lang="en-GB" cap="small" dirty="0"/>
          </a:p>
        </p:txBody>
      </p:sp>
    </p:spTree>
    <p:extLst>
      <p:ext uri="{BB962C8B-B14F-4D97-AF65-F5344CB8AC3E}">
        <p14:creationId xmlns:p14="http://schemas.microsoft.com/office/powerpoint/2010/main" val="245661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6C6059-A255-C24B-AAEC-93A3405961B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Features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Fully </a:t>
            </a:r>
            <a:r>
              <a:rPr lang="en-GB" cap="small" dirty="0" err="1" smtClean="0"/>
              <a:t>Mde</a:t>
            </a:r>
            <a:r>
              <a:rPr lang="en-GB" dirty="0" smtClean="0"/>
              <a:t>-based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Everything is modelled explicitly </a:t>
            </a:r>
            <a:br>
              <a:rPr lang="en-GB" sz="1800" dirty="0" smtClean="0"/>
            </a:br>
            <a:r>
              <a:rPr lang="en-GB" sz="1800" dirty="0" smtClean="0"/>
              <a:t>(even tiny native expressions)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Currently based on textual syntax for rapid prototyping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Based on </a:t>
            </a:r>
            <a:r>
              <a:rPr lang="en-GB" sz="1800" dirty="0" err="1" smtClean="0"/>
              <a:t>metamodelling</a:t>
            </a:r>
            <a:r>
              <a:rPr lang="en-GB" sz="1800" dirty="0" smtClean="0"/>
              <a:t> standard </a:t>
            </a:r>
            <a:r>
              <a:rPr lang="en-GB" sz="1800" cap="small" dirty="0" smtClean="0"/>
              <a:t>Omg</a:t>
            </a:r>
            <a:r>
              <a:rPr lang="en-GB" sz="1800" dirty="0" smtClean="0"/>
              <a:t> </a:t>
            </a:r>
            <a:r>
              <a:rPr lang="en-GB" sz="1800" cap="small" dirty="0" err="1" smtClean="0"/>
              <a:t>Mof</a:t>
            </a:r>
            <a:r>
              <a:rPr lang="en-GB" sz="1800" cap="small" dirty="0" smtClean="0"/>
              <a:t>/</a:t>
            </a:r>
            <a:r>
              <a:rPr lang="en-GB" sz="1800" cap="small" dirty="0" err="1" smtClean="0"/>
              <a:t>Ecore</a:t>
            </a:r>
            <a:endParaRPr lang="en-GB" sz="1800" cap="small" dirty="0" smtClean="0"/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Clean separation of concerns</a:t>
            </a:r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Clr>
                <a:srgbClr val="00B050"/>
              </a:buClr>
              <a:buFont typeface="+mj-lt"/>
              <a:buAutoNum type="arabicPeriod"/>
            </a:pPr>
            <a:r>
              <a:rPr lang="en-GB" dirty="0" smtClean="0"/>
              <a:t>Event-Based Language for specifying interactions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Natural paradigm for embedded systems</a:t>
            </a:r>
          </a:p>
          <a:p>
            <a:pPr marL="953550" lvl="2" indent="-5143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1800" dirty="0" smtClean="0"/>
              <a:t>Clean separation / interface between system and environment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018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amu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2004:Modèles:Présentations:Conceptions:Coin jaune</Template>
  <TotalTime>34915</TotalTime>
  <Words>693</Words>
  <Application>Microsoft Office PowerPoint</Application>
  <PresentationFormat>Affichage à l'écran (4:3)</PresentationFormat>
  <Paragraphs>238</Paragraphs>
  <Slides>18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Frutiger LT Std 45 Light</vt:lpstr>
      <vt:lpstr>Times New Roman</vt:lpstr>
      <vt:lpstr>Verdana</vt:lpstr>
      <vt:lpstr>Wingdings</vt:lpstr>
      <vt:lpstr>UNamur</vt:lpstr>
      <vt:lpstr>Présentation PowerPoint</vt:lpstr>
      <vt:lpstr>Cetic General Framework</vt:lpstr>
      <vt:lpstr>Proposal</vt:lpstr>
      <vt:lpstr>Agenda</vt:lpstr>
      <vt:lpstr>Drug Dispenser</vt:lpstr>
      <vt:lpstr>Large Market</vt:lpstr>
      <vt:lpstr>Desirable Features</vt:lpstr>
      <vt:lpstr>IoTDsl</vt:lpstr>
      <vt:lpstr>Main Features</vt:lpstr>
      <vt:lpstr>Dsls for describing IoT configs</vt:lpstr>
      <vt:lpstr>Type Declaration</vt:lpstr>
      <vt:lpstr>Network Configuration</vt:lpstr>
      <vt:lpstr>Business Rules</vt:lpstr>
      <vt:lpstr>Challenges &amp; Open Issues</vt:lpstr>
      <vt:lpstr>Interoperability</vt:lpstr>
      <vt:lpstr>Context</vt:lpstr>
      <vt:lpstr>User Profiles &amp; HL Goals</vt:lpstr>
      <vt:lpstr>Conclusion</vt:lpstr>
    </vt:vector>
  </TitlesOfParts>
  <Company>University of Namur,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CETIC Meeting 20160628</dc:title>
  <dc:creator/>
  <cp:lastModifiedBy>Moussa Amrani</cp:lastModifiedBy>
  <cp:revision>1071</cp:revision>
  <cp:lastPrinted>2010-01-15T13:48:56Z</cp:lastPrinted>
  <dcterms:created xsi:type="dcterms:W3CDTF">2003-10-08T07:15:15Z</dcterms:created>
  <dcterms:modified xsi:type="dcterms:W3CDTF">2016-09-05T09:07:16Z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