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21"/>
  </p:notesMasterIdLst>
  <p:handoutMasterIdLst>
    <p:handoutMasterId r:id="rId22"/>
  </p:handoutMasterIdLst>
  <p:sldIdLst>
    <p:sldId id="256" r:id="rId2"/>
    <p:sldId id="613" r:id="rId3"/>
    <p:sldId id="614" r:id="rId4"/>
    <p:sldId id="615" r:id="rId5"/>
    <p:sldId id="616" r:id="rId6"/>
    <p:sldId id="487" r:id="rId7"/>
    <p:sldId id="588" r:id="rId8"/>
    <p:sldId id="617" r:id="rId9"/>
    <p:sldId id="618" r:id="rId10"/>
    <p:sldId id="629" r:id="rId11"/>
    <p:sldId id="619" r:id="rId12"/>
    <p:sldId id="620" r:id="rId13"/>
    <p:sldId id="628" r:id="rId14"/>
    <p:sldId id="622" r:id="rId15"/>
    <p:sldId id="627" r:id="rId16"/>
    <p:sldId id="623" r:id="rId17"/>
    <p:sldId id="589" r:id="rId18"/>
    <p:sldId id="625" r:id="rId19"/>
    <p:sldId id="626" r:id="rId20"/>
  </p:sldIdLst>
  <p:sldSz cx="9144000" cy="6858000" type="screen4x3"/>
  <p:notesSz cx="6794500" cy="9906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7397"/>
    <a:srgbClr val="36A63A"/>
    <a:srgbClr val="00FF00"/>
    <a:srgbClr val="047A04"/>
    <a:srgbClr val="6699FF"/>
    <a:srgbClr val="3399FF"/>
    <a:srgbClr val="0066FF"/>
    <a:srgbClr val="0000CC"/>
    <a:srgbClr val="FFCC0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93786" autoAdjust="0"/>
  </p:normalViewPr>
  <p:slideViewPr>
    <p:cSldViewPr>
      <p:cViewPr varScale="1">
        <p:scale>
          <a:sx n="105" d="100"/>
          <a:sy n="105" d="100"/>
        </p:scale>
        <p:origin x="32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2916" y="108"/>
      </p:cViewPr>
      <p:guideLst>
        <p:guide orient="horz" pos="312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91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06531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591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06532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038"/>
            <a:ext cx="29591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06533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44038"/>
            <a:ext cx="29591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CB595702-CDBF-7F4C-80BD-5ECD6612D31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71798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05350"/>
            <a:ext cx="54356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Click to edit Master text styles</a:t>
            </a:r>
          </a:p>
          <a:p>
            <a:pPr lvl="1"/>
            <a:r>
              <a:rPr lang="fr-FR" noProof="0"/>
              <a:t>Second level</a:t>
            </a:r>
          </a:p>
          <a:p>
            <a:pPr lvl="2"/>
            <a:r>
              <a:rPr lang="fr-FR" noProof="0"/>
              <a:t>Third level</a:t>
            </a:r>
          </a:p>
          <a:p>
            <a:pPr lvl="3"/>
            <a:r>
              <a:rPr lang="fr-FR" noProof="0"/>
              <a:t>Fourth level</a:t>
            </a:r>
          </a:p>
          <a:p>
            <a:pPr lvl="4"/>
            <a:r>
              <a:rPr lang="fr-FR" noProof="0"/>
              <a:t>Fifth level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091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FEDAF1F9-39BD-564C-A57A-FCBAE9EEBE0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06179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87B955B-9B3C-2647-95FD-E9C749E36CDB}" type="slidenum">
              <a:rPr lang="fr-FR" sz="1200"/>
              <a:pPr eaLnBrk="1" hangingPunct="1"/>
              <a:t>1</a:t>
            </a:fld>
            <a:endParaRPr lang="fr-FR" sz="1200" dirty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fr-FR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45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51E99-3993-EC42-9E2E-7C584BC1BD5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771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Namur::TITLE-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414000" y="0"/>
            <a:ext cx="8280000" cy="4554000"/>
          </a:xfrm>
          <a:prstGeom prst="rect">
            <a:avLst/>
          </a:prstGeom>
          <a:noFill/>
        </p:spPr>
        <p:txBody>
          <a:bodyPr anchor="ctr" anchorCtr="0"/>
          <a:lstStyle>
            <a:lvl1pPr algn="ctr">
              <a:lnSpc>
                <a:spcPct val="80000"/>
              </a:lnSpc>
              <a:spcAft>
                <a:spcPts val="0"/>
              </a:spcAft>
              <a:buClr>
                <a:srgbClr val="FF6600"/>
              </a:buClr>
              <a:buNone/>
              <a:defRPr sz="3500" b="0" i="0">
                <a:solidFill>
                  <a:schemeClr val="bg1"/>
                </a:solidFill>
                <a:latin typeface="Verdana"/>
                <a:cs typeface="Verdana"/>
              </a:defRPr>
            </a:lvl1pPr>
            <a:lvl2pPr marL="457200" indent="0" algn="ctr">
              <a:buClr>
                <a:srgbClr val="FF6600"/>
              </a:buClr>
              <a:buFontTx/>
              <a:buNone/>
              <a:defRPr sz="2500" b="0" i="0">
                <a:solidFill>
                  <a:schemeClr val="bg1"/>
                </a:solidFill>
                <a:latin typeface="Verdana"/>
                <a:cs typeface="Verdana"/>
              </a:defRPr>
            </a:lvl2pPr>
            <a:lvl3pPr>
              <a:buClr>
                <a:srgbClr val="FF6600"/>
              </a:buClr>
              <a:defRPr b="0" i="0">
                <a:latin typeface="Frutiger LT Std 45 Light"/>
                <a:cs typeface="Frutiger LT Std 45 Light"/>
              </a:defRPr>
            </a:lvl3pPr>
            <a:lvl4pPr>
              <a:buClr>
                <a:srgbClr val="FF6600"/>
              </a:buClr>
              <a:defRPr b="0" i="0">
                <a:latin typeface="Frutiger LT Std 45 Light"/>
                <a:cs typeface="Frutiger LT Std 45 Light"/>
              </a:defRPr>
            </a:lvl4pPr>
            <a:lvl5pPr>
              <a:buClr>
                <a:srgbClr val="FF6600"/>
              </a:buClr>
              <a:defRPr b="0" i="0">
                <a:latin typeface="Frutiger LT Std 45 Light"/>
                <a:cs typeface="Frutiger LT Std 45 Light"/>
              </a:defRPr>
            </a:lvl5pPr>
          </a:lstStyle>
          <a:p>
            <a:pPr lvl="0"/>
            <a:r>
              <a:rPr lang="fr-FR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1576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UNamur::TEXT+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91300"/>
            <a:ext cx="9144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10200"/>
            <a:ext cx="8229600" cy="790787"/>
          </a:xfrm>
          <a:prstGeom prst="rect">
            <a:avLst/>
          </a:prstGeom>
        </p:spPr>
        <p:txBody>
          <a:bodyPr vert="horz"/>
          <a:lstStyle>
            <a:lvl1pPr>
              <a:defRPr sz="4800" b="1">
                <a:solidFill>
                  <a:srgbClr val="00B050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457200" y="1388282"/>
            <a:ext cx="4283968" cy="505807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305291"/>
              </a:buClr>
              <a:buFont typeface="Arial"/>
              <a:buNone/>
              <a:defRPr sz="2700">
                <a:solidFill>
                  <a:srgbClr val="474746"/>
                </a:solidFill>
                <a:latin typeface="+mj-lt"/>
              </a:defRPr>
            </a:lvl1pPr>
            <a:lvl2pPr marL="183600" indent="0" algn="l">
              <a:buClr>
                <a:srgbClr val="41A336"/>
              </a:buClr>
              <a:buFontTx/>
              <a:buNone/>
              <a:defRPr sz="2000" b="0" i="0">
                <a:solidFill>
                  <a:srgbClr val="2E3135"/>
                </a:solidFill>
                <a:latin typeface="Verdana"/>
                <a:cs typeface="Verdana"/>
              </a:defRPr>
            </a:lvl2pPr>
            <a:lvl3pPr marL="439200" indent="0" algn="l">
              <a:buClr>
                <a:srgbClr val="41A336"/>
              </a:buClr>
              <a:buFontTx/>
              <a:buNone/>
              <a:defRPr sz="2000" b="0" i="0">
                <a:solidFill>
                  <a:srgbClr val="2E3135"/>
                </a:solidFill>
                <a:latin typeface="Verdana"/>
                <a:cs typeface="Verdana"/>
              </a:defRPr>
            </a:lvl3pPr>
            <a:lvl4pPr marL="673200" indent="0" algn="l">
              <a:buClr>
                <a:srgbClr val="41A336"/>
              </a:buClr>
              <a:buFontTx/>
              <a:buNone/>
              <a:defRPr sz="1800" b="0" i="0">
                <a:solidFill>
                  <a:srgbClr val="2E3135"/>
                </a:solidFill>
                <a:latin typeface="Verdana"/>
                <a:cs typeface="Verdana"/>
              </a:defRPr>
            </a:lvl4pPr>
            <a:lvl5pPr marL="1530000" indent="-228600" algn="l">
              <a:buClr>
                <a:srgbClr val="41A336"/>
              </a:buClr>
              <a:buFont typeface="Arial"/>
              <a:buChar char="•"/>
              <a:defRPr sz="1000" b="0" i="0">
                <a:solidFill>
                  <a:srgbClr val="2E3135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pic>
        <p:nvPicPr>
          <p:cNvPr id="8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0" y="-3652"/>
            <a:ext cx="9144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7727400" y="6591300"/>
            <a:ext cx="1416600" cy="266700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‹N°›</a:t>
            </a:fld>
            <a:endParaRPr lang="en-US" dirty="0"/>
          </a:p>
        </p:txBody>
      </p:sp>
      <p:cxnSp>
        <p:nvCxnSpPr>
          <p:cNvPr id="4" name="Connecteur droit 3"/>
          <p:cNvCxnSpPr/>
          <p:nvPr userDrawn="1"/>
        </p:nvCxnSpPr>
        <p:spPr>
          <a:xfrm>
            <a:off x="457200" y="1196752"/>
            <a:ext cx="8229600" cy="0"/>
          </a:xfrm>
          <a:prstGeom prst="line">
            <a:avLst/>
          </a:prstGeom>
          <a:ln w="508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1645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Namur::TEXT-FUL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91300"/>
            <a:ext cx="9144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7727400" y="6591300"/>
            <a:ext cx="1416600" cy="266700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‹N°›</a:t>
            </a:fld>
            <a:endParaRPr lang="en-US" dirty="0"/>
          </a:p>
        </p:txBody>
      </p:sp>
      <p:sp>
        <p:nvSpPr>
          <p:cNvPr id="11" name="Espace réservé du contenu 2"/>
          <p:cNvSpPr txBox="1">
            <a:spLocks/>
          </p:cNvSpPr>
          <p:nvPr userDrawn="1"/>
        </p:nvSpPr>
        <p:spPr>
          <a:xfrm>
            <a:off x="457200" y="6559023"/>
            <a:ext cx="8229600" cy="233362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marL="342900" indent="-342900" algn="r" defTabSz="457200" rtl="0" eaLnBrk="1" latinLnBrk="0" hangingPunct="1">
              <a:spcBef>
                <a:spcPct val="20000"/>
              </a:spcBef>
              <a:spcAft>
                <a:spcPts val="0"/>
              </a:spcAft>
              <a:buClr>
                <a:srgbClr val="FF6600"/>
              </a:buClr>
              <a:buFont typeface="Arial"/>
              <a:buNone/>
              <a:defRPr sz="2500" b="0" i="0" kern="1200">
                <a:solidFill>
                  <a:srgbClr val="211D61"/>
                </a:solidFill>
                <a:latin typeface="+mj-lt"/>
                <a:ea typeface="+mn-ea"/>
                <a:cs typeface="Frutiger LT Std 55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»"/>
              <a:defRPr sz="20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defRPr/>
            </a:pPr>
            <a:r>
              <a:rPr lang="nl-BE" sz="800" dirty="0" smtClean="0">
                <a:solidFill>
                  <a:schemeClr val="bg1"/>
                </a:solidFill>
                <a:latin typeface="Verdana"/>
                <a:cs typeface="Verdana"/>
              </a:rPr>
              <a:t>www.unamur.be</a:t>
            </a:r>
            <a:endParaRPr lang="fr-FR" sz="8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09690"/>
            <a:ext cx="8229600" cy="790787"/>
          </a:xfrm>
          <a:prstGeom prst="rect">
            <a:avLst/>
          </a:prstGeom>
        </p:spPr>
        <p:txBody>
          <a:bodyPr vert="horz"/>
          <a:lstStyle>
            <a:lvl1pPr>
              <a:defRPr sz="4800" b="1">
                <a:solidFill>
                  <a:srgbClr val="00B050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457200" y="1388282"/>
            <a:ext cx="8229600" cy="505807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305291"/>
              </a:buClr>
              <a:buFont typeface="Arial"/>
              <a:buNone/>
              <a:defRPr sz="2700">
                <a:solidFill>
                  <a:srgbClr val="474746"/>
                </a:solidFill>
                <a:latin typeface="+mj-lt"/>
              </a:defRPr>
            </a:lvl1pPr>
            <a:lvl2pPr marL="183600" indent="0" algn="l">
              <a:buClr>
                <a:srgbClr val="41A336"/>
              </a:buClr>
              <a:buFontTx/>
              <a:buNone/>
              <a:defRPr sz="2000" b="0" i="0">
                <a:solidFill>
                  <a:srgbClr val="2E3135"/>
                </a:solidFill>
                <a:latin typeface="Verdana"/>
                <a:cs typeface="Verdana"/>
              </a:defRPr>
            </a:lvl2pPr>
            <a:lvl3pPr marL="439200" indent="0" algn="l">
              <a:buClr>
                <a:srgbClr val="41A336"/>
              </a:buClr>
              <a:buFontTx/>
              <a:buNone/>
              <a:defRPr sz="2000" b="0" i="0">
                <a:solidFill>
                  <a:srgbClr val="2E3135"/>
                </a:solidFill>
                <a:latin typeface="Verdana"/>
                <a:cs typeface="Verdana"/>
              </a:defRPr>
            </a:lvl3pPr>
            <a:lvl4pPr marL="673200" indent="0" algn="l">
              <a:buClr>
                <a:srgbClr val="41A336"/>
              </a:buClr>
              <a:buFontTx/>
              <a:buNone/>
              <a:defRPr sz="1800" b="0" i="0">
                <a:solidFill>
                  <a:srgbClr val="2E3135"/>
                </a:solidFill>
                <a:latin typeface="Verdana"/>
                <a:cs typeface="Verdana"/>
              </a:defRPr>
            </a:lvl4pPr>
            <a:lvl5pPr marL="1530000" indent="-228600" algn="l">
              <a:buClr>
                <a:srgbClr val="41A336"/>
              </a:buClr>
              <a:buFont typeface="Arial"/>
              <a:buChar char="•"/>
              <a:defRPr sz="1000" b="0" i="0">
                <a:solidFill>
                  <a:srgbClr val="2E3135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pic>
        <p:nvPicPr>
          <p:cNvPr id="8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0" y="-8200"/>
            <a:ext cx="9144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Connecteur droit 9"/>
          <p:cNvCxnSpPr/>
          <p:nvPr userDrawn="1"/>
        </p:nvCxnSpPr>
        <p:spPr>
          <a:xfrm>
            <a:off x="457200" y="1196752"/>
            <a:ext cx="8229600" cy="0"/>
          </a:xfrm>
          <a:prstGeom prst="line">
            <a:avLst/>
          </a:prstGeom>
          <a:ln w="508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014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UNamur::IMAGE-FUL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91300"/>
            <a:ext cx="9144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7727400" y="6591300"/>
            <a:ext cx="1416600" cy="266700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‹N°›</a:t>
            </a:fld>
            <a:endParaRPr lang="en-US" dirty="0"/>
          </a:p>
        </p:txBody>
      </p:sp>
      <p:sp>
        <p:nvSpPr>
          <p:cNvPr id="11" name="Espace réservé du contenu 2"/>
          <p:cNvSpPr txBox="1">
            <a:spLocks/>
          </p:cNvSpPr>
          <p:nvPr userDrawn="1"/>
        </p:nvSpPr>
        <p:spPr>
          <a:xfrm>
            <a:off x="457200" y="6559023"/>
            <a:ext cx="8229600" cy="233362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marL="342900" indent="-342900" algn="r" defTabSz="457200" rtl="0" eaLnBrk="1" latinLnBrk="0" hangingPunct="1">
              <a:spcBef>
                <a:spcPct val="20000"/>
              </a:spcBef>
              <a:spcAft>
                <a:spcPts val="0"/>
              </a:spcAft>
              <a:buClr>
                <a:srgbClr val="FF6600"/>
              </a:buClr>
              <a:buFont typeface="Arial"/>
              <a:buNone/>
              <a:defRPr sz="2500" b="0" i="0" kern="1200">
                <a:solidFill>
                  <a:srgbClr val="211D61"/>
                </a:solidFill>
                <a:latin typeface="+mj-lt"/>
                <a:ea typeface="+mn-ea"/>
                <a:cs typeface="Frutiger LT Std 55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»"/>
              <a:defRPr sz="20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defRPr/>
            </a:pPr>
            <a:r>
              <a:rPr lang="nl-BE" sz="800" dirty="0" smtClean="0">
                <a:solidFill>
                  <a:schemeClr val="bg1"/>
                </a:solidFill>
                <a:latin typeface="Verdana"/>
                <a:cs typeface="Verdana"/>
              </a:rPr>
              <a:t>www.unamur.be</a:t>
            </a:r>
            <a:endParaRPr lang="fr-FR" sz="8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14217"/>
            <a:ext cx="8229600" cy="790787"/>
          </a:xfrm>
          <a:prstGeom prst="rect">
            <a:avLst/>
          </a:prstGeom>
        </p:spPr>
        <p:txBody>
          <a:bodyPr vert="horz"/>
          <a:lstStyle>
            <a:lvl1pPr>
              <a:defRPr sz="4800" b="1">
                <a:solidFill>
                  <a:srgbClr val="00B050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pic>
        <p:nvPicPr>
          <p:cNvPr id="8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0" y="0"/>
            <a:ext cx="9144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Connecteur droit 9"/>
          <p:cNvCxnSpPr/>
          <p:nvPr userDrawn="1"/>
        </p:nvCxnSpPr>
        <p:spPr>
          <a:xfrm>
            <a:off x="457200" y="1196752"/>
            <a:ext cx="8229600" cy="0"/>
          </a:xfrm>
          <a:prstGeom prst="line">
            <a:avLst/>
          </a:prstGeom>
          <a:ln w="508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281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UNamur::TITLE-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91300"/>
            <a:ext cx="9144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7727400" y="6591300"/>
            <a:ext cx="1416600" cy="266700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‹N°›</a:t>
            </a:fld>
            <a:endParaRPr lang="en-US" dirty="0"/>
          </a:p>
        </p:txBody>
      </p:sp>
      <p:sp>
        <p:nvSpPr>
          <p:cNvPr id="11" name="Espace réservé du contenu 2"/>
          <p:cNvSpPr txBox="1">
            <a:spLocks/>
          </p:cNvSpPr>
          <p:nvPr userDrawn="1"/>
        </p:nvSpPr>
        <p:spPr>
          <a:xfrm>
            <a:off x="457200" y="6559023"/>
            <a:ext cx="8229600" cy="233362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marL="342900" indent="-342900" algn="r" defTabSz="457200" rtl="0" eaLnBrk="1" latinLnBrk="0" hangingPunct="1">
              <a:spcBef>
                <a:spcPct val="20000"/>
              </a:spcBef>
              <a:spcAft>
                <a:spcPts val="0"/>
              </a:spcAft>
              <a:buClr>
                <a:srgbClr val="FF6600"/>
              </a:buClr>
              <a:buFont typeface="Arial"/>
              <a:buNone/>
              <a:defRPr sz="2500" b="0" i="0" kern="1200">
                <a:solidFill>
                  <a:srgbClr val="211D61"/>
                </a:solidFill>
                <a:latin typeface="+mj-lt"/>
                <a:ea typeface="+mn-ea"/>
                <a:cs typeface="Frutiger LT Std 55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»"/>
              <a:defRPr sz="20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defRPr/>
            </a:pPr>
            <a:r>
              <a:rPr lang="nl-BE" sz="800" dirty="0" smtClean="0">
                <a:solidFill>
                  <a:schemeClr val="bg1"/>
                </a:solidFill>
                <a:latin typeface="Verdana"/>
                <a:cs typeface="Verdana"/>
              </a:rPr>
              <a:t>www.unamur.be</a:t>
            </a:r>
            <a:endParaRPr lang="fr-FR" sz="8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55576" y="2389261"/>
            <a:ext cx="7632848" cy="2047200"/>
          </a:xfrm>
          <a:prstGeom prst="rect">
            <a:avLst/>
          </a:prstGeom>
          <a:ln w="63500" cmpd="tri">
            <a:solidFill>
              <a:srgbClr val="00B050"/>
            </a:solidFill>
          </a:ln>
        </p:spPr>
        <p:txBody>
          <a:bodyPr vert="horz" anchor="ctr" anchorCtr="1"/>
          <a:lstStyle>
            <a:lvl1pPr>
              <a:defRPr sz="4800" b="1">
                <a:solidFill>
                  <a:srgbClr val="00B050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pic>
        <p:nvPicPr>
          <p:cNvPr id="8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0" y="0"/>
            <a:ext cx="9144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996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cessus 6"/>
          <p:cNvSpPr/>
          <p:nvPr/>
        </p:nvSpPr>
        <p:spPr>
          <a:xfrm>
            <a:off x="-7718" y="-1"/>
            <a:ext cx="9151718" cy="5691187"/>
          </a:xfrm>
          <a:prstGeom prst="flowChartProcess">
            <a:avLst/>
          </a:prstGeom>
          <a:solidFill>
            <a:srgbClr val="55AB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latin typeface="Verdana"/>
                <a:cs typeface="Verdana"/>
              </a:rPr>
              <a:t>               </a:t>
            </a:r>
          </a:p>
        </p:txBody>
      </p:sp>
      <p:pic>
        <p:nvPicPr>
          <p:cNvPr id="2051" name="Image 4" descr="PICTOS_blanc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18" y="239712"/>
            <a:ext cx="9116222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2" name="Grouper 12"/>
          <p:cNvGrpSpPr>
            <a:grpSpLocks/>
          </p:cNvGrpSpPr>
          <p:nvPr/>
        </p:nvGrpSpPr>
        <p:grpSpPr bwMode="auto">
          <a:xfrm>
            <a:off x="6946900" y="5546724"/>
            <a:ext cx="1384300" cy="814388"/>
            <a:chOff x="6948948" y="5525435"/>
            <a:chExt cx="1384302" cy="813222"/>
          </a:xfrm>
        </p:grpSpPr>
        <p:sp>
          <p:nvSpPr>
            <p:cNvPr id="9" name="Processus 8"/>
            <p:cNvSpPr/>
            <p:nvPr userDrawn="1"/>
          </p:nvSpPr>
          <p:spPr>
            <a:xfrm>
              <a:off x="7298199" y="5525435"/>
              <a:ext cx="682626" cy="507273"/>
            </a:xfrm>
            <a:prstGeom prst="flowChartProcess">
              <a:avLst/>
            </a:prstGeom>
            <a:solidFill>
              <a:srgbClr val="55AB2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dirty="0">
                  <a:latin typeface="Verdana"/>
                  <a:cs typeface="Verdana"/>
                </a:rPr>
                <a:t>     </a:t>
              </a:r>
            </a:p>
          </p:txBody>
        </p:sp>
        <p:sp>
          <p:nvSpPr>
            <p:cNvPr id="10" name="Connecteur 10"/>
            <p:cNvSpPr/>
            <p:nvPr userDrawn="1"/>
          </p:nvSpPr>
          <p:spPr>
            <a:xfrm>
              <a:off x="6948948" y="5669691"/>
              <a:ext cx="1384302" cy="668966"/>
            </a:xfrm>
            <a:custGeom>
              <a:avLst/>
              <a:gdLst/>
              <a:ahLst/>
              <a:cxnLst/>
              <a:rect l="l" t="t" r="r" b="b"/>
              <a:pathLst>
                <a:path w="1384302" h="668657">
                  <a:moveTo>
                    <a:pt x="350838" y="0"/>
                  </a:moveTo>
                  <a:cubicBezTo>
                    <a:pt x="496159" y="0"/>
                    <a:pt x="620845" y="84197"/>
                    <a:pt x="674105" y="204193"/>
                  </a:cubicBezTo>
                  <a:lnTo>
                    <a:pt x="692151" y="259591"/>
                  </a:lnTo>
                  <a:lnTo>
                    <a:pt x="710197" y="204194"/>
                  </a:lnTo>
                  <a:cubicBezTo>
                    <a:pt x="763457" y="84198"/>
                    <a:pt x="888143" y="1"/>
                    <a:pt x="1033464" y="1"/>
                  </a:cubicBezTo>
                  <a:cubicBezTo>
                    <a:pt x="1227226" y="1"/>
                    <a:pt x="1384302" y="149685"/>
                    <a:pt x="1384302" y="334329"/>
                  </a:cubicBezTo>
                  <a:cubicBezTo>
                    <a:pt x="1384302" y="518973"/>
                    <a:pt x="1227226" y="668657"/>
                    <a:pt x="1033464" y="668657"/>
                  </a:cubicBezTo>
                  <a:cubicBezTo>
                    <a:pt x="888143" y="668657"/>
                    <a:pt x="763457" y="584460"/>
                    <a:pt x="710197" y="464465"/>
                  </a:cubicBezTo>
                  <a:lnTo>
                    <a:pt x="692151" y="409067"/>
                  </a:lnTo>
                  <a:lnTo>
                    <a:pt x="674105" y="464464"/>
                  </a:lnTo>
                  <a:cubicBezTo>
                    <a:pt x="620845" y="584459"/>
                    <a:pt x="496159" y="668656"/>
                    <a:pt x="350838" y="668656"/>
                  </a:cubicBezTo>
                  <a:cubicBezTo>
                    <a:pt x="157076" y="668656"/>
                    <a:pt x="0" y="518972"/>
                    <a:pt x="0" y="334328"/>
                  </a:cubicBezTo>
                  <a:cubicBezTo>
                    <a:pt x="0" y="149684"/>
                    <a:pt x="157076" y="0"/>
                    <a:pt x="3508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dirty="0">
                <a:latin typeface="Verdana"/>
                <a:cs typeface="Verdana"/>
              </a:endParaRPr>
            </a:p>
          </p:txBody>
        </p:sp>
      </p:grpSp>
      <p:pic>
        <p:nvPicPr>
          <p:cNvPr id="2053" name="Image 11" descr="UNamur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006" y="5832475"/>
            <a:ext cx="954088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Espace réservé du contenu 2"/>
          <p:cNvSpPr txBox="1">
            <a:spLocks/>
          </p:cNvSpPr>
          <p:nvPr/>
        </p:nvSpPr>
        <p:spPr>
          <a:xfrm>
            <a:off x="71695" y="6597352"/>
            <a:ext cx="899905" cy="161354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marL="342900" indent="-342900" algn="r" defTabSz="457200" rtl="0" eaLnBrk="1" latinLnBrk="0" hangingPunct="1">
              <a:spcBef>
                <a:spcPct val="20000"/>
              </a:spcBef>
              <a:spcAft>
                <a:spcPts val="0"/>
              </a:spcAft>
              <a:buClr>
                <a:srgbClr val="FF6600"/>
              </a:buClr>
              <a:buFont typeface="Arial"/>
              <a:buNone/>
              <a:defRPr sz="2500" b="0" i="0" kern="1200">
                <a:solidFill>
                  <a:srgbClr val="211D61"/>
                </a:solidFill>
                <a:latin typeface="+mj-lt"/>
                <a:ea typeface="+mn-ea"/>
                <a:cs typeface="Frutiger LT Std 55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»"/>
              <a:defRPr sz="20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defRPr/>
            </a:pPr>
            <a:r>
              <a:rPr lang="nl-BE" sz="800" dirty="0" smtClean="0">
                <a:solidFill>
                  <a:srgbClr val="2E3135"/>
                </a:solidFill>
                <a:latin typeface="Verdana"/>
                <a:cs typeface="Verdana"/>
              </a:rPr>
              <a:t>www.unamur.be</a:t>
            </a:r>
            <a:endParaRPr lang="fr-FR" sz="800" dirty="0">
              <a:solidFill>
                <a:srgbClr val="2E3135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51835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4" r:id="rId3"/>
    <p:sldLayoutId id="2147483727" r:id="rId4"/>
    <p:sldLayoutId id="2147483728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35496" y="0"/>
            <a:ext cx="9001000" cy="5157192"/>
          </a:xfrm>
        </p:spPr>
        <p:txBody>
          <a:bodyPr/>
          <a:lstStyle/>
          <a:p>
            <a:r>
              <a:rPr lang="en-GB" sz="6600" b="1" noProof="0" dirty="0" smtClean="0">
                <a:latin typeface="Arial" charset="0"/>
              </a:rPr>
              <a:t>Towards User-Centric </a:t>
            </a:r>
            <a:r>
              <a:rPr lang="en-GB" sz="6600" b="1" cap="small" dirty="0" err="1">
                <a:latin typeface="Arial" charset="0"/>
              </a:rPr>
              <a:t>Dsl</a:t>
            </a:r>
            <a:r>
              <a:rPr lang="en-GB" sz="6600" b="1" noProof="0" dirty="0" err="1" smtClean="0">
                <a:latin typeface="Arial" charset="0"/>
              </a:rPr>
              <a:t>s</a:t>
            </a:r>
            <a:r>
              <a:rPr lang="en-GB" sz="6600" b="1" noProof="0" dirty="0" smtClean="0">
                <a:latin typeface="Arial" charset="0"/>
              </a:rPr>
              <a:t> to Manage </a:t>
            </a:r>
            <a:r>
              <a:rPr lang="en-GB" sz="6600" b="1" cap="small" noProof="0" dirty="0" err="1" smtClean="0">
                <a:latin typeface="Arial" charset="0"/>
              </a:rPr>
              <a:t>IoT</a:t>
            </a:r>
            <a:r>
              <a:rPr lang="en-GB" sz="6600" b="1" cap="small" noProof="0" dirty="0" smtClean="0">
                <a:latin typeface="Arial" charset="0"/>
              </a:rPr>
              <a:t> </a:t>
            </a:r>
            <a:r>
              <a:rPr lang="en-GB" sz="6600" b="1" noProof="0" dirty="0" smtClean="0">
                <a:latin typeface="Arial" charset="0"/>
              </a:rPr>
              <a:t>Systems</a:t>
            </a:r>
            <a:endParaRPr lang="en-GB" noProof="0" dirty="0" smtClean="0">
              <a:latin typeface="Arial" charset="0"/>
            </a:endParaRPr>
          </a:p>
          <a:p>
            <a:pPr algn="ctr" eaLnBrk="1" hangingPunct="1">
              <a:buFont typeface="Wingdings" charset="0"/>
              <a:buNone/>
            </a:pPr>
            <a:endParaRPr lang="en-GB" noProof="0" dirty="0" smtClean="0">
              <a:latin typeface="Arial" charset="0"/>
            </a:endParaRPr>
          </a:p>
          <a:p>
            <a:pPr algn="ctr" eaLnBrk="1" hangingPunct="1">
              <a:buFont typeface="Wingdings" charset="0"/>
              <a:buNone/>
            </a:pPr>
            <a:endParaRPr lang="en-GB" noProof="0" dirty="0" smtClean="0">
              <a:latin typeface="Arial" charset="0"/>
            </a:endParaRPr>
          </a:p>
          <a:p>
            <a:pPr algn="ctr" eaLnBrk="1" hangingPunct="1">
              <a:buFont typeface="Wingdings" charset="0"/>
              <a:buNone/>
            </a:pPr>
            <a:r>
              <a:rPr lang="en-GB" sz="3200" noProof="0" dirty="0" smtClean="0">
                <a:latin typeface="Arial" charset="0"/>
              </a:rPr>
              <a:t>Moussa </a:t>
            </a:r>
            <a:r>
              <a:rPr lang="en-GB" sz="3200" cap="small" noProof="0" dirty="0" smtClean="0">
                <a:latin typeface="Arial" charset="0"/>
              </a:rPr>
              <a:t>Amrani</a:t>
            </a:r>
            <a:r>
              <a:rPr lang="en-GB" sz="3200" noProof="0" dirty="0" smtClean="0">
                <a:latin typeface="Arial" charset="0"/>
              </a:rPr>
              <a:t>, Fabian </a:t>
            </a:r>
            <a:r>
              <a:rPr lang="en-GB" sz="3200" cap="small" noProof="0" dirty="0" smtClean="0">
                <a:latin typeface="Arial" charset="0"/>
              </a:rPr>
              <a:t>Gilson</a:t>
            </a:r>
            <a:r>
              <a:rPr lang="en-GB" sz="3200" noProof="0" dirty="0" smtClean="0">
                <a:latin typeface="Arial" charset="0"/>
              </a:rPr>
              <a:t>, </a:t>
            </a:r>
            <a:br>
              <a:rPr lang="en-GB" sz="3200" noProof="0" dirty="0" smtClean="0">
                <a:latin typeface="Arial" charset="0"/>
              </a:rPr>
            </a:br>
            <a:r>
              <a:rPr lang="en-GB" sz="3200" noProof="0" dirty="0" err="1" smtClean="0">
                <a:latin typeface="Arial" charset="0"/>
              </a:rPr>
              <a:t>Abdelmounaim</a:t>
            </a:r>
            <a:r>
              <a:rPr lang="en-GB" sz="3200" noProof="0" dirty="0" smtClean="0">
                <a:latin typeface="Arial" charset="0"/>
              </a:rPr>
              <a:t> </a:t>
            </a:r>
            <a:r>
              <a:rPr lang="en-GB" sz="3200" cap="small" dirty="0" err="1">
                <a:latin typeface="Arial" charset="0"/>
              </a:rPr>
              <a:t>Debieche</a:t>
            </a:r>
            <a:r>
              <a:rPr lang="en-GB" sz="3200" noProof="0" dirty="0" smtClean="0">
                <a:latin typeface="Arial" charset="0"/>
              </a:rPr>
              <a:t>, Vincent </a:t>
            </a:r>
            <a:r>
              <a:rPr lang="en-GB" sz="3200" cap="small" noProof="0" dirty="0" err="1" smtClean="0">
                <a:latin typeface="Arial" charset="0"/>
              </a:rPr>
              <a:t>Englebert</a:t>
            </a:r>
            <a:endParaRPr lang="en-GB" sz="3200" cap="small" noProof="0" dirty="0">
              <a:latin typeface="Arial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043608" y="6453336"/>
            <a:ext cx="6120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/>
              <a:t>Modelsward</a:t>
            </a:r>
            <a:r>
              <a:rPr lang="fr-FR" sz="1600" dirty="0" smtClean="0"/>
              <a:t>, </a:t>
            </a:r>
            <a:r>
              <a:rPr lang="fr-FR" sz="1600" dirty="0" err="1" smtClean="0"/>
              <a:t>Monday</a:t>
            </a:r>
            <a:r>
              <a:rPr lang="fr-FR" sz="1600" dirty="0" smtClean="0"/>
              <a:t> 20</a:t>
            </a:r>
            <a:r>
              <a:rPr lang="fr-FR" sz="1600" baseline="30000" dirty="0" smtClean="0"/>
              <a:t>th</a:t>
            </a:r>
            <a:r>
              <a:rPr lang="fr-FR" sz="1600" dirty="0" smtClean="0"/>
              <a:t> </a:t>
            </a:r>
            <a:r>
              <a:rPr lang="fr-FR" sz="1600" dirty="0" err="1" smtClean="0"/>
              <a:t>February</a:t>
            </a:r>
            <a:r>
              <a:rPr lang="fr-FR" sz="1600" dirty="0" smtClean="0"/>
              <a:t> 2017, Porto (Portugal)</a:t>
            </a:r>
            <a:endParaRPr lang="fr-F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" y="1412776"/>
            <a:ext cx="9144000" cy="5143500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cap="small" dirty="0" err="1" smtClean="0"/>
              <a:t>SmartReifier</a:t>
            </a:r>
            <a:r>
              <a:rPr lang="fr-FR" cap="small" dirty="0" smtClean="0"/>
              <a:t> </a:t>
            </a:r>
            <a:r>
              <a:rPr lang="fr-FR" dirty="0" smtClean="0"/>
              <a:t>as an illustration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195736" y="3573016"/>
            <a:ext cx="4896544" cy="36004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2195736" y="3265244"/>
            <a:ext cx="4896544" cy="36004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2195736" y="3793838"/>
            <a:ext cx="4896544" cy="194421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853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" grpId="0" animBg="1"/>
      <p:bldP spid="8" grpId="1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660" y="2132856"/>
            <a:ext cx="4604340" cy="439242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Running Example: Alice’s Home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344133"/>
            <a:ext cx="4978896" cy="5058078"/>
          </a:xfrm>
        </p:spPr>
        <p:txBody>
          <a:bodyPr/>
          <a:lstStyle/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en-GB" sz="2000" dirty="0" smtClean="0"/>
              <a:t>[WELCOME]</a:t>
            </a:r>
            <a:br>
              <a:rPr lang="en-GB" sz="2000" dirty="0" smtClean="0"/>
            </a:br>
            <a:r>
              <a:rPr lang="en-GB" sz="2000" dirty="0" smtClean="0"/>
              <a:t>When Alice gets home, the </a:t>
            </a:r>
            <a:r>
              <a:rPr lang="en-GB" sz="2000" dirty="0"/>
              <a:t>lights </a:t>
            </a:r>
            <a:r>
              <a:rPr lang="en-GB" sz="2000" dirty="0" smtClean="0"/>
              <a:t>in the entrance / hallway should switch on</a:t>
            </a:r>
          </a:p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q"/>
            </a:pPr>
            <a:endParaRPr lang="en-GB" sz="2000" dirty="0" smtClean="0"/>
          </a:p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en-GB" sz="2000" dirty="0" smtClean="0"/>
              <a:t>[COSY]</a:t>
            </a:r>
            <a:br>
              <a:rPr lang="en-GB" sz="2000" dirty="0" smtClean="0"/>
            </a:br>
            <a:r>
              <a:rPr lang="en-GB" sz="2000" dirty="0" smtClean="0"/>
              <a:t>When Alice stays in the living room long enough, the room’s temperature should be maintained in comfortable temperatures’ range; whereas when absent, it should not drop below 16</a:t>
            </a:r>
          </a:p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q"/>
            </a:pPr>
            <a:endParaRPr lang="en-GB" sz="2000" dirty="0" smtClean="0"/>
          </a:p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en-GB" sz="2000" dirty="0" smtClean="0"/>
              <a:t>[FIRE]</a:t>
            </a:r>
            <a:br>
              <a:rPr lang="en-GB" sz="2000" dirty="0" smtClean="0"/>
            </a:br>
            <a:r>
              <a:rPr lang="en-GB" sz="2000" dirty="0" smtClean="0"/>
              <a:t>When smoke is detected in the kitchen while the kitchen’s temp exceeds 40 for at least five minutes, notify fire.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983" y="1291244"/>
            <a:ext cx="1058017" cy="105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Capture </a:t>
            </a:r>
            <a:r>
              <a:rPr lang="fr-FR" dirty="0" err="1" smtClean="0"/>
              <a:t>Devices</a:t>
            </a:r>
            <a:r>
              <a:rPr lang="fr-FR" dirty="0" smtClean="0"/>
              <a:t>’ </a:t>
            </a:r>
            <a:r>
              <a:rPr lang="fr-FR" dirty="0" err="1" smtClean="0"/>
              <a:t>Capabilities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300192" y="2691235"/>
            <a:ext cx="1666528" cy="1007315"/>
          </a:xfrm>
        </p:spPr>
        <p:txBody>
          <a:bodyPr/>
          <a:lstStyle/>
          <a:p>
            <a:r>
              <a:rPr lang="en-US" sz="1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LightBulb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actuating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on()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actuating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off()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actuating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blink()</a:t>
            </a:r>
          </a:p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80" y="1465067"/>
            <a:ext cx="800223" cy="1163960"/>
          </a:xfrm>
          <a:prstGeom prst="rect">
            <a:avLst/>
          </a:prstGeom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437798" y="2620699"/>
            <a:ext cx="1586385" cy="766961"/>
          </a:xfrm>
          <a:prstGeom prst="rect">
            <a:avLst/>
          </a:prstGeom>
        </p:spPr>
        <p:txBody>
          <a:bodyPr/>
          <a:lstStyle>
            <a:lvl1pPr mar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05291"/>
              </a:buClr>
              <a:buFont typeface="Arial"/>
              <a:buNone/>
              <a:defRPr sz="2700" kern="1200">
                <a:solidFill>
                  <a:srgbClr val="474746"/>
                </a:solidFill>
                <a:latin typeface="+mj-lt"/>
                <a:ea typeface="ＭＳ Ｐゴシック" charset="0"/>
                <a:cs typeface="+mn-cs"/>
              </a:defRPr>
            </a:lvl1pPr>
            <a:lvl2pPr marL="1836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1A336"/>
              </a:buClr>
              <a:buFontTx/>
              <a:buNone/>
              <a:defRPr sz="20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2pPr>
            <a:lvl3pPr marL="4392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1A336"/>
              </a:buClr>
              <a:buFontTx/>
              <a:buNone/>
              <a:defRPr sz="20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3pPr>
            <a:lvl4pPr marL="6732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1A336"/>
              </a:buClr>
              <a:buFontTx/>
              <a:buNone/>
              <a:defRPr sz="18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4pPr>
            <a:lvl5pPr marL="1530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1A336"/>
              </a:buClr>
              <a:buFont typeface="Arial"/>
              <a:buChar char="•"/>
              <a:defRPr sz="10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</a:t>
            </a:r>
            <a:r>
              <a:rPr lang="en-US" sz="1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DoorLock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sensing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open()</a:t>
            </a:r>
          </a:p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sensing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close()</a:t>
            </a:r>
          </a:p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076" y="1434399"/>
            <a:ext cx="1268760" cy="126876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460" y="2650462"/>
            <a:ext cx="1093664" cy="727784"/>
          </a:xfrm>
          <a:prstGeom prst="rect">
            <a:avLst/>
          </a:prstGeom>
        </p:spPr>
      </p:pic>
      <p:sp>
        <p:nvSpPr>
          <p:cNvPr id="12" name="Espace réservé du contenu 2"/>
          <p:cNvSpPr txBox="1">
            <a:spLocks/>
          </p:cNvSpPr>
          <p:nvPr/>
        </p:nvSpPr>
        <p:spPr>
          <a:xfrm>
            <a:off x="3332191" y="3338561"/>
            <a:ext cx="1800201" cy="235589"/>
          </a:xfrm>
          <a:prstGeom prst="rect">
            <a:avLst/>
          </a:prstGeom>
        </p:spPr>
        <p:txBody>
          <a:bodyPr/>
          <a:lstStyle>
            <a:lvl1pPr mar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05291"/>
              </a:buClr>
              <a:buFont typeface="Arial"/>
              <a:buNone/>
              <a:defRPr sz="2700" kern="1200">
                <a:solidFill>
                  <a:srgbClr val="474746"/>
                </a:solidFill>
                <a:latin typeface="+mj-lt"/>
                <a:ea typeface="ＭＳ Ｐゴシック" charset="0"/>
                <a:cs typeface="+mn-cs"/>
              </a:defRPr>
            </a:lvl1pPr>
            <a:lvl2pPr marL="1836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1A336"/>
              </a:buClr>
              <a:buFontTx/>
              <a:buNone/>
              <a:defRPr sz="20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2pPr>
            <a:lvl3pPr marL="4392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1A336"/>
              </a:buClr>
              <a:buFontTx/>
              <a:buNone/>
              <a:defRPr sz="20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3pPr>
            <a:lvl4pPr marL="6732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1A336"/>
              </a:buClr>
              <a:buFontTx/>
              <a:buNone/>
              <a:defRPr sz="18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4pPr>
            <a:lvl5pPr marL="1530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1A336"/>
              </a:buClr>
              <a:buFont typeface="Arial"/>
              <a:buChar char="•"/>
              <a:defRPr sz="10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Gateway {}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543292"/>
            <a:ext cx="1151384" cy="783110"/>
          </a:xfrm>
          <a:prstGeom prst="rect">
            <a:avLst/>
          </a:prstGeom>
        </p:spPr>
      </p:pic>
      <p:sp>
        <p:nvSpPr>
          <p:cNvPr id="14" name="Espace réservé du contenu 2"/>
          <p:cNvSpPr txBox="1">
            <a:spLocks/>
          </p:cNvSpPr>
          <p:nvPr/>
        </p:nvSpPr>
        <p:spPr>
          <a:xfrm>
            <a:off x="237604" y="5320560"/>
            <a:ext cx="1886124" cy="792088"/>
          </a:xfrm>
          <a:prstGeom prst="rect">
            <a:avLst/>
          </a:prstGeom>
        </p:spPr>
        <p:txBody>
          <a:bodyPr/>
          <a:lstStyle>
            <a:lvl1pPr mar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05291"/>
              </a:buClr>
              <a:buFont typeface="Arial"/>
              <a:buNone/>
              <a:defRPr sz="2700" kern="1200">
                <a:solidFill>
                  <a:srgbClr val="474746"/>
                </a:solidFill>
                <a:latin typeface="+mj-lt"/>
                <a:ea typeface="ＭＳ Ｐゴシック" charset="0"/>
                <a:cs typeface="+mn-cs"/>
              </a:defRPr>
            </a:lvl1pPr>
            <a:lvl2pPr marL="1836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1A336"/>
              </a:buClr>
              <a:buFontTx/>
              <a:buNone/>
              <a:defRPr sz="20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2pPr>
            <a:lvl3pPr marL="4392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1A336"/>
              </a:buClr>
              <a:buFontTx/>
              <a:buNone/>
              <a:defRPr sz="20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3pPr>
            <a:lvl4pPr marL="6732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1A336"/>
              </a:buClr>
              <a:buFontTx/>
              <a:buNone/>
              <a:defRPr sz="18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4pPr>
            <a:lvl5pPr marL="1530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1A336"/>
              </a:buClr>
              <a:buFont typeface="Arial"/>
              <a:buChar char="•"/>
              <a:defRPr sz="10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 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SmokeDetector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sensing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smoke()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actuating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alarm()</a:t>
            </a:r>
          </a:p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484" y="4149080"/>
            <a:ext cx="1327944" cy="1298694"/>
          </a:xfrm>
          <a:prstGeom prst="rect">
            <a:avLst/>
          </a:prstGeom>
        </p:spPr>
      </p:pic>
      <p:sp>
        <p:nvSpPr>
          <p:cNvPr id="16" name="Espace réservé du contenu 2"/>
          <p:cNvSpPr txBox="1">
            <a:spLocks/>
          </p:cNvSpPr>
          <p:nvPr/>
        </p:nvSpPr>
        <p:spPr>
          <a:xfrm>
            <a:off x="6329939" y="5422403"/>
            <a:ext cx="1607034" cy="588402"/>
          </a:xfrm>
          <a:prstGeom prst="rect">
            <a:avLst/>
          </a:prstGeom>
        </p:spPr>
        <p:txBody>
          <a:bodyPr/>
          <a:lstStyle>
            <a:lvl1pPr mar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05291"/>
              </a:buClr>
              <a:buFont typeface="Arial"/>
              <a:buNone/>
              <a:defRPr sz="2700" kern="1200">
                <a:solidFill>
                  <a:srgbClr val="474746"/>
                </a:solidFill>
                <a:latin typeface="+mj-lt"/>
                <a:ea typeface="ＭＳ Ｐゴシック" charset="0"/>
                <a:cs typeface="+mn-cs"/>
              </a:defRPr>
            </a:lvl1pPr>
            <a:lvl2pPr marL="1836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1A336"/>
              </a:buClr>
              <a:buFontTx/>
              <a:buNone/>
              <a:defRPr sz="20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2pPr>
            <a:lvl3pPr marL="4392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1A336"/>
              </a:buClr>
              <a:buFontTx/>
              <a:buNone/>
              <a:defRPr sz="20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3pPr>
            <a:lvl4pPr marL="6732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1A336"/>
              </a:buClr>
              <a:buFontTx/>
              <a:buNone/>
              <a:defRPr sz="18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4pPr>
            <a:lvl5pPr marL="1530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1A336"/>
              </a:buClr>
              <a:buFont typeface="Arial"/>
              <a:buChar char="•"/>
              <a:defRPr sz="10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Alarm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actuating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ring()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80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12" grpId="0"/>
      <p:bldP spid="14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Reflect</a:t>
            </a:r>
            <a:r>
              <a:rPr lang="fr-FR" dirty="0"/>
              <a:t> Network Configuration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80" y="1465067"/>
            <a:ext cx="800223" cy="116396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460" y="2650462"/>
            <a:ext cx="1093664" cy="727784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543292"/>
            <a:ext cx="1151384" cy="78311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484" y="4149080"/>
            <a:ext cx="1327944" cy="1298694"/>
          </a:xfrm>
          <a:prstGeom prst="rect">
            <a:avLst/>
          </a:prstGeom>
        </p:spPr>
      </p:pic>
      <p:grpSp>
        <p:nvGrpSpPr>
          <p:cNvPr id="23" name="Groupe 22"/>
          <p:cNvGrpSpPr/>
          <p:nvPr/>
        </p:nvGrpSpPr>
        <p:grpSpPr>
          <a:xfrm>
            <a:off x="6702281" y="1416858"/>
            <a:ext cx="646331" cy="688619"/>
            <a:chOff x="6702281" y="1416858"/>
            <a:chExt cx="646331" cy="688619"/>
          </a:xfrm>
        </p:grpSpPr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4248" y="1416858"/>
              <a:ext cx="442398" cy="442398"/>
            </a:xfrm>
            <a:prstGeom prst="rect">
              <a:avLst/>
            </a:prstGeom>
          </p:spPr>
        </p:pic>
        <p:sp>
          <p:nvSpPr>
            <p:cNvPr id="25" name="ZoneTexte 24"/>
            <p:cNvSpPr txBox="1"/>
            <p:nvPr/>
          </p:nvSpPr>
          <p:spPr>
            <a:xfrm>
              <a:off x="6702281" y="1859256"/>
              <a:ext cx="6463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living</a:t>
              </a:r>
              <a:endParaRPr lang="fr-FR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6" name="Groupe 25"/>
          <p:cNvGrpSpPr/>
          <p:nvPr/>
        </p:nvGrpSpPr>
        <p:grpSpPr>
          <a:xfrm>
            <a:off x="5995192" y="1728503"/>
            <a:ext cx="800219" cy="688619"/>
            <a:chOff x="5995192" y="1728503"/>
            <a:chExt cx="800219" cy="688619"/>
          </a:xfrm>
        </p:grpSpPr>
        <p:pic>
          <p:nvPicPr>
            <p:cNvPr id="27" name="Image 2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9151" y="1728503"/>
              <a:ext cx="442398" cy="442398"/>
            </a:xfrm>
            <a:prstGeom prst="rect">
              <a:avLst/>
            </a:prstGeom>
          </p:spPr>
        </p:pic>
        <p:sp>
          <p:nvSpPr>
            <p:cNvPr id="28" name="ZoneTexte 27"/>
            <p:cNvSpPr txBox="1"/>
            <p:nvPr/>
          </p:nvSpPr>
          <p:spPr>
            <a:xfrm>
              <a:off x="5995192" y="2170901"/>
              <a:ext cx="8002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corridor</a:t>
              </a:r>
              <a:endParaRPr lang="fr-FR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29" name="Connecteur droit 28"/>
          <p:cNvCxnSpPr>
            <a:stCxn id="5" idx="3"/>
            <a:endCxn id="11" idx="1"/>
          </p:cNvCxnSpPr>
          <p:nvPr/>
        </p:nvCxnSpPr>
        <p:spPr>
          <a:xfrm>
            <a:off x="1631103" y="2047047"/>
            <a:ext cx="2054357" cy="967307"/>
          </a:xfrm>
          <a:prstGeom prst="line">
            <a:avLst/>
          </a:prstGeom>
          <a:ln>
            <a:solidFill>
              <a:srgbClr val="00B05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1828889" y="1949702"/>
            <a:ext cx="546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cap="small" dirty="0" err="1" smtClean="0">
                <a:solidFill>
                  <a:srgbClr val="00B050"/>
                </a:solidFill>
              </a:rPr>
              <a:t>Mqtt</a:t>
            </a:r>
            <a:endParaRPr lang="fr-FR" sz="1000" cap="small" dirty="0">
              <a:solidFill>
                <a:srgbClr val="00B050"/>
              </a:solidFill>
            </a:endParaRPr>
          </a:p>
        </p:txBody>
      </p:sp>
      <p:cxnSp>
        <p:nvCxnSpPr>
          <p:cNvPr id="32" name="Connecteur droit 31"/>
          <p:cNvCxnSpPr>
            <a:stCxn id="25" idx="2"/>
            <a:endCxn id="11" idx="3"/>
          </p:cNvCxnSpPr>
          <p:nvPr/>
        </p:nvCxnSpPr>
        <p:spPr>
          <a:xfrm flipH="1">
            <a:off x="4779124" y="2105477"/>
            <a:ext cx="2246323" cy="908877"/>
          </a:xfrm>
          <a:prstGeom prst="line">
            <a:avLst/>
          </a:prstGeom>
          <a:ln>
            <a:solidFill>
              <a:srgbClr val="00B0F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stCxn id="28" idx="1"/>
            <a:endCxn id="11" idx="3"/>
          </p:cNvCxnSpPr>
          <p:nvPr/>
        </p:nvCxnSpPr>
        <p:spPr>
          <a:xfrm flipH="1">
            <a:off x="4779124" y="2294012"/>
            <a:ext cx="1216068" cy="720342"/>
          </a:xfrm>
          <a:prstGeom prst="line">
            <a:avLst/>
          </a:prstGeom>
          <a:ln>
            <a:solidFill>
              <a:srgbClr val="00B05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5721776" y="4715415"/>
            <a:ext cx="546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cap="small" dirty="0" err="1" smtClean="0">
                <a:solidFill>
                  <a:srgbClr val="00B0F0"/>
                </a:solidFill>
              </a:rPr>
              <a:t>Tcp</a:t>
            </a:r>
            <a:endParaRPr lang="fr-FR" sz="1000" cap="small" dirty="0">
              <a:solidFill>
                <a:srgbClr val="00B0F0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5288243" y="2173258"/>
            <a:ext cx="546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cap="small" dirty="0" err="1" smtClean="0">
                <a:solidFill>
                  <a:srgbClr val="00B050"/>
                </a:solidFill>
              </a:rPr>
              <a:t>Mqtt</a:t>
            </a:r>
            <a:endParaRPr lang="fr-FR" sz="1000" cap="small" dirty="0">
              <a:solidFill>
                <a:srgbClr val="00B050"/>
              </a:solidFill>
            </a:endParaRPr>
          </a:p>
        </p:txBody>
      </p:sp>
      <p:cxnSp>
        <p:nvCxnSpPr>
          <p:cNvPr id="45" name="Connecteur droit 44"/>
          <p:cNvCxnSpPr>
            <a:stCxn id="15" idx="1"/>
            <a:endCxn id="11" idx="2"/>
          </p:cNvCxnSpPr>
          <p:nvPr/>
        </p:nvCxnSpPr>
        <p:spPr>
          <a:xfrm flipH="1" flipV="1">
            <a:off x="4232292" y="3378246"/>
            <a:ext cx="2237192" cy="1420181"/>
          </a:xfrm>
          <a:prstGeom prst="line">
            <a:avLst/>
          </a:prstGeom>
          <a:ln>
            <a:solidFill>
              <a:srgbClr val="00B0F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>
            <a:stCxn id="13" idx="3"/>
            <a:endCxn id="11" idx="2"/>
          </p:cNvCxnSpPr>
          <p:nvPr/>
        </p:nvCxnSpPr>
        <p:spPr>
          <a:xfrm flipV="1">
            <a:off x="1906960" y="3378246"/>
            <a:ext cx="2325332" cy="1556601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6593633" y="2338435"/>
            <a:ext cx="546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cap="small" dirty="0" err="1" smtClean="0">
                <a:solidFill>
                  <a:srgbClr val="00B0F0"/>
                </a:solidFill>
              </a:rPr>
              <a:t>Tcp</a:t>
            </a:r>
            <a:endParaRPr lang="fr-FR" sz="1000" cap="small" dirty="0">
              <a:solidFill>
                <a:srgbClr val="00B0F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701644" y="3968954"/>
            <a:ext cx="3384376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configuration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MyHome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gw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Central</a:t>
            </a:r>
          </a:p>
          <a:p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frontdoor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: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DoorLock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corridorLight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: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LightBulb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livingLight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: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LightBulb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corridorDetector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PresenceDetector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livingDetector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: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PresenceDetector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frontdoor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gw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via 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MQTT</a:t>
            </a: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corridorLight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gw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via 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MQTT</a:t>
            </a: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livingLight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gw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via 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TCP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14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4" grpId="0"/>
      <p:bldP spid="34" grpId="1"/>
      <p:bldP spid="44" grpId="0"/>
      <p:bldP spid="44" grpId="1"/>
      <p:bldP spid="51" grpId="0"/>
      <p:bldP spid="51" grpId="1"/>
      <p:bldP spid="5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Express </a:t>
            </a:r>
            <a:r>
              <a:rPr lang="fr-FR" dirty="0" err="1" smtClean="0"/>
              <a:t>Users</a:t>
            </a:r>
            <a:r>
              <a:rPr lang="fr-FR" dirty="0" smtClean="0"/>
              <a:t>’ </a:t>
            </a:r>
            <a:r>
              <a:rPr lang="fr-FR" dirty="0" err="1" smtClean="0"/>
              <a:t>Rules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88282"/>
            <a:ext cx="6652200" cy="1392646"/>
          </a:xfrm>
        </p:spPr>
        <p:txBody>
          <a:bodyPr/>
          <a:lstStyle/>
          <a:p>
            <a:r>
              <a:rPr lang="fr-FR" sz="1200" dirty="0" smtClean="0"/>
              <a:t>[WELCOME] </a:t>
            </a:r>
            <a:r>
              <a:rPr lang="en-GB" sz="1200" dirty="0"/>
              <a:t>When Alice gets home, the lights in the entrance / hallway should switch </a:t>
            </a:r>
            <a:r>
              <a:rPr lang="en-GB" sz="1200" dirty="0" smtClean="0"/>
              <a:t>on</a:t>
            </a:r>
            <a:endParaRPr lang="fr-FR" sz="1200" dirty="0" smtClean="0"/>
          </a:p>
          <a:p>
            <a:endParaRPr lang="fr-FR" sz="1000" dirty="0" smtClean="0"/>
          </a:p>
          <a:p>
            <a:r>
              <a:rPr lang="fr-FR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SwitchLightsWhenEnter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frontdoor.opened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fr-FR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corridorDetector.detected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fr-FR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corridorLight.on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fr-FR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livingLight.on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457200" y="4869160"/>
            <a:ext cx="66522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474746"/>
                </a:solidFill>
                <a:latin typeface="+mj-lt"/>
                <a:cs typeface="+mn-cs"/>
              </a:rPr>
              <a:t>[FIRE</a:t>
            </a:r>
            <a:r>
              <a:rPr lang="en-GB" sz="1200" dirty="0" smtClean="0">
                <a:solidFill>
                  <a:srgbClr val="474746"/>
                </a:solidFill>
                <a:latin typeface="+mj-lt"/>
                <a:cs typeface="+mn-cs"/>
              </a:rPr>
              <a:t>] When </a:t>
            </a:r>
            <a:r>
              <a:rPr lang="en-GB" sz="1200" dirty="0">
                <a:solidFill>
                  <a:srgbClr val="474746"/>
                </a:solidFill>
                <a:latin typeface="+mj-lt"/>
                <a:cs typeface="+mn-cs"/>
              </a:rPr>
              <a:t>smoke is detected in </a:t>
            </a:r>
            <a:r>
              <a:rPr lang="en-GB" sz="1200" dirty="0" smtClean="0">
                <a:solidFill>
                  <a:srgbClr val="474746"/>
                </a:solidFill>
                <a:latin typeface="+mj-lt"/>
                <a:cs typeface="+mn-cs"/>
              </a:rPr>
              <a:t>the kitchen </a:t>
            </a:r>
            <a:r>
              <a:rPr lang="en-GB" sz="1200" dirty="0">
                <a:solidFill>
                  <a:srgbClr val="474746"/>
                </a:solidFill>
                <a:latin typeface="+mj-lt"/>
                <a:cs typeface="+mn-cs"/>
              </a:rPr>
              <a:t>while the kitchen’s temp exceeds 40 for at least five minutes, notify fire.</a:t>
            </a:r>
          </a:p>
          <a:p>
            <a:endParaRPr lang="fr-FR" sz="1000" dirty="0" smtClean="0">
              <a:solidFill>
                <a:srgbClr val="47474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fr-FR" sz="1000" dirty="0" smtClean="0">
                <a:solidFill>
                  <a:srgbClr val="4747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err="1">
                <a:solidFill>
                  <a:srgbClr val="4747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AlarmWhenSmokeAndHighTemp</a:t>
            </a:r>
            <a:r>
              <a:rPr lang="fr-FR" sz="1000" dirty="0">
                <a:solidFill>
                  <a:srgbClr val="4747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	</a:t>
            </a:r>
          </a:p>
          <a:p>
            <a:r>
              <a:rPr lang="fr-FR" sz="1000" dirty="0">
                <a:solidFill>
                  <a:srgbClr val="4747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fr-FR" sz="1000" dirty="0">
                <a:solidFill>
                  <a:srgbClr val="4747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FR" sz="1000" dirty="0" err="1">
                <a:solidFill>
                  <a:srgbClr val="4747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kitchenTemp.getTemp</a:t>
            </a:r>
            <a:r>
              <a:rPr lang="fr-FR" sz="1000" dirty="0">
                <a:solidFill>
                  <a:srgbClr val="4747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&gt; 45 </a:t>
            </a:r>
            <a:r>
              <a:rPr lang="fr-FR" sz="1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within</a:t>
            </a:r>
            <a:r>
              <a:rPr lang="fr-FR" sz="1000" dirty="0" smtClean="0">
                <a:solidFill>
                  <a:srgbClr val="4747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>
                <a:solidFill>
                  <a:srgbClr val="4747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min </a:t>
            </a:r>
            <a:r>
              <a:rPr lang="fr-FR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sz="1000" dirty="0">
                <a:solidFill>
                  <a:srgbClr val="4747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err="1">
                <a:solidFill>
                  <a:srgbClr val="4747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smokeDetector.smoke</a:t>
            </a:r>
            <a:r>
              <a:rPr lang="fr-FR" sz="1000" dirty="0">
                <a:solidFill>
                  <a:srgbClr val="4747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fr-FR" sz="1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fr-FR" sz="1000" dirty="0" smtClean="0">
                <a:solidFill>
                  <a:srgbClr val="4747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sz="1000" dirty="0">
                <a:solidFill>
                  <a:srgbClr val="4747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smtClean="0">
                <a:solidFill>
                  <a:srgbClr val="4747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000" dirty="0" err="1" smtClean="0">
                <a:solidFill>
                  <a:srgbClr val="4747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alarm.sound</a:t>
            </a:r>
            <a:r>
              <a:rPr lang="fr-FR" sz="1000" dirty="0" smtClean="0">
                <a:solidFill>
                  <a:srgbClr val="4747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fr-FR" sz="1000" dirty="0">
                <a:solidFill>
                  <a:srgbClr val="4747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smtClean="0">
                <a:solidFill>
                  <a:srgbClr val="4747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fr-FR" sz="1000" dirty="0">
              <a:solidFill>
                <a:srgbClr val="47474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695" y="2041431"/>
            <a:ext cx="3282305" cy="356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26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Challenges (</a:t>
            </a:r>
            <a:r>
              <a:rPr lang="fr-FR" dirty="0" err="1" smtClean="0"/>
              <a:t>among</a:t>
            </a:r>
            <a:r>
              <a:rPr lang="fr-FR" dirty="0" smtClean="0"/>
              <a:t> </a:t>
            </a:r>
            <a:r>
              <a:rPr lang="fr-FR" dirty="0" err="1" smtClean="0"/>
              <a:t>others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323528" y="1378422"/>
            <a:ext cx="8363272" cy="5146922"/>
          </a:xfrm>
          <a:prstGeom prst="rect">
            <a:avLst/>
          </a:prstGeom>
        </p:spPr>
        <p:txBody>
          <a:bodyPr/>
          <a:lstStyle>
            <a:lvl1pPr mar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05291"/>
              </a:buClr>
              <a:buFont typeface="Arial"/>
              <a:buNone/>
              <a:defRPr sz="2700" kern="1200">
                <a:solidFill>
                  <a:srgbClr val="474746"/>
                </a:solidFill>
                <a:latin typeface="+mj-lt"/>
                <a:ea typeface="ＭＳ Ｐゴシック" charset="0"/>
                <a:cs typeface="+mn-cs"/>
              </a:defRPr>
            </a:lvl1pPr>
            <a:lvl2pPr marL="1836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1A336"/>
              </a:buClr>
              <a:buFontTx/>
              <a:buNone/>
              <a:defRPr sz="20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2pPr>
            <a:lvl3pPr marL="4392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1A336"/>
              </a:buClr>
              <a:buFontTx/>
              <a:buNone/>
              <a:defRPr sz="20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3pPr>
            <a:lvl4pPr marL="6732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1A336"/>
              </a:buClr>
              <a:buFontTx/>
              <a:buNone/>
              <a:defRPr sz="18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4pPr>
            <a:lvl5pPr marL="1530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1A336"/>
              </a:buClr>
              <a:buFont typeface="Arial"/>
              <a:buChar char="•"/>
              <a:defRPr sz="10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err="1" smtClean="0">
                <a:solidFill>
                  <a:srgbClr val="00B050"/>
                </a:solidFill>
              </a:rPr>
              <a:t>Capability</a:t>
            </a:r>
            <a:r>
              <a:rPr lang="fr-FR" sz="2000" dirty="0" smtClean="0">
                <a:solidFill>
                  <a:srgbClr val="00B050"/>
                </a:solidFill>
              </a:rPr>
              <a:t>/Network </a:t>
            </a:r>
            <a:r>
              <a:rPr lang="fr-FR" sz="2000" dirty="0" err="1" smtClean="0">
                <a:solidFill>
                  <a:srgbClr val="00B050"/>
                </a:solidFill>
              </a:rPr>
              <a:t>Discovery</a:t>
            </a:r>
            <a:r>
              <a:rPr lang="fr-FR" sz="2000" dirty="0" smtClean="0">
                <a:solidFill>
                  <a:srgbClr val="00B050"/>
                </a:solidFill>
              </a:rPr>
              <a:t> in </a:t>
            </a:r>
            <a:r>
              <a:rPr lang="fr-FR" sz="2000" dirty="0" err="1" smtClean="0">
                <a:solidFill>
                  <a:srgbClr val="00B050"/>
                </a:solidFill>
              </a:rPr>
              <a:t>dynamically</a:t>
            </a:r>
            <a:r>
              <a:rPr lang="fr-FR" sz="2000" dirty="0" smtClean="0">
                <a:solidFill>
                  <a:srgbClr val="00B050"/>
                </a:solidFill>
              </a:rPr>
              <a:t> </a:t>
            </a:r>
            <a:r>
              <a:rPr lang="fr-FR" sz="2000" dirty="0" err="1" smtClean="0">
                <a:solidFill>
                  <a:srgbClr val="00B050"/>
                </a:solidFill>
              </a:rPr>
              <a:t>changing</a:t>
            </a:r>
            <a:r>
              <a:rPr lang="fr-FR" sz="2000" dirty="0" smtClean="0">
                <a:solidFill>
                  <a:srgbClr val="00B050"/>
                </a:solidFill>
              </a:rPr>
              <a:t> </a:t>
            </a:r>
            <a:r>
              <a:rPr lang="fr-FR" sz="2000" dirty="0" err="1" smtClean="0">
                <a:solidFill>
                  <a:srgbClr val="00B050"/>
                </a:solidFill>
              </a:rPr>
              <a:t>IoT</a:t>
            </a:r>
            <a:r>
              <a:rPr lang="fr-FR" sz="2000" dirty="0" smtClean="0">
                <a:solidFill>
                  <a:srgbClr val="00B050"/>
                </a:solidFill>
              </a:rPr>
              <a:t> </a:t>
            </a:r>
            <a:r>
              <a:rPr lang="fr-FR" sz="2000" dirty="0" err="1" smtClean="0">
                <a:solidFill>
                  <a:srgbClr val="00B050"/>
                </a:solidFill>
              </a:rPr>
              <a:t>Systems</a:t>
            </a:r>
            <a:endParaRPr lang="fr-FR" sz="2000" dirty="0" smtClean="0">
              <a:solidFill>
                <a:srgbClr val="00B050"/>
              </a:solidFill>
            </a:endParaRPr>
          </a:p>
          <a:p>
            <a:pPr marL="724950" lvl="2" indent="-28575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fr-FR" sz="1300" dirty="0" smtClean="0"/>
              <a:t>Once </a:t>
            </a:r>
            <a:r>
              <a:rPr lang="fr-FR" sz="1300" dirty="0" err="1" smtClean="0"/>
              <a:t>connected</a:t>
            </a:r>
            <a:r>
              <a:rPr lang="fr-FR" sz="1300" dirty="0" smtClean="0"/>
              <a:t>, </a:t>
            </a:r>
            <a:r>
              <a:rPr lang="fr-FR" sz="1300" dirty="0" err="1" smtClean="0"/>
              <a:t>what</a:t>
            </a:r>
            <a:r>
              <a:rPr lang="fr-FR" sz="1300" dirty="0" smtClean="0"/>
              <a:t> </a:t>
            </a:r>
            <a:r>
              <a:rPr lang="fr-FR" sz="1300" dirty="0" err="1" smtClean="0"/>
              <a:t>capabilities</a:t>
            </a:r>
            <a:r>
              <a:rPr lang="fr-FR" sz="1300" dirty="0" smtClean="0"/>
              <a:t> </a:t>
            </a:r>
            <a:r>
              <a:rPr lang="fr-FR" sz="1300" dirty="0" err="1" smtClean="0"/>
              <a:t>does</a:t>
            </a:r>
            <a:r>
              <a:rPr lang="fr-FR" sz="1300" dirty="0" smtClean="0"/>
              <a:t> a </a:t>
            </a:r>
            <a:r>
              <a:rPr lang="fr-FR" sz="1300" dirty="0" err="1" smtClean="0"/>
              <a:t>device</a:t>
            </a:r>
            <a:r>
              <a:rPr lang="fr-FR" sz="1300" dirty="0" smtClean="0"/>
              <a:t> expose to the </a:t>
            </a:r>
            <a:r>
              <a:rPr lang="fr-FR" sz="1300" dirty="0" err="1" smtClean="0"/>
              <a:t>external</a:t>
            </a:r>
            <a:r>
              <a:rPr lang="fr-FR" sz="1300" dirty="0" smtClean="0"/>
              <a:t> world?</a:t>
            </a:r>
            <a:endParaRPr lang="fr-FR" sz="1300" dirty="0"/>
          </a:p>
          <a:p>
            <a:pPr marL="724950" lvl="2" indent="-28575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fr-FR" sz="1300" dirty="0" err="1" smtClean="0"/>
              <a:t>Lack</a:t>
            </a:r>
            <a:r>
              <a:rPr lang="fr-FR" sz="1300" dirty="0" smtClean="0"/>
              <a:t> of </a:t>
            </a:r>
            <a:r>
              <a:rPr lang="fr-FR" sz="1300" dirty="0" err="1" smtClean="0"/>
              <a:t>uniform</a:t>
            </a:r>
            <a:r>
              <a:rPr lang="fr-FR" sz="1300" dirty="0" smtClean="0"/>
              <a:t> and </a:t>
            </a:r>
            <a:r>
              <a:rPr lang="fr-FR" sz="1300" dirty="0" err="1" smtClean="0"/>
              <a:t>standardised</a:t>
            </a:r>
            <a:r>
              <a:rPr lang="fr-FR" sz="1300" dirty="0" smtClean="0"/>
              <a:t> </a:t>
            </a:r>
            <a:r>
              <a:rPr lang="fr-FR" sz="1300" dirty="0" err="1" smtClean="0"/>
              <a:t>protocol</a:t>
            </a:r>
            <a:r>
              <a:rPr lang="fr-FR" sz="1300" dirty="0"/>
              <a:t/>
            </a:r>
            <a:br>
              <a:rPr lang="fr-FR" sz="1300" dirty="0"/>
            </a:br>
            <a:r>
              <a:rPr lang="fr-FR" sz="1300" dirty="0" smtClean="0"/>
              <a:t>(</a:t>
            </a:r>
            <a:r>
              <a:rPr lang="fr-FR" sz="1300" dirty="0" err="1" smtClean="0"/>
              <a:t>just</a:t>
            </a:r>
            <a:r>
              <a:rPr lang="fr-FR" sz="1300" dirty="0" smtClean="0"/>
              <a:t> </a:t>
            </a:r>
            <a:r>
              <a:rPr lang="fr-FR" sz="1300" dirty="0" err="1" smtClean="0"/>
              <a:t>like</a:t>
            </a:r>
            <a:r>
              <a:rPr lang="fr-FR" sz="1300" dirty="0" smtClean="0"/>
              <a:t> for </a:t>
            </a:r>
            <a:r>
              <a:rPr lang="fr-FR" sz="1300" cap="small" dirty="0" err="1" smtClean="0"/>
              <a:t>Usb</a:t>
            </a:r>
            <a:r>
              <a:rPr lang="fr-FR" sz="1300" dirty="0" smtClean="0"/>
              <a:t>, </a:t>
            </a:r>
            <a:r>
              <a:rPr lang="fr-FR" sz="1300" dirty="0" err="1" smtClean="0"/>
              <a:t>BlueTooth</a:t>
            </a:r>
            <a:r>
              <a:rPr lang="fr-FR" sz="1300" dirty="0" smtClean="0"/>
              <a:t>, etc.)</a:t>
            </a:r>
          </a:p>
          <a:p>
            <a:pPr marL="724950" lvl="2" indent="-285750">
              <a:buClr>
                <a:srgbClr val="00B050"/>
              </a:buClr>
              <a:buFont typeface="Wingdings" panose="05000000000000000000" pitchFamily="2" charset="2"/>
              <a:buChar char="§"/>
            </a:pPr>
            <a:endParaRPr lang="fr-FR" sz="1300" dirty="0"/>
          </a:p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fr-FR" sz="2000" dirty="0" err="1" smtClean="0">
                <a:solidFill>
                  <a:srgbClr val="00B050"/>
                </a:solidFill>
              </a:rPr>
              <a:t>Complex</a:t>
            </a:r>
            <a:r>
              <a:rPr lang="fr-FR" sz="2000" dirty="0" smtClean="0">
                <a:solidFill>
                  <a:srgbClr val="00B050"/>
                </a:solidFill>
              </a:rPr>
              <a:t> Event </a:t>
            </a:r>
            <a:r>
              <a:rPr lang="fr-FR" sz="2000" dirty="0" err="1" smtClean="0">
                <a:solidFill>
                  <a:srgbClr val="00B050"/>
                </a:solidFill>
              </a:rPr>
              <a:t>Processing</a:t>
            </a:r>
            <a:r>
              <a:rPr lang="fr-FR" sz="2000" dirty="0" smtClean="0">
                <a:solidFill>
                  <a:srgbClr val="00B050"/>
                </a:solidFill>
              </a:rPr>
              <a:t> (</a:t>
            </a:r>
            <a:r>
              <a:rPr lang="fr-FR" sz="2000" cap="small" dirty="0" smtClean="0">
                <a:solidFill>
                  <a:srgbClr val="00B050"/>
                </a:solidFill>
              </a:rPr>
              <a:t>Cep</a:t>
            </a:r>
            <a:r>
              <a:rPr lang="fr-FR" sz="2000" dirty="0" smtClean="0">
                <a:solidFill>
                  <a:srgbClr val="00B050"/>
                </a:solidFill>
              </a:rPr>
              <a:t>)</a:t>
            </a:r>
          </a:p>
          <a:p>
            <a:pPr marL="724950" lvl="2" indent="-28575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fr-FR" sz="1300" dirty="0" smtClean="0"/>
              <a:t>Expose high-</a:t>
            </a:r>
            <a:r>
              <a:rPr lang="fr-FR" sz="1300" dirty="0" err="1" smtClean="0"/>
              <a:t>level</a:t>
            </a:r>
            <a:r>
              <a:rPr lang="fr-FR" sz="1300" dirty="0" smtClean="0"/>
              <a:t>, abstract </a:t>
            </a:r>
            <a:r>
              <a:rPr lang="fr-FR" sz="1300" dirty="0" err="1" smtClean="0"/>
              <a:t>capabilities</a:t>
            </a:r>
            <a:r>
              <a:rPr lang="fr-FR" sz="1300" dirty="0" smtClean="0"/>
              <a:t>, </a:t>
            </a:r>
            <a:r>
              <a:rPr lang="fr-FR" sz="1300" dirty="0" err="1" smtClean="0"/>
              <a:t>instead</a:t>
            </a:r>
            <a:r>
              <a:rPr lang="fr-FR" sz="1300" dirty="0" smtClean="0"/>
              <a:t> of </a:t>
            </a:r>
            <a:r>
              <a:rPr lang="fr-FR" sz="1300" dirty="0" err="1" smtClean="0"/>
              <a:t>low-level</a:t>
            </a:r>
            <a:r>
              <a:rPr lang="fr-FR" sz="1300" dirty="0" smtClean="0"/>
              <a:t>, </a:t>
            </a:r>
            <a:r>
              <a:rPr lang="fr-FR" sz="1300" dirty="0" err="1" smtClean="0"/>
              <a:t>technical</a:t>
            </a:r>
            <a:r>
              <a:rPr lang="fr-FR" sz="1300" dirty="0" smtClean="0"/>
              <a:t> </a:t>
            </a:r>
            <a:r>
              <a:rPr lang="fr-FR" sz="1300" dirty="0" err="1" smtClean="0"/>
              <a:t>ones</a:t>
            </a:r>
            <a:endParaRPr lang="fr-FR" sz="1300" dirty="0" smtClean="0"/>
          </a:p>
          <a:p>
            <a:pPr marL="724950" lvl="2" indent="-28575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fr-FR" sz="1300" dirty="0" err="1" smtClean="0"/>
              <a:t>Complex</a:t>
            </a:r>
            <a:r>
              <a:rPr lang="fr-FR" sz="1300" dirty="0" smtClean="0"/>
              <a:t> </a:t>
            </a:r>
            <a:r>
              <a:rPr lang="fr-FR" sz="1300" dirty="0" err="1" smtClean="0"/>
              <a:t>analysis</a:t>
            </a:r>
            <a:r>
              <a:rPr lang="fr-FR" sz="1300" dirty="0" smtClean="0"/>
              <a:t> of data </a:t>
            </a:r>
            <a:r>
              <a:rPr lang="fr-FR" sz="1300" dirty="0" err="1" smtClean="0"/>
              <a:t>streams</a:t>
            </a:r>
            <a:r>
              <a:rPr lang="fr-FR" sz="1300" dirty="0" smtClean="0"/>
              <a:t> to </a:t>
            </a:r>
            <a:r>
              <a:rPr lang="fr-FR" sz="1300" dirty="0" err="1" smtClean="0"/>
              <a:t>filter</a:t>
            </a:r>
            <a:r>
              <a:rPr lang="fr-FR" sz="1300" dirty="0" smtClean="0"/>
              <a:t> and expose </a:t>
            </a:r>
            <a:r>
              <a:rPr lang="fr-FR" sz="1300" dirty="0" err="1" smtClean="0"/>
              <a:t>only</a:t>
            </a:r>
            <a:r>
              <a:rPr lang="fr-FR" sz="1300" dirty="0" smtClean="0"/>
              <a:t> </a:t>
            </a:r>
            <a:r>
              <a:rPr lang="fr-FR" sz="1300" dirty="0" err="1" smtClean="0"/>
              <a:t>what</a:t>
            </a:r>
            <a:r>
              <a:rPr lang="fr-FR" sz="1300" dirty="0" smtClean="0"/>
              <a:t> </a:t>
            </a:r>
            <a:r>
              <a:rPr lang="fr-FR" sz="1300" dirty="0" err="1" smtClean="0"/>
              <a:t>is</a:t>
            </a:r>
            <a:r>
              <a:rPr lang="fr-FR" sz="1300" dirty="0" smtClean="0"/>
              <a:t> scenario-relevant</a:t>
            </a:r>
          </a:p>
          <a:p>
            <a:pPr marL="724950" lvl="2" indent="-28575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fr-FR" sz="1300" dirty="0" smtClean="0"/>
              <a:t>Bi-</a:t>
            </a:r>
            <a:r>
              <a:rPr lang="fr-FR" sz="1300" dirty="0" err="1" smtClean="0"/>
              <a:t>directional</a:t>
            </a:r>
            <a:r>
              <a:rPr lang="fr-FR" sz="1300" dirty="0" smtClean="0"/>
              <a:t> </a:t>
            </a:r>
            <a:r>
              <a:rPr lang="fr-FR" sz="1300" dirty="0" err="1" smtClean="0"/>
              <a:t>operation</a:t>
            </a:r>
            <a:r>
              <a:rPr lang="fr-FR" sz="1300" dirty="0"/>
              <a:t> </a:t>
            </a:r>
            <a:r>
              <a:rPr lang="fr-FR" sz="1300" dirty="0" smtClean="0"/>
              <a:t>to translate back</a:t>
            </a:r>
          </a:p>
          <a:p>
            <a:pPr marL="724950" lvl="2" indent="-285750">
              <a:buClr>
                <a:srgbClr val="00B050"/>
              </a:buClr>
              <a:buFont typeface="Wingdings" panose="05000000000000000000" pitchFamily="2" charset="2"/>
              <a:buChar char="§"/>
            </a:pPr>
            <a:endParaRPr lang="fr-FR" sz="1300" dirty="0"/>
          </a:p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fr-FR" sz="2000" dirty="0" err="1">
                <a:solidFill>
                  <a:srgbClr val="00B050"/>
                </a:solidFill>
              </a:rPr>
              <a:t>Interoperability</a:t>
            </a:r>
            <a:endParaRPr lang="fr-FR" sz="2000" dirty="0">
              <a:solidFill>
                <a:srgbClr val="00B050"/>
              </a:solidFill>
            </a:endParaRPr>
          </a:p>
          <a:p>
            <a:pPr marL="724950" lvl="2" indent="-28575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fr-FR" sz="1300" dirty="0"/>
              <a:t>Expose high-</a:t>
            </a:r>
            <a:r>
              <a:rPr lang="fr-FR" sz="1300" dirty="0" err="1"/>
              <a:t>level</a:t>
            </a:r>
            <a:r>
              <a:rPr lang="fr-FR" sz="1300" dirty="0"/>
              <a:t>, abstract </a:t>
            </a:r>
            <a:r>
              <a:rPr lang="fr-FR" sz="1300" dirty="0" err="1"/>
              <a:t>capabilities</a:t>
            </a:r>
            <a:r>
              <a:rPr lang="fr-FR" sz="1300" dirty="0"/>
              <a:t>, </a:t>
            </a:r>
            <a:r>
              <a:rPr lang="fr-FR" sz="1300" dirty="0" err="1"/>
              <a:t>instead</a:t>
            </a:r>
            <a:r>
              <a:rPr lang="fr-FR" sz="1300" dirty="0"/>
              <a:t> of </a:t>
            </a:r>
            <a:r>
              <a:rPr lang="fr-FR" sz="1300" dirty="0" err="1"/>
              <a:t>low-level</a:t>
            </a:r>
            <a:r>
              <a:rPr lang="fr-FR" sz="1300" dirty="0"/>
              <a:t>, </a:t>
            </a:r>
            <a:r>
              <a:rPr lang="fr-FR" sz="1300" dirty="0" err="1"/>
              <a:t>technical</a:t>
            </a:r>
            <a:r>
              <a:rPr lang="fr-FR" sz="1300" dirty="0"/>
              <a:t> </a:t>
            </a:r>
            <a:r>
              <a:rPr lang="fr-FR" sz="1300" dirty="0" err="1"/>
              <a:t>ones</a:t>
            </a:r>
            <a:endParaRPr lang="fr-FR" sz="1300" dirty="0"/>
          </a:p>
          <a:p>
            <a:pPr marL="724950" lvl="2" indent="-28575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fr-FR" sz="1300" dirty="0" err="1"/>
              <a:t>Complex</a:t>
            </a:r>
            <a:r>
              <a:rPr lang="fr-FR" sz="1300" dirty="0"/>
              <a:t> </a:t>
            </a:r>
            <a:r>
              <a:rPr lang="fr-FR" sz="1300" dirty="0" err="1"/>
              <a:t>analysis</a:t>
            </a:r>
            <a:r>
              <a:rPr lang="fr-FR" sz="1300" dirty="0"/>
              <a:t> of data </a:t>
            </a:r>
            <a:r>
              <a:rPr lang="fr-FR" sz="1300" dirty="0" err="1"/>
              <a:t>streams</a:t>
            </a:r>
            <a:r>
              <a:rPr lang="fr-FR" sz="1300" dirty="0"/>
              <a:t> to </a:t>
            </a:r>
            <a:r>
              <a:rPr lang="fr-FR" sz="1300" dirty="0" err="1"/>
              <a:t>filter</a:t>
            </a:r>
            <a:r>
              <a:rPr lang="fr-FR" sz="1300" dirty="0"/>
              <a:t> and expose </a:t>
            </a:r>
            <a:r>
              <a:rPr lang="fr-FR" sz="1300" dirty="0" err="1"/>
              <a:t>only</a:t>
            </a:r>
            <a:r>
              <a:rPr lang="fr-FR" sz="1300" dirty="0"/>
              <a:t> </a:t>
            </a:r>
            <a:r>
              <a:rPr lang="fr-FR" sz="1300" dirty="0" err="1"/>
              <a:t>what</a:t>
            </a:r>
            <a:r>
              <a:rPr lang="fr-FR" sz="1300" dirty="0"/>
              <a:t> </a:t>
            </a:r>
            <a:r>
              <a:rPr lang="fr-FR" sz="1300" dirty="0" err="1"/>
              <a:t>is</a:t>
            </a:r>
            <a:r>
              <a:rPr lang="fr-FR" sz="1300" dirty="0"/>
              <a:t> scenario-relevant</a:t>
            </a:r>
          </a:p>
          <a:p>
            <a:pPr marL="724950" lvl="2" indent="-28575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fr-FR" sz="1300" dirty="0"/>
              <a:t>Bi-</a:t>
            </a:r>
            <a:r>
              <a:rPr lang="fr-FR" sz="1300" dirty="0" err="1"/>
              <a:t>directional</a:t>
            </a:r>
            <a:r>
              <a:rPr lang="fr-FR" sz="1300" dirty="0"/>
              <a:t> </a:t>
            </a:r>
            <a:r>
              <a:rPr lang="fr-FR" sz="1300" dirty="0" err="1"/>
              <a:t>operation</a:t>
            </a:r>
            <a:r>
              <a:rPr lang="fr-FR" sz="1300" dirty="0"/>
              <a:t> to translate back</a:t>
            </a:r>
          </a:p>
          <a:p>
            <a:pPr marL="724950" lvl="2" indent="-285750">
              <a:buClr>
                <a:srgbClr val="00B050"/>
              </a:buClr>
              <a:buFont typeface="Wingdings" panose="05000000000000000000" pitchFamily="2" charset="2"/>
              <a:buChar char="§"/>
            </a:pPr>
            <a:endParaRPr lang="fr-FR" sz="1300" dirty="0"/>
          </a:p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fr-FR" sz="2000" dirty="0" smtClean="0">
                <a:solidFill>
                  <a:srgbClr val="00B050"/>
                </a:solidFill>
              </a:rPr>
              <a:t>Data Management</a:t>
            </a:r>
            <a:endParaRPr lang="fr-FR" sz="2000" dirty="0">
              <a:solidFill>
                <a:srgbClr val="00B050"/>
              </a:solidFill>
            </a:endParaRPr>
          </a:p>
          <a:p>
            <a:pPr marL="724950" lvl="2" indent="-28575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fr-FR" sz="1300" dirty="0" err="1" smtClean="0"/>
              <a:t>Handle</a:t>
            </a:r>
            <a:r>
              <a:rPr lang="fr-FR" sz="1300" dirty="0" smtClean="0"/>
              <a:t> large </a:t>
            </a:r>
            <a:r>
              <a:rPr lang="fr-FR" sz="1300" dirty="0" err="1" smtClean="0"/>
              <a:t>streams</a:t>
            </a:r>
            <a:r>
              <a:rPr lang="fr-FR" sz="1300" dirty="0" smtClean="0"/>
              <a:t> of </a:t>
            </a:r>
            <a:r>
              <a:rPr lang="fr-FR" sz="1300" dirty="0" err="1" smtClean="0"/>
              <a:t>events</a:t>
            </a:r>
            <a:endParaRPr lang="fr-FR" sz="1300" dirty="0"/>
          </a:p>
          <a:p>
            <a:pPr marL="724950" lvl="2" indent="-28575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fr-FR" sz="1300" dirty="0" smtClean="0"/>
              <a:t>Storage and Post-</a:t>
            </a:r>
            <a:r>
              <a:rPr lang="fr-FR" sz="1300" dirty="0" err="1" smtClean="0"/>
              <a:t>Processing</a:t>
            </a:r>
            <a:r>
              <a:rPr lang="fr-FR" sz="1300" dirty="0" smtClean="0"/>
              <a:t> (</a:t>
            </a:r>
            <a:r>
              <a:rPr lang="fr-FR" sz="1300" dirty="0" err="1" smtClean="0"/>
              <a:t>also</a:t>
            </a:r>
            <a:r>
              <a:rPr lang="fr-FR" sz="1300" dirty="0" smtClean="0"/>
              <a:t> </a:t>
            </a:r>
            <a:r>
              <a:rPr lang="fr-FR" sz="1300" dirty="0" err="1" smtClean="0"/>
              <a:t>useful</a:t>
            </a:r>
            <a:r>
              <a:rPr lang="fr-FR" sz="1300" dirty="0" smtClean="0"/>
              <a:t> for </a:t>
            </a:r>
            <a:r>
              <a:rPr lang="fr-FR" sz="1300" cap="small" dirty="0" smtClean="0"/>
              <a:t>Cep</a:t>
            </a:r>
            <a:r>
              <a:rPr lang="fr-FR" sz="1300" dirty="0" smtClean="0"/>
              <a:t>)</a:t>
            </a:r>
          </a:p>
          <a:p>
            <a:pPr marL="724950" lvl="2" indent="-28575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fr-FR" sz="1300" dirty="0" smtClean="0"/>
              <a:t>Mining </a:t>
            </a:r>
            <a:r>
              <a:rPr lang="fr-FR" sz="1300" dirty="0" err="1" smtClean="0"/>
              <a:t>capabilities</a:t>
            </a:r>
            <a:r>
              <a:rPr lang="fr-FR" sz="1300" dirty="0" smtClean="0"/>
              <a:t> to </a:t>
            </a:r>
            <a:r>
              <a:rPr lang="fr-FR" sz="1300" dirty="0" err="1" smtClean="0"/>
              <a:t>extract</a:t>
            </a:r>
            <a:r>
              <a:rPr lang="fr-FR" sz="1300" dirty="0" smtClean="0"/>
              <a:t> relevant info</a:t>
            </a:r>
            <a:endParaRPr lang="fr-FR" sz="1300" dirty="0"/>
          </a:p>
        </p:txBody>
      </p:sp>
    </p:spTree>
    <p:extLst>
      <p:ext uri="{BB962C8B-B14F-4D97-AF65-F5344CB8AC3E}">
        <p14:creationId xmlns:p14="http://schemas.microsoft.com/office/powerpoint/2010/main" val="126962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Related</a:t>
            </a:r>
            <a:r>
              <a:rPr lang="fr-FR" dirty="0" smtClean="0"/>
              <a:t> </a:t>
            </a:r>
            <a:r>
              <a:rPr lang="fr-FR" dirty="0" err="1" smtClean="0"/>
              <a:t>Work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282352" y="1412776"/>
            <a:ext cx="8579296" cy="5058078"/>
          </a:xfrm>
        </p:spPr>
        <p:txBody>
          <a:bodyPr/>
          <a:lstStyle/>
          <a:p>
            <a:r>
              <a:rPr lang="fr-FR" sz="2400" dirty="0" err="1" smtClean="0"/>
              <a:t>ThingML</a:t>
            </a:r>
            <a:r>
              <a:rPr lang="fr-FR" sz="2400" dirty="0"/>
              <a:t> [</a:t>
            </a:r>
            <a:r>
              <a:rPr lang="fr-FR" sz="2400" dirty="0" err="1"/>
              <a:t>Harrand</a:t>
            </a:r>
            <a:r>
              <a:rPr lang="fr-FR" sz="2400" dirty="0"/>
              <a:t> et al., 2016] </a:t>
            </a:r>
            <a:r>
              <a:rPr lang="fr-FR" sz="2400" dirty="0" smtClean="0"/>
              <a:t>&amp; </a:t>
            </a:r>
            <a:r>
              <a:rPr lang="fr-FR" sz="2400" dirty="0" err="1" smtClean="0"/>
              <a:t>ArduinoML</a:t>
            </a:r>
            <a:r>
              <a:rPr lang="fr-FR" sz="2400" dirty="0"/>
              <a:t> [</a:t>
            </a:r>
            <a:r>
              <a:rPr lang="fr-FR" sz="2400" dirty="0" err="1"/>
              <a:t>Mosser</a:t>
            </a:r>
            <a:r>
              <a:rPr lang="fr-FR" sz="2400" dirty="0"/>
              <a:t> et al., 2014]</a:t>
            </a:r>
            <a:endParaRPr lang="fr-FR" sz="2400" dirty="0" smtClean="0"/>
          </a:p>
          <a:p>
            <a:pPr marL="469350" lvl="1" indent="-285750">
              <a:buFont typeface="Wingdings" panose="05000000000000000000" pitchFamily="2" charset="2"/>
              <a:buChar char="q"/>
            </a:pPr>
            <a:r>
              <a:rPr lang="fr-FR" sz="1700" dirty="0" err="1" smtClean="0"/>
              <a:t>Similar</a:t>
            </a:r>
            <a:r>
              <a:rPr lang="fr-FR" sz="1700" dirty="0" smtClean="0"/>
              <a:t> </a:t>
            </a:r>
            <a:r>
              <a:rPr lang="fr-FR" sz="1700" dirty="0" err="1" smtClean="0"/>
              <a:t>thing</a:t>
            </a:r>
            <a:r>
              <a:rPr lang="fr-FR" sz="1700" dirty="0" smtClean="0"/>
              <a:t> description (</a:t>
            </a:r>
            <a:r>
              <a:rPr lang="fr-FR" sz="1700" dirty="0" err="1" smtClean="0"/>
              <a:t>based</a:t>
            </a:r>
            <a:r>
              <a:rPr lang="fr-FR" sz="1700" dirty="0" smtClean="0"/>
              <a:t> on messages, ports, etc.)</a:t>
            </a:r>
          </a:p>
          <a:p>
            <a:pPr marL="469350" lvl="1" indent="-285750">
              <a:buFont typeface="Wingdings" panose="05000000000000000000" pitchFamily="2" charset="2"/>
              <a:buChar char="q"/>
            </a:pPr>
            <a:r>
              <a:rPr lang="fr-FR" sz="1700" dirty="0" err="1" smtClean="0"/>
              <a:t>Purpose</a:t>
            </a:r>
            <a:r>
              <a:rPr lang="fr-FR" sz="1700" dirty="0" smtClean="0"/>
              <a:t>: </a:t>
            </a:r>
            <a:r>
              <a:rPr lang="fr-FR" sz="1700" b="1" dirty="0" smtClean="0">
                <a:solidFill>
                  <a:srgbClr val="00B050"/>
                </a:solidFill>
              </a:rPr>
              <a:t>program</a:t>
            </a:r>
            <a:r>
              <a:rPr lang="fr-FR" sz="1700" dirty="0" smtClean="0"/>
              <a:t> </a:t>
            </a:r>
            <a:r>
              <a:rPr lang="fr-FR" sz="1700" dirty="0" err="1" smtClean="0"/>
              <a:t>things</a:t>
            </a:r>
            <a:r>
              <a:rPr lang="fr-FR" sz="1700" dirty="0" smtClean="0"/>
              <a:t>, </a:t>
            </a:r>
            <a:r>
              <a:rPr lang="fr-FR" sz="1700" dirty="0" err="1" smtClean="0"/>
              <a:t>instead</a:t>
            </a:r>
            <a:r>
              <a:rPr lang="fr-FR" sz="1700" dirty="0" smtClean="0"/>
              <a:t> of </a:t>
            </a:r>
            <a:r>
              <a:rPr lang="fr-FR" sz="1700" b="1" dirty="0" err="1" smtClean="0"/>
              <a:t>using</a:t>
            </a:r>
            <a:r>
              <a:rPr lang="fr-FR" sz="1700" dirty="0" smtClean="0"/>
              <a:t> </a:t>
            </a:r>
            <a:r>
              <a:rPr lang="fr-FR" sz="1700" dirty="0" err="1" smtClean="0"/>
              <a:t>them</a:t>
            </a:r>
            <a:r>
              <a:rPr lang="fr-FR" sz="1700" dirty="0" smtClean="0"/>
              <a:t> for </a:t>
            </a:r>
            <a:r>
              <a:rPr lang="fr-FR" sz="1700" dirty="0" err="1" smtClean="0"/>
              <a:t>users</a:t>
            </a:r>
            <a:r>
              <a:rPr lang="fr-FR" sz="1700" dirty="0" smtClean="0"/>
              <a:t>’ scenarios</a:t>
            </a:r>
          </a:p>
          <a:p>
            <a:pPr marL="469350" lvl="1" indent="-285750">
              <a:buFont typeface="Wingdings" panose="05000000000000000000" pitchFamily="2" charset="2"/>
              <a:buChar char="q"/>
            </a:pPr>
            <a:endParaRPr lang="fr-FR" sz="1700" dirty="0"/>
          </a:p>
          <a:p>
            <a:r>
              <a:rPr lang="fr-FR" sz="2400" cap="small" dirty="0" err="1"/>
              <a:t>Midgar</a:t>
            </a:r>
            <a:r>
              <a:rPr lang="fr-FR" sz="2400" cap="small" dirty="0"/>
              <a:t> </a:t>
            </a:r>
            <a:r>
              <a:rPr lang="fr-FR" sz="2400" dirty="0"/>
              <a:t>[Garcia et al., 2014] and [</a:t>
            </a:r>
            <a:r>
              <a:rPr lang="fr-FR" sz="2400" dirty="0" err="1"/>
              <a:t>Salihbegovic</a:t>
            </a:r>
            <a:r>
              <a:rPr lang="fr-FR" sz="2400" dirty="0"/>
              <a:t> et al., </a:t>
            </a:r>
            <a:r>
              <a:rPr lang="fr-FR" sz="2400" dirty="0" smtClean="0"/>
              <a:t>2015]</a:t>
            </a:r>
          </a:p>
          <a:p>
            <a:pPr marL="469350" lvl="1" indent="-285750">
              <a:buFont typeface="Wingdings" panose="05000000000000000000" pitchFamily="2" charset="2"/>
              <a:buChar char="q"/>
            </a:pPr>
            <a:r>
              <a:rPr lang="fr-FR" sz="1700" dirty="0" smtClean="0"/>
              <a:t>Visual Interface for </a:t>
            </a:r>
            <a:r>
              <a:rPr lang="fr-FR" sz="1700" dirty="0" err="1" smtClean="0"/>
              <a:t>controlling</a:t>
            </a:r>
            <a:r>
              <a:rPr lang="fr-FR" sz="1700" dirty="0" smtClean="0"/>
              <a:t> </a:t>
            </a:r>
            <a:r>
              <a:rPr lang="fr-FR" sz="1700" dirty="0" err="1" smtClean="0"/>
              <a:t>interconnected</a:t>
            </a:r>
            <a:r>
              <a:rPr lang="fr-FR" sz="1700" dirty="0" smtClean="0"/>
              <a:t> </a:t>
            </a:r>
            <a:r>
              <a:rPr lang="fr-FR" sz="1700" dirty="0" err="1" smtClean="0"/>
              <a:t>devices</a:t>
            </a:r>
            <a:endParaRPr lang="fr-FR" sz="1700" dirty="0" smtClean="0"/>
          </a:p>
          <a:p>
            <a:pPr marL="469350" lvl="1" indent="-285750">
              <a:buFont typeface="Wingdings" panose="05000000000000000000" pitchFamily="2" charset="2"/>
              <a:buChar char="q"/>
            </a:pPr>
            <a:r>
              <a:rPr lang="fr-FR" sz="1700" dirty="0" err="1" smtClean="0"/>
              <a:t>Automatic</a:t>
            </a:r>
            <a:r>
              <a:rPr lang="fr-FR" sz="1700" dirty="0" smtClean="0"/>
              <a:t> </a:t>
            </a:r>
            <a:r>
              <a:rPr lang="fr-FR" sz="1700" dirty="0" err="1" smtClean="0"/>
              <a:t>Generation</a:t>
            </a:r>
            <a:r>
              <a:rPr lang="fr-FR" sz="1700" dirty="0" smtClean="0"/>
              <a:t> of « glue » code for </a:t>
            </a:r>
            <a:r>
              <a:rPr lang="fr-FR" sz="1700" dirty="0" err="1" smtClean="0"/>
              <a:t>interconnection</a:t>
            </a:r>
            <a:endParaRPr lang="fr-FR" sz="1700" dirty="0" smtClean="0"/>
          </a:p>
          <a:p>
            <a:pPr marL="469350" lvl="1" indent="-285750">
              <a:buFont typeface="Wingdings" panose="05000000000000000000" pitchFamily="2" charset="2"/>
              <a:buChar char="q"/>
            </a:pPr>
            <a:r>
              <a:rPr lang="fr-FR" sz="1700" dirty="0" err="1" smtClean="0"/>
              <a:t>Specific</a:t>
            </a:r>
            <a:r>
              <a:rPr lang="fr-FR" sz="1700" dirty="0" smtClean="0"/>
              <a:t> Application </a:t>
            </a:r>
            <a:r>
              <a:rPr lang="fr-FR" sz="1700" dirty="0" err="1" smtClean="0"/>
              <a:t>Domains</a:t>
            </a:r>
            <a:r>
              <a:rPr lang="fr-FR" sz="1700" dirty="0" smtClean="0"/>
              <a:t>: Smart-Home Patient Monitoring, </a:t>
            </a:r>
          </a:p>
          <a:p>
            <a:pPr marL="469350" lvl="1" indent="-285750">
              <a:buFont typeface="Wingdings" panose="05000000000000000000" pitchFamily="2" charset="2"/>
              <a:buChar char="q"/>
            </a:pPr>
            <a:endParaRPr lang="fr-FR" sz="1700" dirty="0"/>
          </a:p>
          <a:p>
            <a:r>
              <a:rPr lang="da-DK" sz="2400" cap="small" dirty="0"/>
              <a:t>Chariot </a:t>
            </a:r>
            <a:r>
              <a:rPr lang="da-DK" sz="2400" dirty="0"/>
              <a:t>[Pradhan et al., 2015</a:t>
            </a:r>
            <a:r>
              <a:rPr lang="da-DK" sz="2400" dirty="0" smtClean="0"/>
              <a:t>] and </a:t>
            </a:r>
            <a:r>
              <a:rPr lang="en-US" sz="2400" cap="small" dirty="0" err="1"/>
              <a:t>Alph</a:t>
            </a:r>
            <a:r>
              <a:rPr lang="en-US" sz="2400" dirty="0"/>
              <a:t> [</a:t>
            </a:r>
            <a:r>
              <a:rPr lang="en-US" sz="2400" dirty="0" err="1"/>
              <a:t>Munnelly</a:t>
            </a:r>
            <a:r>
              <a:rPr lang="en-US" sz="2400" dirty="0"/>
              <a:t> and Clarke, 2008]</a:t>
            </a:r>
            <a:endParaRPr lang="fr-FR" sz="2400" dirty="0" smtClean="0"/>
          </a:p>
          <a:p>
            <a:pPr marL="469350" lvl="1" indent="-285750">
              <a:buFont typeface="Wingdings" panose="05000000000000000000" pitchFamily="2" charset="2"/>
              <a:buChar char="q"/>
            </a:pPr>
            <a:endParaRPr lang="fr-FR" sz="1700" dirty="0"/>
          </a:p>
          <a:p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294822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small" dirty="0" smtClean="0"/>
              <a:t>Conclusions &amp; Future Work</a:t>
            </a:r>
            <a:endParaRPr lang="en-GB" cap="small" dirty="0"/>
          </a:p>
        </p:txBody>
      </p:sp>
    </p:spTree>
    <p:extLst>
      <p:ext uri="{BB962C8B-B14F-4D97-AF65-F5344CB8AC3E}">
        <p14:creationId xmlns:p14="http://schemas.microsoft.com/office/powerpoint/2010/main" val="229167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74360" y="1700808"/>
            <a:ext cx="8229600" cy="2472766"/>
          </a:xfrm>
        </p:spPr>
        <p:txBody>
          <a:bodyPr/>
          <a:lstStyle/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fr-FR" dirty="0" err="1" smtClean="0"/>
              <a:t>IoT</a:t>
            </a:r>
            <a:r>
              <a:rPr lang="fr-FR" cap="small" dirty="0" err="1" smtClean="0"/>
              <a:t>Dsl</a:t>
            </a:r>
            <a:r>
              <a:rPr lang="fr-FR" dirty="0" smtClean="0"/>
              <a:t>: A prototype </a:t>
            </a:r>
            <a:r>
              <a:rPr lang="fr-FR" cap="small" dirty="0" err="1" smtClean="0"/>
              <a:t>Dsl</a:t>
            </a:r>
            <a:r>
              <a:rPr lang="fr-FR" cap="small" dirty="0" smtClean="0"/>
              <a:t> </a:t>
            </a:r>
            <a:r>
              <a:rPr lang="fr-FR" dirty="0" smtClean="0"/>
              <a:t>to capture </a:t>
            </a:r>
            <a:r>
              <a:rPr lang="fr-FR" dirty="0" err="1" smtClean="0"/>
              <a:t>IoT</a:t>
            </a:r>
            <a:r>
              <a:rPr lang="fr-FR" dirty="0" smtClean="0"/>
              <a:t> </a:t>
            </a:r>
            <a:r>
              <a:rPr lang="fr-FR" dirty="0" err="1" smtClean="0"/>
              <a:t>systems</a:t>
            </a:r>
            <a:r>
              <a:rPr lang="fr-FR" dirty="0" smtClean="0"/>
              <a:t> at a high-</a:t>
            </a:r>
            <a:r>
              <a:rPr lang="fr-FR" dirty="0" err="1" smtClean="0"/>
              <a:t>level</a:t>
            </a:r>
            <a:r>
              <a:rPr lang="fr-FR" dirty="0" smtClean="0"/>
              <a:t> of </a:t>
            </a:r>
            <a:r>
              <a:rPr lang="fr-FR" dirty="0" err="1" smtClean="0"/>
              <a:t>representation</a:t>
            </a:r>
            <a:endParaRPr lang="fr-FR" dirty="0" smtClean="0"/>
          </a:p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q"/>
            </a:pPr>
            <a:endParaRPr lang="fr-FR" dirty="0"/>
          </a:p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fr-FR" dirty="0" err="1" smtClean="0"/>
              <a:t>Identified</a:t>
            </a:r>
            <a:r>
              <a:rPr lang="fr-FR" dirty="0" smtClean="0"/>
              <a:t> challenges to </a:t>
            </a:r>
            <a:r>
              <a:rPr lang="fr-FR" dirty="0" err="1" smtClean="0"/>
              <a:t>make</a:t>
            </a:r>
            <a:r>
              <a:rPr lang="fr-FR" dirty="0" smtClean="0"/>
              <a:t> </a:t>
            </a:r>
            <a:r>
              <a:rPr lang="fr-FR" dirty="0" err="1" smtClean="0"/>
              <a:t>IoT</a:t>
            </a:r>
            <a:r>
              <a:rPr lang="fr-FR" dirty="0" smtClean="0"/>
              <a:t> </a:t>
            </a:r>
            <a:r>
              <a:rPr lang="fr-FR" dirty="0" err="1" smtClean="0"/>
              <a:t>systems</a:t>
            </a:r>
            <a:r>
              <a:rPr lang="fr-FR" dirty="0" smtClean="0"/>
              <a:t> more flexible and usable by end-</a:t>
            </a:r>
            <a:r>
              <a:rPr lang="fr-FR" dirty="0" err="1" smtClean="0"/>
              <a:t>users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460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Future </a:t>
            </a:r>
            <a:r>
              <a:rPr lang="fr-FR" dirty="0" err="1" smtClean="0"/>
              <a:t>Work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fr-FR" dirty="0" err="1" smtClean="0"/>
              <a:t>Integrate</a:t>
            </a:r>
            <a:r>
              <a:rPr lang="fr-FR" dirty="0" smtClean="0"/>
              <a:t> a </a:t>
            </a:r>
            <a:r>
              <a:rPr lang="fr-FR" b="1" cap="small" dirty="0">
                <a:solidFill>
                  <a:srgbClr val="00B050"/>
                </a:solidFill>
              </a:rPr>
              <a:t>Cep</a:t>
            </a:r>
            <a:r>
              <a:rPr lang="fr-FR" b="1" dirty="0">
                <a:solidFill>
                  <a:srgbClr val="00B050"/>
                </a:solidFill>
              </a:rPr>
              <a:t> System</a:t>
            </a:r>
          </a:p>
          <a:p>
            <a:pPr marL="896400" lvl="2" indent="-45720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fr-FR" sz="1700" dirty="0" err="1"/>
              <a:t>Handle</a:t>
            </a:r>
            <a:r>
              <a:rPr lang="fr-FR" sz="1700" dirty="0"/>
              <a:t> high-</a:t>
            </a:r>
            <a:r>
              <a:rPr lang="fr-FR" sz="1700" dirty="0" err="1"/>
              <a:t>level</a:t>
            </a:r>
            <a:r>
              <a:rPr lang="fr-FR" sz="1700" dirty="0"/>
              <a:t> </a:t>
            </a:r>
            <a:r>
              <a:rPr lang="fr-FR" sz="1700" dirty="0" err="1"/>
              <a:t>constructs</a:t>
            </a:r>
            <a:r>
              <a:rPr lang="fr-FR" sz="1700" dirty="0"/>
              <a:t> in a </a:t>
            </a:r>
            <a:r>
              <a:rPr lang="fr-FR" sz="1700" dirty="0" err="1"/>
              <a:t>secured</a:t>
            </a:r>
            <a:r>
              <a:rPr lang="fr-FR" sz="1700" dirty="0"/>
              <a:t> </a:t>
            </a:r>
            <a:r>
              <a:rPr lang="fr-FR" sz="1700" dirty="0" err="1"/>
              <a:t>way</a:t>
            </a:r>
            <a:endParaRPr lang="fr-FR" sz="1700" dirty="0"/>
          </a:p>
          <a:p>
            <a:pPr marL="896400" lvl="2" indent="-45720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fr-FR" sz="1700" dirty="0" err="1"/>
              <a:t>Investigate</a:t>
            </a:r>
            <a:r>
              <a:rPr lang="fr-FR" sz="1700" dirty="0"/>
              <a:t> </a:t>
            </a:r>
            <a:r>
              <a:rPr lang="fr-FR" sz="1700" dirty="0" err="1"/>
              <a:t>possibility</a:t>
            </a:r>
            <a:r>
              <a:rPr lang="fr-FR" sz="1700" dirty="0"/>
              <a:t> to </a:t>
            </a:r>
            <a:r>
              <a:rPr lang="fr-FR" sz="1700" dirty="0" err="1"/>
              <a:t>decentralise</a:t>
            </a:r>
            <a:r>
              <a:rPr lang="fr-FR" sz="1700" dirty="0"/>
              <a:t> </a:t>
            </a:r>
            <a:r>
              <a:rPr lang="fr-FR" sz="1700" dirty="0" err="1"/>
              <a:t>processing</a:t>
            </a:r>
            <a:endParaRPr lang="fr-FR" sz="1700" dirty="0"/>
          </a:p>
          <a:p>
            <a:pPr marL="896400" lvl="2" indent="-457200">
              <a:buClr>
                <a:srgbClr val="00B050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fr-FR" dirty="0" err="1" smtClean="0"/>
              <a:t>Integrate</a:t>
            </a:r>
            <a:r>
              <a:rPr lang="fr-FR" dirty="0" smtClean="0"/>
              <a:t> </a:t>
            </a:r>
            <a:r>
              <a:rPr lang="fr-FR" b="1" dirty="0" err="1" smtClean="0">
                <a:solidFill>
                  <a:srgbClr val="00B050"/>
                </a:solidFill>
              </a:rPr>
              <a:t>context</a:t>
            </a:r>
            <a:endParaRPr lang="fr-FR" b="1" dirty="0" smtClean="0">
              <a:solidFill>
                <a:srgbClr val="00B050"/>
              </a:solidFill>
            </a:endParaRPr>
          </a:p>
          <a:p>
            <a:pPr marL="896400" lvl="2" indent="-45720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GB" sz="1700" b="1" dirty="0">
                <a:solidFill>
                  <a:srgbClr val="00B050"/>
                </a:solidFill>
              </a:rPr>
              <a:t>Internal State</a:t>
            </a:r>
            <a:r>
              <a:rPr lang="en-GB" sz="1700" dirty="0"/>
              <a:t> representation that influence decisions </a:t>
            </a:r>
            <a:r>
              <a:rPr lang="en-GB" sz="1700" dirty="0" smtClean="0"/>
              <a:t>units</a:t>
            </a:r>
            <a:r>
              <a:rPr lang="en-GB" dirty="0"/>
              <a:t/>
            </a:r>
            <a:br>
              <a:rPr lang="en-GB" dirty="0"/>
            </a:br>
            <a:r>
              <a:rPr lang="en-GB" sz="1300" u="sng" dirty="0"/>
              <a:t>Examples:</a:t>
            </a:r>
            <a:r>
              <a:rPr lang="en-GB" sz="1300" dirty="0"/>
              <a:t> « all the time sensor is in alarm mode »; « continue to enforce temperature until reached »</a:t>
            </a:r>
            <a:endParaRPr lang="en-GB" dirty="0"/>
          </a:p>
          <a:p>
            <a:pPr marL="896400" lvl="2" indent="-45720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GB" sz="1700" b="1" dirty="0">
                <a:solidFill>
                  <a:srgbClr val="00B050"/>
                </a:solidFill>
              </a:rPr>
              <a:t>Space Representation </a:t>
            </a:r>
            <a:r>
              <a:rPr lang="en-GB" sz="1700" dirty="0"/>
              <a:t>modelling (an abstraction of) topological constraints, without delving into topological considerations</a:t>
            </a:r>
            <a:br>
              <a:rPr lang="en-GB" sz="1700" dirty="0"/>
            </a:br>
            <a:r>
              <a:rPr lang="en-GB" sz="1300" u="sng" dirty="0"/>
              <a:t>Examples:</a:t>
            </a:r>
            <a:r>
              <a:rPr lang="en-GB" sz="1300" dirty="0"/>
              <a:t> Room A is adjacent to Room B and above LR</a:t>
            </a:r>
          </a:p>
          <a:p>
            <a:pPr marL="896400" lvl="2" indent="-457200">
              <a:buClr>
                <a:srgbClr val="00B050"/>
              </a:buClr>
              <a:buFont typeface="Wingdings" panose="05000000000000000000" pitchFamily="2" charset="2"/>
              <a:buChar char="§"/>
            </a:pPr>
            <a:endParaRPr lang="fr-F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07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 Alice’s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344133"/>
            <a:ext cx="4978896" cy="5058078"/>
          </a:xfrm>
        </p:spPr>
        <p:txBody>
          <a:bodyPr/>
          <a:lstStyle/>
          <a:p>
            <a:r>
              <a:rPr lang="en-GB" b="1" dirty="0" smtClean="0">
                <a:solidFill>
                  <a:srgbClr val="00B050"/>
                </a:solidFill>
              </a:rPr>
              <a:t>Active Workwoman Alice:</a:t>
            </a:r>
          </a:p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en-GB" sz="2000" dirty="0" smtClean="0"/>
              <a:t>Outside commodities</a:t>
            </a:r>
          </a:p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q"/>
            </a:pPr>
            <a:endParaRPr lang="en-GB" sz="2000" dirty="0" smtClean="0"/>
          </a:p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en-GB" sz="2000" dirty="0" smtClean="0"/>
              <a:t>Security</a:t>
            </a:r>
          </a:p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q"/>
            </a:pPr>
            <a:endParaRPr lang="en-GB" sz="2000" dirty="0" smtClean="0"/>
          </a:p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en-GB" sz="2000" dirty="0" smtClean="0"/>
              <a:t>Entertainment</a:t>
            </a:r>
          </a:p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q"/>
            </a:pPr>
            <a:endParaRPr lang="en-GB" dirty="0" smtClean="0"/>
          </a:p>
          <a:p>
            <a:pPr>
              <a:buClr>
                <a:srgbClr val="00B050"/>
              </a:buClr>
            </a:pPr>
            <a:r>
              <a:rPr lang="en-GB" b="1" dirty="0" smtClean="0">
                <a:solidFill>
                  <a:srgbClr val="00B050"/>
                </a:solidFill>
              </a:rPr>
              <a:t>Concern:</a:t>
            </a:r>
            <a:r>
              <a:rPr lang="en-GB" dirty="0" smtClean="0"/>
              <a:t> Being able to quickly reconfigure her home’s equipment according to lifestyle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660" y="1344133"/>
            <a:ext cx="4604340" cy="500402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943" y="310200"/>
            <a:ext cx="1399057" cy="139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81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 Bob’s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344133"/>
            <a:ext cx="4978896" cy="5058078"/>
          </a:xfrm>
        </p:spPr>
        <p:txBody>
          <a:bodyPr/>
          <a:lstStyle/>
          <a:p>
            <a:r>
              <a:rPr lang="en-GB" b="1" dirty="0" smtClean="0">
                <a:solidFill>
                  <a:srgbClr val="00B050"/>
                </a:solidFill>
              </a:rPr>
              <a:t>Elderly with ageing diseases:</a:t>
            </a:r>
          </a:p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en-GB" sz="2000" dirty="0" smtClean="0"/>
              <a:t>Potential falls notified to family</a:t>
            </a:r>
          </a:p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q"/>
            </a:pPr>
            <a:endParaRPr lang="en-GB" sz="2000" dirty="0" smtClean="0"/>
          </a:p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en-GB" sz="2000" dirty="0" smtClean="0"/>
              <a:t>Entertainment</a:t>
            </a:r>
          </a:p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q"/>
            </a:pPr>
            <a:endParaRPr lang="en-GB" dirty="0" smtClean="0"/>
          </a:p>
          <a:p>
            <a:pPr>
              <a:buClr>
                <a:srgbClr val="00B050"/>
              </a:buClr>
            </a:pPr>
            <a:r>
              <a:rPr lang="en-GB" b="1" dirty="0" smtClean="0">
                <a:solidFill>
                  <a:srgbClr val="00B050"/>
                </a:solidFill>
              </a:rPr>
              <a:t>Concern:</a:t>
            </a:r>
            <a:r>
              <a:rPr lang="en-GB" dirty="0" smtClean="0"/>
              <a:t> Feeling safe at home by notifying family of any critical fall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660" y="1344133"/>
            <a:ext cx="4604340" cy="500402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664" y="310200"/>
            <a:ext cx="1311615" cy="139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6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What’s Missing?</a:t>
            </a:r>
            <a:endParaRPr lang="en-GB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en-GB" dirty="0" smtClean="0"/>
              <a:t>Same functionalities, various things/devices</a:t>
            </a:r>
          </a:p>
          <a:p>
            <a:pPr marL="640800" lvl="1" indent="-45720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GB" dirty="0" smtClean="0"/>
              <a:t>Different device providers with </a:t>
            </a:r>
          </a:p>
          <a:p>
            <a:pPr marL="896400" lvl="2" indent="-45720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GB" sz="1800" dirty="0" smtClean="0"/>
              <a:t>Different technologies</a:t>
            </a:r>
          </a:p>
          <a:p>
            <a:pPr marL="896400" lvl="2" indent="-45720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GB" sz="1800" dirty="0" smtClean="0"/>
              <a:t>Different protocols</a:t>
            </a:r>
          </a:p>
          <a:p>
            <a:pPr marL="640800" lvl="1" indent="-45720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GB" dirty="0" smtClean="0"/>
              <a:t>Different devices combinations</a:t>
            </a:r>
          </a:p>
          <a:p>
            <a:pPr marL="640800" lvl="1" indent="-45720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GB" dirty="0" smtClean="0"/>
              <a:t>Close functionalities realised quite differently</a:t>
            </a:r>
          </a:p>
          <a:p>
            <a:pPr marL="640800" lvl="1" indent="-457200">
              <a:buClr>
                <a:srgbClr val="00B050"/>
              </a:buClr>
              <a:buFont typeface="Wingdings" panose="05000000000000000000" pitchFamily="2" charset="2"/>
              <a:buChar char="§"/>
            </a:pPr>
            <a:endParaRPr lang="en-GB" dirty="0"/>
          </a:p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en-GB" dirty="0" err="1" smtClean="0"/>
              <a:t>IoT</a:t>
            </a:r>
            <a:r>
              <a:rPr lang="en-GB" dirty="0" smtClean="0"/>
              <a:t> System Interactions guided by end-users, depending on</a:t>
            </a:r>
          </a:p>
          <a:p>
            <a:pPr marL="640800" lvl="1" indent="-45720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GB" dirty="0" smtClean="0"/>
              <a:t>the year’s period;</a:t>
            </a:r>
          </a:p>
          <a:p>
            <a:pPr marL="640800" lvl="1" indent="-45720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GB" dirty="0" smtClean="0"/>
              <a:t>the day’s moment;</a:t>
            </a:r>
          </a:p>
          <a:p>
            <a:pPr marL="640800" lvl="1" indent="-45720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GB" smtClean="0"/>
              <a:t>the inhabitants</a:t>
            </a:r>
            <a:r>
              <a:rPr lang="en-GB" dirty="0" smtClean="0"/>
              <a:t>;</a:t>
            </a:r>
          </a:p>
          <a:p>
            <a:pPr marL="640800" lvl="1" indent="-45720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GB" dirty="0" smtClean="0"/>
              <a:t>etc.</a:t>
            </a:r>
          </a:p>
          <a:p>
            <a:pPr marL="896400" lvl="2" indent="-457200">
              <a:buClr>
                <a:srgbClr val="00B050"/>
              </a:buCl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6" name="Pensées 5"/>
          <p:cNvSpPr/>
          <p:nvPr/>
        </p:nvSpPr>
        <p:spPr>
          <a:xfrm>
            <a:off x="5580112" y="4509120"/>
            <a:ext cx="3456384" cy="648072"/>
          </a:xfrm>
          <a:prstGeom prst="cloudCallout">
            <a:avLst>
              <a:gd name="adj1" fmla="val -106813"/>
              <a:gd name="adj2" fmla="val 12825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Contextual</a:t>
            </a:r>
            <a:r>
              <a:rPr lang="fr-FR" dirty="0" smtClean="0"/>
              <a:t> Info!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246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Proposal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534380" y="2276872"/>
            <a:ext cx="8075240" cy="216024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User-</a:t>
            </a:r>
            <a:r>
              <a:rPr lang="fr-FR" sz="2400" b="1" dirty="0" err="1">
                <a:solidFill>
                  <a:schemeClr val="tx1"/>
                </a:solidFill>
              </a:rPr>
              <a:t>Centric</a:t>
            </a:r>
            <a:r>
              <a:rPr lang="fr-FR" sz="2400" b="1" dirty="0">
                <a:solidFill>
                  <a:schemeClr val="tx1"/>
                </a:solidFill>
              </a:rPr>
              <a:t> construction of </a:t>
            </a:r>
            <a:r>
              <a:rPr lang="fr-FR" sz="2400" b="1" dirty="0" err="1">
                <a:solidFill>
                  <a:schemeClr val="tx1"/>
                </a:solidFill>
              </a:rPr>
              <a:t>IoT</a:t>
            </a:r>
            <a:r>
              <a:rPr lang="fr-FR" sz="2400" b="1" dirty="0">
                <a:solidFill>
                  <a:schemeClr val="tx1"/>
                </a:solidFill>
              </a:rPr>
              <a:t> </a:t>
            </a:r>
            <a:r>
              <a:rPr lang="fr-FR" sz="2400" b="1" dirty="0" err="1" smtClean="0">
                <a:solidFill>
                  <a:schemeClr val="tx1"/>
                </a:solidFill>
              </a:rPr>
              <a:t>Systems</a:t>
            </a:r>
            <a:endParaRPr lang="fr-FR" sz="2400" b="1" dirty="0">
              <a:solidFill>
                <a:schemeClr val="tx1"/>
              </a:solidFill>
            </a:endParaRPr>
          </a:p>
          <a:p>
            <a:pPr algn="ctr"/>
            <a:endParaRPr lang="fr-FR" dirty="0" smtClean="0">
              <a:solidFill>
                <a:schemeClr val="tx1"/>
              </a:solidFill>
            </a:endParaRPr>
          </a:p>
          <a:p>
            <a:pPr algn="ctr"/>
            <a:r>
              <a:rPr lang="fr-FR" i="1" dirty="0" err="1" smtClean="0">
                <a:solidFill>
                  <a:schemeClr val="tx1"/>
                </a:solidFill>
              </a:rPr>
              <a:t>Rather</a:t>
            </a:r>
            <a:r>
              <a:rPr lang="fr-FR" i="1" dirty="0" smtClean="0">
                <a:solidFill>
                  <a:schemeClr val="tx1"/>
                </a:solidFill>
              </a:rPr>
              <a:t> </a:t>
            </a:r>
            <a:r>
              <a:rPr lang="fr-FR" i="1" dirty="0" err="1" smtClean="0">
                <a:solidFill>
                  <a:schemeClr val="tx1"/>
                </a:solidFill>
              </a:rPr>
              <a:t>than</a:t>
            </a:r>
            <a:endParaRPr lang="fr-FR" i="1" dirty="0" smtClean="0">
              <a:solidFill>
                <a:schemeClr val="tx1"/>
              </a:solidFill>
            </a:endParaRPr>
          </a:p>
          <a:p>
            <a:pPr algn="ctr"/>
            <a:endParaRPr lang="fr-FR" i="1" dirty="0" smtClean="0">
              <a:solidFill>
                <a:schemeClr val="tx1"/>
              </a:solidFill>
            </a:endParaRPr>
          </a:p>
          <a:p>
            <a:pPr algn="ctr"/>
            <a:r>
              <a:rPr lang="fr-FR" sz="2400" dirty="0" err="1" smtClean="0">
                <a:solidFill>
                  <a:schemeClr val="tx1"/>
                </a:solidFill>
              </a:rPr>
              <a:t>Constructor-Centric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imposed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systems</a:t>
            </a:r>
            <a:endParaRPr lang="fr-F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55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noProof="0" dirty="0" smtClean="0"/>
              <a:t>Agenda</a:t>
            </a:r>
            <a:endParaRPr lang="en-GB" b="1" noProof="0" dirty="0"/>
          </a:p>
        </p:txBody>
      </p:sp>
      <p:sp>
        <p:nvSpPr>
          <p:cNvPr id="12" name="Content Placeholder 3"/>
          <p:cNvSpPr>
            <a:spLocks noGrp="1"/>
          </p:cNvSpPr>
          <p:nvPr>
            <p:ph idx="1"/>
          </p:nvPr>
        </p:nvSpPr>
        <p:spPr>
          <a:xfrm>
            <a:off x="179512" y="1628800"/>
            <a:ext cx="8928992" cy="4464496"/>
          </a:xfrm>
        </p:spPr>
        <p:txBody>
          <a:bodyPr/>
          <a:lstStyle/>
          <a:p>
            <a:pPr marL="514350" indent="-514350">
              <a:buClr>
                <a:srgbClr val="36A63A"/>
              </a:buClr>
              <a:buFont typeface="+mj-lt"/>
              <a:buAutoNum type="arabicPeriod"/>
            </a:pPr>
            <a:r>
              <a:rPr lang="en-GB" sz="4400" b="1" noProof="0" dirty="0" smtClean="0">
                <a:solidFill>
                  <a:srgbClr val="00B050"/>
                </a:solidFill>
              </a:rPr>
              <a:t> </a:t>
            </a:r>
            <a:r>
              <a:rPr lang="en-GB" sz="4400" b="1" noProof="0" dirty="0" err="1" smtClean="0">
                <a:solidFill>
                  <a:srgbClr val="00B050"/>
                </a:solidFill>
              </a:rPr>
              <a:t>IoT</a:t>
            </a:r>
            <a:r>
              <a:rPr lang="en-GB" sz="4400" b="1" cap="small" noProof="0" dirty="0" err="1" smtClean="0">
                <a:solidFill>
                  <a:srgbClr val="00B050"/>
                </a:solidFill>
              </a:rPr>
              <a:t>Dsl</a:t>
            </a:r>
            <a:r>
              <a:rPr lang="en-GB" sz="4400" b="1" cap="small" noProof="0" dirty="0" smtClean="0">
                <a:solidFill>
                  <a:srgbClr val="00B050"/>
                </a:solidFill>
              </a:rPr>
              <a:t> &amp; </a:t>
            </a:r>
            <a:r>
              <a:rPr lang="en-GB" sz="4400" b="1" dirty="0">
                <a:solidFill>
                  <a:srgbClr val="00B050"/>
                </a:solidFill>
              </a:rPr>
              <a:t>Main Challenges</a:t>
            </a:r>
            <a:endParaRPr lang="en-GB" sz="4400" b="1" cap="small" noProof="0" dirty="0" smtClean="0">
              <a:solidFill>
                <a:srgbClr val="00B050"/>
              </a:solidFill>
            </a:endParaRPr>
          </a:p>
          <a:p>
            <a:pPr marL="514350" indent="-514350">
              <a:buClr>
                <a:srgbClr val="36A63A"/>
              </a:buClr>
              <a:buFont typeface="+mj-lt"/>
              <a:buAutoNum type="arabicPeriod"/>
            </a:pPr>
            <a:endParaRPr lang="en-GB" sz="4400" b="1" noProof="0" dirty="0">
              <a:solidFill>
                <a:srgbClr val="00B050"/>
              </a:solidFill>
            </a:endParaRPr>
          </a:p>
          <a:p>
            <a:pPr marL="514350" indent="-514350">
              <a:buClr>
                <a:srgbClr val="36A63A"/>
              </a:buClr>
              <a:buFont typeface="+mj-lt"/>
              <a:buAutoNum type="arabicPeriod"/>
            </a:pPr>
            <a:r>
              <a:rPr lang="en-GB" sz="4400" b="1" dirty="0">
                <a:solidFill>
                  <a:srgbClr val="00B050"/>
                </a:solidFill>
              </a:rPr>
              <a:t> </a:t>
            </a:r>
            <a:r>
              <a:rPr lang="en-GB" sz="4400" b="1" dirty="0" smtClean="0">
                <a:solidFill>
                  <a:srgbClr val="00B050"/>
                </a:solidFill>
              </a:rPr>
              <a:t>Conclusion &amp; Future Work</a:t>
            </a:r>
            <a:endParaRPr lang="en-GB" sz="4400" b="1" noProof="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53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64572" y="2348880"/>
            <a:ext cx="7776864" cy="2047200"/>
          </a:xfrm>
        </p:spPr>
        <p:txBody>
          <a:bodyPr/>
          <a:lstStyle/>
          <a:p>
            <a:r>
              <a:rPr lang="en-GB" cap="small" dirty="0" err="1" smtClean="0"/>
              <a:t>IoTDsl</a:t>
            </a:r>
            <a:r>
              <a:rPr lang="en-GB" cap="small" dirty="0" smtClean="0"/>
              <a:t>: Put the User in Charge</a:t>
            </a:r>
            <a:endParaRPr lang="en-GB" cap="small" dirty="0"/>
          </a:p>
        </p:txBody>
      </p:sp>
    </p:spTree>
    <p:extLst>
      <p:ext uri="{BB962C8B-B14F-4D97-AF65-F5344CB8AC3E}">
        <p14:creationId xmlns:p14="http://schemas.microsoft.com/office/powerpoint/2010/main" val="376125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 Features</a:t>
            </a:r>
            <a:endParaRPr lang="en-GB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rgbClr val="00B050"/>
              </a:buClr>
              <a:buFont typeface="+mj-lt"/>
              <a:buAutoNum type="arabicPeriod"/>
            </a:pPr>
            <a:r>
              <a:rPr lang="en-GB" dirty="0" smtClean="0"/>
              <a:t>Fully </a:t>
            </a:r>
            <a:r>
              <a:rPr lang="en-GB" cap="small" dirty="0" err="1" smtClean="0"/>
              <a:t>Mde</a:t>
            </a:r>
            <a:r>
              <a:rPr lang="en-GB" dirty="0" smtClean="0"/>
              <a:t>-based</a:t>
            </a:r>
          </a:p>
          <a:p>
            <a:pPr marL="953550" lvl="2" indent="-5143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GB" sz="1800" dirty="0" smtClean="0"/>
              <a:t>Everything is modelled explicitly </a:t>
            </a:r>
            <a:br>
              <a:rPr lang="en-GB" sz="1800" dirty="0" smtClean="0"/>
            </a:br>
            <a:r>
              <a:rPr lang="en-GB" sz="1800" dirty="0" smtClean="0"/>
              <a:t>(even tiny native expressions)</a:t>
            </a:r>
          </a:p>
          <a:p>
            <a:pPr marL="953550" lvl="2" indent="-5143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GB" sz="1800" dirty="0" smtClean="0"/>
              <a:t>Currently based on textual syntax for rapid prototyping</a:t>
            </a:r>
          </a:p>
          <a:p>
            <a:pPr marL="953550" lvl="2" indent="-5143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GB" sz="1800" dirty="0" smtClean="0"/>
              <a:t>Based on </a:t>
            </a:r>
            <a:r>
              <a:rPr lang="en-GB" sz="1800" dirty="0" err="1" smtClean="0"/>
              <a:t>metamodelling</a:t>
            </a:r>
            <a:r>
              <a:rPr lang="en-GB" sz="1800" dirty="0" smtClean="0"/>
              <a:t> standard </a:t>
            </a:r>
            <a:r>
              <a:rPr lang="en-GB" sz="1800" cap="small" dirty="0" smtClean="0"/>
              <a:t>Omg</a:t>
            </a:r>
            <a:r>
              <a:rPr lang="en-GB" sz="1800" dirty="0" smtClean="0"/>
              <a:t> </a:t>
            </a:r>
            <a:r>
              <a:rPr lang="en-GB" sz="1800" cap="small" dirty="0" err="1" smtClean="0"/>
              <a:t>Mof</a:t>
            </a:r>
            <a:r>
              <a:rPr lang="en-GB" sz="1800" cap="small" dirty="0" smtClean="0"/>
              <a:t>/</a:t>
            </a:r>
            <a:r>
              <a:rPr lang="en-GB" sz="1800" cap="small" dirty="0" err="1" smtClean="0"/>
              <a:t>Ecore</a:t>
            </a:r>
            <a:endParaRPr lang="en-GB" sz="1800" cap="small" dirty="0" smtClean="0"/>
          </a:p>
          <a:p>
            <a:pPr marL="953550" lvl="2" indent="-514350">
              <a:buClr>
                <a:srgbClr val="00B050"/>
              </a:buClr>
              <a:buFont typeface="Arial" panose="020B0604020202020204" pitchFamily="34" charset="0"/>
              <a:buChar char="•"/>
            </a:pPr>
            <a:endParaRPr lang="en-GB" sz="1800" dirty="0" smtClean="0"/>
          </a:p>
          <a:p>
            <a:pPr marL="514350" indent="-514350">
              <a:buClr>
                <a:srgbClr val="00B050"/>
              </a:buClr>
              <a:buFont typeface="+mj-lt"/>
              <a:buAutoNum type="arabicPeriod"/>
            </a:pPr>
            <a:r>
              <a:rPr lang="en-GB" dirty="0" smtClean="0"/>
              <a:t>Clean separation of concerns</a:t>
            </a:r>
          </a:p>
          <a:p>
            <a:pPr marL="514350" indent="-514350">
              <a:buClr>
                <a:srgbClr val="00B050"/>
              </a:buClr>
              <a:buFont typeface="+mj-lt"/>
              <a:buAutoNum type="arabicPeriod"/>
            </a:pPr>
            <a:endParaRPr lang="en-GB" dirty="0" smtClean="0"/>
          </a:p>
          <a:p>
            <a:pPr marL="514350" indent="-514350">
              <a:buClr>
                <a:srgbClr val="00B050"/>
              </a:buClr>
              <a:buFont typeface="+mj-lt"/>
              <a:buAutoNum type="arabicPeriod"/>
            </a:pPr>
            <a:r>
              <a:rPr lang="en-GB" dirty="0" smtClean="0"/>
              <a:t>Event-Based Language for specifying interactions</a:t>
            </a:r>
          </a:p>
          <a:p>
            <a:pPr marL="953550" lvl="2" indent="-5143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GB" sz="1800" dirty="0" smtClean="0"/>
              <a:t>Natural paradigm for embedded systems</a:t>
            </a:r>
          </a:p>
          <a:p>
            <a:pPr marL="953550" lvl="2" indent="-5143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GB" sz="1800" dirty="0" smtClean="0"/>
              <a:t>Clean separation / interface between system and environment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78436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small" dirty="0" err="1" smtClean="0"/>
              <a:t>Dsl</a:t>
            </a:r>
            <a:r>
              <a:rPr lang="en-GB" dirty="0" err="1" smtClean="0"/>
              <a:t>s</a:t>
            </a:r>
            <a:r>
              <a:rPr lang="en-GB" dirty="0" smtClean="0"/>
              <a:t> for describing </a:t>
            </a:r>
            <a:r>
              <a:rPr lang="en-GB" dirty="0" err="1" smtClean="0"/>
              <a:t>IoT</a:t>
            </a:r>
            <a:r>
              <a:rPr lang="en-GB" dirty="0" smtClean="0"/>
              <a:t> </a:t>
            </a:r>
            <a:r>
              <a:rPr lang="en-GB" dirty="0" err="1" smtClean="0"/>
              <a:t>configs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88282"/>
            <a:ext cx="8507288" cy="5058078"/>
          </a:xfrm>
        </p:spPr>
        <p:txBody>
          <a:bodyPr/>
          <a:lstStyle/>
          <a:p>
            <a:pPr marL="514350" indent="-514350">
              <a:buClr>
                <a:srgbClr val="00B050"/>
              </a:buClr>
              <a:buAutoNum type="arabicPeriod"/>
            </a:pPr>
            <a:r>
              <a:rPr lang="en-GB" sz="3600" dirty="0" smtClean="0">
                <a:solidFill>
                  <a:schemeClr val="tx1"/>
                </a:solidFill>
              </a:rPr>
              <a:t>Devices Type Declaration</a:t>
            </a:r>
          </a:p>
          <a:p>
            <a:pPr marL="953550" lvl="2" indent="-51435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tx1"/>
                </a:solidFill>
              </a:rPr>
              <a:t>Which devices in the system?</a:t>
            </a:r>
          </a:p>
          <a:p>
            <a:pPr marL="953550" lvl="2" indent="-51435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tx1"/>
                </a:solidFill>
              </a:rPr>
              <a:t>Which capabilities for each device?</a:t>
            </a:r>
          </a:p>
          <a:p>
            <a:pPr marL="953550" lvl="2" indent="-514350">
              <a:buClr>
                <a:srgbClr val="00B050"/>
              </a:buClr>
              <a:buFont typeface="Wingdings" panose="05000000000000000000" pitchFamily="2" charset="2"/>
              <a:buChar char="§"/>
            </a:pPr>
            <a:endParaRPr lang="en-GB" dirty="0" smtClean="0">
              <a:solidFill>
                <a:schemeClr val="tx1"/>
              </a:solidFill>
            </a:endParaRPr>
          </a:p>
          <a:p>
            <a:pPr marL="514350" indent="-514350">
              <a:buClr>
                <a:srgbClr val="00B050"/>
              </a:buClr>
              <a:buAutoNum type="arabicPeriod"/>
            </a:pPr>
            <a:r>
              <a:rPr lang="en-GB" sz="3600" dirty="0" smtClean="0">
                <a:solidFill>
                  <a:schemeClr val="tx1"/>
                </a:solidFill>
              </a:rPr>
              <a:t>Network Configuration</a:t>
            </a:r>
          </a:p>
          <a:p>
            <a:pPr marL="953550" lvl="2" indent="-51435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tx1"/>
                </a:solidFill>
              </a:rPr>
              <a:t>How devices are connected to each others?</a:t>
            </a:r>
          </a:p>
          <a:p>
            <a:pPr marL="953550" lvl="2" indent="-51435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tx1"/>
                </a:solidFill>
              </a:rPr>
              <a:t>How do they communicate?</a:t>
            </a:r>
          </a:p>
          <a:p>
            <a:pPr marL="953550" lvl="2" indent="-514350">
              <a:buClr>
                <a:srgbClr val="00B050"/>
              </a:buClr>
              <a:buFont typeface="Wingdings" panose="05000000000000000000" pitchFamily="2" charset="2"/>
              <a:buChar char="§"/>
            </a:pPr>
            <a:endParaRPr lang="en-GB" dirty="0" smtClean="0">
              <a:solidFill>
                <a:schemeClr val="tx1"/>
              </a:solidFill>
            </a:endParaRPr>
          </a:p>
          <a:p>
            <a:pPr marL="514350" indent="-514350">
              <a:buClr>
                <a:srgbClr val="00B050"/>
              </a:buClr>
              <a:buAutoNum type="arabicPeriod"/>
            </a:pPr>
            <a:r>
              <a:rPr lang="en-GB" sz="3600" dirty="0" smtClean="0">
                <a:solidFill>
                  <a:schemeClr val="tx1"/>
                </a:solidFill>
              </a:rPr>
              <a:t>Dynamics</a:t>
            </a:r>
          </a:p>
          <a:p>
            <a:pPr marL="953550" lvl="2" indent="-51435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tx1"/>
                </a:solidFill>
              </a:rPr>
              <a:t>How do they interact with each others?</a:t>
            </a:r>
          </a:p>
          <a:p>
            <a:pPr marL="953550" lvl="2" indent="-51435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tx1"/>
                </a:solidFill>
              </a:rPr>
              <a:t>How capabilities are leveraged to realise users’ scenarios</a:t>
            </a:r>
          </a:p>
          <a:p>
            <a:pPr marL="953550" lvl="2" indent="-514350">
              <a:buClr>
                <a:srgbClr val="00B050"/>
              </a:buClr>
              <a:buFont typeface="Wingdings" panose="05000000000000000000" pitchFamily="2" charset="2"/>
              <a:buChar char="§"/>
            </a:pPr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06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Namu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2004:Modèles:Présentations:Conceptions:Coin jaune</Template>
  <TotalTime>38109</TotalTime>
  <Words>546</Words>
  <Application>Microsoft Office PowerPoint</Application>
  <PresentationFormat>Affichage à l'écran (4:3)</PresentationFormat>
  <Paragraphs>189</Paragraphs>
  <Slides>19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8" baseType="lpstr">
      <vt:lpstr>ＭＳ Ｐゴシック</vt:lpstr>
      <vt:lpstr>Arial</vt:lpstr>
      <vt:lpstr>Calibri</vt:lpstr>
      <vt:lpstr>Courier New</vt:lpstr>
      <vt:lpstr>Frutiger LT Std 45 Light</vt:lpstr>
      <vt:lpstr>Times New Roman</vt:lpstr>
      <vt:lpstr>Verdana</vt:lpstr>
      <vt:lpstr>Wingdings</vt:lpstr>
      <vt:lpstr>UNamur</vt:lpstr>
      <vt:lpstr>Présentation PowerPoint</vt:lpstr>
      <vt:lpstr>At Alice’s</vt:lpstr>
      <vt:lpstr>At Bob’s</vt:lpstr>
      <vt:lpstr>What’s Missing?</vt:lpstr>
      <vt:lpstr>Proposal</vt:lpstr>
      <vt:lpstr>Agenda</vt:lpstr>
      <vt:lpstr>IoTDsl: Put the User in Charge</vt:lpstr>
      <vt:lpstr>Main Features</vt:lpstr>
      <vt:lpstr>Dsls for describing IoT configs</vt:lpstr>
      <vt:lpstr>SmartReifier as an illustration</vt:lpstr>
      <vt:lpstr>Running Example: Alice’s Home</vt:lpstr>
      <vt:lpstr>Capture Devices’ Capabilities</vt:lpstr>
      <vt:lpstr>Reflect Network Configuration</vt:lpstr>
      <vt:lpstr>Express Users’ Rules</vt:lpstr>
      <vt:lpstr>Challenges (among others)</vt:lpstr>
      <vt:lpstr>Related Work</vt:lpstr>
      <vt:lpstr>Conclusions &amp; Future Work</vt:lpstr>
      <vt:lpstr>Conclusion</vt:lpstr>
      <vt:lpstr>Future Work</vt:lpstr>
    </vt:vector>
  </TitlesOfParts>
  <Company>University of Namur, Belgium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CETIC Meeting 20160628</dc:title>
  <dc:creator>Moussa Amrani</dc:creator>
  <cp:lastModifiedBy>Moussa Amrani</cp:lastModifiedBy>
  <cp:revision>1378</cp:revision>
  <cp:lastPrinted>2010-01-15T13:48:56Z</cp:lastPrinted>
  <dcterms:created xsi:type="dcterms:W3CDTF">2003-10-08T07:15:15Z</dcterms:created>
  <dcterms:modified xsi:type="dcterms:W3CDTF">2017-02-19T23:59:29Z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