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1" r:id="rId14"/>
    <p:sldId id="272" r:id="rId15"/>
    <p:sldId id="273" r:id="rId16"/>
    <p:sldId id="269" r:id="rId17"/>
    <p:sldId id="270" r:id="rId18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A04"/>
    <a:srgbClr val="36A63A"/>
    <a:srgbClr val="6699FF"/>
    <a:srgbClr val="3399FF"/>
    <a:srgbClr val="0066FF"/>
    <a:srgbClr val="00FF00"/>
    <a:srgbClr val="0000CC"/>
    <a:srgbClr val="FFCC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9" autoAdjust="0"/>
    <p:restoredTop sz="95461" autoAdjust="0"/>
  </p:normalViewPr>
  <p:slideViewPr>
    <p:cSldViewPr>
      <p:cViewPr varScale="1">
        <p:scale>
          <a:sx n="107" d="100"/>
          <a:sy n="107" d="100"/>
        </p:scale>
        <p:origin x="7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916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483" cy="49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98" y="0"/>
            <a:ext cx="2960483" cy="49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65227"/>
            <a:ext cx="2960483" cy="49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98" y="9465227"/>
            <a:ext cx="2960483" cy="49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B595702-CDBF-7F4C-80BD-5ECD6612D3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179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99" y="0"/>
            <a:ext cx="294618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Click to edit Master text styles</a:t>
            </a:r>
          </a:p>
          <a:p>
            <a:pPr lvl="1"/>
            <a:r>
              <a:rPr lang="fr-FR" noProof="0"/>
              <a:t>Second level</a:t>
            </a:r>
          </a:p>
          <a:p>
            <a:pPr lvl="2"/>
            <a:r>
              <a:rPr lang="fr-FR" noProof="0"/>
              <a:t>Third level</a:t>
            </a:r>
          </a:p>
          <a:p>
            <a:pPr lvl="3"/>
            <a:r>
              <a:rPr lang="fr-FR" noProof="0"/>
              <a:t>Fourth level</a:t>
            </a:r>
          </a:p>
          <a:p>
            <a:pPr lvl="4"/>
            <a:r>
              <a:rPr lang="fr-FR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223"/>
            <a:ext cx="294618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99" y="9430223"/>
            <a:ext cx="294618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670">
              <a:defRPr sz="1200"/>
            </a:lvl1pPr>
          </a:lstStyle>
          <a:p>
            <a:pPr>
              <a:defRPr/>
            </a:pPr>
            <a:fld id="{FEDAF1F9-39BD-564C-A57A-FCBAE9EEBE0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617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4064" indent="-286179" defTabSz="93167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4715" indent="-228943" defTabSz="93167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2600" indent="-228943" defTabSz="93167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60486" indent="-228943" defTabSz="93167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7B955B-9B3C-2647-95FD-E9C749E36CDB}" type="slidenum">
              <a:rPr lang="fr-FR" sz="1200"/>
              <a:pPr eaLnBrk="1" hangingPunct="1"/>
              <a:t>1</a:t>
            </a:fld>
            <a:endParaRPr lang="fr-FR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amur::TITLE-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14000" y="0"/>
            <a:ext cx="8280000" cy="4554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lnSpc>
                <a:spcPct val="80000"/>
              </a:lnSpc>
              <a:spcAft>
                <a:spcPts val="0"/>
              </a:spcAft>
              <a:buClr>
                <a:srgbClr val="FF6600"/>
              </a:buClr>
              <a:buNone/>
              <a:defRPr sz="3500" b="0" i="0">
                <a:solidFill>
                  <a:schemeClr val="bg1"/>
                </a:solidFill>
                <a:latin typeface="Verdana"/>
                <a:cs typeface="Verdana"/>
              </a:defRPr>
            </a:lvl1pPr>
            <a:lvl2pPr marL="457200" indent="0" algn="ctr">
              <a:buClr>
                <a:srgbClr val="FF6600"/>
              </a:buClr>
              <a:buFontTx/>
              <a:buNone/>
              <a:defRPr sz="25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3pPr>
            <a:lvl4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4pPr>
            <a:lvl5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5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amur::TEXT-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9690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8229600" cy="505807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1836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4392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673200" indent="0" algn="l">
              <a:buClr>
                <a:srgbClr val="41A336"/>
              </a:buClr>
              <a:buFontTx/>
              <a:buNone/>
              <a:defRPr sz="18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82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014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UNamur::IMAGE-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4217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81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UNamur::TITLE-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2389261"/>
            <a:ext cx="7632848" cy="2047200"/>
          </a:xfrm>
          <a:prstGeom prst="rect">
            <a:avLst/>
          </a:prstGeom>
          <a:ln w="63500" cmpd="tri">
            <a:solidFill>
              <a:srgbClr val="00B050"/>
            </a:solidFill>
          </a:ln>
        </p:spPr>
        <p:txBody>
          <a:bodyPr vert="horz" anchor="ctr" anchorCtr="1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9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UNamur::TEXT+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0200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4283968" cy="505807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1836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4392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673200" indent="0" algn="l">
              <a:buClr>
                <a:srgbClr val="41A336"/>
              </a:buClr>
              <a:buFontTx/>
              <a:buNone/>
              <a:defRPr sz="18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3652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2567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us 6"/>
          <p:cNvSpPr/>
          <p:nvPr/>
        </p:nvSpPr>
        <p:spPr>
          <a:xfrm>
            <a:off x="-7718" y="-1"/>
            <a:ext cx="9151718" cy="5691187"/>
          </a:xfrm>
          <a:prstGeom prst="flowChartProcess">
            <a:avLst/>
          </a:prstGeom>
          <a:solidFill>
            <a:srgbClr val="55A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Verdana"/>
                <a:cs typeface="Verdana"/>
              </a:rPr>
              <a:t>               </a:t>
            </a:r>
          </a:p>
        </p:txBody>
      </p:sp>
      <p:pic>
        <p:nvPicPr>
          <p:cNvPr id="2051" name="Image 4" descr="PICTOS_blanc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18" y="239712"/>
            <a:ext cx="9116222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er 12"/>
          <p:cNvGrpSpPr>
            <a:grpSpLocks/>
          </p:cNvGrpSpPr>
          <p:nvPr/>
        </p:nvGrpSpPr>
        <p:grpSpPr bwMode="auto">
          <a:xfrm>
            <a:off x="6946900" y="5546724"/>
            <a:ext cx="1384300" cy="814388"/>
            <a:chOff x="6948948" y="5525435"/>
            <a:chExt cx="1384302" cy="813222"/>
          </a:xfrm>
        </p:grpSpPr>
        <p:sp>
          <p:nvSpPr>
            <p:cNvPr id="9" name="Processus 8"/>
            <p:cNvSpPr/>
            <p:nvPr userDrawn="1"/>
          </p:nvSpPr>
          <p:spPr>
            <a:xfrm>
              <a:off x="7298199" y="5525435"/>
              <a:ext cx="682626" cy="507273"/>
            </a:xfrm>
            <a:prstGeom prst="flowChartProcess">
              <a:avLst/>
            </a:prstGeom>
            <a:solidFill>
              <a:srgbClr val="55AB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latin typeface="Verdana"/>
                  <a:cs typeface="Verdana"/>
                </a:rPr>
                <a:t>     </a:t>
              </a:r>
            </a:p>
          </p:txBody>
        </p:sp>
        <p:sp>
          <p:nvSpPr>
            <p:cNvPr id="10" name="Connecteur 10"/>
            <p:cNvSpPr/>
            <p:nvPr userDrawn="1"/>
          </p:nvSpPr>
          <p:spPr>
            <a:xfrm>
              <a:off x="6948948" y="5669691"/>
              <a:ext cx="1384302" cy="668966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latin typeface="Verdana"/>
                <a:cs typeface="Verdana"/>
              </a:endParaRPr>
            </a:p>
          </p:txBody>
        </p:sp>
      </p:grpSp>
      <p:pic>
        <p:nvPicPr>
          <p:cNvPr id="2053" name="Image 11" descr="UNamu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006" y="5832475"/>
            <a:ext cx="9540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contenu 2"/>
          <p:cNvSpPr txBox="1">
            <a:spLocks/>
          </p:cNvSpPr>
          <p:nvPr/>
        </p:nvSpPr>
        <p:spPr>
          <a:xfrm>
            <a:off x="71695" y="6597352"/>
            <a:ext cx="899905" cy="161354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rgbClr val="2E3135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rgbClr val="2E313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83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4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0.png"/><Relationship Id="rId7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1.jpe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14000" y="0"/>
            <a:ext cx="8280000" cy="5445224"/>
          </a:xfrm>
        </p:spPr>
        <p:txBody>
          <a:bodyPr/>
          <a:lstStyle/>
          <a:p>
            <a:pPr algn="ctr" eaLnBrk="1" hangingPunct="1">
              <a:buFont typeface="Wingdings" charset="0"/>
              <a:buNone/>
            </a:pPr>
            <a:endParaRPr lang="fr-FR" dirty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fr-FR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en-GB" sz="3200" dirty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en-GB" sz="180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en-GB" sz="1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600" dirty="0"/>
              <a:t>Usa Case</a:t>
            </a:r>
            <a:endParaRPr lang="fr-BE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7"/>
            <a:ext cx="8363272" cy="5040561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4412085" y="1962527"/>
            <a:ext cx="1872208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 smtClean="0"/>
              <a:t>Détecteur de porte</a:t>
            </a:r>
            <a:endParaRPr lang="fr-BE" sz="1000" dirty="0"/>
          </a:p>
        </p:txBody>
      </p:sp>
      <p:sp>
        <p:nvSpPr>
          <p:cNvPr id="7" name="Ellipse 6"/>
          <p:cNvSpPr/>
          <p:nvPr/>
        </p:nvSpPr>
        <p:spPr>
          <a:xfrm>
            <a:off x="3875943" y="3611198"/>
            <a:ext cx="1872208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 smtClean="0"/>
              <a:t>Téléphone</a:t>
            </a:r>
            <a:endParaRPr lang="fr-BE" sz="1000" dirty="0"/>
          </a:p>
        </p:txBody>
      </p:sp>
      <p:sp>
        <p:nvSpPr>
          <p:cNvPr id="8" name="Ellipse 7"/>
          <p:cNvSpPr/>
          <p:nvPr/>
        </p:nvSpPr>
        <p:spPr>
          <a:xfrm>
            <a:off x="5030653" y="4723659"/>
            <a:ext cx="1872208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 smtClean="0"/>
              <a:t>Détecteur de corps</a:t>
            </a:r>
            <a:endParaRPr lang="fr-BE" sz="1000" dirty="0"/>
          </a:p>
        </p:txBody>
      </p:sp>
      <p:sp>
        <p:nvSpPr>
          <p:cNvPr id="9" name="Ellipse 8"/>
          <p:cNvSpPr/>
          <p:nvPr/>
        </p:nvSpPr>
        <p:spPr>
          <a:xfrm>
            <a:off x="5966757" y="2814055"/>
            <a:ext cx="1872208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 smtClean="0"/>
              <a:t>Smart TV</a:t>
            </a:r>
            <a:endParaRPr lang="fr-BE" sz="1000" dirty="0"/>
          </a:p>
        </p:txBody>
      </p:sp>
      <p:sp>
        <p:nvSpPr>
          <p:cNvPr id="10" name="Ellipse 9"/>
          <p:cNvSpPr/>
          <p:nvPr/>
        </p:nvSpPr>
        <p:spPr>
          <a:xfrm>
            <a:off x="2965281" y="2570838"/>
            <a:ext cx="1872208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 smtClean="0"/>
              <a:t>Lampe</a:t>
            </a:r>
            <a:endParaRPr lang="fr-BE" sz="1000" dirty="0"/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45224"/>
            <a:ext cx="64807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0" descr="C:\Users\Vincent\AppData\Local\Microsoft\Windows\Temporary Internet Files\Content.IE5\NKA2RNBE\280px-Infermiere_Volontarie_della_Croce_Rossa_Italiana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5445224"/>
            <a:ext cx="1008113" cy="9251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ésultat de recherche d'images pour &quot;detecteur de porte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18" y="2177662"/>
            <a:ext cx="257275" cy="32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ésultat de recherche d'images pour &quot;lampe jaune icone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306" y="2814055"/>
            <a:ext cx="488157" cy="24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ésultat de recherche d'images pour &quot;telephonne icone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21624"/>
            <a:ext cx="386646" cy="3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Résultat de recherche d'images pour &quot;detecteur de personnes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708" y="4968681"/>
            <a:ext cx="864097" cy="4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197" y="2685261"/>
            <a:ext cx="935792" cy="7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15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600" dirty="0"/>
              <a:t>Use case</a:t>
            </a:r>
            <a:endParaRPr lang="fr-BE" sz="3600" dirty="0"/>
          </a:p>
        </p:txBody>
      </p:sp>
      <p:pic>
        <p:nvPicPr>
          <p:cNvPr id="5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16380"/>
            <a:ext cx="8229600" cy="506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5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600" dirty="0"/>
              <a:t>OUR DSL</a:t>
            </a:r>
            <a:endParaRPr lang="fr-BE" sz="360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7787208" cy="5058078"/>
          </a:xfrm>
        </p:spPr>
        <p:txBody>
          <a:bodyPr/>
          <a:lstStyle/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Clr>
                <a:srgbClr val="00B050"/>
              </a:buClr>
              <a:buAutoNum type="arabicPeriod"/>
            </a:pPr>
            <a:r>
              <a:rPr lang="en-GB" sz="3600" dirty="0" smtClean="0">
                <a:solidFill>
                  <a:schemeClr val="tx1"/>
                </a:solidFill>
              </a:rPr>
              <a:t>Devices Type Declaration</a:t>
            </a:r>
          </a:p>
          <a:p>
            <a:pPr marL="514350" indent="-514350">
              <a:buClr>
                <a:srgbClr val="00B050"/>
              </a:buClr>
              <a:buAutoNum type="arabicPeriod"/>
            </a:pPr>
            <a:endParaRPr lang="en-GB" sz="3600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00B050"/>
              </a:buClr>
              <a:buAutoNum type="arabicPeriod"/>
            </a:pPr>
            <a:r>
              <a:rPr lang="en-GB" sz="3600" dirty="0" smtClean="0">
                <a:solidFill>
                  <a:schemeClr val="tx1"/>
                </a:solidFill>
              </a:rPr>
              <a:t>Network Configuration</a:t>
            </a:r>
          </a:p>
          <a:p>
            <a:pPr marL="514350" indent="-514350">
              <a:buClr>
                <a:srgbClr val="00B050"/>
              </a:buClr>
              <a:buAutoNum type="arabicPeriod"/>
            </a:pPr>
            <a:endParaRPr lang="en-GB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00B050"/>
              </a:buClr>
              <a:buAutoNum type="arabicPeriod"/>
            </a:pPr>
            <a:r>
              <a:rPr lang="en-GB" sz="3600" dirty="0" smtClean="0">
                <a:solidFill>
                  <a:schemeClr val="tx1"/>
                </a:solidFill>
              </a:rPr>
              <a:t>Business Rules</a:t>
            </a:r>
            <a:endParaRPr lang="en-GB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4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10200"/>
            <a:ext cx="8867328" cy="790787"/>
          </a:xfrm>
        </p:spPr>
        <p:txBody>
          <a:bodyPr/>
          <a:lstStyle/>
          <a:p>
            <a:pPr>
              <a:buClr>
                <a:srgbClr val="00B050"/>
              </a:buClr>
            </a:pPr>
            <a:r>
              <a:rPr lang="en-GB" sz="3600" dirty="0"/>
              <a:t>Devices Type Declaration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457200" y="1340768"/>
            <a:ext cx="3587718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enumeration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Volume {</a:t>
            </a:r>
            <a:r>
              <a:rPr lang="fr-FR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V3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endParaRPr lang="fr-F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Phone{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sensing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receiveCall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ring(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volume:Volume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setVolume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(volume: Volume)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sensing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pickedUp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on()</a:t>
            </a:r>
          </a:p>
          <a:p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off()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blink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reset()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set(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: Volume)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sensing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timeout()</a:t>
            </a:r>
          </a:p>
          <a:p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AlertDB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declareIncident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msg:</a:t>
            </a:r>
            <a:r>
              <a:rPr lang="fr-FR" sz="105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BodyDetector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sensing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isPresent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gateway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Central</a:t>
            </a:r>
            <a:endParaRPr lang="fr-F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984125"/>
            <a:ext cx="5192361" cy="3456384"/>
          </a:xfrm>
        </p:spPr>
      </p:pic>
    </p:spTree>
    <p:extLst>
      <p:ext uri="{BB962C8B-B14F-4D97-AF65-F5344CB8AC3E}">
        <p14:creationId xmlns:p14="http://schemas.microsoft.com/office/powerpoint/2010/main" val="29691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310200"/>
            <a:ext cx="8712968" cy="790787"/>
          </a:xfrm>
        </p:spPr>
        <p:txBody>
          <a:bodyPr/>
          <a:lstStyle/>
          <a:p>
            <a:pPr>
              <a:buClr>
                <a:srgbClr val="00B050"/>
              </a:buClr>
            </a:pPr>
            <a:r>
              <a:rPr lang="en-GB" sz="3600" dirty="0"/>
              <a:t>Network Configuration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6565" y="1988840"/>
            <a:ext cx="3153307" cy="4176464"/>
          </a:xfrm>
        </p:spPr>
        <p:txBody>
          <a:bodyPr/>
          <a:lstStyle/>
          <a:p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MyHome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Central</a:t>
            </a:r>
          </a:p>
          <a:p>
            <a:endParaRPr lang="fr-FR" sz="1050" noProof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entranceBulb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endParaRPr lang="fr-FR" sz="1050" noProof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bathroomBulb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endParaRPr lang="fr-FR" sz="1050" noProof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kitchenBulb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endParaRPr lang="fr-FR" sz="1050" noProof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roomBulb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: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endParaRPr lang="fr-FR" sz="1050" noProof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050" noProof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ipPhone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: Phone</a:t>
            </a: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: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AlertDB</a:t>
            </a:r>
            <a:endParaRPr lang="fr-FR" sz="1050" noProof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bodydetector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105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BodyDetector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fr-FR" sz="1050" noProof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endParaRPr lang="fr-FR" sz="1050" noProof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050" noProof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entranceBulb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  <a:endParaRPr lang="fr-FR" sz="1050" noProof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bathroomBulb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DDS</a:t>
            </a:r>
            <a:endParaRPr lang="fr-FR" sz="1050" noProof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kitchenBulb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DDS</a:t>
            </a:r>
            <a:endParaRPr lang="fr-FR" sz="1050" noProof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roomBulb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ipPhone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MQTT</a:t>
            </a:r>
          </a:p>
          <a:p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050" b="1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916832"/>
            <a:ext cx="3311450" cy="13392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716016" y="206517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 smtClean="0"/>
              <a:t>RoomBulb</a:t>
            </a:r>
            <a:endParaRPr lang="fr-BE" sz="1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548" y="3528273"/>
            <a:ext cx="3168352" cy="112189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824487" y="349417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 smtClean="0"/>
              <a:t>IpPhone</a:t>
            </a:r>
            <a:endParaRPr lang="fr-BE" sz="1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567" y="5196016"/>
            <a:ext cx="3314700" cy="135255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012160" y="584495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smtClean="0"/>
              <a:t>DDS</a:t>
            </a:r>
            <a:endParaRPr lang="fr-BE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716016" y="506404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 err="1" smtClean="0"/>
              <a:t>KitchenBulb</a:t>
            </a: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408331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310200"/>
            <a:ext cx="8722188" cy="790787"/>
          </a:xfrm>
        </p:spPr>
        <p:txBody>
          <a:bodyPr/>
          <a:lstStyle/>
          <a:p>
            <a:pPr>
              <a:buClr>
                <a:srgbClr val="00B050"/>
              </a:buClr>
            </a:pPr>
            <a:r>
              <a:rPr lang="en-GB" sz="3600" dirty="0"/>
              <a:t>Business Rules</a:t>
            </a:r>
            <a:br>
              <a:rPr lang="en-GB" sz="3600" dirty="0"/>
            </a:br>
            <a:endParaRPr lang="en-GB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340768"/>
            <a:ext cx="3744416" cy="5105592"/>
          </a:xfrm>
        </p:spPr>
        <p:txBody>
          <a:bodyPr/>
          <a:lstStyle/>
          <a:p>
            <a:r>
              <a:rPr lang="fr-FR" sz="1050" noProof="0" dirty="0" smtClean="0"/>
              <a:t> </a:t>
            </a:r>
            <a:endParaRPr lang="fr-FR" sz="1050" b="1" noProof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WaitBeforeBlink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ipPhone.ring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timer.reset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()} ;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timer.set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1050" noProof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BlinkAndWait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timer.timeout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LightBulb.blink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|| </a:t>
            </a: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timer.reset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;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timer.set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(120))</a:t>
            </a: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1050" noProof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PickedUpQuick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ipPhone.pickedUp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LightBulb.off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1050" noProof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NotPickedUpAfterBlinking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050" b="1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timer.timeout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fr-FR" sz="1050" b="1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db.declareIncident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predefinedAlert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||</a:t>
            </a: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bodydetector.detect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|| </a:t>
            </a: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timer.reset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; </a:t>
            </a:r>
            <a:r>
              <a:rPr lang="fr-FR" sz="1050" noProof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timer.set</a:t>
            </a:r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(60)</a:t>
            </a:r>
          </a:p>
          <a:p>
            <a:r>
              <a:rPr lang="fr-FR" sz="1050" noProof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1050" noProof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427984" y="5292540"/>
            <a:ext cx="4545724" cy="872764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5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05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timer.timeout</a:t>
            </a:r>
            <a:r>
              <a:rPr lang="fr-FR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and </a:t>
            </a:r>
            <a:r>
              <a:rPr lang="fr-FR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bodydetector.present</a:t>
            </a:r>
            <a:r>
              <a:rPr lang="fr-FR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fr-FR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fr-FR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db.alert</a:t>
            </a:r>
            <a:r>
              <a:rPr lang="fr-FR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BE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655009"/>
            <a:ext cx="4824536" cy="32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028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6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Demography </a:t>
            </a:r>
            <a:r>
              <a:rPr lang="en-US" sz="3600" dirty="0"/>
              <a:t>of Ageing People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/>
            </a:r>
            <a:br>
              <a:rPr lang="en-US" dirty="0">
                <a:solidFill>
                  <a:srgbClr val="0000FF"/>
                </a:solidFill>
                <a:latin typeface="Arial"/>
                <a:cs typeface="Arial"/>
              </a:rPr>
            </a:br>
            <a:endParaRPr lang="fr-BE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340769"/>
            <a:ext cx="864096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1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07504" y="309690"/>
            <a:ext cx="8712968" cy="790787"/>
          </a:xfrm>
        </p:spPr>
        <p:txBody>
          <a:bodyPr/>
          <a:lstStyle/>
          <a:p>
            <a:r>
              <a:rPr lang="en-US" sz="3600" dirty="0"/>
              <a:t>Societal Challenges of Ageing People</a:t>
            </a:r>
            <a:endParaRPr lang="fr-BE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Worldwide population is aging </a:t>
            </a:r>
            <a:r>
              <a:rPr lang="en-US" b="1" dirty="0"/>
              <a:t>(by 2050 over 20% of the population will be aged 65 or over )</a:t>
            </a:r>
          </a:p>
          <a:p>
            <a:pPr marL="5265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neven </a:t>
            </a:r>
            <a:r>
              <a:rPr lang="en-US" dirty="0"/>
              <a:t>demo-graphic </a:t>
            </a:r>
            <a:r>
              <a:rPr lang="en-US" dirty="0" smtClean="0"/>
              <a:t>composition. </a:t>
            </a:r>
            <a:endParaRPr lang="en-US" dirty="0"/>
          </a:p>
          <a:p>
            <a:pPr marL="5265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ncrease </a:t>
            </a:r>
            <a:r>
              <a:rPr lang="en-US" dirty="0"/>
              <a:t>in age related </a:t>
            </a:r>
            <a:r>
              <a:rPr lang="en-US" dirty="0" smtClean="0"/>
              <a:t>illness. </a:t>
            </a:r>
            <a:endParaRPr lang="en-US" dirty="0"/>
          </a:p>
          <a:p>
            <a:pPr marL="5265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places additional burdens on healthcare </a:t>
            </a:r>
            <a:r>
              <a:rPr lang="en-US" dirty="0" smtClean="0"/>
              <a:t>provision. </a:t>
            </a:r>
            <a:endParaRPr lang="en-US" dirty="0"/>
          </a:p>
          <a:p>
            <a:pPr marL="5265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amount of informal support available will decrease due to a reduction in the ratio of working age people (15-64) to those older than 65. 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386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Ageing People</a:t>
            </a:r>
            <a:endParaRPr lang="fr-BE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Living actively and independently at </a:t>
            </a:r>
            <a:r>
              <a:rPr lang="en-US" dirty="0" smtClean="0"/>
              <a:t>home</a:t>
            </a:r>
          </a:p>
          <a:p>
            <a:pPr algn="just"/>
            <a:endParaRPr lang="en-US" dirty="0"/>
          </a:p>
          <a:p>
            <a:pPr marL="85725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older adults prefer to remain in the home of their choice as long as possible</a:t>
            </a:r>
          </a:p>
          <a:p>
            <a:pPr marL="85725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5725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85725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Older </a:t>
            </a:r>
            <a:r>
              <a:rPr lang="en-US" dirty="0"/>
              <a:t>adults face challenges related to coping with daily life activities and making decisions when they live independently, especially when living alone. 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005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Internet of Things </a:t>
            </a:r>
            <a:r>
              <a:rPr lang="en-US" sz="3600" dirty="0" smtClean="0"/>
              <a:t>in </a:t>
            </a:r>
            <a:r>
              <a:rPr lang="en-US" sz="3600" dirty="0" err="1" smtClean="0"/>
              <a:t>Smarthome</a:t>
            </a:r>
            <a:r>
              <a:rPr lang="en-US" sz="3600" dirty="0" smtClean="0"/>
              <a:t> </a:t>
            </a:r>
            <a:r>
              <a:rPr lang="en-US" sz="3600" dirty="0"/>
              <a:t>Context</a:t>
            </a:r>
            <a:endParaRPr lang="fr-BE" sz="3600" dirty="0"/>
          </a:p>
        </p:txBody>
      </p:sp>
      <p:pic>
        <p:nvPicPr>
          <p:cNvPr id="6" name="Picture 6" descr="C:\Users\Vincent\AppData\Local\Microsoft\Windows\Temporary Internet Files\Content.IE5\95385EUO\0e920f2df0ef9cf04fcb654a716a218c94eb294d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7"/>
            <a:ext cx="9144000" cy="544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893" y="4581128"/>
            <a:ext cx="1097525" cy="65297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71" y="3570733"/>
            <a:ext cx="1099939" cy="73603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810" y="5363426"/>
            <a:ext cx="360040" cy="58573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937" y="5363426"/>
            <a:ext cx="429622" cy="69893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73" y="3645024"/>
            <a:ext cx="361094" cy="5874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5813686"/>
            <a:ext cx="1029850" cy="105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" descr="C:\Users\Vincent\AppData\Local\Microsoft\Windows\Temporary Internet Files\Content.IE5\NKA2RNBE\280px-Infermiere_Volontarie_della_Croce_Rossa_Italiana[1]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24" y="5805264"/>
            <a:ext cx="1390406" cy="10527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94878"/>
            <a:ext cx="935792" cy="7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193" y="4581128"/>
            <a:ext cx="1056999" cy="89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163" y="4907438"/>
            <a:ext cx="513142" cy="47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893" y="5446356"/>
            <a:ext cx="513142" cy="47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449" y="2564904"/>
            <a:ext cx="513142" cy="47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68" y="2753937"/>
            <a:ext cx="513142" cy="47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696" y="2504434"/>
            <a:ext cx="782727" cy="59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224" y="2359453"/>
            <a:ext cx="782727" cy="59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217">
            <a:off x="774852" y="4364661"/>
            <a:ext cx="1257593" cy="59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Bulle ronde 5"/>
          <p:cNvSpPr/>
          <p:nvPr/>
        </p:nvSpPr>
        <p:spPr>
          <a:xfrm>
            <a:off x="2881403" y="1581055"/>
            <a:ext cx="2973231" cy="1781809"/>
          </a:xfrm>
          <a:prstGeom prst="wedgeEllipseCallout">
            <a:avLst>
              <a:gd name="adj1" fmla="val -25269"/>
              <a:gd name="adj2" fmla="val 6299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happen if I fall and become unconscious</a:t>
            </a:r>
            <a:r>
              <a:rPr lang="fr-BE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Bulle ronde 26"/>
          <p:cNvSpPr/>
          <p:nvPr/>
        </p:nvSpPr>
        <p:spPr>
          <a:xfrm>
            <a:off x="3707592" y="3364828"/>
            <a:ext cx="2973231" cy="1781809"/>
          </a:xfrm>
          <a:prstGeom prst="wedgeEllipseCallout">
            <a:avLst>
              <a:gd name="adj1" fmla="val -50996"/>
              <a:gd name="adj2" fmla="val -29775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What happens if I forget to close the door? </a:t>
            </a:r>
          </a:p>
        </p:txBody>
      </p:sp>
      <p:sp>
        <p:nvSpPr>
          <p:cNvPr id="25" name="Bulle ronde 27"/>
          <p:cNvSpPr/>
          <p:nvPr/>
        </p:nvSpPr>
        <p:spPr>
          <a:xfrm>
            <a:off x="266465" y="3325069"/>
            <a:ext cx="2973231" cy="1781809"/>
          </a:xfrm>
          <a:prstGeom prst="wedgeEllipseCallout">
            <a:avLst>
              <a:gd name="adj1" fmla="val 52800"/>
              <a:gd name="adj2" fmla="val -218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What happens if I do not hear a sound of phone ringing? </a:t>
            </a: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9" y="1634252"/>
            <a:ext cx="2041591" cy="1056283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32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Agenda</a:t>
            </a:r>
            <a:endParaRPr lang="fr-BE" sz="3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2067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600" dirty="0"/>
              <a:t>Challenges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0077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General Framework</a:t>
            </a:r>
          </a:p>
        </p:txBody>
      </p:sp>
    </p:spTree>
    <p:extLst>
      <p:ext uri="{BB962C8B-B14F-4D97-AF65-F5344CB8AC3E}">
        <p14:creationId xmlns:p14="http://schemas.microsoft.com/office/powerpoint/2010/main" val="142739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à coins arrondis 53"/>
          <p:cNvSpPr/>
          <p:nvPr/>
        </p:nvSpPr>
        <p:spPr>
          <a:xfrm>
            <a:off x="323528" y="2348880"/>
            <a:ext cx="7704856" cy="1872208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7727400" y="7362266"/>
            <a:ext cx="1416600" cy="266700"/>
          </a:xfrm>
        </p:spPr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600" dirty="0"/>
              <a:t>General Framework</a:t>
            </a:r>
          </a:p>
        </p:txBody>
      </p:sp>
      <p:sp>
        <p:nvSpPr>
          <p:cNvPr id="5" name="Organigramme : Disque magnétique 4"/>
          <p:cNvSpPr/>
          <p:nvPr/>
        </p:nvSpPr>
        <p:spPr>
          <a:xfrm>
            <a:off x="2267744" y="3092972"/>
            <a:ext cx="1296144" cy="374052"/>
          </a:xfrm>
          <a:prstGeom prst="flowChartMagneticDisk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 smtClean="0"/>
              <a:t> </a:t>
            </a:r>
            <a:r>
              <a:rPr lang="fr-BE" sz="1400" dirty="0" err="1" smtClean="0"/>
              <a:t>C</a:t>
            </a:r>
            <a:r>
              <a:rPr lang="fr-BE" sz="1400" dirty="0" err="1" smtClean="0"/>
              <a:t>ontext</a:t>
            </a:r>
            <a:r>
              <a:rPr lang="fr-BE" sz="1400" dirty="0" smtClean="0"/>
              <a:t> model</a:t>
            </a:r>
            <a:endParaRPr lang="fr-BE" sz="1400" dirty="0"/>
          </a:p>
        </p:txBody>
      </p:sp>
      <p:sp>
        <p:nvSpPr>
          <p:cNvPr id="6" name="Organigramme : Disque magnétique 5"/>
          <p:cNvSpPr/>
          <p:nvPr/>
        </p:nvSpPr>
        <p:spPr>
          <a:xfrm>
            <a:off x="406614" y="2619507"/>
            <a:ext cx="1512168" cy="374052"/>
          </a:xfrm>
          <a:prstGeom prst="flowChartMagneticDisk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 smtClean="0"/>
              <a:t>User profile</a:t>
            </a:r>
            <a:endParaRPr lang="fr-BE" sz="1400" dirty="0"/>
          </a:p>
        </p:txBody>
      </p:sp>
      <p:cxnSp>
        <p:nvCxnSpPr>
          <p:cNvPr id="9" name="Connecteur en angle 8"/>
          <p:cNvCxnSpPr>
            <a:stCxn id="6" idx="4"/>
            <a:endCxn id="5" idx="1"/>
          </p:cNvCxnSpPr>
          <p:nvPr/>
        </p:nvCxnSpPr>
        <p:spPr>
          <a:xfrm>
            <a:off x="1918782" y="2806533"/>
            <a:ext cx="997034" cy="28643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20" idx="4"/>
            <a:endCxn id="5" idx="2"/>
          </p:cNvCxnSpPr>
          <p:nvPr/>
        </p:nvCxnSpPr>
        <p:spPr>
          <a:xfrm flipV="1">
            <a:off x="1929200" y="3279998"/>
            <a:ext cx="338544" cy="44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21" idx="4"/>
            <a:endCxn id="5" idx="3"/>
          </p:cNvCxnSpPr>
          <p:nvPr/>
        </p:nvCxnSpPr>
        <p:spPr>
          <a:xfrm flipV="1">
            <a:off x="1901142" y="3467024"/>
            <a:ext cx="1014674" cy="29182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rganigramme : Disque magnétique 19"/>
          <p:cNvSpPr/>
          <p:nvPr/>
        </p:nvSpPr>
        <p:spPr>
          <a:xfrm>
            <a:off x="417032" y="3097381"/>
            <a:ext cx="1512168" cy="374052"/>
          </a:xfrm>
          <a:prstGeom prst="flowChartMagneticDisk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 err="1" smtClean="0"/>
              <a:t>Device</a:t>
            </a:r>
            <a:r>
              <a:rPr lang="fr-BE" sz="1400" dirty="0" smtClean="0"/>
              <a:t> profile</a:t>
            </a:r>
            <a:endParaRPr lang="fr-BE" sz="1400" dirty="0"/>
          </a:p>
        </p:txBody>
      </p:sp>
      <p:sp>
        <p:nvSpPr>
          <p:cNvPr id="21" name="Organigramme : Disque magnétique 20"/>
          <p:cNvSpPr/>
          <p:nvPr/>
        </p:nvSpPr>
        <p:spPr>
          <a:xfrm>
            <a:off x="388974" y="3571820"/>
            <a:ext cx="1512168" cy="374052"/>
          </a:xfrm>
          <a:prstGeom prst="flowChartMagneticDisk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 err="1" smtClean="0"/>
              <a:t>Environement</a:t>
            </a:r>
            <a:endParaRPr lang="fr-BE" sz="1400" dirty="0"/>
          </a:p>
        </p:txBody>
      </p:sp>
      <p:sp>
        <p:nvSpPr>
          <p:cNvPr id="49" name="Rectangle 48"/>
          <p:cNvSpPr/>
          <p:nvPr/>
        </p:nvSpPr>
        <p:spPr>
          <a:xfrm>
            <a:off x="4168010" y="2816728"/>
            <a:ext cx="2132182" cy="28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B050"/>
              </a:buClr>
            </a:pPr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Devices Type Declaration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68010" y="3146973"/>
            <a:ext cx="2132182" cy="28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B050"/>
              </a:buClr>
            </a:pPr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Configuration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168010" y="3501911"/>
            <a:ext cx="2132182" cy="28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B050"/>
              </a:buClr>
            </a:pPr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Rules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104964" y="2645594"/>
            <a:ext cx="2376264" cy="128707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3" name="Cylindre 52"/>
          <p:cNvSpPr/>
          <p:nvPr/>
        </p:nvSpPr>
        <p:spPr>
          <a:xfrm>
            <a:off x="7101794" y="2858344"/>
            <a:ext cx="720080" cy="855024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Goal</a:t>
            </a:r>
            <a:endParaRPr lang="fr-BE" dirty="0"/>
          </a:p>
        </p:txBody>
      </p:sp>
      <p:cxnSp>
        <p:nvCxnSpPr>
          <p:cNvPr id="56" name="Connecteur droit avec flèche 55"/>
          <p:cNvCxnSpPr>
            <a:stCxn id="5" idx="4"/>
            <a:endCxn id="52" idx="1"/>
          </p:cNvCxnSpPr>
          <p:nvPr/>
        </p:nvCxnSpPr>
        <p:spPr>
          <a:xfrm>
            <a:off x="3563888" y="3279998"/>
            <a:ext cx="541076" cy="91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53" idx="2"/>
            <a:endCxn id="52" idx="3"/>
          </p:cNvCxnSpPr>
          <p:nvPr/>
        </p:nvCxnSpPr>
        <p:spPr>
          <a:xfrm flipH="1">
            <a:off x="6481228" y="3285856"/>
            <a:ext cx="620566" cy="32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à coins arrondis 62"/>
          <p:cNvSpPr/>
          <p:nvPr/>
        </p:nvSpPr>
        <p:spPr>
          <a:xfrm>
            <a:off x="323528" y="5168812"/>
            <a:ext cx="1440160" cy="10801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à coins arrondis 63"/>
          <p:cNvSpPr/>
          <p:nvPr/>
        </p:nvSpPr>
        <p:spPr>
          <a:xfrm>
            <a:off x="3563888" y="5168812"/>
            <a:ext cx="1440160" cy="10801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5" name="Rectangle à coins arrondis 64"/>
          <p:cNvSpPr/>
          <p:nvPr/>
        </p:nvSpPr>
        <p:spPr>
          <a:xfrm>
            <a:off x="6616247" y="5168812"/>
            <a:ext cx="1440160" cy="10801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6" name="Picture 2" descr="Résultat de recherche d'images pour &quot;detecteur de port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283045"/>
            <a:ext cx="1162472" cy="88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Résultat de recherche d'images pour &quot;lampe jaune icon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851" y="5300626"/>
            <a:ext cx="1172233" cy="81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ésultat de recherche d'images pour &quot;smart tv samsu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259" y="5306945"/>
            <a:ext cx="122413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ZoneTexte 67"/>
          <p:cNvSpPr txBox="1"/>
          <p:nvPr/>
        </p:nvSpPr>
        <p:spPr>
          <a:xfrm>
            <a:off x="0" y="6240131"/>
            <a:ext cx="192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err="1" smtClean="0">
                <a:latin typeface="+mn-lt"/>
              </a:rPr>
              <a:t>Door</a:t>
            </a:r>
            <a:r>
              <a:rPr lang="fr-BE" sz="1400" dirty="0" smtClean="0">
                <a:latin typeface="+mn-lt"/>
              </a:rPr>
              <a:t> </a:t>
            </a:r>
            <a:r>
              <a:rPr lang="fr-BE" sz="1400" dirty="0" err="1" smtClean="0">
                <a:latin typeface="+mn-lt"/>
              </a:rPr>
              <a:t>sensor</a:t>
            </a:r>
            <a:r>
              <a:rPr lang="fr-BE" sz="1400" dirty="0" smtClean="0">
                <a:latin typeface="+mn-lt"/>
              </a:rPr>
              <a:t> </a:t>
            </a:r>
            <a:endParaRPr lang="fr-BE" sz="1400" dirty="0">
              <a:latin typeface="+mn-lt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373902" y="6258056"/>
            <a:ext cx="192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smtClean="0">
                <a:latin typeface="+mn-lt"/>
              </a:rPr>
              <a:t>Smart TV </a:t>
            </a:r>
            <a:endParaRPr lang="fr-BE" sz="1400" dirty="0">
              <a:latin typeface="+mn-lt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3281077" y="6267021"/>
            <a:ext cx="192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smtClean="0">
                <a:latin typeface="+mn-lt"/>
              </a:rPr>
              <a:t>Light </a:t>
            </a:r>
            <a:r>
              <a:rPr lang="fr-BE" sz="1400" dirty="0" err="1" smtClean="0">
                <a:latin typeface="+mn-lt"/>
              </a:rPr>
              <a:t>actuator</a:t>
            </a:r>
            <a:r>
              <a:rPr lang="fr-BE" sz="1400" dirty="0" smtClean="0">
                <a:latin typeface="+mn-lt"/>
              </a:rPr>
              <a:t> </a:t>
            </a:r>
            <a:endParaRPr lang="fr-BE" sz="1400" dirty="0">
              <a:latin typeface="+mn-lt"/>
            </a:endParaRPr>
          </a:p>
        </p:txBody>
      </p:sp>
      <p:cxnSp>
        <p:nvCxnSpPr>
          <p:cNvPr id="72" name="Connecteur droit avec flèche 71"/>
          <p:cNvCxnSpPr/>
          <p:nvPr/>
        </p:nvCxnSpPr>
        <p:spPr>
          <a:xfrm flipV="1">
            <a:off x="755576" y="4365104"/>
            <a:ext cx="576064" cy="72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H="1">
            <a:off x="1187624" y="4437112"/>
            <a:ext cx="504056" cy="6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V="1">
            <a:off x="3923928" y="4437112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4572000" y="4437112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H="1" flipV="1">
            <a:off x="6724259" y="4419183"/>
            <a:ext cx="440030" cy="666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7101794" y="4365104"/>
            <a:ext cx="436448" cy="72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98173" y="4265294"/>
            <a:ext cx="65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>
                <a:latin typeface="+mn-lt"/>
              </a:rPr>
              <a:t>Data</a:t>
            </a:r>
            <a:endParaRPr lang="fr-BE" sz="1400" dirty="0">
              <a:latin typeface="+mn-lt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3381649" y="4455205"/>
            <a:ext cx="65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>
                <a:latin typeface="+mn-lt"/>
              </a:rPr>
              <a:t>Data</a:t>
            </a:r>
            <a:endParaRPr lang="fr-BE" sz="1400" dirty="0">
              <a:latin typeface="+mn-lt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6122892" y="4419183"/>
            <a:ext cx="65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>
                <a:latin typeface="+mn-lt"/>
              </a:rPr>
              <a:t>Data</a:t>
            </a:r>
            <a:endParaRPr lang="fr-BE" sz="1400" dirty="0">
              <a:latin typeface="+mn-lt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1200196" y="4848000"/>
            <a:ext cx="94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smtClean="0">
                <a:latin typeface="+mn-lt"/>
              </a:rPr>
              <a:t>Command</a:t>
            </a:r>
            <a:endParaRPr lang="fr-BE" sz="1400" dirty="0">
              <a:latin typeface="+mn-lt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4517138" y="4856967"/>
            <a:ext cx="94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smtClean="0">
                <a:latin typeface="+mn-lt"/>
              </a:rPr>
              <a:t>Command</a:t>
            </a:r>
            <a:endParaRPr lang="fr-BE" sz="1400" dirty="0">
              <a:latin typeface="+mn-lt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7436885" y="4776213"/>
            <a:ext cx="94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smtClean="0">
                <a:latin typeface="+mn-lt"/>
              </a:rPr>
              <a:t>Command</a:t>
            </a:r>
            <a:endParaRPr lang="fr-BE" sz="1400" dirty="0">
              <a:latin typeface="+mn-lt"/>
            </a:endParaRPr>
          </a:p>
        </p:txBody>
      </p:sp>
      <p:sp>
        <p:nvSpPr>
          <p:cNvPr id="96" name="Flèche vers le bas 95"/>
          <p:cNvSpPr/>
          <p:nvPr/>
        </p:nvSpPr>
        <p:spPr>
          <a:xfrm>
            <a:off x="964600" y="1890036"/>
            <a:ext cx="360040" cy="44945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1" name="Étoile à 6 branches 100"/>
          <p:cNvSpPr/>
          <p:nvPr/>
        </p:nvSpPr>
        <p:spPr>
          <a:xfrm>
            <a:off x="611560" y="1268759"/>
            <a:ext cx="1008112" cy="524995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400" dirty="0"/>
          </a:p>
        </p:txBody>
      </p:sp>
      <p:sp>
        <p:nvSpPr>
          <p:cNvPr id="103" name="Flèche vers le bas 102"/>
          <p:cNvSpPr/>
          <p:nvPr/>
        </p:nvSpPr>
        <p:spPr>
          <a:xfrm>
            <a:off x="4003635" y="1872111"/>
            <a:ext cx="360040" cy="44945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4" name="Étoile à 6 branches 103"/>
          <p:cNvSpPr/>
          <p:nvPr/>
        </p:nvSpPr>
        <p:spPr>
          <a:xfrm>
            <a:off x="3650595" y="1250834"/>
            <a:ext cx="1008112" cy="524995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5" name="Flèche vers le bas 104"/>
          <p:cNvSpPr/>
          <p:nvPr/>
        </p:nvSpPr>
        <p:spPr>
          <a:xfrm>
            <a:off x="5348341" y="1863140"/>
            <a:ext cx="360040" cy="44945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6" name="Étoile à 6 branches 105"/>
          <p:cNvSpPr/>
          <p:nvPr/>
        </p:nvSpPr>
        <p:spPr>
          <a:xfrm>
            <a:off x="4995301" y="1241863"/>
            <a:ext cx="1008112" cy="524995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7" name="Flèche vers le bas 106"/>
          <p:cNvSpPr/>
          <p:nvPr/>
        </p:nvSpPr>
        <p:spPr>
          <a:xfrm>
            <a:off x="6854410" y="1854174"/>
            <a:ext cx="360040" cy="44945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8" name="Étoile à 6 branches 107"/>
          <p:cNvSpPr/>
          <p:nvPr/>
        </p:nvSpPr>
        <p:spPr>
          <a:xfrm>
            <a:off x="6501370" y="1232897"/>
            <a:ext cx="1008112" cy="524995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9" name="Flèche vers le bas 108"/>
          <p:cNvSpPr/>
          <p:nvPr/>
        </p:nvSpPr>
        <p:spPr>
          <a:xfrm>
            <a:off x="2479635" y="1899005"/>
            <a:ext cx="360040" cy="44945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0" name="Étoile à 6 branches 109"/>
          <p:cNvSpPr/>
          <p:nvPr/>
        </p:nvSpPr>
        <p:spPr>
          <a:xfrm>
            <a:off x="2126595" y="1277728"/>
            <a:ext cx="1008112" cy="524995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1" name="ZoneTexte 110"/>
          <p:cNvSpPr txBox="1"/>
          <p:nvPr/>
        </p:nvSpPr>
        <p:spPr>
          <a:xfrm>
            <a:off x="457200" y="1351764"/>
            <a:ext cx="115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smtClean="0">
                <a:latin typeface="+mn-lt"/>
              </a:rPr>
              <a:t>Complexité</a:t>
            </a:r>
            <a:endParaRPr lang="fr-BE" sz="1400" dirty="0">
              <a:latin typeface="+mn-lt"/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1774032" y="1369693"/>
            <a:ext cx="137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smtClean="0">
                <a:latin typeface="+mn-lt"/>
              </a:rPr>
              <a:t>Interopérabilité</a:t>
            </a:r>
            <a:endParaRPr lang="fr-BE" sz="1400" dirty="0">
              <a:latin typeface="+mn-lt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477328" y="1342799"/>
            <a:ext cx="137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smtClean="0">
                <a:latin typeface="+mn-lt"/>
              </a:rPr>
              <a:t>Sécurité</a:t>
            </a:r>
            <a:endParaRPr lang="fr-BE" sz="1400" dirty="0">
              <a:latin typeface="+mn-lt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830999" y="1342801"/>
            <a:ext cx="137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err="1" smtClean="0">
                <a:latin typeface="+mn-lt"/>
              </a:rPr>
              <a:t>privacy</a:t>
            </a:r>
            <a:endParaRPr lang="fr-BE" sz="1400" dirty="0">
              <a:latin typeface="+mn-lt"/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6345942" y="1317639"/>
            <a:ext cx="137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400" dirty="0" smtClean="0">
                <a:latin typeface="+mn-lt"/>
              </a:rPr>
              <a:t>Confiance</a:t>
            </a:r>
            <a:endParaRPr lang="fr-BE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6371209"/>
      </p:ext>
    </p:extLst>
  </p:cSld>
  <p:clrMapOvr>
    <a:masterClrMapping/>
  </p:clrMapOvr>
</p:sld>
</file>

<file path=ppt/theme/theme1.xml><?xml version="1.0" encoding="utf-8"?>
<a:theme xmlns:a="http://schemas.openxmlformats.org/drawingml/2006/main" name="UNamu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2004:Modèles:Présentations:Conceptions:Coin jaune</Template>
  <TotalTime>73222</TotalTime>
  <Words>520</Words>
  <Application>Microsoft Office PowerPoint</Application>
  <PresentationFormat>Affichage à l'écran (4:3)</PresentationFormat>
  <Paragraphs>162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ＭＳ Ｐゴシック</vt:lpstr>
      <vt:lpstr>Arial</vt:lpstr>
      <vt:lpstr>Calibri</vt:lpstr>
      <vt:lpstr>Courier New</vt:lpstr>
      <vt:lpstr>Frutiger LT Std 45 Light</vt:lpstr>
      <vt:lpstr>Times New Roman</vt:lpstr>
      <vt:lpstr>Verdana</vt:lpstr>
      <vt:lpstr>Wingdings</vt:lpstr>
      <vt:lpstr>UNamur</vt:lpstr>
      <vt:lpstr>Présentation PowerPoint</vt:lpstr>
      <vt:lpstr>Demography of Ageing People </vt:lpstr>
      <vt:lpstr>Societal Challenges of Ageing People</vt:lpstr>
      <vt:lpstr>Ageing People</vt:lpstr>
      <vt:lpstr>Internet of Things in Smarthome Context</vt:lpstr>
      <vt:lpstr>Agenda</vt:lpstr>
      <vt:lpstr>Challenges</vt:lpstr>
      <vt:lpstr>General Framework</vt:lpstr>
      <vt:lpstr>General Framework</vt:lpstr>
      <vt:lpstr>Usa Case</vt:lpstr>
      <vt:lpstr>Use case</vt:lpstr>
      <vt:lpstr>OUR DSL</vt:lpstr>
      <vt:lpstr>Devices Type Declaration</vt:lpstr>
      <vt:lpstr>Network Configuration</vt:lpstr>
      <vt:lpstr>Business Rules </vt:lpstr>
      <vt:lpstr>Présentation PowerPoint</vt:lpstr>
      <vt:lpstr>Présentation PowerPoint</vt:lpstr>
    </vt:vector>
  </TitlesOfParts>
  <Company>FUNDP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SPL for Food Traceability Software</dc:title>
  <dc:creator>Schobbens</dc:creator>
  <cp:lastModifiedBy>UNamur</cp:lastModifiedBy>
  <cp:revision>1297</cp:revision>
  <cp:lastPrinted>2016-08-18T16:35:47Z</cp:lastPrinted>
  <dcterms:created xsi:type="dcterms:W3CDTF">2003-10-08T07:15:15Z</dcterms:created>
  <dcterms:modified xsi:type="dcterms:W3CDTF">2016-09-12T15:03:49Z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