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70" autoAdjust="0"/>
  </p:normalViewPr>
  <p:slideViewPr>
    <p:cSldViewPr snapToGrid="0">
      <p:cViewPr varScale="1">
        <p:scale>
          <a:sx n="104" d="100"/>
          <a:sy n="104" d="100"/>
        </p:scale>
        <p:origin x="11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3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7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1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09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4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2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26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4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3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1886-43A8-4C6C-810B-BFF55A317533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8065-350B-490D-A658-46E284A6A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noProof="0" dirty="0" err="1" smtClean="0"/>
              <a:t>Towards</a:t>
            </a:r>
            <a:r>
              <a:rPr lang="fr-FR" b="1" noProof="0" dirty="0" smtClean="0"/>
              <a:t> a </a:t>
            </a:r>
            <a:r>
              <a:rPr lang="fr-FR" b="1" noProof="0" dirty="0" err="1" smtClean="0"/>
              <a:t>Formal</a:t>
            </a:r>
            <a:r>
              <a:rPr lang="fr-FR" b="1" noProof="0" dirty="0" smtClean="0"/>
              <a:t> </a:t>
            </a:r>
            <a:r>
              <a:rPr lang="fr-FR" b="1" noProof="0" dirty="0" err="1" smtClean="0"/>
              <a:t>Specification</a:t>
            </a:r>
            <a:r>
              <a:rPr lang="fr-FR" b="1" noProof="0" dirty="0" smtClean="0"/>
              <a:t> of Multi-</a:t>
            </a:r>
            <a:r>
              <a:rPr lang="fr-FR" b="1" noProof="0" dirty="0" err="1" smtClean="0"/>
              <a:t>Paradigm</a:t>
            </a:r>
            <a:r>
              <a:rPr lang="fr-FR" b="1" noProof="0" dirty="0" smtClean="0"/>
              <a:t> </a:t>
            </a:r>
            <a:r>
              <a:rPr lang="fr-FR" b="1" noProof="0" dirty="0" err="1" smtClean="0"/>
              <a:t>Modelling</a:t>
            </a:r>
            <a:endParaRPr lang="en-GB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91148"/>
          </a:xfrm>
        </p:spPr>
        <p:txBody>
          <a:bodyPr/>
          <a:lstStyle/>
          <a:p>
            <a:r>
              <a:rPr lang="fr-FR" dirty="0" smtClean="0"/>
              <a:t>Moussa </a:t>
            </a:r>
            <a:r>
              <a:rPr lang="fr-FR" cap="small" dirty="0" smtClean="0"/>
              <a:t>Amrani</a:t>
            </a:r>
            <a:r>
              <a:rPr lang="fr-FR" dirty="0" smtClean="0"/>
              <a:t>, Dominique </a:t>
            </a:r>
            <a:r>
              <a:rPr lang="fr-FR" cap="small" dirty="0"/>
              <a:t>Blouin</a:t>
            </a:r>
            <a:r>
              <a:rPr lang="fr-FR" dirty="0" smtClean="0"/>
              <a:t>, Robert </a:t>
            </a:r>
            <a:r>
              <a:rPr lang="fr-FR" cap="small" dirty="0"/>
              <a:t>Heinrich</a:t>
            </a:r>
            <a:r>
              <a:rPr lang="fr-FR" dirty="0" smtClean="0"/>
              <a:t>, </a:t>
            </a:r>
            <a:r>
              <a:rPr lang="fr-FR" dirty="0" err="1" smtClean="0"/>
              <a:t>Arend</a:t>
            </a:r>
            <a:r>
              <a:rPr lang="fr-FR" dirty="0" smtClean="0"/>
              <a:t> </a:t>
            </a:r>
            <a:r>
              <a:rPr lang="fr-FR" cap="small" dirty="0" err="1"/>
              <a:t>Rensink</a:t>
            </a:r>
            <a:r>
              <a:rPr lang="fr-FR" dirty="0" smtClean="0"/>
              <a:t>, Hans </a:t>
            </a:r>
            <a:r>
              <a:rPr lang="fr-FR" cap="small" dirty="0" err="1"/>
              <a:t>Vangheluwe</a:t>
            </a:r>
            <a:r>
              <a:rPr lang="fr-FR" dirty="0" smtClean="0"/>
              <a:t>, Andreas </a:t>
            </a:r>
            <a:r>
              <a:rPr lang="fr-FR" cap="small" dirty="0" err="1"/>
              <a:t>Wortmann</a:t>
            </a:r>
            <a:endParaRPr lang="en-GB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3672" y="6211669"/>
            <a:ext cx="609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MPM4CPS Workshop. 15 </a:t>
            </a:r>
            <a:r>
              <a:rPr lang="fr-FR" dirty="0" err="1" smtClean="0"/>
              <a:t>September</a:t>
            </a:r>
            <a:r>
              <a:rPr lang="fr-FR" dirty="0" smtClean="0"/>
              <a:t> 2019</a:t>
            </a:r>
          </a:p>
          <a:p>
            <a:r>
              <a:rPr lang="fr-FR" dirty="0" smtClean="0"/>
              <a:t>Co-</a:t>
            </a:r>
            <a:r>
              <a:rPr lang="fr-FR" dirty="0" err="1" smtClean="0"/>
              <a:t>located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Mo</a:t>
            </a:r>
            <a:r>
              <a:rPr lang="fr-FR" cap="small" dirty="0" err="1" smtClean="0"/>
              <a:t>Dels</a:t>
            </a:r>
            <a:r>
              <a:rPr lang="fr-FR" dirty="0" smtClean="0"/>
              <a:t> </a:t>
            </a:r>
            <a:r>
              <a:rPr lang="fr-FR" dirty="0" err="1" smtClean="0"/>
              <a:t>Conference</a:t>
            </a:r>
            <a:r>
              <a:rPr lang="fr-FR" dirty="0" smtClean="0"/>
              <a:t>, Munich, Germany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4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46024" cy="1325563"/>
          </a:xfrm>
        </p:spPr>
        <p:txBody>
          <a:bodyPr/>
          <a:lstStyle/>
          <a:p>
            <a:r>
              <a:rPr lang="en-GB" b="1" noProof="0" dirty="0" err="1" smtClean="0"/>
              <a:t>Cookie</a:t>
            </a:r>
            <a:r>
              <a:rPr lang="en-GB" b="1" cap="small" noProof="0" dirty="0" err="1" smtClean="0"/>
              <a:t>Cad</a:t>
            </a:r>
            <a:r>
              <a:rPr lang="en-GB" b="1" noProof="0" dirty="0" smtClean="0"/>
              <a:t> Properties</a:t>
            </a:r>
            <a:endParaRPr lang="en-GB" b="1" noProof="0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380950"/>
              </p:ext>
            </p:extLst>
          </p:nvPr>
        </p:nvGraphicFramePr>
        <p:xfrm>
          <a:off x="321125" y="1325563"/>
          <a:ext cx="7104243" cy="545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48">
                  <a:extLst>
                    <a:ext uri="{9D8B030D-6E8A-4147-A177-3AD203B41FA5}">
                      <a16:colId xmlns:a16="http://schemas.microsoft.com/office/drawing/2014/main" val="602499183"/>
                    </a:ext>
                  </a:extLst>
                </a:gridCol>
                <a:gridCol w="5288095">
                  <a:extLst>
                    <a:ext uri="{9D8B030D-6E8A-4147-A177-3AD203B41FA5}">
                      <a16:colId xmlns:a16="http://schemas.microsoft.com/office/drawing/2014/main" val="1673879231"/>
                    </a:ext>
                  </a:extLst>
                </a:gridCol>
              </a:tblGrid>
              <a:tr h="624613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[</a:t>
                      </a:r>
                      <a:r>
                        <a:rPr lang="fr-FR" sz="2400" dirty="0" err="1" smtClean="0"/>
                        <a:t>CookieCAD</a:t>
                      </a:r>
                      <a:r>
                        <a:rPr lang="fr-FR" sz="2400" dirty="0" smtClean="0"/>
                        <a:t>] </a:t>
                      </a:r>
                      <a:r>
                        <a:rPr lang="fr-FR" sz="2400" dirty="0" err="1" smtClean="0"/>
                        <a:t>CookieCAD</a:t>
                      </a:r>
                      <a:r>
                        <a:rPr lang="fr-FR" sz="2400" dirty="0" smtClean="0"/>
                        <a:t> Design &amp; </a:t>
                      </a:r>
                      <a:r>
                        <a:rPr lang="fr-FR" sz="2400" dirty="0" err="1" smtClean="0"/>
                        <a:t>Manufacturing</a:t>
                      </a:r>
                      <a:endParaRPr lang="en-GB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9344"/>
                  </a:ext>
                </a:extLst>
              </a:tr>
              <a:tr h="624613">
                <a:tc>
                  <a:txBody>
                    <a:bodyPr/>
                    <a:lstStyle/>
                    <a:p>
                      <a:r>
                        <a:rPr lang="en-GB" sz="1600" b="1" noProof="0" dirty="0" smtClean="0">
                          <a:solidFill>
                            <a:schemeClr val="tx1"/>
                          </a:solidFill>
                        </a:rPr>
                        <a:t>[CookieCAD1]</a:t>
                      </a:r>
                      <a:endParaRPr lang="en-GB" sz="16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Shall define points and lines in</a:t>
                      </a:r>
                      <a:r>
                        <a:rPr lang="en-GB" sz="1600" b="0" baseline="0" noProof="0" dirty="0" smtClean="0">
                          <a:solidFill>
                            <a:schemeClr val="tx1"/>
                          </a:solidFill>
                        </a:rPr>
                        <a:t> 2D</a:t>
                      </a:r>
                      <a:endParaRPr lang="en-GB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572492"/>
                  </a:ext>
                </a:extLst>
              </a:tr>
              <a:tr h="624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noProof="0" dirty="0" smtClean="0">
                          <a:solidFill>
                            <a:schemeClr val="tx1"/>
                          </a:solidFill>
                        </a:rPr>
                        <a:t>[CookieCAD2]</a:t>
                      </a:r>
                    </a:p>
                    <a:p>
                      <a:endParaRPr lang="en-GB" sz="16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Shape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defined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 a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of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endParaRPr lang="en-GB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22864"/>
                  </a:ext>
                </a:extLst>
              </a:tr>
              <a:tr h="10780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noProof="0" dirty="0" smtClean="0">
                          <a:solidFill>
                            <a:schemeClr val="tx1"/>
                          </a:solidFill>
                        </a:rPr>
                        <a:t>[CookieCAD3]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A valid shape ensures the following properties</a:t>
                      </a:r>
                      <a:r>
                        <a:rPr lang="en-GB" sz="1600" b="0" baseline="0" noProof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does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crossing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edges</a:t>
                      </a:r>
                      <a:endParaRPr lang="fr-FR" sz="1600" b="0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endParaRPr lang="en-GB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927715"/>
                  </a:ext>
                </a:extLst>
              </a:tr>
              <a:tr h="624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noProof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GB" sz="1600" b="1" noProof="0" dirty="0" err="1" smtClean="0">
                          <a:solidFill>
                            <a:schemeClr val="tx1"/>
                          </a:solidFill>
                        </a:rPr>
                        <a:t>CookieCADN</a:t>
                      </a:r>
                      <a:r>
                        <a:rPr lang="en-GB" sz="1600" b="1" noProof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b="0" noProof="0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fr-FR" sz="1600" b="0" noProof="0" dirty="0" err="1" smtClean="0">
                          <a:solidFill>
                            <a:schemeClr val="tx1"/>
                          </a:solidFill>
                        </a:rPr>
                        <a:t>material</a:t>
                      </a:r>
                      <a:r>
                        <a:rPr lang="fr-FR" sz="1600" b="0" noProof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0" noProof="0" dirty="0" err="1" smtClean="0">
                          <a:solidFill>
                            <a:schemeClr val="tx1"/>
                          </a:solidFill>
                        </a:rPr>
                        <a:t>shall</a:t>
                      </a:r>
                      <a:r>
                        <a:rPr lang="fr-FR" sz="1600" b="0" noProof="0" dirty="0" smtClean="0">
                          <a:solidFill>
                            <a:schemeClr val="tx1"/>
                          </a:solidFill>
                        </a:rPr>
                        <a:t> have</a:t>
                      </a:r>
                      <a:r>
                        <a:rPr lang="fr-FR" sz="1600" b="0" baseline="0" noProof="0" dirty="0" smtClean="0">
                          <a:solidFill>
                            <a:schemeClr val="tx1"/>
                          </a:solidFill>
                        </a:rPr>
                        <a:t> an acceptable </a:t>
                      </a:r>
                      <a:r>
                        <a:rPr lang="fr-FR" sz="1600" b="0" baseline="0" noProof="0" dirty="0" err="1" smtClean="0">
                          <a:solidFill>
                            <a:schemeClr val="tx1"/>
                          </a:solidFill>
                        </a:rPr>
                        <a:t>strain</a:t>
                      </a:r>
                      <a:r>
                        <a:rPr lang="fr-FR" sz="1600" b="0" baseline="0" noProof="0" dirty="0" smtClean="0">
                          <a:solidFill>
                            <a:schemeClr val="tx1"/>
                          </a:solidFill>
                        </a:rPr>
                        <a:t> factor</a:t>
                      </a:r>
                      <a:endParaRPr lang="en-GB" sz="16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39501"/>
                  </a:ext>
                </a:extLst>
              </a:tr>
              <a:tr h="624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noProof="0" dirty="0" smtClean="0">
                          <a:solidFill>
                            <a:schemeClr val="tx1"/>
                          </a:solidFill>
                        </a:rPr>
                        <a:t>[CookieCADN+1]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strain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factor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shall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comprised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…. </a:t>
                      </a:r>
                      <a:endParaRPr lang="en-GB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235911"/>
                  </a:ext>
                </a:extLst>
              </a:tr>
              <a:tr h="624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noProof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GB" sz="1600" b="1" noProof="0" dirty="0" err="1" smtClean="0">
                          <a:solidFill>
                            <a:schemeClr val="tx1"/>
                          </a:solidFill>
                        </a:rPr>
                        <a:t>CookieCADN+m</a:t>
                      </a:r>
                      <a:r>
                        <a:rPr lang="en-GB" sz="1600" b="1" noProof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acceptable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thickness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shall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defined</a:t>
                      </a:r>
                      <a:r>
                        <a:rPr lang="fr-FR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fr-FR" sz="16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manufacturing</a:t>
                      </a:r>
                      <a:endParaRPr lang="en-GB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110755"/>
                  </a:ext>
                </a:extLst>
              </a:tr>
              <a:tr h="624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noProof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600" b="1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GB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13436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493" y="4285561"/>
            <a:ext cx="4333277" cy="148390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425368" y="2280492"/>
            <a:ext cx="1784733" cy="25779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25368" y="2875402"/>
            <a:ext cx="1784733" cy="198303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25368" y="3679634"/>
            <a:ext cx="1784733" cy="117880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25368" y="4483865"/>
            <a:ext cx="2071172" cy="78219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425368" y="5662670"/>
            <a:ext cx="2487763" cy="20932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46024" cy="1325563"/>
          </a:xfrm>
        </p:spPr>
        <p:txBody>
          <a:bodyPr/>
          <a:lstStyle/>
          <a:p>
            <a:r>
              <a:rPr lang="en-GB" b="1" noProof="0" dirty="0" smtClean="0"/>
              <a:t>Enabler #1: Transformations </a:t>
            </a:r>
            <a:endParaRPr lang="en-GB" b="1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872" r="18656"/>
          <a:stretch/>
        </p:blipFill>
        <p:spPr>
          <a:xfrm>
            <a:off x="2891712" y="1080099"/>
            <a:ext cx="5562600" cy="500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b="1" noProof="0" dirty="0" smtClean="0"/>
              <a:t>Enabler #2: “Template” MM</a:t>
            </a:r>
            <a:endParaRPr lang="en-GB" b="1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8" y="1573212"/>
            <a:ext cx="2030514" cy="3894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1416" y="2550784"/>
            <a:ext cx="8830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 Java, the </a:t>
            </a:r>
            <a:r>
              <a:rPr lang="fr-FR" sz="2400" b="1" dirty="0" smtClean="0">
                <a:solidFill>
                  <a:srgbClr val="FF0000"/>
                </a:solidFill>
              </a:rPr>
              <a:t>structural part </a:t>
            </a:r>
            <a:r>
              <a:rPr lang="fr-FR" sz="2400" dirty="0" smtClean="0"/>
              <a:t>of the </a:t>
            </a:r>
            <a:r>
              <a:rPr lang="fr-FR" sz="2400" dirty="0" err="1" smtClean="0"/>
              <a:t>inheritance</a:t>
            </a:r>
            <a:r>
              <a:rPr lang="fr-FR" sz="2400" dirty="0" smtClean="0"/>
              <a:t> </a:t>
            </a:r>
            <a:r>
              <a:rPr lang="fr-FR" sz="2400" dirty="0" err="1" smtClean="0"/>
              <a:t>prop</a:t>
            </a:r>
            <a:r>
              <a:rPr lang="fr-FR" sz="2400" dirty="0" smtClean="0"/>
              <a:t> (OO1 – OO3) </a:t>
            </a:r>
            <a:r>
              <a:rPr lang="fr-FR" sz="2400" dirty="0" err="1" smtClean="0"/>
              <a:t>would</a:t>
            </a:r>
            <a:r>
              <a:rPr lang="fr-FR" sz="2400" dirty="0" smtClean="0"/>
              <a:t> correspond to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fr-FR" sz="2400" dirty="0" err="1" smtClean="0"/>
              <a:t>would</a:t>
            </a:r>
            <a:r>
              <a:rPr lang="fr-FR" sz="2400" dirty="0" smtClean="0"/>
              <a:t> match to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2400" dirty="0" smtClean="0"/>
              <a:t> or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2400" dirty="0" smtClean="0"/>
              <a:t> </a:t>
            </a:r>
            <a:r>
              <a:rPr lang="fr-FR" sz="2400" dirty="0" err="1" smtClean="0"/>
              <a:t>would</a:t>
            </a:r>
            <a:r>
              <a:rPr lang="fr-FR" sz="2400" dirty="0" smtClean="0"/>
              <a:t> match to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super[0..*]</a:t>
            </a:r>
            <a:r>
              <a:rPr lang="fr-FR" sz="2400" dirty="0" smtClean="0"/>
              <a:t> </a:t>
            </a:r>
            <a:r>
              <a:rPr lang="fr-FR" sz="2400" dirty="0" err="1" smtClean="0"/>
              <a:t>would</a:t>
            </a:r>
            <a:r>
              <a:rPr lang="fr-FR" sz="2400" dirty="0" smtClean="0"/>
              <a:t> match to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sz="2400" dirty="0" smtClean="0"/>
              <a:t> or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FR" sz="2400" dirty="0" smtClean="0"/>
              <a:t>, </a:t>
            </a:r>
            <a:br>
              <a:rPr lang="fr-FR" sz="2400" dirty="0" smtClean="0"/>
            </a:br>
            <a:r>
              <a:rPr lang="fr-FR" sz="2400" dirty="0" smtClean="0"/>
              <a:t>and </a:t>
            </a:r>
            <a:r>
              <a:rPr lang="fr-FR" sz="2400" dirty="0" err="1"/>
              <a:t>multiplicity</a:t>
            </a:r>
            <a:r>
              <a:rPr lang="fr-FR" sz="2400" dirty="0"/>
              <a:t>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restricted</a:t>
            </a:r>
            <a:r>
              <a:rPr lang="fr-FR" sz="2400" dirty="0"/>
              <a:t> to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b="1" noProof="0" dirty="0" smtClean="0"/>
              <a:t>Enabler #3: “Template” Transformations</a:t>
            </a:r>
            <a:endParaRPr lang="en-GB" b="1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13" y="917121"/>
            <a:ext cx="9139973" cy="2496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13552"/>
            <a:ext cx="10058400" cy="34444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291508" y="2225407"/>
            <a:ext cx="1663547" cy="236862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0" y="5237826"/>
            <a:ext cx="2532244" cy="1088706"/>
          </a:xfrm>
          <a:prstGeom prst="wedgeRectCallout">
            <a:avLst>
              <a:gd name="adj1" fmla="val 78251"/>
              <a:gd name="adj2" fmla="val -23059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cap="small" dirty="0" smtClean="0">
                <a:solidFill>
                  <a:schemeClr val="bg1"/>
                </a:solidFill>
              </a:rPr>
              <a:t>Transfo. </a:t>
            </a:r>
            <a:r>
              <a:rPr lang="fr-FR" cap="small" dirty="0" err="1" smtClean="0">
                <a:solidFill>
                  <a:schemeClr val="bg1"/>
                </a:solidFill>
              </a:rPr>
              <a:t>Typing</a:t>
            </a:r>
            <a:endParaRPr lang="fr-FR" cap="small" dirty="0" smtClean="0">
              <a:solidFill>
                <a:schemeClr val="bg1"/>
              </a:solidFill>
            </a:endParaRPr>
          </a:p>
          <a:p>
            <a:pPr algn="ctr"/>
            <a:r>
              <a:rPr lang="fr-FR" cap="small" dirty="0" smtClean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fr-FR" cap="small" dirty="0" smtClean="0">
                <a:solidFill>
                  <a:schemeClr val="bg1"/>
                </a:solidFill>
              </a:rPr>
              <a:t>« Interface » </a:t>
            </a:r>
            <a:r>
              <a:rPr lang="fr-FR" cap="small" dirty="0" err="1" smtClean="0">
                <a:solidFill>
                  <a:schemeClr val="bg1"/>
                </a:solidFill>
              </a:rPr>
              <a:t>Correctness</a:t>
            </a:r>
            <a:endParaRPr lang="en-GB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b="1" noProof="0" dirty="0" smtClean="0"/>
              <a:t>Conclusion</a:t>
            </a:r>
            <a:endParaRPr lang="en-GB" b="1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" y="1325563"/>
            <a:ext cx="3600000" cy="202500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23" y="1325563"/>
            <a:ext cx="3600000" cy="202500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87" y="1944329"/>
            <a:ext cx="3600000" cy="202500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762" y="2544045"/>
            <a:ext cx="3600000" cy="202500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41E47C2-8F6F-4596-8CE2-09CDA2027E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00" y="4407596"/>
            <a:ext cx="2161723" cy="21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3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b="1" noProof="0" dirty="0" smtClean="0"/>
              <a:t>Towards Multi-Paradigm Modelling for CPS</a:t>
            </a: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20035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b="1" noProof="0" dirty="0" smtClean="0">
                <a:solidFill>
                  <a:srgbClr val="FF0000"/>
                </a:solidFill>
              </a:rPr>
              <a:t>Towards</a:t>
            </a:r>
            <a:r>
              <a:rPr lang="en-GB" b="1" noProof="0" dirty="0" smtClean="0"/>
              <a:t> </a:t>
            </a:r>
            <a:r>
              <a:rPr lang="en-GB" b="1" noProof="0" dirty="0" smtClean="0">
                <a:solidFill>
                  <a:srgbClr val="FF0000"/>
                </a:solidFill>
              </a:rPr>
              <a:t>Multi-</a:t>
            </a:r>
            <a:r>
              <a:rPr lang="en-GB" b="1" noProof="0" dirty="0" smtClean="0"/>
              <a:t>Paradigm Modelling for </a:t>
            </a:r>
            <a:r>
              <a:rPr lang="en-GB" b="1" noProof="0" dirty="0" smtClean="0">
                <a:solidFill>
                  <a:srgbClr val="FF0000"/>
                </a:solidFill>
              </a:rPr>
              <a:t>CPS</a:t>
            </a:r>
            <a:endParaRPr lang="en-GB" b="1" noProof="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325563"/>
            <a:ext cx="114681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Relate Paradigms through </a:t>
            </a:r>
            <a:r>
              <a:rPr lang="en-GB" sz="2800" b="1" dirty="0" smtClean="0">
                <a:solidFill>
                  <a:srgbClr val="FF0000"/>
                </a:solidFill>
              </a:rPr>
              <a:t>relations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(last, left-out component of the paradigmatic structure)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Come with their own sets of paradigmatic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Add “sanity-check” (paradigmatic) properties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Apply</a:t>
            </a:r>
            <a:r>
              <a:rPr lang="fr-FR" sz="2800" dirty="0" smtClean="0"/>
              <a:t> math. </a:t>
            </a:r>
            <a:r>
              <a:rPr lang="fr-FR" sz="2800" dirty="0" err="1" smtClean="0"/>
              <a:t>framework</a:t>
            </a:r>
            <a:r>
              <a:rPr lang="fr-FR" sz="2800" dirty="0" smtClean="0"/>
              <a:t> to real-life case </a:t>
            </a:r>
            <a:r>
              <a:rPr lang="fr-FR" sz="2800" dirty="0" err="1" smtClean="0"/>
              <a:t>studies</a:t>
            </a:r>
            <a:endParaRPr lang="fr-F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Study</a:t>
            </a:r>
            <a:r>
              <a:rPr lang="fr-FR" sz="2400" dirty="0" smtClean="0"/>
              <a:t> FTG+PM </a:t>
            </a:r>
            <a:r>
              <a:rPr lang="fr-FR" sz="2400" dirty="0" err="1" smtClean="0"/>
              <a:t>produced</a:t>
            </a:r>
            <a:r>
              <a:rPr lang="fr-FR" sz="2400" dirty="0" smtClean="0"/>
              <a:t> </a:t>
            </a:r>
            <a:r>
              <a:rPr lang="fr-FR" sz="2400" dirty="0" err="1" smtClean="0"/>
              <a:t>during</a:t>
            </a:r>
            <a:r>
              <a:rPr lang="fr-FR" sz="2400" dirty="0" smtClean="0"/>
              <a:t> </a:t>
            </a:r>
            <a:r>
              <a:rPr lang="fr-FR" sz="2400" dirty="0" err="1" smtClean="0"/>
              <a:t>previous</a:t>
            </a:r>
            <a:r>
              <a:rPr lang="fr-FR" sz="2400" dirty="0" smtClean="0"/>
              <a:t> COST Workshops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Illustrate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self-</a:t>
            </a:r>
            <a:r>
              <a:rPr lang="fr-FR" sz="2400" dirty="0" err="1" smtClean="0"/>
              <a:t>contained</a:t>
            </a:r>
            <a:r>
              <a:rPr lang="fr-FR" sz="2400" dirty="0" smtClean="0"/>
              <a:t> Use Cases (</a:t>
            </a:r>
            <a:r>
              <a:rPr lang="fr-FR" sz="2400" dirty="0" err="1" smtClean="0"/>
              <a:t>PowerWindows</a:t>
            </a:r>
            <a:r>
              <a:rPr lang="fr-FR" sz="2400" dirty="0" smtClean="0"/>
              <a:t>? HPI </a:t>
            </a:r>
            <a:r>
              <a:rPr lang="fr-FR" sz="2400" dirty="0" err="1" smtClean="0"/>
              <a:t>Lab</a:t>
            </a:r>
            <a:r>
              <a:rPr lang="fr-FR" sz="2400" dirty="0" smtClean="0"/>
              <a:t> </a:t>
            </a:r>
            <a:r>
              <a:rPr lang="fr-FR" sz="2400" dirty="0" err="1" smtClean="0"/>
              <a:t>Robotics</a:t>
            </a:r>
            <a:r>
              <a:rPr lang="fr-FR" sz="2400" dirty="0" smtClean="0"/>
              <a:t>? </a:t>
            </a:r>
            <a:r>
              <a:rPr lang="fr-FR" sz="2400" dirty="0" err="1" smtClean="0"/>
              <a:t>Other</a:t>
            </a:r>
            <a:r>
              <a:rPr lang="fr-FR" sz="2400" dirty="0" smtClean="0"/>
              <a:t>?)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341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noProof="0" dirty="0" smtClean="0"/>
              <a:t>Science-y Definition of Paradigm</a:t>
            </a:r>
            <a:endParaRPr lang="en-GB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75" y="3864361"/>
            <a:ext cx="11718957" cy="2405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noProof="0" dirty="0" smtClean="0"/>
              <a:t>(Some) </a:t>
            </a:r>
            <a:r>
              <a:rPr lang="en-GB" sz="1800" i="1" noProof="0" dirty="0" smtClean="0"/>
              <a:t>universally recognized scientific </a:t>
            </a:r>
            <a:r>
              <a:rPr lang="en-GB" sz="1800" noProof="0" dirty="0" smtClean="0"/>
              <a:t>achievements that, for a time, provide model problems and solutions for a community of practitioners, i.e., [2]</a:t>
            </a:r>
          </a:p>
          <a:p>
            <a:pPr lvl="1"/>
            <a:r>
              <a:rPr lang="en-GB" sz="1600" i="1" noProof="0" dirty="0" smtClean="0"/>
              <a:t>what</a:t>
            </a:r>
            <a:r>
              <a:rPr lang="en-GB" sz="1600" noProof="0" dirty="0" smtClean="0"/>
              <a:t> is to be observed and scrutinized</a:t>
            </a:r>
          </a:p>
          <a:p>
            <a:pPr lvl="1"/>
            <a:r>
              <a:rPr lang="en-GB" sz="1600" noProof="0" dirty="0" smtClean="0"/>
              <a:t>the kind of </a:t>
            </a:r>
            <a:r>
              <a:rPr lang="en-GB" sz="1600" i="1" noProof="0" dirty="0" smtClean="0"/>
              <a:t>questions</a:t>
            </a:r>
            <a:r>
              <a:rPr lang="en-GB" sz="1600" noProof="0" dirty="0" smtClean="0"/>
              <a:t> that are supposed to be asked and probed for answers in relation to this subject</a:t>
            </a:r>
          </a:p>
          <a:p>
            <a:pPr lvl="1"/>
            <a:r>
              <a:rPr lang="en-GB" sz="1600" i="1" noProof="0" dirty="0" smtClean="0"/>
              <a:t>how</a:t>
            </a:r>
            <a:r>
              <a:rPr lang="en-GB" sz="1600" noProof="0" dirty="0" smtClean="0"/>
              <a:t> these questions are to be structured</a:t>
            </a:r>
          </a:p>
          <a:p>
            <a:pPr lvl="1"/>
            <a:r>
              <a:rPr lang="en-GB" sz="1600" i="1" noProof="0" dirty="0" smtClean="0"/>
              <a:t>what</a:t>
            </a:r>
            <a:r>
              <a:rPr lang="en-GB" sz="1600" noProof="0" dirty="0" smtClean="0"/>
              <a:t> predictions made by the primary theory within the discipline</a:t>
            </a:r>
          </a:p>
          <a:p>
            <a:pPr lvl="1"/>
            <a:r>
              <a:rPr lang="en-GB" sz="1600" i="1" noProof="0" dirty="0" smtClean="0"/>
              <a:t>how</a:t>
            </a:r>
            <a:r>
              <a:rPr lang="en-GB" sz="1600" noProof="0" dirty="0" smtClean="0"/>
              <a:t> the results of scientific investigations should be interpreted</a:t>
            </a:r>
          </a:p>
          <a:p>
            <a:pPr lvl="1"/>
            <a:r>
              <a:rPr lang="en-GB" sz="1600" i="1" noProof="0" dirty="0" smtClean="0"/>
              <a:t>how</a:t>
            </a:r>
            <a:r>
              <a:rPr lang="en-GB" sz="1600" noProof="0" dirty="0" smtClean="0"/>
              <a:t> an experiment is to be conducted, and </a:t>
            </a:r>
            <a:r>
              <a:rPr lang="en-GB" sz="1600" i="1" noProof="0" dirty="0" smtClean="0"/>
              <a:t>what</a:t>
            </a:r>
            <a:r>
              <a:rPr lang="en-GB" sz="1600" noProof="0" dirty="0" smtClean="0"/>
              <a:t> equipment is available to conduct the experiment</a:t>
            </a:r>
          </a:p>
          <a:p>
            <a:endParaRPr lang="en-GB" sz="2400" noProof="0" dirty="0" smtClean="0"/>
          </a:p>
          <a:p>
            <a:endParaRPr lang="en-GB" sz="2400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44855" y="6363477"/>
            <a:ext cx="11697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tabLst>
                <a:tab pos="265113" algn="l"/>
              </a:tabLst>
            </a:pPr>
            <a:r>
              <a:rPr lang="fr-FR" sz="1100" dirty="0"/>
              <a:t>[1] </a:t>
            </a:r>
            <a:r>
              <a:rPr lang="fr-FR" sz="1100" dirty="0" smtClean="0"/>
              <a:t>	https</a:t>
            </a:r>
            <a:r>
              <a:rPr lang="fr-FR" sz="1100" dirty="0"/>
              <a:t>://www.merriam-webster.com/dictionary/paradigm</a:t>
            </a:r>
          </a:p>
          <a:p>
            <a:pPr marL="265113" indent="-265113">
              <a:tabLst>
                <a:tab pos="265113" algn="l"/>
              </a:tabLst>
            </a:pPr>
            <a:r>
              <a:rPr lang="fr-FR" sz="1100" dirty="0"/>
              <a:t>[2] </a:t>
            </a:r>
            <a:r>
              <a:rPr lang="fr-FR" sz="1100" dirty="0" smtClean="0"/>
              <a:t>	</a:t>
            </a:r>
            <a:r>
              <a:rPr lang="en-GB" sz="1100" dirty="0" smtClean="0"/>
              <a:t>Kuhn</a:t>
            </a:r>
            <a:r>
              <a:rPr lang="en-GB" sz="1100" dirty="0"/>
              <a:t>, Thomas S. (1996). The Structure of Scientific Revolutions.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903" y="1325563"/>
            <a:ext cx="10879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Merriam-Webster [1</a:t>
            </a:r>
            <a:r>
              <a:rPr lang="en-GB" dirty="0" smtClean="0"/>
              <a:t>]: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 </a:t>
            </a:r>
            <a:r>
              <a:rPr lang="en-GB" b="1" dirty="0">
                <a:solidFill>
                  <a:srgbClr val="FF0000"/>
                </a:solidFill>
              </a:rPr>
              <a:t>example</a:t>
            </a:r>
            <a:r>
              <a:rPr lang="en-GB" dirty="0"/>
              <a:t>, a </a:t>
            </a:r>
            <a:r>
              <a:rPr lang="en-GB" b="1" dirty="0">
                <a:solidFill>
                  <a:srgbClr val="FF0000"/>
                </a:solidFill>
              </a:rPr>
              <a:t>pattern</a:t>
            </a:r>
            <a:r>
              <a:rPr lang="en-GB" dirty="0"/>
              <a:t>; an outstandingly clear or </a:t>
            </a:r>
            <a:r>
              <a:rPr lang="en-GB" b="1" dirty="0">
                <a:solidFill>
                  <a:srgbClr val="FF0000"/>
                </a:solidFill>
              </a:rPr>
              <a:t>typical example </a:t>
            </a:r>
            <a:r>
              <a:rPr lang="en-GB" dirty="0"/>
              <a:t>or </a:t>
            </a:r>
            <a:r>
              <a:rPr lang="en-GB" b="1" dirty="0" smtClean="0">
                <a:solidFill>
                  <a:srgbClr val="FF0000"/>
                </a:solidFill>
              </a:rPr>
              <a:t>archetype </a:t>
            </a:r>
            <a:r>
              <a:rPr lang="en-GB" dirty="0" smtClean="0"/>
              <a:t>[1]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b="1" dirty="0" smtClean="0">
                <a:solidFill>
                  <a:srgbClr val="FF0000"/>
                </a:solidFill>
              </a:rPr>
              <a:t>framework</a:t>
            </a:r>
            <a:r>
              <a:rPr lang="en-GB" dirty="0" smtClean="0"/>
              <a:t> containing the </a:t>
            </a:r>
            <a:r>
              <a:rPr lang="en-GB" b="1" dirty="0" smtClean="0">
                <a:solidFill>
                  <a:srgbClr val="FF0000"/>
                </a:solidFill>
              </a:rPr>
              <a:t>basic assumptions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ways of thinking</a:t>
            </a:r>
            <a:r>
              <a:rPr lang="en-GB" dirty="0" smtClean="0"/>
              <a:t>, and </a:t>
            </a:r>
            <a:r>
              <a:rPr lang="en-GB" b="1" dirty="0" smtClean="0">
                <a:solidFill>
                  <a:srgbClr val="FF0000"/>
                </a:solidFill>
              </a:rPr>
              <a:t>methodology </a:t>
            </a:r>
            <a:r>
              <a:rPr lang="en-GB" dirty="0" smtClean="0"/>
              <a:t>that are commonly accepted by members of a </a:t>
            </a:r>
            <a:r>
              <a:rPr lang="en-GB" b="1" dirty="0" smtClean="0">
                <a:solidFill>
                  <a:srgbClr val="FF0000"/>
                </a:solidFill>
              </a:rPr>
              <a:t>scientific community</a:t>
            </a:r>
            <a:r>
              <a:rPr lang="en-GB" dirty="0" smtClean="0"/>
              <a:t>, and such a cognitive framework shared by members of any discipline or group [1]</a:t>
            </a:r>
          </a:p>
          <a:p>
            <a:pPr marL="354013"/>
            <a:r>
              <a:rPr lang="en-GB" dirty="0" smtClean="0"/>
              <a:t>A </a:t>
            </a:r>
            <a:r>
              <a:rPr lang="en-GB" dirty="0"/>
              <a:t>philosophical and </a:t>
            </a:r>
            <a:r>
              <a:rPr lang="en-GB" b="1" dirty="0">
                <a:solidFill>
                  <a:srgbClr val="FF0000"/>
                </a:solidFill>
              </a:rPr>
              <a:t>theoretical framework </a:t>
            </a:r>
            <a:r>
              <a:rPr lang="en-GB" dirty="0"/>
              <a:t>of a scientific school or discipline within which </a:t>
            </a:r>
            <a:r>
              <a:rPr lang="en-GB" b="1" dirty="0">
                <a:solidFill>
                  <a:srgbClr val="FF0000"/>
                </a:solidFill>
              </a:rPr>
              <a:t>theories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laws</a:t>
            </a:r>
            <a:r>
              <a:rPr lang="en-GB" dirty="0"/>
              <a:t>, and </a:t>
            </a:r>
            <a:r>
              <a:rPr lang="en-GB" b="1" dirty="0">
                <a:solidFill>
                  <a:srgbClr val="FF0000"/>
                </a:solidFill>
              </a:rPr>
              <a:t>generalizations</a:t>
            </a:r>
            <a:r>
              <a:rPr lang="en-GB" dirty="0"/>
              <a:t> and the experiments performed in support of them are formulated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75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noProof="0" dirty="0" smtClean="0"/>
              <a:t>Object-Orientation on </a:t>
            </a:r>
            <a:r>
              <a:rPr lang="en-GB" b="1" cap="small" noProof="0" dirty="0" err="1" smtClean="0"/>
              <a:t>Gpl</a:t>
            </a:r>
            <a:r>
              <a:rPr lang="en-GB" b="1" noProof="0" dirty="0" err="1" smtClean="0"/>
              <a:t>s</a:t>
            </a:r>
            <a:endParaRPr lang="en-GB" b="1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44855" y="6581001"/>
            <a:ext cx="1169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tabLst>
                <a:tab pos="265113" algn="l"/>
              </a:tabLst>
            </a:pPr>
            <a:r>
              <a:rPr lang="fr-FR" sz="1100" dirty="0"/>
              <a:t>[1] </a:t>
            </a:r>
            <a:r>
              <a:rPr lang="fr-FR" sz="1100" dirty="0" smtClean="0"/>
              <a:t>	</a:t>
            </a:r>
            <a:r>
              <a:rPr lang="en-GB" sz="1100" dirty="0" smtClean="0"/>
              <a:t>P</a:t>
            </a:r>
            <a:r>
              <a:rPr lang="en-GB" sz="1100" dirty="0"/>
              <a:t>. Wegner, “Dimensions of Object-Based Language Design,” SIGPLAN Notices, vol. 22, no. 12, pp. 168–182, Dec. 1987.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712078"/>
              </p:ext>
            </p:extLst>
          </p:nvPr>
        </p:nvGraphicFramePr>
        <p:xfrm>
          <a:off x="241041" y="1325563"/>
          <a:ext cx="7148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48">
                  <a:extLst>
                    <a:ext uri="{9D8B030D-6E8A-4147-A177-3AD203B41FA5}">
                      <a16:colId xmlns:a16="http://schemas.microsoft.com/office/drawing/2014/main" val="602499183"/>
                    </a:ext>
                  </a:extLst>
                </a:gridCol>
                <a:gridCol w="6297756">
                  <a:extLst>
                    <a:ext uri="{9D8B030D-6E8A-4147-A177-3AD203B41FA5}">
                      <a16:colId xmlns:a16="http://schemas.microsoft.com/office/drawing/2014/main" val="16738792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[OO] Object</a:t>
                      </a:r>
                      <a:r>
                        <a:rPr lang="fr-FR" baseline="0" dirty="0" smtClean="0"/>
                        <a:t> Orientation [</a:t>
                      </a:r>
                      <a:r>
                        <a:rPr lang="fr-FR" baseline="0" dirty="0" err="1" smtClean="0"/>
                        <a:t>extracted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from</a:t>
                      </a:r>
                      <a:r>
                        <a:rPr lang="fr-FR" baseline="0" dirty="0" smtClean="0"/>
                        <a:t> 1]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[OO1]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Shall possess the concepts of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GB" noProof="0" dirty="0" smtClean="0"/>
                        <a:t> and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7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[OO2]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Objects shall possess a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en-GB" noProof="0" dirty="0" smtClean="0"/>
                        <a:t> and a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set of capabilities / operations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2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[OO3]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Shall</a:t>
                      </a:r>
                      <a:r>
                        <a:rPr lang="en-GB" baseline="0" noProof="0" dirty="0" smtClean="0"/>
                        <a:t> possess an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inheritance</a:t>
                      </a:r>
                      <a:r>
                        <a:rPr lang="en-GB" baseline="0" noProof="0" dirty="0" smtClean="0"/>
                        <a:t> mechanism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[OO4]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Inheritance</a:t>
                      </a:r>
                      <a:r>
                        <a:rPr lang="en-GB" baseline="0" noProof="0" dirty="0" smtClean="0"/>
                        <a:t> shall allow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operation reuse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3591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767" y="2187719"/>
            <a:ext cx="1472293" cy="981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27" y="1050745"/>
            <a:ext cx="1136974" cy="11369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83" y="1104321"/>
            <a:ext cx="703745" cy="7911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097" y="2002844"/>
            <a:ext cx="1727330" cy="9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noProof="0" dirty="0" smtClean="0"/>
              <a:t>Object-Orientation on </a:t>
            </a:r>
            <a:r>
              <a:rPr lang="en-GB" b="1" cap="small" noProof="0" dirty="0" err="1" smtClean="0"/>
              <a:t>Gpl</a:t>
            </a:r>
            <a:r>
              <a:rPr lang="en-GB" b="1" noProof="0" dirty="0" err="1" smtClean="0"/>
              <a:t>s</a:t>
            </a:r>
            <a:endParaRPr lang="en-GB" b="1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44855" y="6581001"/>
            <a:ext cx="1169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tabLst>
                <a:tab pos="265113" algn="l"/>
              </a:tabLst>
            </a:pPr>
            <a:r>
              <a:rPr lang="fr-FR" sz="1100" dirty="0"/>
              <a:t>[1] </a:t>
            </a:r>
            <a:r>
              <a:rPr lang="fr-FR" sz="1100" dirty="0" smtClean="0"/>
              <a:t>	</a:t>
            </a:r>
            <a:r>
              <a:rPr lang="en-GB" sz="1100" dirty="0" smtClean="0"/>
              <a:t>P</a:t>
            </a:r>
            <a:r>
              <a:rPr lang="en-GB" sz="1100" dirty="0"/>
              <a:t>. Wegner, “Dimensions of Object-Based Language Design,” SIGPLAN Notices, vol. 22, no. 12, pp. 168–182, Dec. 1987.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465343"/>
              </p:ext>
            </p:extLst>
          </p:nvPr>
        </p:nvGraphicFramePr>
        <p:xfrm>
          <a:off x="241041" y="1325563"/>
          <a:ext cx="7148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48">
                  <a:extLst>
                    <a:ext uri="{9D8B030D-6E8A-4147-A177-3AD203B41FA5}">
                      <a16:colId xmlns:a16="http://schemas.microsoft.com/office/drawing/2014/main" val="602499183"/>
                    </a:ext>
                  </a:extLst>
                </a:gridCol>
                <a:gridCol w="6297756">
                  <a:extLst>
                    <a:ext uri="{9D8B030D-6E8A-4147-A177-3AD203B41FA5}">
                      <a16:colId xmlns:a16="http://schemas.microsoft.com/office/drawing/2014/main" val="16738792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[OO_WEG] Object</a:t>
                      </a:r>
                      <a:r>
                        <a:rPr lang="fr-FR" baseline="0" dirty="0" smtClean="0"/>
                        <a:t> Orientation [</a:t>
                      </a:r>
                      <a:r>
                        <a:rPr lang="fr-FR" baseline="0" dirty="0" err="1" smtClean="0"/>
                        <a:t>extracted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from</a:t>
                      </a:r>
                      <a:r>
                        <a:rPr lang="fr-FR" baseline="0" dirty="0" smtClean="0"/>
                        <a:t> 1]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/>
                        <a:t>[OO1]</a:t>
                      </a:r>
                      <a:endParaRPr lang="en-GB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Shall possess the concepts of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GB" noProof="0" dirty="0" smtClean="0"/>
                        <a:t> and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7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/>
                        <a:t>[OO2]</a:t>
                      </a:r>
                      <a:endParaRPr lang="en-GB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Objects shall possess a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en-GB" noProof="0" dirty="0" smtClean="0"/>
                        <a:t> and a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set of capabilities / operations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2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/>
                        <a:t>[OO3]</a:t>
                      </a:r>
                      <a:endParaRPr lang="en-GB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Shall</a:t>
                      </a:r>
                      <a:r>
                        <a:rPr lang="en-GB" baseline="0" noProof="0" dirty="0" smtClean="0"/>
                        <a:t> possess an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inheritance</a:t>
                      </a:r>
                      <a:r>
                        <a:rPr lang="en-GB" baseline="0" noProof="0" dirty="0" smtClean="0"/>
                        <a:t> mechanism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/>
                        <a:t>[OO4]</a:t>
                      </a:r>
                      <a:endParaRPr lang="en-GB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Inheritance</a:t>
                      </a:r>
                      <a:r>
                        <a:rPr lang="en-GB" baseline="0" noProof="0" dirty="0" smtClean="0"/>
                        <a:t> shall allow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operation reuse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35911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187252"/>
              </p:ext>
            </p:extLst>
          </p:nvPr>
        </p:nvGraphicFramePr>
        <p:xfrm>
          <a:off x="241041" y="3726641"/>
          <a:ext cx="76619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41">
                  <a:extLst>
                    <a:ext uri="{9D8B030D-6E8A-4147-A177-3AD203B41FA5}">
                      <a16:colId xmlns:a16="http://schemas.microsoft.com/office/drawing/2014/main" val="602499183"/>
                    </a:ext>
                  </a:extLst>
                </a:gridCol>
                <a:gridCol w="6749847">
                  <a:extLst>
                    <a:ext uri="{9D8B030D-6E8A-4147-A177-3AD203B41FA5}">
                      <a16:colId xmlns:a16="http://schemas.microsoft.com/office/drawing/2014/main" val="16738792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[</a:t>
                      </a:r>
                      <a:r>
                        <a:rPr lang="fr-FR" dirty="0" err="1" smtClean="0"/>
                        <a:t>OO_Me</a:t>
                      </a:r>
                      <a:r>
                        <a:rPr lang="fr-FR" dirty="0" smtClean="0"/>
                        <a:t>] Object</a:t>
                      </a:r>
                      <a:r>
                        <a:rPr lang="fr-FR" baseline="0" dirty="0" smtClean="0"/>
                        <a:t> Orientation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Multiple </a:t>
                      </a:r>
                      <a:r>
                        <a:rPr lang="fr-FR" baseline="0" dirty="0" err="1" smtClean="0"/>
                        <a:t>Inheritance</a:t>
                      </a:r>
                      <a:r>
                        <a:rPr lang="fr-FR" baseline="0" dirty="0" smtClean="0"/>
                        <a:t> and …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[OO1]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Shall possess the concepts of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GB" noProof="0" dirty="0" smtClean="0"/>
                        <a:t> and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7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[OO2]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Objects shall possess a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en-GB" noProof="0" dirty="0" smtClean="0"/>
                        <a:t> and a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set of capabilities / operations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2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[OO3’]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Shall</a:t>
                      </a:r>
                      <a:r>
                        <a:rPr lang="en-GB" baseline="0" noProof="0" dirty="0" smtClean="0"/>
                        <a:t> possess a </a:t>
                      </a:r>
                      <a:r>
                        <a:rPr lang="en-GB" b="1" baseline="0" noProof="0" dirty="0" smtClean="0">
                          <a:solidFill>
                            <a:srgbClr val="00B050"/>
                          </a:solidFill>
                        </a:rPr>
                        <a:t>multiple</a:t>
                      </a:r>
                      <a:r>
                        <a:rPr lang="en-GB" baseline="0" noProof="0" dirty="0" smtClean="0"/>
                        <a:t>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inheritance</a:t>
                      </a:r>
                      <a:r>
                        <a:rPr lang="en-GB" baseline="0" noProof="0" dirty="0" smtClean="0"/>
                        <a:t> mechanism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[OO4]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Inheritance</a:t>
                      </a:r>
                      <a:r>
                        <a:rPr lang="en-GB" baseline="0" noProof="0" dirty="0" smtClean="0"/>
                        <a:t> shall allow </a:t>
                      </a:r>
                      <a:r>
                        <a:rPr lang="en-GB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operation reuse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noProof="0" dirty="0" smtClean="0"/>
                        <a:t>[OO5]</a:t>
                      </a:r>
                      <a:endParaRPr lang="en-GB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Shall</a:t>
                      </a:r>
                      <a:r>
                        <a:rPr lang="fr-FR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 </a:t>
                      </a:r>
                      <a:r>
                        <a:rPr lang="fr-FR" sz="1800" b="1" kern="1200" noProof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polymorphism</a:t>
                      </a:r>
                      <a:r>
                        <a:rPr lang="fr-FR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subtyping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9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noProof="0" dirty="0" smtClean="0"/>
                        <a:t>[OO6]</a:t>
                      </a:r>
                      <a:endParaRPr lang="en-GB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GB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0805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249" y="4914832"/>
            <a:ext cx="1808063" cy="5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37" y="4324273"/>
            <a:ext cx="1016230" cy="6974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859" y="3823790"/>
            <a:ext cx="1057524" cy="433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 b="24699"/>
          <a:stretch/>
        </p:blipFill>
        <p:spPr>
          <a:xfrm>
            <a:off x="10190775" y="3863846"/>
            <a:ext cx="1789537" cy="8677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767" y="2187719"/>
            <a:ext cx="1472293" cy="981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27" y="1050745"/>
            <a:ext cx="1136974" cy="11369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83" y="1104321"/>
            <a:ext cx="703745" cy="7911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097" y="2002844"/>
            <a:ext cx="1727330" cy="9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noProof="0" dirty="0" smtClean="0"/>
              <a:t>”Agile” Development</a:t>
            </a:r>
            <a:endParaRPr lang="en-GB" b="1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36046"/>
            <a:ext cx="1169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tabLst>
                <a:tab pos="265113" algn="l"/>
              </a:tabLst>
            </a:pPr>
            <a:r>
              <a:rPr lang="fr-FR" sz="1100" dirty="0"/>
              <a:t>[1] </a:t>
            </a:r>
            <a:r>
              <a:rPr lang="fr-FR" sz="1100" dirty="0" smtClean="0"/>
              <a:t>	</a:t>
            </a:r>
            <a:r>
              <a:rPr lang="en-GB" sz="1100" dirty="0" smtClean="0"/>
              <a:t>Kent </a:t>
            </a:r>
            <a:r>
              <a:rPr lang="en-GB" sz="1100" dirty="0"/>
              <a:t>Beck et al. (2001). "Principles behind the Agile Manifesto". Agile Alliance.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://www.agilealliance.org/agile101/12-principles-behind-the-agile-manifesto/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829991"/>
              </p:ext>
            </p:extLst>
          </p:nvPr>
        </p:nvGraphicFramePr>
        <p:xfrm>
          <a:off x="144855" y="3830132"/>
          <a:ext cx="717679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25">
                  <a:extLst>
                    <a:ext uri="{9D8B030D-6E8A-4147-A177-3AD203B41FA5}">
                      <a16:colId xmlns:a16="http://schemas.microsoft.com/office/drawing/2014/main" val="602499183"/>
                    </a:ext>
                  </a:extLst>
                </a:gridCol>
                <a:gridCol w="6108671">
                  <a:extLst>
                    <a:ext uri="{9D8B030D-6E8A-4147-A177-3AD203B41FA5}">
                      <a16:colId xmlns:a16="http://schemas.microsoft.com/office/drawing/2014/main" val="16738792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[</a:t>
                      </a:r>
                      <a:r>
                        <a:rPr lang="fr-FR" dirty="0" err="1" smtClean="0"/>
                        <a:t>Agile_Me</a:t>
                      </a:r>
                      <a:r>
                        <a:rPr lang="fr-FR" dirty="0" smtClean="0"/>
                        <a:t>] Agile </a:t>
                      </a:r>
                      <a:r>
                        <a:rPr lang="fr-FR" dirty="0" err="1" smtClean="0"/>
                        <a:t>Development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/>
                        <a:t>[Agile1]</a:t>
                      </a:r>
                      <a:endParaRPr lang="en-GB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Shall</a:t>
                      </a:r>
                      <a:r>
                        <a:rPr lang="en-GB" baseline="0" noProof="0" dirty="0" smtClean="0"/>
                        <a:t> follow a development lifecycle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7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/>
                        <a:t>[Agile2]</a:t>
                      </a:r>
                      <a:endParaRPr lang="en-GB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The full lifecycle, called macro, contains itself smaller, micro-lifecycles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2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noProof="0" dirty="0" smtClean="0"/>
                        <a:t>[Agile3]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noProof="0" dirty="0" err="1" smtClean="0"/>
                        <a:t>Each</a:t>
                      </a:r>
                      <a:r>
                        <a:rPr lang="fr-FR" noProof="0" dirty="0" smtClean="0"/>
                        <a:t> </a:t>
                      </a:r>
                      <a:r>
                        <a:rPr lang="fr-FR" noProof="0" dirty="0" err="1" smtClean="0"/>
                        <a:t>micro-cycle</a:t>
                      </a:r>
                      <a:r>
                        <a:rPr lang="fr-FR" baseline="0" noProof="0" dirty="0" smtClean="0"/>
                        <a:t> </a:t>
                      </a:r>
                      <a:r>
                        <a:rPr lang="fr-FR" baseline="0" noProof="0" dirty="0" err="1" smtClean="0"/>
                        <a:t>produces</a:t>
                      </a:r>
                      <a:r>
                        <a:rPr lang="fr-FR" baseline="0" noProof="0" dirty="0" smtClean="0"/>
                        <a:t> a </a:t>
                      </a:r>
                      <a:r>
                        <a:rPr lang="fr-FR" baseline="0" noProof="0" dirty="0" err="1" smtClean="0"/>
                        <a:t>working</a:t>
                      </a:r>
                      <a:r>
                        <a:rPr lang="fr-FR" baseline="0" noProof="0" dirty="0" smtClean="0"/>
                        <a:t> software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/>
                        <a:t>[Agile4]</a:t>
                      </a:r>
                      <a:endParaRPr lang="en-GB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noProof="0" dirty="0" err="1" smtClean="0"/>
                        <a:t>Each</a:t>
                      </a:r>
                      <a:r>
                        <a:rPr lang="fr-FR" noProof="0" dirty="0" smtClean="0"/>
                        <a:t> </a:t>
                      </a:r>
                      <a:r>
                        <a:rPr lang="fr-FR" noProof="0" dirty="0" err="1" smtClean="0"/>
                        <a:t>micro-cycle</a:t>
                      </a:r>
                      <a:r>
                        <a:rPr lang="fr-FR" baseline="0" noProof="0" dirty="0" smtClean="0"/>
                        <a:t> last </a:t>
                      </a:r>
                      <a:r>
                        <a:rPr lang="fr-FR" baseline="0" noProof="0" dirty="0" err="1" smtClean="0"/>
                        <a:t>between</a:t>
                      </a:r>
                      <a:r>
                        <a:rPr lang="fr-FR" baseline="0" noProof="0" dirty="0" smtClean="0"/>
                        <a:t> 2 </a:t>
                      </a:r>
                      <a:r>
                        <a:rPr lang="fr-FR" baseline="0" noProof="0" dirty="0" err="1" smtClean="0"/>
                        <a:t>weeks</a:t>
                      </a:r>
                      <a:r>
                        <a:rPr lang="fr-FR" baseline="0" noProof="0" dirty="0" smtClean="0"/>
                        <a:t> and 4 </a:t>
                      </a:r>
                      <a:r>
                        <a:rPr lang="fr-FR" baseline="0" noProof="0" dirty="0" err="1" smtClean="0"/>
                        <a:t>months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noProof="0" dirty="0" smtClean="0"/>
                        <a:t>[Agile5]</a:t>
                      </a:r>
                      <a:endParaRPr lang="en-GB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GB" sz="18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075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5903" y="1325563"/>
            <a:ext cx="10879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Our highest priority is to satisfy the customer through </a:t>
            </a:r>
            <a:r>
              <a:rPr lang="en-GB" b="1" dirty="0">
                <a:solidFill>
                  <a:srgbClr val="FF0000"/>
                </a:solidFill>
              </a:rPr>
              <a:t>early and continuous delivery </a:t>
            </a:r>
            <a:r>
              <a:rPr lang="en-GB" dirty="0"/>
              <a:t>of valuable software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Welcome </a:t>
            </a:r>
            <a:r>
              <a:rPr lang="en-GB" b="1" dirty="0">
                <a:solidFill>
                  <a:srgbClr val="FF0000"/>
                </a:solidFill>
              </a:rPr>
              <a:t>changing requirements</a:t>
            </a:r>
            <a:r>
              <a:rPr lang="en-GB" dirty="0"/>
              <a:t>, even late in development. Agile processes harness change for the customer’s competitive advantage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Deliver </a:t>
            </a:r>
            <a:r>
              <a:rPr lang="en-GB" b="1" dirty="0">
                <a:solidFill>
                  <a:srgbClr val="FF0000"/>
                </a:solidFill>
              </a:rPr>
              <a:t>working software frequently</a:t>
            </a:r>
            <a:r>
              <a:rPr lang="en-GB" dirty="0"/>
              <a:t>, from a </a:t>
            </a:r>
            <a:r>
              <a:rPr lang="en-GB" b="1" dirty="0">
                <a:solidFill>
                  <a:srgbClr val="FF0000"/>
                </a:solidFill>
              </a:rPr>
              <a:t>couple of weeks to a couple of months</a:t>
            </a:r>
            <a:r>
              <a:rPr lang="en-GB" dirty="0"/>
              <a:t>, with a preference to the </a:t>
            </a:r>
            <a:r>
              <a:rPr lang="en-GB" b="1" dirty="0">
                <a:solidFill>
                  <a:srgbClr val="FF0000"/>
                </a:solidFill>
              </a:rPr>
              <a:t>shorter timescale</a:t>
            </a:r>
            <a:r>
              <a:rPr lang="en-GB" dirty="0" smtClean="0"/>
              <a:t>.</a:t>
            </a:r>
          </a:p>
          <a:p>
            <a:r>
              <a:rPr lang="fr-FR" dirty="0" smtClean="0"/>
              <a:t>…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GB" b="1" dirty="0">
                <a:solidFill>
                  <a:srgbClr val="FF0000"/>
                </a:solidFill>
              </a:rPr>
              <a:t>Working software </a:t>
            </a:r>
            <a:r>
              <a:rPr lang="en-GB" dirty="0"/>
              <a:t>is the primary measure of progress.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017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noProof="0" dirty="0" smtClean="0"/>
              <a:t>Our notion of Paradigm</a:t>
            </a:r>
            <a:endParaRPr lang="en-GB" b="1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008" y="1041149"/>
                <a:ext cx="11488924" cy="56131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noProof="0" dirty="0" smtClean="0"/>
                  <a:t>A </a:t>
                </a:r>
                <a:r>
                  <a:rPr lang="en-GB" b="1" noProof="0" dirty="0" smtClean="0">
                    <a:solidFill>
                      <a:srgbClr val="FF0000"/>
                    </a:solidFill>
                  </a:rPr>
                  <a:t>paradigmatic</a:t>
                </a:r>
                <a:r>
                  <a:rPr lang="en-GB" noProof="0" dirty="0" smtClean="0"/>
                  <a:t> structure                that includes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fr-FR" noProof="0" dirty="0" smtClean="0"/>
                  <a:t>All </a:t>
                </a:r>
                <a:r>
                  <a:rPr lang="fr-FR" b="1" noProof="0" dirty="0" err="1" smtClean="0">
                    <a:solidFill>
                      <a:srgbClr val="FF0000"/>
                    </a:solidFill>
                  </a:rPr>
                  <a:t>languages</a:t>
                </a:r>
                <a:r>
                  <a:rPr lang="fr-FR" noProof="0" dirty="0" smtClean="0"/>
                  <a:t> </a:t>
                </a:r>
                <a:r>
                  <a:rPr lang="fr-FR" noProof="0" dirty="0" err="1" smtClean="0"/>
                  <a:t>manipulated</a:t>
                </a:r>
                <a:r>
                  <a:rPr lang="fr-FR" noProof="0" dirty="0" smtClean="0"/>
                  <a:t>;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fr-FR" dirty="0" smtClean="0"/>
                  <a:t>All </a:t>
                </a:r>
                <a:r>
                  <a:rPr lang="fr-FR" b="1" dirty="0" err="1" smtClean="0">
                    <a:solidFill>
                      <a:srgbClr val="FF0000"/>
                    </a:solidFill>
                  </a:rPr>
                  <a:t>processes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describing</a:t>
                </a:r>
                <a:r>
                  <a:rPr lang="fr-FR" dirty="0" smtClean="0"/>
                  <a:t> usage scenarios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fr-FR" noProof="0" dirty="0" smtClean="0"/>
                  <a:t>All </a:t>
                </a:r>
                <a:r>
                  <a:rPr lang="fr-FR" b="1" noProof="0" dirty="0" err="1" smtClean="0">
                    <a:solidFill>
                      <a:srgbClr val="FF0000"/>
                    </a:solidFill>
                  </a:rPr>
                  <a:t>relationships</a:t>
                </a:r>
                <a:r>
                  <a:rPr lang="fr-FR" noProof="0" dirty="0" smtClean="0"/>
                  <a:t> </a:t>
                </a:r>
                <a:r>
                  <a:rPr lang="fr-FR" noProof="0" dirty="0" err="1" smtClean="0"/>
                  <a:t>between</a:t>
                </a:r>
                <a:r>
                  <a:rPr lang="fr-FR" noProof="0" dirty="0" smtClean="0"/>
                  <a:t> </a:t>
                </a:r>
                <a:r>
                  <a:rPr lang="fr-FR" noProof="0" dirty="0" err="1" smtClean="0"/>
                  <a:t>both</a:t>
                </a:r>
                <a:endParaRPr lang="en-GB" noProof="0" dirty="0" smtClean="0"/>
              </a:p>
              <a:p>
                <a:endParaRPr lang="en-GB" noProof="0" dirty="0" smtClean="0"/>
              </a:p>
              <a:p>
                <a:r>
                  <a:rPr lang="en-GB" noProof="0" dirty="0" smtClean="0"/>
                  <a:t>A </a:t>
                </a:r>
                <a:r>
                  <a:rPr lang="en-GB" noProof="0" dirty="0" smtClean="0"/>
                  <a:t>function </a:t>
                </a:r>
                <a14:m>
                  <m:oMath xmlns:m="http://schemas.openxmlformats.org/officeDocument/2006/math">
                    <m:r>
                      <a:rPr lang="fr-FR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𝜾</m:t>
                    </m:r>
                    <m:r>
                      <a:rPr lang="fr-FR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fr-FR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𝐏𝐚𝐫𝐚𝐝𝐢𝐠𝐦𝐍𝐚𝐦𝐞</m:t>
                    </m:r>
                    <m:r>
                      <a:rPr lang="fr-FR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fr-FR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𝚷</m:t>
                    </m:r>
                    <m:r>
                      <a:rPr lang="fr-FR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b="1" noProof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dirty="0" smtClean="0"/>
                  <a:t>mapping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paradigm names </a:t>
                </a:r>
                <a:r>
                  <a:rPr lang="en-GB" dirty="0" smtClean="0"/>
                  <a:t>to </a:t>
                </a:r>
                <a:r>
                  <a:rPr lang="en-GB" b="1" dirty="0">
                    <a:solidFill>
                      <a:srgbClr val="FF0000"/>
                    </a:solidFill>
                  </a:rPr>
                  <a:t>(paradigmatic) properties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𝚷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characterising the </a:t>
                </a:r>
                <a:r>
                  <a:rPr lang="en-GB" noProof="0" dirty="0" smtClean="0"/>
                  <a:t>paradigms at hand</a:t>
                </a:r>
                <a:endParaRPr lang="en-GB" noProof="0" dirty="0" smtClean="0"/>
              </a:p>
              <a:p>
                <a:endParaRPr lang="en-GB" noProof="0" dirty="0" smtClean="0"/>
              </a:p>
              <a:p>
                <a:pPr marL="914400" lvl="2" indent="0">
                  <a:buNone/>
                </a:pPr>
                <a:endParaRPr lang="en-GB" noProof="0" dirty="0"/>
              </a:p>
              <a:p>
                <a:r>
                  <a:rPr lang="en-GB" noProof="0" dirty="0" smtClean="0"/>
                  <a:t>A </a:t>
                </a:r>
                <a:r>
                  <a:rPr lang="en-GB" b="1" noProof="0" dirty="0">
                    <a:solidFill>
                      <a:srgbClr val="FF0000"/>
                    </a:solidFill>
                  </a:rPr>
                  <a:t>checking </a:t>
                </a:r>
                <a:r>
                  <a:rPr lang="en-GB" b="1" noProof="0" dirty="0" smtClean="0">
                    <a:solidFill>
                      <a:srgbClr val="FF0000"/>
                    </a:solidFill>
                  </a:rPr>
                  <a:t>procedure                       </a:t>
                </a:r>
                <a:r>
                  <a:rPr lang="en-GB" noProof="0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⊢</m:t>
                    </m:r>
                    <m:r>
                      <m:rPr>
                        <m:sty m:val="p"/>
                      </m:rPr>
                      <a:rPr lang="en-GB" b="0" i="1" noProof="0" smtClean="0">
                        <a:latin typeface="Cambria Math" panose="02040503050406030204" pitchFamily="18" charset="0"/>
                      </a:rPr>
                      <m:t>PS</m:t>
                    </m:r>
                  </m:oMath>
                </a14:m>
                <a:endParaRPr lang="fr-FR" b="0" noProof="0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fr-FR" noProof="0" dirty="0" smtClean="0"/>
                  <a:t>May </a:t>
                </a:r>
                <a:r>
                  <a:rPr lang="fr-FR" noProof="0" dirty="0" err="1" smtClean="0"/>
                  <a:t>be</a:t>
                </a:r>
                <a:r>
                  <a:rPr lang="fr-FR" noProof="0" dirty="0" smtClean="0"/>
                  <a:t> </a:t>
                </a:r>
                <a:r>
                  <a:rPr lang="fr-FR" noProof="0" dirty="0" err="1" smtClean="0"/>
                  <a:t>automatic</a:t>
                </a:r>
                <a:r>
                  <a:rPr lang="fr-FR" noProof="0" dirty="0" smtClean="0"/>
                  <a:t> (for </a:t>
                </a:r>
                <a:r>
                  <a:rPr lang="fr-FR" noProof="0" dirty="0" err="1" smtClean="0"/>
                  <a:t>some</a:t>
                </a:r>
                <a:r>
                  <a:rPr lang="fr-FR" noProof="0" dirty="0" smtClean="0"/>
                  <a:t> parts)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fr-FR" dirty="0" smtClean="0"/>
                  <a:t>But </a:t>
                </a:r>
                <a:r>
                  <a:rPr lang="fr-FR" dirty="0" err="1" smtClean="0"/>
                  <a:t>may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well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include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human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checking</a:t>
                </a:r>
                <a:endParaRPr lang="fr-F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endParaRPr lang="en-GB" noProof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</a:rPr>
                      <m:t>PS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b="1" dirty="0" err="1" smtClean="0">
                    <a:solidFill>
                      <a:srgbClr val="FF0000"/>
                    </a:solidFill>
                  </a:rPr>
                  <a:t>embodies</a:t>
                </a:r>
                <a:r>
                  <a:rPr lang="fr-FR" b="1" dirty="0"/>
                  <a:t> </a:t>
                </a:r>
                <a:r>
                  <a:rPr lang="fr-FR" dirty="0" smtClean="0"/>
                  <a:t>(or </a:t>
                </a:r>
                <a:r>
                  <a:rPr lang="fr-FR" dirty="0" err="1" smtClean="0">
                    <a:solidFill>
                      <a:srgbClr val="FF0000"/>
                    </a:solidFill>
                  </a:rPr>
                  <a:t>follows</a:t>
                </a:r>
                <a:r>
                  <a:rPr lang="fr-FR" dirty="0" smtClean="0"/>
                  <a:t>, or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qualifies as</a:t>
                </a:r>
                <a:r>
                  <a:rPr lang="fr-FR" dirty="0" smtClean="0"/>
                  <a:t>) </a:t>
                </a:r>
                <a:r>
                  <a:rPr lang="fr-FR" dirty="0" err="1" smtClean="0"/>
                  <a:t>paradigm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iff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𝜾</m:t>
                    </m:r>
                    <m:d>
                      <m:d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⊢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𝐏𝐒</m:t>
                    </m:r>
                  </m:oMath>
                </a14:m>
                <a:endParaRPr lang="fr-FR" b="1" dirty="0"/>
              </a:p>
              <a:p>
                <a:endParaRPr lang="en-GB" noProof="0" dirty="0" smtClean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008" y="1041149"/>
                <a:ext cx="11488924" cy="5613147"/>
              </a:xfrm>
              <a:blipFill>
                <a:blip r:embed="rId2"/>
                <a:stretch>
                  <a:fillRect l="-955" t="-2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70" y="1026796"/>
            <a:ext cx="1293845" cy="4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noProof="0" dirty="0" smtClean="0">
                <a:solidFill>
                  <a:schemeClr val="bg1"/>
                </a:solidFill>
              </a:rPr>
              <a:t>Cookie </a:t>
            </a:r>
            <a:r>
              <a:rPr lang="en-GB" b="1" noProof="0" dirty="0" smtClean="0"/>
              <a:t>Computer-Aided Design</a:t>
            </a:r>
            <a:endParaRPr lang="en-GB" b="1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8" y="1325563"/>
            <a:ext cx="635000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2774301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46024" cy="1325563"/>
          </a:xfrm>
        </p:spPr>
        <p:txBody>
          <a:bodyPr/>
          <a:lstStyle/>
          <a:p>
            <a:r>
              <a:rPr lang="en-GB" b="1" noProof="0" dirty="0" smtClean="0">
                <a:solidFill>
                  <a:srgbClr val="FF0000"/>
                </a:solidFill>
              </a:rPr>
              <a:t>Cookie</a:t>
            </a:r>
            <a:r>
              <a:rPr lang="en-GB" b="1" noProof="0" dirty="0" smtClean="0">
                <a:solidFill>
                  <a:schemeClr val="bg1"/>
                </a:solidFill>
              </a:rPr>
              <a:t> </a:t>
            </a:r>
            <a:r>
              <a:rPr lang="en-GB" b="1" noProof="0" dirty="0" smtClean="0"/>
              <a:t>Computer-Aided Design </a:t>
            </a:r>
            <a:r>
              <a:rPr lang="en-GB" b="1" noProof="0" dirty="0" smtClean="0">
                <a:solidFill>
                  <a:srgbClr val="FF0000"/>
                </a:solidFill>
              </a:rPr>
              <a:t>&amp; Manufacturing</a:t>
            </a:r>
            <a:endParaRPr lang="en-GB" b="1" noProof="0" dirty="0">
              <a:solidFill>
                <a:srgbClr val="FF0000"/>
              </a:solidFill>
            </a:endParaRPr>
          </a:p>
        </p:txBody>
      </p:sp>
      <p:pic>
        <p:nvPicPr>
          <p:cNvPr id="5" name="Grafik 10">
            <a:extLst>
              <a:ext uri="{FF2B5EF4-FFF2-40B4-BE49-F238E27FC236}">
                <a16:creationId xmlns:a16="http://schemas.microsoft.com/office/drawing/2014/main" id="{B41E47C2-8F6F-4596-8CE2-09CDA2027E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4" y="1801424"/>
            <a:ext cx="3779864" cy="3779864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04F0EF8-D1B4-48E2-8670-A1828A8E6E83}"/>
              </a:ext>
            </a:extLst>
          </p:cNvPr>
          <p:cNvCxnSpPr>
            <a:cxnSpLocks/>
          </p:cNvCxnSpPr>
          <p:nvPr/>
        </p:nvCxnSpPr>
        <p:spPr>
          <a:xfrm flipV="1">
            <a:off x="8017556" y="1916913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6">
            <a:extLst>
              <a:ext uri="{FF2B5EF4-FFF2-40B4-BE49-F238E27FC236}">
                <a16:creationId xmlns:a16="http://schemas.microsoft.com/office/drawing/2014/main" id="{F0A9EC3B-ECFD-44AE-84AB-CDC698D0841F}"/>
              </a:ext>
            </a:extLst>
          </p:cNvPr>
          <p:cNvCxnSpPr>
            <a:cxnSpLocks/>
          </p:cNvCxnSpPr>
          <p:nvPr/>
        </p:nvCxnSpPr>
        <p:spPr>
          <a:xfrm flipV="1">
            <a:off x="8008031" y="3461034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8">
            <a:extLst>
              <a:ext uri="{FF2B5EF4-FFF2-40B4-BE49-F238E27FC236}">
                <a16:creationId xmlns:a16="http://schemas.microsoft.com/office/drawing/2014/main" id="{1C727F24-5F5B-4559-9516-61F05E526DA5}"/>
              </a:ext>
            </a:extLst>
          </p:cNvPr>
          <p:cNvSpPr txBox="1"/>
          <p:nvPr/>
        </p:nvSpPr>
        <p:spPr>
          <a:xfrm>
            <a:off x="7879409" y="16047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94CFDF3F-6F45-431A-BCE0-83B4112F3C04}"/>
              </a:ext>
            </a:extLst>
          </p:cNvPr>
          <p:cNvSpPr txBox="1"/>
          <p:nvPr/>
        </p:nvSpPr>
        <p:spPr>
          <a:xfrm>
            <a:off x="9874931" y="32668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3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8435647" y="253710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2">
            <a:extLst>
              <a:ext uri="{FF2B5EF4-FFF2-40B4-BE49-F238E27FC236}">
                <a16:creationId xmlns:a16="http://schemas.microsoft.com/office/drawing/2014/main" id="{D39C3E62-A525-4F39-BE36-BC3D41D33DFE}"/>
              </a:ext>
            </a:extLst>
          </p:cNvPr>
          <p:cNvSpPr/>
          <p:nvPr/>
        </p:nvSpPr>
        <p:spPr>
          <a:xfrm>
            <a:off x="9217825" y="253310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3">
            <a:extLst>
              <a:ext uri="{FF2B5EF4-FFF2-40B4-BE49-F238E27FC236}">
                <a16:creationId xmlns:a16="http://schemas.microsoft.com/office/drawing/2014/main" id="{7A5BFFC0-0CA1-48C3-980C-49EAF0AD1E9E}"/>
              </a:ext>
            </a:extLst>
          </p:cNvPr>
          <p:cNvSpPr/>
          <p:nvPr/>
        </p:nvSpPr>
        <p:spPr>
          <a:xfrm>
            <a:off x="8826736" y="1974063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Connector 15"/>
          <p:cNvCxnSpPr>
            <a:stCxn id="15" idx="3"/>
            <a:endCxn id="13" idx="7"/>
          </p:cNvCxnSpPr>
          <p:nvPr/>
        </p:nvCxnSpPr>
        <p:spPr>
          <a:xfrm flipH="1">
            <a:off x="8497103" y="2035519"/>
            <a:ext cx="340177" cy="5121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5"/>
            <a:endCxn id="14" idx="1"/>
          </p:cNvCxnSpPr>
          <p:nvPr/>
        </p:nvCxnSpPr>
        <p:spPr>
          <a:xfrm>
            <a:off x="8888192" y="2035519"/>
            <a:ext cx="340177" cy="5081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3" idx="6"/>
          </p:cNvCxnSpPr>
          <p:nvPr/>
        </p:nvCxnSpPr>
        <p:spPr>
          <a:xfrm flipH="1">
            <a:off x="8507647" y="2569102"/>
            <a:ext cx="710178" cy="40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8440442" y="309049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Connector 19"/>
          <p:cNvCxnSpPr>
            <a:stCxn id="19" idx="0"/>
            <a:endCxn id="13" idx="4"/>
          </p:cNvCxnSpPr>
          <p:nvPr/>
        </p:nvCxnSpPr>
        <p:spPr>
          <a:xfrm flipH="1" flipV="1">
            <a:off x="8471647" y="2609109"/>
            <a:ext cx="4795" cy="481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9224942" y="309049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21" idx="0"/>
            <a:endCxn id="14" idx="4"/>
          </p:cNvCxnSpPr>
          <p:nvPr/>
        </p:nvCxnSpPr>
        <p:spPr>
          <a:xfrm flipH="1" flipV="1">
            <a:off x="9253825" y="2605102"/>
            <a:ext cx="7117" cy="485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2"/>
            <a:endCxn id="19" idx="6"/>
          </p:cNvCxnSpPr>
          <p:nvPr/>
        </p:nvCxnSpPr>
        <p:spPr>
          <a:xfrm flipH="1">
            <a:off x="8512442" y="3126499"/>
            <a:ext cx="7125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4"/>
          </p:cNvCxnSpPr>
          <p:nvPr/>
        </p:nvCxnSpPr>
        <p:spPr>
          <a:xfrm>
            <a:off x="8476442" y="3162499"/>
            <a:ext cx="0" cy="30785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2"/>
          </p:cNvCxnSpPr>
          <p:nvPr/>
        </p:nvCxnSpPr>
        <p:spPr>
          <a:xfrm flipH="1">
            <a:off x="8006679" y="3126499"/>
            <a:ext cx="433763" cy="40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53904" y="2035519"/>
            <a:ext cx="2528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Valid</a:t>
            </a:r>
            <a:r>
              <a:rPr lang="fr-FR" dirty="0" smtClean="0"/>
              <a:t> Cookie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welded</a:t>
            </a:r>
            <a:r>
              <a:rPr lang="fr-FR" dirty="0" smtClean="0"/>
              <a:t> parts?</a:t>
            </a:r>
            <a:endParaRPr lang="en-GB" dirty="0"/>
          </a:p>
        </p:txBody>
      </p:sp>
      <p:cxnSp>
        <p:nvCxnSpPr>
          <p:cNvPr id="26" name="Gerade Verbindung mit Pfeil 14">
            <a:extLst>
              <a:ext uri="{FF2B5EF4-FFF2-40B4-BE49-F238E27FC236}">
                <a16:creationId xmlns:a16="http://schemas.microsoft.com/office/drawing/2014/main" id="{47D2AE1A-9C58-4569-888B-04F994F68BC9}"/>
              </a:ext>
            </a:extLst>
          </p:cNvPr>
          <p:cNvCxnSpPr>
            <a:cxnSpLocks/>
          </p:cNvCxnSpPr>
          <p:nvPr/>
        </p:nvCxnSpPr>
        <p:spPr>
          <a:xfrm flipV="1">
            <a:off x="8044799" y="4737399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5">
            <a:extLst>
              <a:ext uri="{FF2B5EF4-FFF2-40B4-BE49-F238E27FC236}">
                <a16:creationId xmlns:a16="http://schemas.microsoft.com/office/drawing/2014/main" id="{E6445CD3-26D5-4AF7-8AAA-F929C087EDCA}"/>
              </a:ext>
            </a:extLst>
          </p:cNvPr>
          <p:cNvCxnSpPr>
            <a:cxnSpLocks/>
          </p:cNvCxnSpPr>
          <p:nvPr/>
        </p:nvCxnSpPr>
        <p:spPr>
          <a:xfrm flipV="1">
            <a:off x="8035274" y="6281520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17">
            <a:extLst>
              <a:ext uri="{FF2B5EF4-FFF2-40B4-BE49-F238E27FC236}">
                <a16:creationId xmlns:a16="http://schemas.microsoft.com/office/drawing/2014/main" id="{E15CD3DD-C4B8-48A7-AC2A-90859DF130E8}"/>
              </a:ext>
            </a:extLst>
          </p:cNvPr>
          <p:cNvSpPr txBox="1"/>
          <p:nvPr/>
        </p:nvSpPr>
        <p:spPr>
          <a:xfrm>
            <a:off x="7906652" y="44252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0" name="Textfeld 18">
            <a:extLst>
              <a:ext uri="{FF2B5EF4-FFF2-40B4-BE49-F238E27FC236}">
                <a16:creationId xmlns:a16="http://schemas.microsoft.com/office/drawing/2014/main" id="{F3096DCC-AD5A-4557-A653-9F75656F1655}"/>
              </a:ext>
            </a:extLst>
          </p:cNvPr>
          <p:cNvSpPr txBox="1"/>
          <p:nvPr/>
        </p:nvSpPr>
        <p:spPr>
          <a:xfrm>
            <a:off x="9902174" y="6087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1" name="Gleichschenkliges Dreieck 19">
            <a:extLst>
              <a:ext uri="{FF2B5EF4-FFF2-40B4-BE49-F238E27FC236}">
                <a16:creationId xmlns:a16="http://schemas.microsoft.com/office/drawing/2014/main" id="{C5BAA65B-FDD5-4862-A7A7-306A046117ED}"/>
              </a:ext>
            </a:extLst>
          </p:cNvPr>
          <p:cNvSpPr/>
          <p:nvPr/>
        </p:nvSpPr>
        <p:spPr>
          <a:xfrm>
            <a:off x="8178149" y="4842174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23">
            <a:extLst>
              <a:ext uri="{FF2B5EF4-FFF2-40B4-BE49-F238E27FC236}">
                <a16:creationId xmlns:a16="http://schemas.microsoft.com/office/drawing/2014/main" id="{B31ECE8A-BCC9-4F74-976C-5AB4019F074D}"/>
              </a:ext>
            </a:extLst>
          </p:cNvPr>
          <p:cNvSpPr/>
          <p:nvPr/>
        </p:nvSpPr>
        <p:spPr>
          <a:xfrm rot="19314449">
            <a:off x="8100253" y="4336400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er 34">
            <a:extLst>
              <a:ext uri="{FF2B5EF4-FFF2-40B4-BE49-F238E27FC236}">
                <a16:creationId xmlns:a16="http://schemas.microsoft.com/office/drawing/2014/main" id="{34C438A6-1CC4-4143-8B43-BC2A43E9F682}"/>
              </a:ext>
            </a:extLst>
          </p:cNvPr>
          <p:cNvSpPr/>
          <p:nvPr/>
        </p:nvSpPr>
        <p:spPr>
          <a:xfrm>
            <a:off x="8446499" y="444184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er 35">
            <a:extLst>
              <a:ext uri="{FF2B5EF4-FFF2-40B4-BE49-F238E27FC236}">
                <a16:creationId xmlns:a16="http://schemas.microsoft.com/office/drawing/2014/main" id="{FD7DB110-DD7C-4FBD-A539-70E87F663F12}"/>
              </a:ext>
            </a:extLst>
          </p:cNvPr>
          <p:cNvSpPr/>
          <p:nvPr/>
        </p:nvSpPr>
        <p:spPr>
          <a:xfrm>
            <a:off x="8921435" y="481036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Verbinder 36">
            <a:extLst>
              <a:ext uri="{FF2B5EF4-FFF2-40B4-BE49-F238E27FC236}">
                <a16:creationId xmlns:a16="http://schemas.microsoft.com/office/drawing/2014/main" id="{376CE98B-1F8A-4799-ACA5-3A6AE3D0232D}"/>
              </a:ext>
            </a:extLst>
          </p:cNvPr>
          <p:cNvSpPr/>
          <p:nvPr/>
        </p:nvSpPr>
        <p:spPr>
          <a:xfrm>
            <a:off x="9848000" y="496271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er 37">
            <a:extLst>
              <a:ext uri="{FF2B5EF4-FFF2-40B4-BE49-F238E27FC236}">
                <a16:creationId xmlns:a16="http://schemas.microsoft.com/office/drawing/2014/main" id="{AAE4CCE0-7E4C-4361-B1FB-6FCC82D65A0A}"/>
              </a:ext>
            </a:extLst>
          </p:cNvPr>
          <p:cNvSpPr/>
          <p:nvPr/>
        </p:nvSpPr>
        <p:spPr>
          <a:xfrm>
            <a:off x="8628273" y="5940801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er 39">
            <a:extLst>
              <a:ext uri="{FF2B5EF4-FFF2-40B4-BE49-F238E27FC236}">
                <a16:creationId xmlns:a16="http://schemas.microsoft.com/office/drawing/2014/main" id="{9BE9F8BA-DD35-4F10-AEC8-5D33A7245C36}"/>
              </a:ext>
            </a:extLst>
          </p:cNvPr>
          <p:cNvSpPr/>
          <p:nvPr/>
        </p:nvSpPr>
        <p:spPr>
          <a:xfrm>
            <a:off x="8137852" y="6092725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ussdiagramm: Verbinder 41">
            <a:extLst>
              <a:ext uri="{FF2B5EF4-FFF2-40B4-BE49-F238E27FC236}">
                <a16:creationId xmlns:a16="http://schemas.microsoft.com/office/drawing/2014/main" id="{1DF7D2AE-ACFE-4D03-A23B-CD013418AE9A}"/>
              </a:ext>
            </a:extLst>
          </p:cNvPr>
          <p:cNvSpPr/>
          <p:nvPr/>
        </p:nvSpPr>
        <p:spPr>
          <a:xfrm>
            <a:off x="9702174" y="6087614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853904" y="4737399"/>
            <a:ext cx="2528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Invalid Cookie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crossing 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“floating”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3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46024" cy="1325563"/>
          </a:xfrm>
        </p:spPr>
        <p:txBody>
          <a:bodyPr/>
          <a:lstStyle/>
          <a:p>
            <a:r>
              <a:rPr lang="en-GB" b="1" noProof="0" dirty="0" err="1" smtClean="0"/>
              <a:t>Cookie</a:t>
            </a:r>
            <a:r>
              <a:rPr lang="en-GB" b="1" cap="small" noProof="0" dirty="0" err="1" smtClean="0"/>
              <a:t>Cad</a:t>
            </a:r>
            <a:r>
              <a:rPr lang="en-GB" b="1" noProof="0" dirty="0" smtClean="0"/>
              <a:t> MM + Processes</a:t>
            </a:r>
            <a:endParaRPr lang="en-GB" b="1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4390"/>
            <a:ext cx="10058400" cy="15976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98748"/>
            <a:ext cx="10058400" cy="34444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0" y="6426816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tabLst>
                <a:tab pos="265113" algn="l"/>
              </a:tabLst>
            </a:pPr>
            <a:r>
              <a:rPr lang="fr-FR" sz="1100" dirty="0" smtClean="0"/>
              <a:t>[1]	</a:t>
            </a:r>
            <a:r>
              <a:rPr lang="en-GB" sz="1100" dirty="0" smtClean="0"/>
              <a:t>L</a:t>
            </a:r>
            <a:r>
              <a:rPr lang="en-GB" sz="1100" dirty="0"/>
              <a:t>. </a:t>
            </a:r>
            <a:r>
              <a:rPr lang="en-GB" sz="1100" dirty="0" err="1"/>
              <a:t>Lúcio</a:t>
            </a:r>
            <a:r>
              <a:rPr lang="en-GB" sz="1100" dirty="0"/>
              <a:t>, S. </a:t>
            </a:r>
            <a:r>
              <a:rPr lang="en-GB" sz="1100" dirty="0" err="1"/>
              <a:t>Mustafiz</a:t>
            </a:r>
            <a:r>
              <a:rPr lang="en-GB" sz="1100" dirty="0"/>
              <a:t>, J. </a:t>
            </a:r>
            <a:r>
              <a:rPr lang="en-GB" sz="1100" dirty="0" err="1"/>
              <a:t>Denil</a:t>
            </a:r>
            <a:r>
              <a:rPr lang="en-GB" sz="1100" dirty="0"/>
              <a:t>, B. Meyers, and H. </a:t>
            </a:r>
            <a:r>
              <a:rPr lang="en-GB" sz="1100" dirty="0" err="1" smtClean="0"/>
              <a:t>Vangheluwe</a:t>
            </a:r>
            <a:r>
              <a:rPr lang="en-GB" sz="1100" dirty="0" smtClean="0"/>
              <a:t>. (2012). “The </a:t>
            </a:r>
            <a:r>
              <a:rPr lang="en-GB" sz="1100" dirty="0"/>
              <a:t>Formalism Transformation Graph As A Guide To </a:t>
            </a:r>
            <a:r>
              <a:rPr lang="en-GB" sz="1100" dirty="0" smtClean="0"/>
              <a:t>Model-Driven Engineering,”, </a:t>
            </a:r>
            <a:r>
              <a:rPr lang="en-GB" sz="1100" dirty="0"/>
              <a:t>Tech. </a:t>
            </a:r>
            <a:r>
              <a:rPr lang="en-GB" sz="1100" dirty="0" smtClean="0"/>
              <a:t>Rep. </a:t>
            </a:r>
            <a:r>
              <a:rPr lang="en-GB" sz="1100" dirty="0"/>
              <a:t>McGill </a:t>
            </a:r>
            <a:r>
              <a:rPr lang="en-GB" sz="1100" dirty="0" smtClean="0"/>
              <a:t>University.</a:t>
            </a:r>
          </a:p>
          <a:p>
            <a:pPr marL="265113" indent="-265113">
              <a:tabLst>
                <a:tab pos="265113" algn="l"/>
              </a:tabLst>
            </a:pPr>
            <a:r>
              <a:rPr lang="fr-FR" sz="1100" dirty="0" smtClean="0"/>
              <a:t>[2]</a:t>
            </a:r>
            <a:r>
              <a:rPr lang="fr-FR" sz="1100" dirty="0"/>
              <a:t>	</a:t>
            </a:r>
            <a:r>
              <a:rPr lang="fr-FR" sz="1100" dirty="0" smtClean="0"/>
              <a:t>L</a:t>
            </a:r>
            <a:r>
              <a:rPr lang="fr-FR" sz="1100" dirty="0"/>
              <a:t>. </a:t>
            </a:r>
            <a:r>
              <a:rPr lang="fr-FR" sz="1100" dirty="0" err="1"/>
              <a:t>Lúcio</a:t>
            </a:r>
            <a:r>
              <a:rPr lang="fr-FR" sz="1100" dirty="0"/>
              <a:t>, S. </a:t>
            </a:r>
            <a:r>
              <a:rPr lang="fr-FR" sz="1100" dirty="0" err="1"/>
              <a:t>Mustafiz</a:t>
            </a:r>
            <a:r>
              <a:rPr lang="fr-FR" sz="1100" dirty="0"/>
              <a:t>, J. </a:t>
            </a:r>
            <a:r>
              <a:rPr lang="fr-FR" sz="1100" dirty="0" err="1"/>
              <a:t>Denil</a:t>
            </a:r>
            <a:r>
              <a:rPr lang="fr-FR" sz="1100" dirty="0"/>
              <a:t>, H. </a:t>
            </a:r>
            <a:r>
              <a:rPr lang="fr-FR" sz="1100" dirty="0" err="1"/>
              <a:t>Vangheluwe</a:t>
            </a:r>
            <a:r>
              <a:rPr lang="fr-FR" sz="1100" dirty="0"/>
              <a:t>, and M. </a:t>
            </a:r>
            <a:r>
              <a:rPr lang="fr-FR" sz="1100" dirty="0" err="1"/>
              <a:t>Jukss</a:t>
            </a:r>
            <a:r>
              <a:rPr lang="fr-FR" sz="1100" dirty="0" smtClean="0"/>
              <a:t>, (2013). FTG+PM</a:t>
            </a:r>
            <a:r>
              <a:rPr lang="fr-FR" sz="1100" dirty="0"/>
              <a:t>: An Integrated Framework For </a:t>
            </a:r>
            <a:r>
              <a:rPr lang="fr-FR" sz="1100" dirty="0" err="1"/>
              <a:t>Investigating</a:t>
            </a:r>
            <a:r>
              <a:rPr lang="fr-FR" sz="1100" dirty="0"/>
              <a:t> Model </a:t>
            </a:r>
            <a:r>
              <a:rPr lang="fr-FR" sz="1100" dirty="0" smtClean="0"/>
              <a:t>Transformation </a:t>
            </a:r>
            <a:r>
              <a:rPr lang="fr-FR" sz="1100" dirty="0" err="1" smtClean="0"/>
              <a:t>Chains</a:t>
            </a:r>
            <a:r>
              <a:rPr lang="fr-FR" sz="1100" dirty="0" smtClean="0"/>
              <a:t>. In </a:t>
            </a:r>
            <a:r>
              <a:rPr lang="fr-FR" sz="1100" dirty="0"/>
              <a:t>International SDL Forum</a:t>
            </a:r>
            <a:r>
              <a:rPr lang="fr-FR" sz="1100" dirty="0" smtClean="0"/>
              <a:t>, </a:t>
            </a:r>
            <a:r>
              <a:rPr lang="fr-FR" sz="1100" dirty="0"/>
              <a:t>pp. 182–202.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144855" y="3075670"/>
            <a:ext cx="1750109" cy="405263"/>
          </a:xfrm>
          <a:prstGeom prst="wedgeRectCallout">
            <a:avLst>
              <a:gd name="adj1" fmla="val 282011"/>
              <a:gd name="adj2" fmla="val 26069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cap="small" dirty="0" err="1" smtClean="0">
                <a:solidFill>
                  <a:srgbClr val="FF0000"/>
                </a:solidFill>
              </a:rPr>
              <a:t>Ftg</a:t>
            </a:r>
            <a:r>
              <a:rPr lang="fr-FR" cap="small" dirty="0" smtClean="0">
                <a:solidFill>
                  <a:srgbClr val="FF0000"/>
                </a:solidFill>
              </a:rPr>
              <a:t> + Pm [1,2]</a:t>
            </a:r>
            <a:endParaRPr lang="en-GB" cap="sm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836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Towards a Formal Specification of Multi-Paradigm Modelling</vt:lpstr>
      <vt:lpstr>Science-y Definition of Paradigm</vt:lpstr>
      <vt:lpstr>Object-Orientation on Gpls</vt:lpstr>
      <vt:lpstr>Object-Orientation on Gpls</vt:lpstr>
      <vt:lpstr>”Agile” Development</vt:lpstr>
      <vt:lpstr>Our notion of Paradigm</vt:lpstr>
      <vt:lpstr>Cookie Computer-Aided Design</vt:lpstr>
      <vt:lpstr>Cookie Computer-Aided Design &amp; Manufacturing</vt:lpstr>
      <vt:lpstr>CookieCad MM + Processes</vt:lpstr>
      <vt:lpstr>CookieCad Properties</vt:lpstr>
      <vt:lpstr>Enabler #1: Transformations </vt:lpstr>
      <vt:lpstr>Enabler #2: “Template” MM</vt:lpstr>
      <vt:lpstr>Enabler #3: “Template” Transformations</vt:lpstr>
      <vt:lpstr>Conclusion</vt:lpstr>
      <vt:lpstr>Towards Multi-Paradigm Modelling for CPS</vt:lpstr>
      <vt:lpstr>Towards Multi-Paradigm Modelling for CPS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92</cp:revision>
  <dcterms:created xsi:type="dcterms:W3CDTF">2019-09-11T14:10:37Z</dcterms:created>
  <dcterms:modified xsi:type="dcterms:W3CDTF">2019-09-14T22:58:44Z</dcterms:modified>
</cp:coreProperties>
</file>