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8"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A1DB"/>
    <a:srgbClr val="0F9D53"/>
    <a:srgbClr val="186062"/>
    <a:srgbClr val="23DD89"/>
    <a:srgbClr val="FDF9FA"/>
    <a:srgbClr val="87CE4E"/>
    <a:srgbClr val="B9B9B9"/>
    <a:srgbClr val="965757"/>
    <a:srgbClr val="B93A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30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Feuille_de_calcul_Microsoft_Excel.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pieChart>
        <c:varyColors val="1"/>
        <c:ser>
          <c:idx val="0"/>
          <c:order val="0"/>
          <c:tx>
            <c:strRef>
              <c:f>Feuil1!$B$1</c:f>
              <c:strCache>
                <c:ptCount val="1"/>
                <c:pt idx="0">
                  <c:v>The electrical schoolHouse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60E-4DE8-AA7E-600DA9761AC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60E-4DE8-AA7E-600DA9761AC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60E-4DE8-AA7E-600DA9761AC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60E-4DE8-AA7E-600DA9761AC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C60E-4DE8-AA7E-600DA9761AC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C60E-4DE8-AA7E-600DA9761AC6}"/>
              </c:ext>
            </c:extLst>
          </c:dPt>
          <c:cat>
            <c:strRef>
              <c:f>Feuil1!$A$2:$A$7</c:f>
              <c:strCache>
                <c:ptCount val="6"/>
                <c:pt idx="0">
                  <c:v>PHP</c:v>
                </c:pt>
                <c:pt idx="1">
                  <c:v>blade</c:v>
                </c:pt>
                <c:pt idx="2">
                  <c:v>Jquery</c:v>
                </c:pt>
                <c:pt idx="3">
                  <c:v>Ajax</c:v>
                </c:pt>
                <c:pt idx="4">
                  <c:v>css</c:v>
                </c:pt>
                <c:pt idx="5">
                  <c:v>tailwindcss</c:v>
                </c:pt>
              </c:strCache>
            </c:strRef>
          </c:cat>
          <c:val>
            <c:numRef>
              <c:f>Feuil1!$B$2:$B$7</c:f>
              <c:numCache>
                <c:formatCode>General</c:formatCode>
                <c:ptCount val="6"/>
                <c:pt idx="0">
                  <c:v>4</c:v>
                </c:pt>
                <c:pt idx="1">
                  <c:v>3</c:v>
                </c:pt>
                <c:pt idx="2">
                  <c:v>1</c:v>
                </c:pt>
                <c:pt idx="3">
                  <c:v>1</c:v>
                </c:pt>
                <c:pt idx="4">
                  <c:v>1</c:v>
                </c:pt>
                <c:pt idx="5">
                  <c:v>1</c:v>
                </c:pt>
              </c:numCache>
            </c:numRef>
          </c:val>
          <c:extLst>
            <c:ext xmlns:c16="http://schemas.microsoft.com/office/drawing/2014/chart" uri="{C3380CC4-5D6E-409C-BE32-E72D297353CC}">
              <c16:uniqueId val="{00000000-4EF0-4A6F-BAA5-682EA1A1B7D8}"/>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B26B589B-F8E4-4D27-A429-ED1F33FF99FC}" type="datetimeFigureOut">
              <a:rPr lang="fr-FR" smtClean="0"/>
              <a:t>28/04/2023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451D66-4F30-4BDE-8DFB-D980C043A7D3}" type="slidenum">
              <a:rPr lang="fr-FR" smtClean="0"/>
              <a:t>‹N°›</a:t>
            </a:fld>
            <a:endParaRPr lang="fr-FR"/>
          </a:p>
        </p:txBody>
      </p:sp>
    </p:spTree>
    <p:extLst>
      <p:ext uri="{BB962C8B-B14F-4D97-AF65-F5344CB8AC3E}">
        <p14:creationId xmlns:p14="http://schemas.microsoft.com/office/powerpoint/2010/main" val="2366530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26B589B-F8E4-4D27-A429-ED1F33FF99FC}" type="datetimeFigureOut">
              <a:rPr lang="fr-FR" smtClean="0"/>
              <a:t>28/04/2023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451D66-4F30-4BDE-8DFB-D980C043A7D3}" type="slidenum">
              <a:rPr lang="fr-FR" smtClean="0"/>
              <a:t>‹N°›</a:t>
            </a:fld>
            <a:endParaRPr lang="fr-FR"/>
          </a:p>
        </p:txBody>
      </p:sp>
    </p:spTree>
    <p:extLst>
      <p:ext uri="{BB962C8B-B14F-4D97-AF65-F5344CB8AC3E}">
        <p14:creationId xmlns:p14="http://schemas.microsoft.com/office/powerpoint/2010/main" val="4225704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26B589B-F8E4-4D27-A429-ED1F33FF99FC}" type="datetimeFigureOut">
              <a:rPr lang="fr-FR" smtClean="0"/>
              <a:t>28/04/2023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451D66-4F30-4BDE-8DFB-D980C043A7D3}" type="slidenum">
              <a:rPr lang="fr-FR" smtClean="0"/>
              <a:t>‹N°›</a:t>
            </a:fld>
            <a:endParaRPr lang="fr-FR"/>
          </a:p>
        </p:txBody>
      </p:sp>
    </p:spTree>
    <p:extLst>
      <p:ext uri="{BB962C8B-B14F-4D97-AF65-F5344CB8AC3E}">
        <p14:creationId xmlns:p14="http://schemas.microsoft.com/office/powerpoint/2010/main" val="3496469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26B589B-F8E4-4D27-A429-ED1F33FF99FC}" type="datetimeFigureOut">
              <a:rPr lang="fr-FR" smtClean="0"/>
              <a:t>28/04/2023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451D66-4F30-4BDE-8DFB-D980C043A7D3}" type="slidenum">
              <a:rPr lang="fr-FR" smtClean="0"/>
              <a:t>‹N°›</a:t>
            </a:fld>
            <a:endParaRPr lang="fr-FR"/>
          </a:p>
        </p:txBody>
      </p:sp>
    </p:spTree>
    <p:extLst>
      <p:ext uri="{BB962C8B-B14F-4D97-AF65-F5344CB8AC3E}">
        <p14:creationId xmlns:p14="http://schemas.microsoft.com/office/powerpoint/2010/main" val="1292064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B26B589B-F8E4-4D27-A429-ED1F33FF99FC}" type="datetimeFigureOut">
              <a:rPr lang="fr-FR" smtClean="0"/>
              <a:t>28/04/2023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451D66-4F30-4BDE-8DFB-D980C043A7D3}" type="slidenum">
              <a:rPr lang="fr-FR" smtClean="0"/>
              <a:t>‹N°›</a:t>
            </a:fld>
            <a:endParaRPr lang="fr-FR"/>
          </a:p>
        </p:txBody>
      </p:sp>
    </p:spTree>
    <p:extLst>
      <p:ext uri="{BB962C8B-B14F-4D97-AF65-F5344CB8AC3E}">
        <p14:creationId xmlns:p14="http://schemas.microsoft.com/office/powerpoint/2010/main" val="1792695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B26B589B-F8E4-4D27-A429-ED1F33FF99FC}" type="datetimeFigureOut">
              <a:rPr lang="fr-FR" smtClean="0"/>
              <a:t>28/04/2023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4451D66-4F30-4BDE-8DFB-D980C043A7D3}" type="slidenum">
              <a:rPr lang="fr-FR" smtClean="0"/>
              <a:t>‹N°›</a:t>
            </a:fld>
            <a:endParaRPr lang="fr-FR"/>
          </a:p>
        </p:txBody>
      </p:sp>
    </p:spTree>
    <p:extLst>
      <p:ext uri="{BB962C8B-B14F-4D97-AF65-F5344CB8AC3E}">
        <p14:creationId xmlns:p14="http://schemas.microsoft.com/office/powerpoint/2010/main" val="1685034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B26B589B-F8E4-4D27-A429-ED1F33FF99FC}" type="datetimeFigureOut">
              <a:rPr lang="fr-FR" smtClean="0"/>
              <a:t>28/04/2023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4451D66-4F30-4BDE-8DFB-D980C043A7D3}" type="slidenum">
              <a:rPr lang="fr-FR" smtClean="0"/>
              <a:t>‹N°›</a:t>
            </a:fld>
            <a:endParaRPr lang="fr-FR"/>
          </a:p>
        </p:txBody>
      </p:sp>
    </p:spTree>
    <p:extLst>
      <p:ext uri="{BB962C8B-B14F-4D97-AF65-F5344CB8AC3E}">
        <p14:creationId xmlns:p14="http://schemas.microsoft.com/office/powerpoint/2010/main" val="1704936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B26B589B-F8E4-4D27-A429-ED1F33FF99FC}" type="datetimeFigureOut">
              <a:rPr lang="fr-FR" smtClean="0"/>
              <a:t>28/04/2023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4451D66-4F30-4BDE-8DFB-D980C043A7D3}" type="slidenum">
              <a:rPr lang="fr-FR" smtClean="0"/>
              <a:t>‹N°›</a:t>
            </a:fld>
            <a:endParaRPr lang="fr-FR"/>
          </a:p>
        </p:txBody>
      </p:sp>
    </p:spTree>
    <p:extLst>
      <p:ext uri="{BB962C8B-B14F-4D97-AF65-F5344CB8AC3E}">
        <p14:creationId xmlns:p14="http://schemas.microsoft.com/office/powerpoint/2010/main" val="806180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26B589B-F8E4-4D27-A429-ED1F33FF99FC}" type="datetimeFigureOut">
              <a:rPr lang="fr-FR" smtClean="0"/>
              <a:t>28/04/2023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4451D66-4F30-4BDE-8DFB-D980C043A7D3}" type="slidenum">
              <a:rPr lang="fr-FR" smtClean="0"/>
              <a:t>‹N°›</a:t>
            </a:fld>
            <a:endParaRPr lang="fr-FR"/>
          </a:p>
        </p:txBody>
      </p:sp>
    </p:spTree>
    <p:extLst>
      <p:ext uri="{BB962C8B-B14F-4D97-AF65-F5344CB8AC3E}">
        <p14:creationId xmlns:p14="http://schemas.microsoft.com/office/powerpoint/2010/main" val="1495198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B26B589B-F8E4-4D27-A429-ED1F33FF99FC}" type="datetimeFigureOut">
              <a:rPr lang="fr-FR" smtClean="0"/>
              <a:t>28/04/2023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4451D66-4F30-4BDE-8DFB-D980C043A7D3}" type="slidenum">
              <a:rPr lang="fr-FR" smtClean="0"/>
              <a:t>‹N°›</a:t>
            </a:fld>
            <a:endParaRPr lang="fr-FR"/>
          </a:p>
        </p:txBody>
      </p:sp>
    </p:spTree>
    <p:extLst>
      <p:ext uri="{BB962C8B-B14F-4D97-AF65-F5344CB8AC3E}">
        <p14:creationId xmlns:p14="http://schemas.microsoft.com/office/powerpoint/2010/main" val="413132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B26B589B-F8E4-4D27-A429-ED1F33FF99FC}" type="datetimeFigureOut">
              <a:rPr lang="fr-FR" smtClean="0"/>
              <a:t>28/04/2023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4451D66-4F30-4BDE-8DFB-D980C043A7D3}" type="slidenum">
              <a:rPr lang="fr-FR" smtClean="0"/>
              <a:t>‹N°›</a:t>
            </a:fld>
            <a:endParaRPr lang="fr-FR"/>
          </a:p>
        </p:txBody>
      </p:sp>
    </p:spTree>
    <p:extLst>
      <p:ext uri="{BB962C8B-B14F-4D97-AF65-F5344CB8AC3E}">
        <p14:creationId xmlns:p14="http://schemas.microsoft.com/office/powerpoint/2010/main" val="2976318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6B589B-F8E4-4D27-A429-ED1F33FF99FC}" type="datetimeFigureOut">
              <a:rPr lang="fr-FR" smtClean="0"/>
              <a:t>28/04/2023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451D66-4F30-4BDE-8DFB-D980C043A7D3}" type="slidenum">
              <a:rPr lang="fr-FR" smtClean="0"/>
              <a:t>‹N°›</a:t>
            </a:fld>
            <a:endParaRPr lang="fr-FR"/>
          </a:p>
        </p:txBody>
      </p:sp>
    </p:spTree>
    <p:extLst>
      <p:ext uri="{BB962C8B-B14F-4D97-AF65-F5344CB8AC3E}">
        <p14:creationId xmlns:p14="http://schemas.microsoft.com/office/powerpoint/2010/main" val="38044804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1404726" y="2187677"/>
            <a:ext cx="9704439" cy="1121619"/>
          </a:xfrm>
          <a:noFill/>
        </p:spPr>
        <p:txBody>
          <a:bodyPr/>
          <a:lstStyle/>
          <a:p>
            <a:r>
              <a:rPr lang="fr-FR" b="1" dirty="0" smtClean="0">
                <a:ln w="10160">
                  <a:solidFill>
                    <a:schemeClr val="accent5"/>
                  </a:solidFill>
                  <a:prstDash val="solid"/>
                </a:ln>
                <a:gradFill flip="none" rotWithShape="1">
                  <a:gsLst>
                    <a:gs pos="0">
                      <a:srgbClr val="00B0F0"/>
                    </a:gs>
                    <a:gs pos="74000">
                      <a:schemeClr val="accent6">
                        <a:lumMod val="45000"/>
                        <a:lumOff val="55000"/>
                      </a:schemeClr>
                    </a:gs>
                    <a:gs pos="83000">
                      <a:schemeClr val="accent6">
                        <a:lumMod val="45000"/>
                        <a:lumOff val="55000"/>
                      </a:schemeClr>
                    </a:gs>
                    <a:gs pos="100000">
                      <a:schemeClr val="accent6">
                        <a:lumMod val="30000"/>
                        <a:lumOff val="70000"/>
                      </a:schemeClr>
                    </a:gs>
                  </a:gsLst>
                  <a:lin ang="0" scaled="1"/>
                  <a:tileRect/>
                </a:gra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The Electric Schoolhouse</a:t>
            </a:r>
            <a:endParaRPr lang="fr-FR" b="1" dirty="0">
              <a:ln w="10160">
                <a:solidFill>
                  <a:schemeClr val="accent5"/>
                </a:solidFill>
                <a:prstDash val="solid"/>
              </a:ln>
              <a:gradFill flip="none" rotWithShape="1">
                <a:gsLst>
                  <a:gs pos="0">
                    <a:srgbClr val="00B0F0"/>
                  </a:gs>
                  <a:gs pos="74000">
                    <a:schemeClr val="accent6">
                      <a:lumMod val="45000"/>
                      <a:lumOff val="55000"/>
                    </a:schemeClr>
                  </a:gs>
                  <a:gs pos="83000">
                    <a:schemeClr val="accent6">
                      <a:lumMod val="45000"/>
                      <a:lumOff val="55000"/>
                    </a:schemeClr>
                  </a:gs>
                  <a:gs pos="100000">
                    <a:schemeClr val="accent6">
                      <a:lumMod val="30000"/>
                      <a:lumOff val="70000"/>
                    </a:schemeClr>
                  </a:gs>
                </a:gsLst>
                <a:lin ang="0" scaled="1"/>
                <a:tileRect/>
              </a:gra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endParaRPr>
          </a:p>
        </p:txBody>
      </p:sp>
      <p:sp>
        <p:nvSpPr>
          <p:cNvPr id="3" name="Sous-titre 2"/>
          <p:cNvSpPr>
            <a:spLocks noGrp="1"/>
          </p:cNvSpPr>
          <p:nvPr>
            <p:ph type="subTitle" idx="1"/>
          </p:nvPr>
        </p:nvSpPr>
        <p:spPr>
          <a:xfrm>
            <a:off x="8082116" y="4929392"/>
            <a:ext cx="2615381" cy="478349"/>
          </a:xfrm>
        </p:spPr>
        <p:txBody>
          <a:bodyPr/>
          <a:lstStyle/>
          <a:p>
            <a:pPr algn="r"/>
            <a:r>
              <a:rPr lang="fr-FR" dirty="0" smtClean="0"/>
              <a:t>Présenté par:</a:t>
            </a:r>
          </a:p>
          <a:p>
            <a:endParaRPr lang="fr-FR" dirty="0"/>
          </a:p>
        </p:txBody>
      </p:sp>
      <p:sp>
        <p:nvSpPr>
          <p:cNvPr id="4" name="Sous-titre 2"/>
          <p:cNvSpPr txBox="1">
            <a:spLocks/>
          </p:cNvSpPr>
          <p:nvPr/>
        </p:nvSpPr>
        <p:spPr>
          <a:xfrm>
            <a:off x="8723556" y="5407741"/>
            <a:ext cx="2703871" cy="478349"/>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fr-FR" dirty="0" smtClean="0"/>
              <a:t>Moussafia mohammed</a:t>
            </a:r>
          </a:p>
          <a:p>
            <a:endParaRPr lang="fr-FR" dirty="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75492" y="76711"/>
            <a:ext cx="1811706" cy="1091381"/>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097" y="461481"/>
            <a:ext cx="1736626" cy="345968"/>
          </a:xfrm>
          <a:prstGeom prst="rect">
            <a:avLst/>
          </a:prstGeom>
        </p:spPr>
      </p:pic>
    </p:spTree>
    <p:extLst>
      <p:ext uri="{BB962C8B-B14F-4D97-AF65-F5344CB8AC3E}">
        <p14:creationId xmlns:p14="http://schemas.microsoft.com/office/powerpoint/2010/main" val="23130166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800" b="1" dirty="0" smtClean="0">
                <a:gradFill>
                  <a:gsLst>
                    <a:gs pos="0">
                      <a:srgbClr val="00B0F0"/>
                    </a:gs>
                    <a:gs pos="74000">
                      <a:schemeClr val="accent6">
                        <a:lumMod val="45000"/>
                        <a:lumOff val="55000"/>
                      </a:schemeClr>
                    </a:gs>
                    <a:gs pos="83000">
                      <a:schemeClr val="accent6">
                        <a:lumMod val="45000"/>
                        <a:lumOff val="55000"/>
                      </a:schemeClr>
                    </a:gs>
                    <a:gs pos="100000">
                      <a:schemeClr val="accent6">
                        <a:lumMod val="30000"/>
                        <a:lumOff val="70000"/>
                      </a:schemeClr>
                    </a:gs>
                  </a:gsLst>
                  <a:lin ang="0" scaled="1"/>
                </a:gradFill>
              </a:rPr>
              <a:t>Sommaire:</a:t>
            </a:r>
            <a:endParaRPr lang="fr-FR" sz="4800" b="1" dirty="0">
              <a:gradFill>
                <a:gsLst>
                  <a:gs pos="0">
                    <a:srgbClr val="00B0F0"/>
                  </a:gs>
                  <a:gs pos="74000">
                    <a:schemeClr val="accent6">
                      <a:lumMod val="45000"/>
                      <a:lumOff val="55000"/>
                    </a:schemeClr>
                  </a:gs>
                  <a:gs pos="83000">
                    <a:schemeClr val="accent6">
                      <a:lumMod val="45000"/>
                      <a:lumOff val="55000"/>
                    </a:schemeClr>
                  </a:gs>
                  <a:gs pos="100000">
                    <a:schemeClr val="accent6">
                      <a:lumMod val="30000"/>
                      <a:lumOff val="70000"/>
                    </a:schemeClr>
                  </a:gs>
                </a:gsLst>
                <a:lin ang="0" scaled="1"/>
              </a:gradFill>
            </a:endParaRPr>
          </a:p>
        </p:txBody>
      </p:sp>
      <p:sp>
        <p:nvSpPr>
          <p:cNvPr id="3" name="Espace réservé du contenu 2"/>
          <p:cNvSpPr>
            <a:spLocks noGrp="1"/>
          </p:cNvSpPr>
          <p:nvPr>
            <p:ph idx="1"/>
          </p:nvPr>
        </p:nvSpPr>
        <p:spPr>
          <a:xfrm>
            <a:off x="838200" y="1825624"/>
            <a:ext cx="10515600" cy="3254375"/>
          </a:xfrm>
        </p:spPr>
        <p:txBody>
          <a:bodyPr>
            <a:noAutofit/>
          </a:bodyPr>
          <a:lstStyle/>
          <a:p>
            <a:pPr marL="576000" indent="-571500">
              <a:buFont typeface="+mj-lt"/>
              <a:buAutoNum type="romanUcPeriod"/>
            </a:pPr>
            <a:r>
              <a:rPr lang="fr-FR" dirty="0"/>
              <a:t>Présentation du </a:t>
            </a:r>
            <a:r>
              <a:rPr lang="fr-FR" dirty="0" smtClean="0"/>
              <a:t>projet:</a:t>
            </a:r>
            <a:endParaRPr lang="fr-FR" dirty="0"/>
          </a:p>
          <a:p>
            <a:pPr marL="576000" indent="-571500">
              <a:buFont typeface="+mj-lt"/>
              <a:buAutoNum type="romanUcPeriod"/>
            </a:pPr>
            <a:r>
              <a:rPr lang="fr-FR" dirty="0" smtClean="0"/>
              <a:t>Conception:</a:t>
            </a:r>
            <a:endParaRPr lang="fr-FR" dirty="0"/>
          </a:p>
          <a:p>
            <a:pPr marL="576000" indent="-571500">
              <a:buFont typeface="+mj-lt"/>
              <a:buAutoNum type="romanUcPeriod"/>
            </a:pPr>
            <a:r>
              <a:rPr lang="fr-FR" dirty="0"/>
              <a:t>Technologies </a:t>
            </a:r>
            <a:r>
              <a:rPr lang="fr-FR" dirty="0" smtClean="0"/>
              <a:t>utilisées:</a:t>
            </a:r>
            <a:endParaRPr lang="fr-FR" dirty="0"/>
          </a:p>
          <a:p>
            <a:pPr marL="576000" indent="-571500">
              <a:buFont typeface="+mj-lt"/>
              <a:buAutoNum type="romanUcPeriod"/>
            </a:pPr>
            <a:r>
              <a:rPr lang="fr-FR" dirty="0"/>
              <a:t>Maquettage (Figma</a:t>
            </a:r>
            <a:r>
              <a:rPr lang="fr-FR" dirty="0" smtClean="0"/>
              <a:t>):</a:t>
            </a:r>
            <a:endParaRPr lang="fr-FR" dirty="0"/>
          </a:p>
          <a:p>
            <a:pPr marL="576000" indent="-571500">
              <a:buFont typeface="+mj-lt"/>
              <a:buAutoNum type="romanUcPeriod"/>
            </a:pPr>
            <a:r>
              <a:rPr lang="fr-FR" dirty="0"/>
              <a:t>Démonstration du </a:t>
            </a:r>
            <a:r>
              <a:rPr lang="fr-FR" dirty="0" smtClean="0"/>
              <a:t>projet:</a:t>
            </a:r>
            <a:endParaRPr lang="fr-FR" dirty="0"/>
          </a:p>
        </p:txBody>
      </p:sp>
    </p:spTree>
    <p:extLst>
      <p:ext uri="{BB962C8B-B14F-4D97-AF65-F5344CB8AC3E}">
        <p14:creationId xmlns:p14="http://schemas.microsoft.com/office/powerpoint/2010/main" val="12678584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800" b="1" dirty="0" smtClean="0">
                <a:gradFill>
                  <a:gsLst>
                    <a:gs pos="0">
                      <a:srgbClr val="00B0F0"/>
                    </a:gs>
                    <a:gs pos="74000">
                      <a:schemeClr val="accent6">
                        <a:lumMod val="45000"/>
                        <a:lumOff val="55000"/>
                      </a:schemeClr>
                    </a:gs>
                    <a:gs pos="83000">
                      <a:schemeClr val="accent6">
                        <a:lumMod val="45000"/>
                        <a:lumOff val="55000"/>
                      </a:schemeClr>
                    </a:gs>
                    <a:gs pos="100000">
                      <a:schemeClr val="accent6">
                        <a:lumMod val="30000"/>
                        <a:lumOff val="70000"/>
                      </a:schemeClr>
                    </a:gs>
                  </a:gsLst>
                  <a:lin ang="0" scaled="1"/>
                </a:gradFill>
              </a:rPr>
              <a:t>Présentation du projet:</a:t>
            </a:r>
            <a:endParaRPr lang="fr-FR" sz="4800" b="1" dirty="0">
              <a:gradFill>
                <a:gsLst>
                  <a:gs pos="0">
                    <a:srgbClr val="00B0F0"/>
                  </a:gs>
                  <a:gs pos="74000">
                    <a:schemeClr val="accent6">
                      <a:lumMod val="45000"/>
                      <a:lumOff val="55000"/>
                    </a:schemeClr>
                  </a:gs>
                  <a:gs pos="83000">
                    <a:schemeClr val="accent6">
                      <a:lumMod val="45000"/>
                      <a:lumOff val="55000"/>
                    </a:schemeClr>
                  </a:gs>
                  <a:gs pos="100000">
                    <a:schemeClr val="accent6">
                      <a:lumMod val="30000"/>
                      <a:lumOff val="70000"/>
                    </a:schemeClr>
                  </a:gs>
                </a:gsLst>
                <a:lin ang="0" scaled="1"/>
              </a:gradFill>
            </a:endParaRPr>
          </a:p>
        </p:txBody>
      </p:sp>
      <p:sp>
        <p:nvSpPr>
          <p:cNvPr id="3" name="Espace réservé du contenu 2"/>
          <p:cNvSpPr>
            <a:spLocks noGrp="1"/>
          </p:cNvSpPr>
          <p:nvPr>
            <p:ph idx="1"/>
          </p:nvPr>
        </p:nvSpPr>
        <p:spPr>
          <a:xfrm>
            <a:off x="612057" y="1688178"/>
            <a:ext cx="8354962" cy="4351338"/>
          </a:xfrm>
        </p:spPr>
        <p:txBody>
          <a:bodyPr/>
          <a:lstStyle/>
          <a:p>
            <a:r>
              <a:rPr lang="fr-FR" dirty="0" smtClean="0"/>
              <a:t>The </a:t>
            </a:r>
            <a:r>
              <a:rPr lang="fr-FR" dirty="0" err="1" smtClean="0"/>
              <a:t>Electrical</a:t>
            </a:r>
            <a:r>
              <a:rPr lang="fr-FR" dirty="0" smtClean="0"/>
              <a:t> </a:t>
            </a:r>
            <a:r>
              <a:rPr lang="fr-FR" dirty="0" err="1"/>
              <a:t>Schoolhouse</a:t>
            </a:r>
            <a:r>
              <a:rPr lang="fr-FR" dirty="0"/>
              <a:t> est un site web qui permet aux utilisateurs de partager leurs connaissances, leurs idées et les actualités dans le domaine du génie électrique sous forme de blogs. Il offre également la possibilité de créer et de passer des quiz créés par d'autres personnes afin d'enrichir ses connaissances dans le domaine électrique. Ce site web est conçu comme une communauté privée pour les électriciens, où ils peuvent interagir entre eux et bénéficier d'un espace dédié à leur profession.</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0252" y="1228570"/>
            <a:ext cx="2764095" cy="4808435"/>
          </a:xfrm>
          <a:prstGeom prst="rect">
            <a:avLst/>
          </a:prstGeom>
        </p:spPr>
      </p:pic>
    </p:spTree>
    <p:extLst>
      <p:ext uri="{BB962C8B-B14F-4D97-AF65-F5344CB8AC3E}">
        <p14:creationId xmlns:p14="http://schemas.microsoft.com/office/powerpoint/2010/main" val="21530163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noFill/>
        </p:spPr>
        <p:txBody>
          <a:bodyPr>
            <a:normAutofit/>
          </a:bodyPr>
          <a:lstStyle/>
          <a:p>
            <a:r>
              <a:rPr lang="fr-FR" sz="4800" b="1" dirty="0" smtClean="0">
                <a:gradFill>
                  <a:gsLst>
                    <a:gs pos="0">
                      <a:srgbClr val="00B0F0"/>
                    </a:gs>
                    <a:gs pos="74000">
                      <a:schemeClr val="accent6">
                        <a:lumMod val="45000"/>
                        <a:lumOff val="55000"/>
                      </a:schemeClr>
                    </a:gs>
                    <a:gs pos="83000">
                      <a:schemeClr val="accent6">
                        <a:lumMod val="45000"/>
                        <a:lumOff val="55000"/>
                      </a:schemeClr>
                    </a:gs>
                    <a:gs pos="100000">
                      <a:schemeClr val="accent6">
                        <a:lumMod val="30000"/>
                        <a:lumOff val="70000"/>
                      </a:schemeClr>
                    </a:gs>
                  </a:gsLst>
                  <a:lin ang="0" scaled="1"/>
                </a:gradFill>
              </a:rPr>
              <a:t>Conception:</a:t>
            </a:r>
            <a:endParaRPr lang="fr-FR" sz="4800" b="1" dirty="0">
              <a:gradFill>
                <a:gsLst>
                  <a:gs pos="0">
                    <a:srgbClr val="00B0F0"/>
                  </a:gs>
                  <a:gs pos="74000">
                    <a:schemeClr val="accent6">
                      <a:lumMod val="45000"/>
                      <a:lumOff val="55000"/>
                    </a:schemeClr>
                  </a:gs>
                  <a:gs pos="83000">
                    <a:schemeClr val="accent6">
                      <a:lumMod val="45000"/>
                      <a:lumOff val="55000"/>
                    </a:schemeClr>
                  </a:gs>
                  <a:gs pos="100000">
                    <a:schemeClr val="accent6">
                      <a:lumMod val="30000"/>
                      <a:lumOff val="70000"/>
                    </a:schemeClr>
                  </a:gs>
                </a:gsLst>
                <a:lin ang="0" scaled="1"/>
              </a:gradFill>
            </a:endParaRPr>
          </a:p>
        </p:txBody>
      </p:sp>
      <p:sp>
        <p:nvSpPr>
          <p:cNvPr id="3" name="Espace réservé du contenu 2"/>
          <p:cNvSpPr>
            <a:spLocks noGrp="1"/>
          </p:cNvSpPr>
          <p:nvPr>
            <p:ph idx="1"/>
          </p:nvPr>
        </p:nvSpPr>
        <p:spPr/>
        <p:txBody>
          <a:bodyPr>
            <a:normAutofit/>
          </a:bodyPr>
          <a:lstStyle/>
          <a:p>
            <a:pPr>
              <a:buFont typeface="Wingdings" panose="05000000000000000000" pitchFamily="2" charset="2"/>
              <a:buChar char="ü"/>
            </a:pPr>
            <a:r>
              <a:rPr lang="fr-FR" u="sng" dirty="0" smtClean="0"/>
              <a:t> Diagramme use case:</a:t>
            </a:r>
            <a:endParaRPr lang="fr-FR" u="sng" dirty="0"/>
          </a:p>
        </p:txBody>
      </p:sp>
    </p:spTree>
    <p:extLst>
      <p:ext uri="{BB962C8B-B14F-4D97-AF65-F5344CB8AC3E}">
        <p14:creationId xmlns:p14="http://schemas.microsoft.com/office/powerpoint/2010/main" val="33896790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gradFill>
                  <a:gsLst>
                    <a:gs pos="0">
                      <a:srgbClr val="00B0F0"/>
                    </a:gs>
                    <a:gs pos="74000">
                      <a:schemeClr val="accent6">
                        <a:lumMod val="45000"/>
                        <a:lumOff val="55000"/>
                      </a:schemeClr>
                    </a:gs>
                    <a:gs pos="83000">
                      <a:schemeClr val="accent6">
                        <a:lumMod val="45000"/>
                        <a:lumOff val="55000"/>
                      </a:schemeClr>
                    </a:gs>
                    <a:gs pos="100000">
                      <a:schemeClr val="accent6">
                        <a:lumMod val="30000"/>
                        <a:lumOff val="70000"/>
                      </a:schemeClr>
                    </a:gs>
                  </a:gsLst>
                  <a:lin ang="0" scaled="1"/>
                </a:gradFill>
              </a:rPr>
              <a:t>Conception:</a:t>
            </a:r>
            <a:endParaRPr lang="fr-FR" dirty="0"/>
          </a:p>
        </p:txBody>
      </p:sp>
      <p:sp>
        <p:nvSpPr>
          <p:cNvPr id="3" name="Espace réservé du contenu 2"/>
          <p:cNvSpPr>
            <a:spLocks noGrp="1"/>
          </p:cNvSpPr>
          <p:nvPr>
            <p:ph idx="1"/>
          </p:nvPr>
        </p:nvSpPr>
        <p:spPr/>
        <p:txBody>
          <a:bodyPr/>
          <a:lstStyle/>
          <a:p>
            <a:pPr>
              <a:buFont typeface="Wingdings" panose="05000000000000000000" pitchFamily="2" charset="2"/>
              <a:buChar char="ü"/>
            </a:pPr>
            <a:r>
              <a:rPr lang="fr-FR" u="sng" dirty="0"/>
              <a:t> Diagramme </a:t>
            </a:r>
            <a:r>
              <a:rPr lang="fr-FR" u="sng" dirty="0" smtClean="0"/>
              <a:t>de class:</a:t>
            </a:r>
            <a:endParaRPr lang="fr-FR" u="sng" dirty="0"/>
          </a:p>
          <a:p>
            <a:endParaRPr lang="fr-FR" dirty="0"/>
          </a:p>
        </p:txBody>
      </p:sp>
    </p:spTree>
    <p:extLst>
      <p:ext uri="{BB962C8B-B14F-4D97-AF65-F5344CB8AC3E}">
        <p14:creationId xmlns:p14="http://schemas.microsoft.com/office/powerpoint/2010/main" val="30181971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gradFill>
                  <a:gsLst>
                    <a:gs pos="0">
                      <a:srgbClr val="00B0F0"/>
                    </a:gs>
                    <a:gs pos="74000">
                      <a:schemeClr val="accent6">
                        <a:lumMod val="45000"/>
                        <a:lumOff val="55000"/>
                      </a:schemeClr>
                    </a:gs>
                    <a:gs pos="83000">
                      <a:schemeClr val="accent6">
                        <a:lumMod val="45000"/>
                        <a:lumOff val="55000"/>
                      </a:schemeClr>
                    </a:gs>
                    <a:gs pos="100000">
                      <a:schemeClr val="accent6">
                        <a:lumMod val="30000"/>
                        <a:lumOff val="70000"/>
                      </a:schemeClr>
                    </a:gs>
                  </a:gsLst>
                  <a:lin ang="0" scaled="1"/>
                </a:gradFill>
              </a:rPr>
              <a:t>Technologies utilisées:</a:t>
            </a:r>
            <a:endParaRPr lang="fr-FR" b="1" dirty="0">
              <a:gradFill>
                <a:gsLst>
                  <a:gs pos="0">
                    <a:srgbClr val="00B0F0"/>
                  </a:gs>
                  <a:gs pos="74000">
                    <a:schemeClr val="accent6">
                      <a:lumMod val="45000"/>
                      <a:lumOff val="55000"/>
                    </a:schemeClr>
                  </a:gs>
                  <a:gs pos="83000">
                    <a:schemeClr val="accent6">
                      <a:lumMod val="45000"/>
                      <a:lumOff val="55000"/>
                    </a:schemeClr>
                  </a:gs>
                  <a:gs pos="100000">
                    <a:schemeClr val="accent6">
                      <a:lumMod val="30000"/>
                      <a:lumOff val="70000"/>
                    </a:schemeClr>
                  </a:gs>
                </a:gsLst>
                <a:lin ang="0" scaled="1"/>
              </a:gradFill>
            </a:endParaRPr>
          </a:p>
        </p:txBody>
      </p:sp>
      <p:graphicFrame>
        <p:nvGraphicFramePr>
          <p:cNvPr id="6" name="Espace réservé du contenu 5"/>
          <p:cNvGraphicFramePr>
            <a:graphicFrameLocks noGrp="1"/>
          </p:cNvGraphicFramePr>
          <p:nvPr>
            <p:ph idx="1"/>
            <p:extLst>
              <p:ext uri="{D42A27DB-BD31-4B8C-83A1-F6EECF244321}">
                <p14:modId xmlns:p14="http://schemas.microsoft.com/office/powerpoint/2010/main" val="2573091349"/>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849099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gradFill>
                  <a:gsLst>
                    <a:gs pos="0">
                      <a:srgbClr val="00B0F0"/>
                    </a:gs>
                    <a:gs pos="74000">
                      <a:schemeClr val="accent6">
                        <a:lumMod val="45000"/>
                        <a:lumOff val="55000"/>
                      </a:schemeClr>
                    </a:gs>
                    <a:gs pos="83000">
                      <a:schemeClr val="accent6">
                        <a:lumMod val="45000"/>
                        <a:lumOff val="55000"/>
                      </a:schemeClr>
                    </a:gs>
                    <a:gs pos="100000">
                      <a:schemeClr val="accent6">
                        <a:lumMod val="30000"/>
                        <a:lumOff val="70000"/>
                      </a:schemeClr>
                    </a:gs>
                  </a:gsLst>
                  <a:lin ang="0" scaled="1"/>
                </a:gradFill>
              </a:rPr>
              <a:t>Démonstration du projet:</a:t>
            </a:r>
            <a:endParaRPr lang="fr-FR" b="1" dirty="0">
              <a:gradFill>
                <a:gsLst>
                  <a:gs pos="0">
                    <a:srgbClr val="00B0F0"/>
                  </a:gs>
                  <a:gs pos="74000">
                    <a:schemeClr val="accent6">
                      <a:lumMod val="45000"/>
                      <a:lumOff val="55000"/>
                    </a:schemeClr>
                  </a:gs>
                  <a:gs pos="83000">
                    <a:schemeClr val="accent6">
                      <a:lumMod val="45000"/>
                      <a:lumOff val="55000"/>
                    </a:schemeClr>
                  </a:gs>
                  <a:gs pos="100000">
                    <a:schemeClr val="accent6">
                      <a:lumMod val="30000"/>
                      <a:lumOff val="70000"/>
                    </a:schemeClr>
                  </a:gs>
                </a:gsLst>
                <a:lin ang="0" scaled="1"/>
              </a:gradFill>
            </a:endParaRPr>
          </a:p>
        </p:txBody>
      </p:sp>
    </p:spTree>
    <p:extLst>
      <p:ext uri="{BB962C8B-B14F-4D97-AF65-F5344CB8AC3E}">
        <p14:creationId xmlns:p14="http://schemas.microsoft.com/office/powerpoint/2010/main" val="282925569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8295</TotalTime>
  <Words>140</Words>
  <Application>Microsoft Office PowerPoint</Application>
  <PresentationFormat>Grand écran</PresentationFormat>
  <Paragraphs>18</Paragraphs>
  <Slides>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Arial</vt:lpstr>
      <vt:lpstr>Calibri</vt:lpstr>
      <vt:lpstr>Calibri Light</vt:lpstr>
      <vt:lpstr>Wingdings</vt:lpstr>
      <vt:lpstr>Thème Office</vt:lpstr>
      <vt:lpstr>The Electric Schoolhouse</vt:lpstr>
      <vt:lpstr>Sommaire:</vt:lpstr>
      <vt:lpstr>Présentation du projet:</vt:lpstr>
      <vt:lpstr>Conception:</vt:lpstr>
      <vt:lpstr>Conception:</vt:lpstr>
      <vt:lpstr>Technologies utilisées:</vt:lpstr>
      <vt:lpstr>Démonstration du projet: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Electric Schoolhouse</dc:title>
  <dc:creator>Youcode</dc:creator>
  <cp:lastModifiedBy>Youcode</cp:lastModifiedBy>
  <cp:revision>17</cp:revision>
  <dcterms:created xsi:type="dcterms:W3CDTF">2023-04-18T11:20:05Z</dcterms:created>
  <dcterms:modified xsi:type="dcterms:W3CDTF">2023-05-04T14:17:05Z</dcterms:modified>
</cp:coreProperties>
</file>