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1"/>
  </p:notesMasterIdLst>
  <p:handoutMasterIdLst>
    <p:handoutMasterId r:id="rId12"/>
  </p:handoutMasterIdLst>
  <p:sldIdLst>
    <p:sldId id="365" r:id="rId2"/>
    <p:sldId id="363" r:id="rId3"/>
    <p:sldId id="364" r:id="rId4"/>
    <p:sldId id="366" r:id="rId5"/>
    <p:sldId id="367" r:id="rId6"/>
    <p:sldId id="368" r:id="rId7"/>
    <p:sldId id="369" r:id="rId8"/>
    <p:sldId id="370" r:id="rId9"/>
    <p:sldId id="362" r:id="rId10"/>
  </p:sldIdLst>
  <p:sldSz cx="12192000" cy="6858000"/>
  <p:notesSz cx="6950075" cy="9236075"/>
  <p:custShowLst>
    <p:custShow name="Format Guide Workshop" id="0">
      <p:sldLst/>
    </p:custShow>
  </p:custShowLst>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B06F"/>
    <a:srgbClr val="27B06F"/>
    <a:srgbClr val="24A76B"/>
    <a:srgbClr val="27B270"/>
    <a:srgbClr val="27B170"/>
    <a:srgbClr val="263537"/>
    <a:srgbClr val="F2F2F2"/>
    <a:srgbClr val="B794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10" d="100"/>
          <a:sy n="110" d="100"/>
        </p:scale>
        <p:origin x="49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9/28/2022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9/28/2022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9.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ags" Target="../tags/tag82.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2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42A7D7-A60D-7661-1C48-154B7F13A48B}"/>
              </a:ext>
            </a:extLst>
          </p:cNvPr>
          <p:cNvSpPr/>
          <p:nvPr/>
        </p:nvSpPr>
        <p:spPr>
          <a:xfrm>
            <a:off x="11995842" y="3684760"/>
            <a:ext cx="117695" cy="2888056"/>
          </a:xfrm>
          <a:prstGeom prst="rect">
            <a:avLst/>
          </a:prstGeom>
          <a:solidFill>
            <a:srgbClr val="B79486"/>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noFill/>
            </a:endParaRPr>
          </a:p>
        </p:txBody>
      </p:sp>
      <p:sp>
        <p:nvSpPr>
          <p:cNvPr id="3" name="TextBox 2">
            <a:extLst>
              <a:ext uri="{FF2B5EF4-FFF2-40B4-BE49-F238E27FC236}">
                <a16:creationId xmlns:a16="http://schemas.microsoft.com/office/drawing/2014/main" id="{70DD05CC-7E3B-2699-AA27-782033DB30E3}"/>
              </a:ext>
            </a:extLst>
          </p:cNvPr>
          <p:cNvSpPr txBox="1"/>
          <p:nvPr/>
        </p:nvSpPr>
        <p:spPr>
          <a:xfrm>
            <a:off x="3395050" y="2514600"/>
            <a:ext cx="5142368"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3200" i="0" dirty="0">
                <a:solidFill>
                  <a:srgbClr val="263537"/>
                </a:solidFill>
                <a:effectLst/>
                <a:latin typeface="-apple-system"/>
              </a:rPr>
              <a:t>Data-Science-Advanced-Analytics</a:t>
            </a:r>
          </a:p>
          <a:p>
            <a:pPr algn="ctr"/>
            <a:r>
              <a:rPr lang="en-US" sz="3200" dirty="0">
                <a:solidFill>
                  <a:srgbClr val="263537"/>
                </a:solidFill>
              </a:rPr>
              <a:t>In Energy Sector</a:t>
            </a:r>
          </a:p>
        </p:txBody>
      </p:sp>
    </p:spTree>
    <p:extLst>
      <p:ext uri="{BB962C8B-B14F-4D97-AF65-F5344CB8AC3E}">
        <p14:creationId xmlns:p14="http://schemas.microsoft.com/office/powerpoint/2010/main" val="2451891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7E04-C8DA-0FE9-CDE5-6EB3B884DC80}"/>
              </a:ext>
            </a:extLst>
          </p:cNvPr>
          <p:cNvSpPr>
            <a:spLocks noGrp="1"/>
          </p:cNvSpPr>
          <p:nvPr>
            <p:ph type="title"/>
          </p:nvPr>
        </p:nvSpPr>
        <p:spPr/>
        <p:txBody>
          <a:bodyPr/>
          <a:lstStyle/>
          <a:p>
            <a:r>
              <a:rPr lang="en-US" sz="3200" spc="-80" dirty="0">
                <a:solidFill>
                  <a:srgbClr val="002060"/>
                </a:solidFill>
                <a:latin typeface="Graphik Regular" panose="020B0503030202060203" pitchFamily="34" charset="0"/>
              </a:rPr>
              <a:t>Today's agenda</a:t>
            </a:r>
            <a:br>
              <a:rPr lang="en-US" sz="3200" spc="-80" dirty="0">
                <a:solidFill>
                  <a:srgbClr val="000000"/>
                </a:solidFill>
                <a:latin typeface="Graphik Regular" panose="020B0503030202060203" pitchFamily="34" charset="0"/>
              </a:rPr>
            </a:br>
            <a:endParaRPr lang="en-US" dirty="0">
              <a:latin typeface="GothicG" panose="00000400000000000000" pitchFamily="2" charset="0"/>
              <a:cs typeface="GothicG" panose="00000400000000000000" pitchFamily="2" charset="0"/>
            </a:endParaRPr>
          </a:p>
        </p:txBody>
      </p:sp>
      <p:sp>
        <p:nvSpPr>
          <p:cNvPr id="3" name="TextBox 2">
            <a:extLst>
              <a:ext uri="{FF2B5EF4-FFF2-40B4-BE49-F238E27FC236}">
                <a16:creationId xmlns:a16="http://schemas.microsoft.com/office/drawing/2014/main" id="{44C05D45-F650-B7A6-4BC8-DE857966064B}"/>
              </a:ext>
            </a:extLst>
          </p:cNvPr>
          <p:cNvSpPr txBox="1"/>
          <p:nvPr/>
        </p:nvSpPr>
        <p:spPr>
          <a:xfrm>
            <a:off x="5817325" y="1820091"/>
            <a:ext cx="3927565" cy="379693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nSpc>
                <a:spcPts val="2660"/>
              </a:lnSpc>
              <a:buFont typeface="Arial" panose="020B0604020202090204" pitchFamily="34" charset="0"/>
              <a:buChar char="•"/>
            </a:pPr>
            <a:r>
              <a:rPr lang="en-US" sz="1800" spc="-19" dirty="0">
                <a:solidFill>
                  <a:srgbClr val="000000"/>
                </a:solidFill>
                <a:latin typeface="Graphik Regular" panose="020B0503030202060203" pitchFamily="34" charset="0"/>
              </a:rPr>
              <a:t>Project recap</a:t>
            </a:r>
          </a:p>
          <a:p>
            <a:pPr marL="285750" indent="-285750">
              <a:lnSpc>
                <a:spcPts val="2660"/>
              </a:lnSpc>
              <a:buFont typeface="Arial" panose="020B0604020202090204" pitchFamily="34" charset="0"/>
              <a:buChar char="•"/>
            </a:pPr>
            <a:r>
              <a:rPr lang="en-US" sz="1800" spc="-19" dirty="0">
                <a:solidFill>
                  <a:srgbClr val="000000"/>
                </a:solidFill>
                <a:latin typeface="Graphik Regular" panose="020B0503030202060203" pitchFamily="34" charset="0"/>
              </a:rPr>
              <a:t>Problem</a:t>
            </a:r>
          </a:p>
          <a:p>
            <a:pPr marL="285750" indent="-285750">
              <a:lnSpc>
                <a:spcPts val="2660"/>
              </a:lnSpc>
              <a:buFont typeface="Arial" panose="020B0604020202090204" pitchFamily="34" charset="0"/>
              <a:buChar char="•"/>
            </a:pPr>
            <a:r>
              <a:rPr lang="en-US" sz="1800" spc="-19" dirty="0">
                <a:solidFill>
                  <a:srgbClr val="000000"/>
                </a:solidFill>
                <a:latin typeface="Graphik Regular" panose="020B0503030202060203" pitchFamily="34" charset="0"/>
              </a:rPr>
              <a:t>Process</a:t>
            </a:r>
          </a:p>
          <a:p>
            <a:pPr marL="285750" indent="-285750">
              <a:lnSpc>
                <a:spcPts val="2660"/>
              </a:lnSpc>
              <a:buFont typeface="Arial" panose="020B0604020202090204" pitchFamily="34" charset="0"/>
              <a:buChar char="•"/>
            </a:pPr>
            <a:r>
              <a:rPr lang="en-US" sz="1800" spc="-19" dirty="0">
                <a:solidFill>
                  <a:srgbClr val="000000"/>
                </a:solidFill>
                <a:latin typeface="Graphik Regular" panose="020B0503030202060203" pitchFamily="34" charset="0"/>
              </a:rPr>
              <a:t>Insights</a:t>
            </a:r>
          </a:p>
          <a:p>
            <a:pPr marL="285750" indent="-285750">
              <a:lnSpc>
                <a:spcPts val="2660"/>
              </a:lnSpc>
              <a:buFont typeface="Arial" panose="020B0604020202090204" pitchFamily="34" charset="0"/>
              <a:buChar char="•"/>
            </a:pPr>
            <a:r>
              <a:rPr lang="en-US" sz="1800" spc="-19" dirty="0">
                <a:solidFill>
                  <a:srgbClr val="000000"/>
                </a:solidFill>
                <a:latin typeface="Graphik Regular" panose="020B0503030202060203" pitchFamily="34" charset="0"/>
              </a:rPr>
              <a:t>Summary</a:t>
            </a:r>
          </a:p>
          <a:p>
            <a:endParaRPr lang="en-US" dirty="0" err="1">
              <a:solidFill>
                <a:srgbClr val="575757"/>
              </a:solidFill>
            </a:endParaRPr>
          </a:p>
        </p:txBody>
      </p:sp>
    </p:spTree>
    <p:extLst>
      <p:ext uri="{BB962C8B-B14F-4D97-AF65-F5344CB8AC3E}">
        <p14:creationId xmlns:p14="http://schemas.microsoft.com/office/powerpoint/2010/main" val="1128933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45888E8-0038-7321-4691-9D5FA84E70EB}"/>
              </a:ext>
            </a:extLst>
          </p:cNvPr>
          <p:cNvSpPr/>
          <p:nvPr/>
        </p:nvSpPr>
        <p:spPr>
          <a:xfrm>
            <a:off x="923109" y="2472551"/>
            <a:ext cx="2115861" cy="1646603"/>
          </a:xfrm>
          <a:prstGeom prst="ellipse">
            <a:avLst/>
          </a:prstGeom>
          <a:solidFill>
            <a:schemeClr val="accent6">
              <a:lumMod val="60000"/>
              <a:lumOff val="40000"/>
            </a:schemeClr>
          </a:solidFill>
          <a:ln w="9525" cap="rnd" cmpd="sng" algn="ctr">
            <a:solidFill>
              <a:schemeClr val="accent1">
                <a:lumMod val="90000"/>
                <a:lumOff val="10000"/>
              </a:schemeClr>
            </a:solidFill>
            <a:prstDash val="solid"/>
            <a:round/>
            <a:headEnd type="none" w="med" len="med"/>
            <a:tailEnd type="none" w="med" len="me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accent2"/>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49E6C9C1-6421-5B2F-1A60-A0FBEBBD6037}"/>
              </a:ext>
            </a:extLst>
          </p:cNvPr>
          <p:cNvSpPr txBox="1"/>
          <p:nvPr/>
        </p:nvSpPr>
        <p:spPr>
          <a:xfrm>
            <a:off x="1188559" y="2869132"/>
            <a:ext cx="1584960" cy="85344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spc="-80" dirty="0">
                <a:solidFill>
                  <a:srgbClr val="002060"/>
                </a:solidFill>
                <a:latin typeface="Graphik Regular" panose="020B0503030202060203" pitchFamily="34" charset="0"/>
              </a:rPr>
              <a:t>Project Recap</a:t>
            </a:r>
          </a:p>
          <a:p>
            <a:pPr algn="ctr"/>
            <a:endParaRPr lang="en-US" dirty="0" err="1">
              <a:solidFill>
                <a:srgbClr val="575757"/>
              </a:solidFill>
            </a:endParaRPr>
          </a:p>
        </p:txBody>
      </p:sp>
      <p:sp>
        <p:nvSpPr>
          <p:cNvPr id="6" name="TextBox 5">
            <a:extLst>
              <a:ext uri="{FF2B5EF4-FFF2-40B4-BE49-F238E27FC236}">
                <a16:creationId xmlns:a16="http://schemas.microsoft.com/office/drawing/2014/main" id="{5E5F0CCD-89E6-468B-A94D-87FCCEA0FA36}"/>
              </a:ext>
            </a:extLst>
          </p:cNvPr>
          <p:cNvSpPr txBox="1"/>
          <p:nvPr/>
        </p:nvSpPr>
        <p:spPr>
          <a:xfrm>
            <a:off x="5399314" y="1820092"/>
            <a:ext cx="5930537" cy="33528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b="1" i="0" dirty="0">
              <a:solidFill>
                <a:srgbClr val="24292F"/>
              </a:solidFill>
              <a:effectLst/>
              <a:latin typeface="-apple-system"/>
            </a:endParaRPr>
          </a:p>
          <a:p>
            <a:endParaRPr lang="en-US" b="1" dirty="0">
              <a:solidFill>
                <a:srgbClr val="24292F"/>
              </a:solidFill>
              <a:latin typeface="-apple-system"/>
            </a:endParaRPr>
          </a:p>
          <a:p>
            <a:r>
              <a:rPr lang="en-US" b="1" i="0" dirty="0" err="1">
                <a:solidFill>
                  <a:srgbClr val="24292F"/>
                </a:solidFill>
                <a:effectLst/>
                <a:latin typeface="-apple-system"/>
              </a:rPr>
              <a:t>PowerCo</a:t>
            </a:r>
            <a:r>
              <a:rPr lang="en-US" b="0" i="0" dirty="0">
                <a:solidFill>
                  <a:srgbClr val="24292F"/>
                </a:solidFill>
                <a:effectLst/>
                <a:latin typeface="-apple-system"/>
              </a:rPr>
              <a:t> is a major gas and electricity utility that supplies to corporate, SME (Small &amp; Medium Enterprise), and residential customers. The power-liberalization of the energy market in Europe has led to significant customer churn, especially in the SME segment. They have partnered with BCG to help diagnose the source of churning SME customers.</a:t>
            </a:r>
          </a:p>
          <a:p>
            <a:endParaRPr lang="en-US" dirty="0">
              <a:solidFill>
                <a:srgbClr val="24292F"/>
              </a:solidFill>
              <a:latin typeface="-apple-system"/>
            </a:endParaRPr>
          </a:p>
          <a:p>
            <a:endParaRPr lang="en-US" dirty="0" err="1">
              <a:solidFill>
                <a:srgbClr val="575757"/>
              </a:solidFill>
            </a:endParaRPr>
          </a:p>
        </p:txBody>
      </p:sp>
    </p:spTree>
    <p:extLst>
      <p:ext uri="{BB962C8B-B14F-4D97-AF65-F5344CB8AC3E}">
        <p14:creationId xmlns:p14="http://schemas.microsoft.com/office/powerpoint/2010/main" val="3511382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77D3A9A2-110A-8372-DCE5-5DBD307C92CD}"/>
              </a:ext>
            </a:extLst>
          </p:cNvPr>
          <p:cNvSpPr/>
          <p:nvPr/>
        </p:nvSpPr>
        <p:spPr>
          <a:xfrm>
            <a:off x="783450" y="2640874"/>
            <a:ext cx="2072640" cy="1576251"/>
          </a:xfrm>
          <a:prstGeom prst="ellipse">
            <a:avLst/>
          </a:prstGeom>
          <a:solidFill>
            <a:schemeClr val="accent6">
              <a:lumMod val="60000"/>
              <a:lumOff val="40000"/>
            </a:schemeClr>
          </a:solidFill>
          <a:ln w="9525" cap="rnd" cmpd="sng" algn="ctr">
            <a:solidFill>
              <a:schemeClr val="accent1">
                <a:lumMod val="90000"/>
                <a:lumOff val="10000"/>
              </a:schemeClr>
            </a:solidFill>
            <a:prstDash val="solid"/>
            <a:round/>
            <a:headEnd type="none" w="med" len="med"/>
            <a:tailEnd type="none" w="med" len="me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accent2"/>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88221E91-03DC-5F75-0F06-7DDD8CAE3BAF}"/>
              </a:ext>
            </a:extLst>
          </p:cNvPr>
          <p:cNvSpPr txBox="1"/>
          <p:nvPr/>
        </p:nvSpPr>
        <p:spPr>
          <a:xfrm>
            <a:off x="1053415" y="3161211"/>
            <a:ext cx="1532709" cy="6618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spc="-80" dirty="0">
                <a:solidFill>
                  <a:srgbClr val="002060"/>
                </a:solidFill>
                <a:latin typeface="Graphik Regular" panose="020B0503030202060203" pitchFamily="34" charset="0"/>
              </a:rPr>
              <a:t>Problem</a:t>
            </a:r>
          </a:p>
          <a:p>
            <a:pPr algn="ctr"/>
            <a:endParaRPr lang="en-US" dirty="0" err="1">
              <a:solidFill>
                <a:srgbClr val="575757"/>
              </a:solidFill>
            </a:endParaRPr>
          </a:p>
        </p:txBody>
      </p:sp>
      <p:sp>
        <p:nvSpPr>
          <p:cNvPr id="7" name="TextBox 6">
            <a:extLst>
              <a:ext uri="{FF2B5EF4-FFF2-40B4-BE49-F238E27FC236}">
                <a16:creationId xmlns:a16="http://schemas.microsoft.com/office/drawing/2014/main" id="{A96AE1CC-E952-DF00-B631-3CB656B48E42}"/>
              </a:ext>
            </a:extLst>
          </p:cNvPr>
          <p:cNvSpPr txBox="1"/>
          <p:nvPr/>
        </p:nvSpPr>
        <p:spPr>
          <a:xfrm>
            <a:off x="4651513" y="468369"/>
            <a:ext cx="3922644" cy="5168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00B050"/>
                </a:solidFill>
              </a:rPr>
              <a:t>Context</a:t>
            </a:r>
          </a:p>
        </p:txBody>
      </p:sp>
      <p:sp>
        <p:nvSpPr>
          <p:cNvPr id="8" name="TextBox 7">
            <a:extLst>
              <a:ext uri="{FF2B5EF4-FFF2-40B4-BE49-F238E27FC236}">
                <a16:creationId xmlns:a16="http://schemas.microsoft.com/office/drawing/2014/main" id="{1FFA9986-AE83-A213-8ED5-65FFA05C33FD}"/>
              </a:ext>
            </a:extLst>
          </p:cNvPr>
          <p:cNvSpPr txBox="1"/>
          <p:nvPr/>
        </p:nvSpPr>
        <p:spPr>
          <a:xfrm>
            <a:off x="4577299" y="1111951"/>
            <a:ext cx="6599583" cy="207727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solidFill>
                  <a:srgbClr val="37373A"/>
                </a:solidFill>
              </a:rPr>
              <a:t>Client is a major gas and electricity utility</a:t>
            </a:r>
          </a:p>
          <a:p>
            <a:pPr algn="just"/>
            <a:r>
              <a:rPr lang="en-US" dirty="0">
                <a:solidFill>
                  <a:srgbClr val="37373A"/>
                </a:solidFill>
              </a:rPr>
              <a:t> • Supplies to corporate, SME and residential customers Significant churn problem </a:t>
            </a:r>
          </a:p>
          <a:p>
            <a:pPr algn="just"/>
            <a:r>
              <a:rPr lang="en-US" dirty="0">
                <a:solidFill>
                  <a:srgbClr val="37373A"/>
                </a:solidFill>
              </a:rPr>
              <a:t>     • Driven by power-liberalization of the energy market           in Europe </a:t>
            </a:r>
          </a:p>
          <a:p>
            <a:pPr algn="just"/>
            <a:r>
              <a:rPr lang="en-US" dirty="0">
                <a:solidFill>
                  <a:srgbClr val="37373A"/>
                </a:solidFill>
              </a:rPr>
              <a:t>     • Problem is largest in the SME segment</a:t>
            </a:r>
          </a:p>
          <a:p>
            <a:pPr algn="just"/>
            <a:r>
              <a:rPr lang="en-US" dirty="0">
                <a:solidFill>
                  <a:srgbClr val="37373A"/>
                </a:solidFill>
              </a:rPr>
              <a:t> Has engaged BCG to help with the SME segment</a:t>
            </a:r>
          </a:p>
        </p:txBody>
      </p:sp>
      <p:sp>
        <p:nvSpPr>
          <p:cNvPr id="9" name="TextBox 8">
            <a:extLst>
              <a:ext uri="{FF2B5EF4-FFF2-40B4-BE49-F238E27FC236}">
                <a16:creationId xmlns:a16="http://schemas.microsoft.com/office/drawing/2014/main" id="{EC871088-4B5B-9D6A-FAFE-2B0DDE59F492}"/>
              </a:ext>
            </a:extLst>
          </p:cNvPr>
          <p:cNvSpPr txBox="1"/>
          <p:nvPr/>
        </p:nvSpPr>
        <p:spPr>
          <a:xfrm>
            <a:off x="4837043" y="3677807"/>
            <a:ext cx="3551583" cy="7288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2400">
                <a:solidFill>
                  <a:srgbClr val="00B050"/>
                </a:solidFill>
              </a:defRPr>
            </a:lvl1pPr>
          </a:lstStyle>
          <a:p>
            <a:r>
              <a:rPr lang="en-US" dirty="0"/>
              <a:t>Client's hypothesis</a:t>
            </a:r>
          </a:p>
        </p:txBody>
      </p:sp>
      <p:sp>
        <p:nvSpPr>
          <p:cNvPr id="10" name="TextBox 9">
            <a:extLst>
              <a:ext uri="{FF2B5EF4-FFF2-40B4-BE49-F238E27FC236}">
                <a16:creationId xmlns:a16="http://schemas.microsoft.com/office/drawing/2014/main" id="{F2FB282B-4819-7254-C849-7D5DA3355871}"/>
              </a:ext>
            </a:extLst>
          </p:cNvPr>
          <p:cNvSpPr txBox="1"/>
          <p:nvPr/>
        </p:nvSpPr>
        <p:spPr>
          <a:xfrm>
            <a:off x="4481505" y="4103913"/>
            <a:ext cx="6599583" cy="246234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37373A"/>
                </a:solidFill>
              </a:rPr>
              <a:t>It is possible to predict customers likely to churn using a predictive model </a:t>
            </a:r>
          </a:p>
          <a:p>
            <a:r>
              <a:rPr lang="en-US" dirty="0">
                <a:solidFill>
                  <a:srgbClr val="37373A"/>
                </a:solidFill>
              </a:rPr>
              <a:t>Hypothesis that churn is driven by customer </a:t>
            </a:r>
          </a:p>
          <a:p>
            <a:r>
              <a:rPr lang="en-US" dirty="0">
                <a:solidFill>
                  <a:srgbClr val="37373A"/>
                </a:solidFill>
              </a:rPr>
              <a:t>price sensitivity Client wants to try discounting strategy</a:t>
            </a:r>
          </a:p>
          <a:p>
            <a:pPr algn="ctr"/>
            <a:r>
              <a:rPr lang="en-US" dirty="0">
                <a:solidFill>
                  <a:srgbClr val="37373A"/>
                </a:solidFill>
              </a:rPr>
              <a:t> • SME division head suggests that offering customers at high         propensity to churn a 20% discount might be effective</a:t>
            </a:r>
          </a:p>
        </p:txBody>
      </p:sp>
    </p:spTree>
    <p:extLst>
      <p:ext uri="{BB962C8B-B14F-4D97-AF65-F5344CB8AC3E}">
        <p14:creationId xmlns:p14="http://schemas.microsoft.com/office/powerpoint/2010/main" val="847966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B7C21CA-36D1-54F1-86E5-07F41586C5D1}"/>
              </a:ext>
            </a:extLst>
          </p:cNvPr>
          <p:cNvPicPr>
            <a:picLocks noChangeAspect="1"/>
          </p:cNvPicPr>
          <p:nvPr/>
        </p:nvPicPr>
        <p:blipFill>
          <a:blip r:embed="rId2"/>
          <a:stretch>
            <a:fillRect/>
          </a:stretch>
        </p:blipFill>
        <p:spPr>
          <a:xfrm>
            <a:off x="363023" y="78377"/>
            <a:ext cx="7268421" cy="6858000"/>
          </a:xfrm>
          <a:prstGeom prst="rect">
            <a:avLst/>
          </a:prstGeom>
        </p:spPr>
      </p:pic>
      <p:pic>
        <p:nvPicPr>
          <p:cNvPr id="30" name="Picture 29">
            <a:extLst>
              <a:ext uri="{FF2B5EF4-FFF2-40B4-BE49-F238E27FC236}">
                <a16:creationId xmlns:a16="http://schemas.microsoft.com/office/drawing/2014/main" id="{67E89D72-AD7D-4F5F-EDF5-47ECE44E1675}"/>
              </a:ext>
            </a:extLst>
          </p:cNvPr>
          <p:cNvPicPr>
            <a:picLocks noChangeAspect="1"/>
          </p:cNvPicPr>
          <p:nvPr/>
        </p:nvPicPr>
        <p:blipFill>
          <a:blip r:embed="rId3"/>
          <a:stretch>
            <a:fillRect/>
          </a:stretch>
        </p:blipFill>
        <p:spPr>
          <a:xfrm>
            <a:off x="1125386" y="-43951"/>
            <a:ext cx="1859441" cy="1786283"/>
          </a:xfrm>
          <a:prstGeom prst="rect">
            <a:avLst/>
          </a:prstGeom>
        </p:spPr>
      </p:pic>
      <p:grpSp>
        <p:nvGrpSpPr>
          <p:cNvPr id="31" name="Group 13">
            <a:extLst>
              <a:ext uri="{FF2B5EF4-FFF2-40B4-BE49-F238E27FC236}">
                <a16:creationId xmlns:a16="http://schemas.microsoft.com/office/drawing/2014/main" id="{ECC4456E-440C-5DBC-F1AD-9CB753FFA501}"/>
              </a:ext>
            </a:extLst>
          </p:cNvPr>
          <p:cNvGrpSpPr/>
          <p:nvPr/>
        </p:nvGrpSpPr>
        <p:grpSpPr>
          <a:xfrm>
            <a:off x="2782363" y="1225924"/>
            <a:ext cx="1854962" cy="1781248"/>
            <a:chOff x="0" y="0"/>
            <a:chExt cx="2473282" cy="2374997"/>
          </a:xfrm>
        </p:grpSpPr>
        <p:grpSp>
          <p:nvGrpSpPr>
            <p:cNvPr id="32" name="Group 14">
              <a:extLst>
                <a:ext uri="{FF2B5EF4-FFF2-40B4-BE49-F238E27FC236}">
                  <a16:creationId xmlns:a16="http://schemas.microsoft.com/office/drawing/2014/main" id="{503AC276-9110-CD53-E164-6C83052B474C}"/>
                </a:ext>
              </a:extLst>
            </p:cNvPr>
            <p:cNvGrpSpPr>
              <a:grpSpLocks noChangeAspect="1"/>
            </p:cNvGrpSpPr>
            <p:nvPr/>
          </p:nvGrpSpPr>
          <p:grpSpPr>
            <a:xfrm>
              <a:off x="0" y="342565"/>
              <a:ext cx="2032432" cy="2032432"/>
              <a:chOff x="0" y="0"/>
              <a:chExt cx="6350000" cy="6350000"/>
            </a:xfrm>
          </p:grpSpPr>
          <p:sp>
            <p:nvSpPr>
              <p:cNvPr id="34" name="Freeform 15">
                <a:extLst>
                  <a:ext uri="{FF2B5EF4-FFF2-40B4-BE49-F238E27FC236}">
                    <a16:creationId xmlns:a16="http://schemas.microsoft.com/office/drawing/2014/main" id="{B0DF0462-3FB7-AFAA-8333-BDB1EFA5DA5A}"/>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3" name="Picture 16">
              <a:extLst>
                <a:ext uri="{FF2B5EF4-FFF2-40B4-BE49-F238E27FC236}">
                  <a16:creationId xmlns:a16="http://schemas.microsoft.com/office/drawing/2014/main" id="{50052361-A75D-362C-A01A-9CEF73EABE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grpSp>
        <p:nvGrpSpPr>
          <p:cNvPr id="35" name="Group 13">
            <a:extLst>
              <a:ext uri="{FF2B5EF4-FFF2-40B4-BE49-F238E27FC236}">
                <a16:creationId xmlns:a16="http://schemas.microsoft.com/office/drawing/2014/main" id="{F387EC5C-1543-2F0F-F8C5-C0831954B5BE}"/>
              </a:ext>
            </a:extLst>
          </p:cNvPr>
          <p:cNvGrpSpPr/>
          <p:nvPr/>
        </p:nvGrpSpPr>
        <p:grpSpPr>
          <a:xfrm>
            <a:off x="4513280" y="2616752"/>
            <a:ext cx="1854962" cy="1781248"/>
            <a:chOff x="0" y="0"/>
            <a:chExt cx="2473282" cy="2374997"/>
          </a:xfrm>
        </p:grpSpPr>
        <p:grpSp>
          <p:nvGrpSpPr>
            <p:cNvPr id="36" name="Group 14">
              <a:extLst>
                <a:ext uri="{FF2B5EF4-FFF2-40B4-BE49-F238E27FC236}">
                  <a16:creationId xmlns:a16="http://schemas.microsoft.com/office/drawing/2014/main" id="{0D698753-56CE-91B8-4032-11EC280AD7C0}"/>
                </a:ext>
              </a:extLst>
            </p:cNvPr>
            <p:cNvGrpSpPr>
              <a:grpSpLocks noChangeAspect="1"/>
            </p:cNvGrpSpPr>
            <p:nvPr/>
          </p:nvGrpSpPr>
          <p:grpSpPr>
            <a:xfrm>
              <a:off x="0" y="342565"/>
              <a:ext cx="2032432" cy="2032432"/>
              <a:chOff x="0" y="0"/>
              <a:chExt cx="6350000" cy="6350000"/>
            </a:xfrm>
          </p:grpSpPr>
          <p:sp>
            <p:nvSpPr>
              <p:cNvPr id="38" name="Freeform 15">
                <a:extLst>
                  <a:ext uri="{FF2B5EF4-FFF2-40B4-BE49-F238E27FC236}">
                    <a16:creationId xmlns:a16="http://schemas.microsoft.com/office/drawing/2014/main" id="{DCDCED01-908E-AC33-F4D4-B3F5E17AE443}"/>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7" name="Picture 16">
              <a:extLst>
                <a:ext uri="{FF2B5EF4-FFF2-40B4-BE49-F238E27FC236}">
                  <a16:creationId xmlns:a16="http://schemas.microsoft.com/office/drawing/2014/main" id="{B785C556-75F8-E995-E499-588C06CE24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grpSp>
        <p:nvGrpSpPr>
          <p:cNvPr id="39" name="Group 13">
            <a:extLst>
              <a:ext uri="{FF2B5EF4-FFF2-40B4-BE49-F238E27FC236}">
                <a16:creationId xmlns:a16="http://schemas.microsoft.com/office/drawing/2014/main" id="{C8919A6F-5CF0-CB93-0B5D-C21A4F3D40D0}"/>
              </a:ext>
            </a:extLst>
          </p:cNvPr>
          <p:cNvGrpSpPr/>
          <p:nvPr/>
        </p:nvGrpSpPr>
        <p:grpSpPr>
          <a:xfrm>
            <a:off x="6035113" y="4034353"/>
            <a:ext cx="1854962" cy="1781248"/>
            <a:chOff x="0" y="0"/>
            <a:chExt cx="2473282" cy="2374997"/>
          </a:xfrm>
        </p:grpSpPr>
        <p:grpSp>
          <p:nvGrpSpPr>
            <p:cNvPr id="40" name="Group 14">
              <a:extLst>
                <a:ext uri="{FF2B5EF4-FFF2-40B4-BE49-F238E27FC236}">
                  <a16:creationId xmlns:a16="http://schemas.microsoft.com/office/drawing/2014/main" id="{BE0C2AE1-E68F-1C1F-662F-6CFCB6AF65A2}"/>
                </a:ext>
              </a:extLst>
            </p:cNvPr>
            <p:cNvGrpSpPr>
              <a:grpSpLocks noChangeAspect="1"/>
            </p:cNvGrpSpPr>
            <p:nvPr/>
          </p:nvGrpSpPr>
          <p:grpSpPr>
            <a:xfrm>
              <a:off x="0" y="342565"/>
              <a:ext cx="2032432" cy="2032432"/>
              <a:chOff x="0" y="0"/>
              <a:chExt cx="6350000" cy="6350000"/>
            </a:xfrm>
          </p:grpSpPr>
          <p:sp>
            <p:nvSpPr>
              <p:cNvPr id="42" name="Freeform 15">
                <a:extLst>
                  <a:ext uri="{FF2B5EF4-FFF2-40B4-BE49-F238E27FC236}">
                    <a16:creationId xmlns:a16="http://schemas.microsoft.com/office/drawing/2014/main" id="{453E146C-680F-3FA4-B4FA-5A8EE61700B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1" name="Picture 16">
              <a:extLst>
                <a:ext uri="{FF2B5EF4-FFF2-40B4-BE49-F238E27FC236}">
                  <a16:creationId xmlns:a16="http://schemas.microsoft.com/office/drawing/2014/main" id="{79911275-D64D-429F-3916-61269BCAB1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grpSp>
        <p:nvGrpSpPr>
          <p:cNvPr id="43" name="Group 13">
            <a:extLst>
              <a:ext uri="{FF2B5EF4-FFF2-40B4-BE49-F238E27FC236}">
                <a16:creationId xmlns:a16="http://schemas.microsoft.com/office/drawing/2014/main" id="{0FB51619-B682-5811-3E1E-551655E7B702}"/>
              </a:ext>
            </a:extLst>
          </p:cNvPr>
          <p:cNvGrpSpPr/>
          <p:nvPr/>
        </p:nvGrpSpPr>
        <p:grpSpPr>
          <a:xfrm>
            <a:off x="7559437" y="5417441"/>
            <a:ext cx="1854962" cy="1781248"/>
            <a:chOff x="0" y="0"/>
            <a:chExt cx="2473282" cy="2374997"/>
          </a:xfrm>
        </p:grpSpPr>
        <p:grpSp>
          <p:nvGrpSpPr>
            <p:cNvPr id="44" name="Group 14">
              <a:extLst>
                <a:ext uri="{FF2B5EF4-FFF2-40B4-BE49-F238E27FC236}">
                  <a16:creationId xmlns:a16="http://schemas.microsoft.com/office/drawing/2014/main" id="{4C80A161-97B7-5280-3ECA-F39468DF127A}"/>
                </a:ext>
              </a:extLst>
            </p:cNvPr>
            <p:cNvGrpSpPr>
              <a:grpSpLocks noChangeAspect="1"/>
            </p:cNvGrpSpPr>
            <p:nvPr/>
          </p:nvGrpSpPr>
          <p:grpSpPr>
            <a:xfrm>
              <a:off x="0" y="342565"/>
              <a:ext cx="2032432" cy="2032432"/>
              <a:chOff x="0" y="0"/>
              <a:chExt cx="6350000" cy="6350000"/>
            </a:xfrm>
          </p:grpSpPr>
          <p:sp>
            <p:nvSpPr>
              <p:cNvPr id="46" name="Freeform 15">
                <a:extLst>
                  <a:ext uri="{FF2B5EF4-FFF2-40B4-BE49-F238E27FC236}">
                    <a16:creationId xmlns:a16="http://schemas.microsoft.com/office/drawing/2014/main" id="{DC0A7F20-2A37-52AD-D6FF-5F6809F097C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5" name="Picture 16">
              <a:extLst>
                <a:ext uri="{FF2B5EF4-FFF2-40B4-BE49-F238E27FC236}">
                  <a16:creationId xmlns:a16="http://schemas.microsoft.com/office/drawing/2014/main" id="{9D7C2B1C-781D-1E87-C6EB-6B0F60214D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358154" y="78550"/>
              <a:ext cx="2032432" cy="2036765"/>
            </a:xfrm>
            <a:prstGeom prst="rect">
              <a:avLst/>
            </a:prstGeom>
          </p:spPr>
        </p:pic>
      </p:grpSp>
      <p:sp>
        <p:nvSpPr>
          <p:cNvPr id="48" name="TextBox 47">
            <a:extLst>
              <a:ext uri="{FF2B5EF4-FFF2-40B4-BE49-F238E27FC236}">
                <a16:creationId xmlns:a16="http://schemas.microsoft.com/office/drawing/2014/main" id="{003F7038-9D0E-38AA-520E-298D0C625816}"/>
              </a:ext>
            </a:extLst>
          </p:cNvPr>
          <p:cNvSpPr txBox="1"/>
          <p:nvPr/>
        </p:nvSpPr>
        <p:spPr>
          <a:xfrm>
            <a:off x="1667432" y="308483"/>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4800" dirty="0">
                <a:solidFill>
                  <a:srgbClr val="575757"/>
                </a:solidFill>
              </a:rPr>
              <a:t>1</a:t>
            </a:r>
          </a:p>
        </p:txBody>
      </p:sp>
      <p:sp>
        <p:nvSpPr>
          <p:cNvPr id="49" name="TextBox 48">
            <a:extLst>
              <a:ext uri="{FF2B5EF4-FFF2-40B4-BE49-F238E27FC236}">
                <a16:creationId xmlns:a16="http://schemas.microsoft.com/office/drawing/2014/main" id="{B3358CB0-C140-459A-5B1E-F669162DAC2D}"/>
              </a:ext>
            </a:extLst>
          </p:cNvPr>
          <p:cNvSpPr txBox="1"/>
          <p:nvPr/>
        </p:nvSpPr>
        <p:spPr>
          <a:xfrm>
            <a:off x="8166870" y="5815601"/>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4400" dirty="0">
                <a:solidFill>
                  <a:srgbClr val="575757"/>
                </a:solidFill>
              </a:rPr>
              <a:t>5</a:t>
            </a:r>
          </a:p>
        </p:txBody>
      </p:sp>
      <p:sp>
        <p:nvSpPr>
          <p:cNvPr id="50" name="TextBox 49">
            <a:extLst>
              <a:ext uri="{FF2B5EF4-FFF2-40B4-BE49-F238E27FC236}">
                <a16:creationId xmlns:a16="http://schemas.microsoft.com/office/drawing/2014/main" id="{61612FFD-13A1-B6DE-26E9-E3F8E2C3C011}"/>
              </a:ext>
            </a:extLst>
          </p:cNvPr>
          <p:cNvSpPr txBox="1"/>
          <p:nvPr/>
        </p:nvSpPr>
        <p:spPr>
          <a:xfrm>
            <a:off x="6608691" y="4421883"/>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4400" dirty="0">
                <a:solidFill>
                  <a:srgbClr val="575757"/>
                </a:solidFill>
              </a:rPr>
              <a:t>4</a:t>
            </a:r>
          </a:p>
        </p:txBody>
      </p:sp>
      <p:sp>
        <p:nvSpPr>
          <p:cNvPr id="51" name="TextBox 50">
            <a:extLst>
              <a:ext uri="{FF2B5EF4-FFF2-40B4-BE49-F238E27FC236}">
                <a16:creationId xmlns:a16="http://schemas.microsoft.com/office/drawing/2014/main" id="{04F826F1-2222-7B4F-A405-BD3BD64F9665}"/>
              </a:ext>
            </a:extLst>
          </p:cNvPr>
          <p:cNvSpPr txBox="1"/>
          <p:nvPr/>
        </p:nvSpPr>
        <p:spPr>
          <a:xfrm>
            <a:off x="5086858" y="2982251"/>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4400" dirty="0">
                <a:solidFill>
                  <a:srgbClr val="575757"/>
                </a:solidFill>
              </a:rPr>
              <a:t>3</a:t>
            </a:r>
          </a:p>
        </p:txBody>
      </p:sp>
      <p:sp>
        <p:nvSpPr>
          <p:cNvPr id="52" name="TextBox 51">
            <a:extLst>
              <a:ext uri="{FF2B5EF4-FFF2-40B4-BE49-F238E27FC236}">
                <a16:creationId xmlns:a16="http://schemas.microsoft.com/office/drawing/2014/main" id="{F01780AF-1D17-8F4C-6895-E7A6B9A63853}"/>
              </a:ext>
            </a:extLst>
          </p:cNvPr>
          <p:cNvSpPr txBox="1"/>
          <p:nvPr/>
        </p:nvSpPr>
        <p:spPr>
          <a:xfrm>
            <a:off x="3355941" y="1591423"/>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4400" dirty="0">
                <a:solidFill>
                  <a:srgbClr val="575757"/>
                </a:solidFill>
              </a:rPr>
              <a:t>2</a:t>
            </a:r>
          </a:p>
        </p:txBody>
      </p:sp>
      <p:sp>
        <p:nvSpPr>
          <p:cNvPr id="53" name="TextBox 52">
            <a:extLst>
              <a:ext uri="{FF2B5EF4-FFF2-40B4-BE49-F238E27FC236}">
                <a16:creationId xmlns:a16="http://schemas.microsoft.com/office/drawing/2014/main" id="{0B940BA9-8916-24E7-BAAC-A5E58BA573CB}"/>
              </a:ext>
            </a:extLst>
          </p:cNvPr>
          <p:cNvSpPr txBox="1"/>
          <p:nvPr/>
        </p:nvSpPr>
        <p:spPr>
          <a:xfrm>
            <a:off x="3067512" y="460573"/>
            <a:ext cx="2296968" cy="305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Data Understanding</a:t>
            </a:r>
          </a:p>
        </p:txBody>
      </p:sp>
      <p:sp>
        <p:nvSpPr>
          <p:cNvPr id="55" name="TextBox 54">
            <a:extLst>
              <a:ext uri="{FF2B5EF4-FFF2-40B4-BE49-F238E27FC236}">
                <a16:creationId xmlns:a16="http://schemas.microsoft.com/office/drawing/2014/main" id="{912CE84C-A2DE-31F0-28BE-BE444EC73470}"/>
              </a:ext>
            </a:extLst>
          </p:cNvPr>
          <p:cNvSpPr txBox="1"/>
          <p:nvPr/>
        </p:nvSpPr>
        <p:spPr>
          <a:xfrm>
            <a:off x="7890076" y="4269328"/>
            <a:ext cx="1816455" cy="305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Data Analyzing</a:t>
            </a:r>
          </a:p>
        </p:txBody>
      </p:sp>
      <p:sp>
        <p:nvSpPr>
          <p:cNvPr id="56" name="TextBox 55">
            <a:extLst>
              <a:ext uri="{FF2B5EF4-FFF2-40B4-BE49-F238E27FC236}">
                <a16:creationId xmlns:a16="http://schemas.microsoft.com/office/drawing/2014/main" id="{37411B51-570E-E1B5-37AB-90FD319E37E4}"/>
              </a:ext>
            </a:extLst>
          </p:cNvPr>
          <p:cNvSpPr txBox="1"/>
          <p:nvPr/>
        </p:nvSpPr>
        <p:spPr>
          <a:xfrm>
            <a:off x="9414400" y="5804971"/>
            <a:ext cx="2072251" cy="305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Uncover Insights</a:t>
            </a:r>
          </a:p>
        </p:txBody>
      </p:sp>
      <p:sp>
        <p:nvSpPr>
          <p:cNvPr id="57" name="TextBox 56">
            <a:extLst>
              <a:ext uri="{FF2B5EF4-FFF2-40B4-BE49-F238E27FC236}">
                <a16:creationId xmlns:a16="http://schemas.microsoft.com/office/drawing/2014/main" id="{99A01B06-AC48-EE93-4CC2-49726952ADDB}"/>
              </a:ext>
            </a:extLst>
          </p:cNvPr>
          <p:cNvSpPr txBox="1"/>
          <p:nvPr/>
        </p:nvSpPr>
        <p:spPr>
          <a:xfrm>
            <a:off x="6350415" y="2909236"/>
            <a:ext cx="1816455" cy="305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Data Modeling</a:t>
            </a:r>
          </a:p>
        </p:txBody>
      </p:sp>
      <p:sp>
        <p:nvSpPr>
          <p:cNvPr id="58" name="TextBox 57">
            <a:extLst>
              <a:ext uri="{FF2B5EF4-FFF2-40B4-BE49-F238E27FC236}">
                <a16:creationId xmlns:a16="http://schemas.microsoft.com/office/drawing/2014/main" id="{BDB5F8C9-6305-B062-3840-98F4AF1F1E4F}"/>
              </a:ext>
            </a:extLst>
          </p:cNvPr>
          <p:cNvSpPr txBox="1"/>
          <p:nvPr/>
        </p:nvSpPr>
        <p:spPr>
          <a:xfrm>
            <a:off x="4789726" y="1615197"/>
            <a:ext cx="1415971" cy="305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Data Clean</a:t>
            </a:r>
          </a:p>
        </p:txBody>
      </p:sp>
      <p:sp>
        <p:nvSpPr>
          <p:cNvPr id="59" name="TextBox 58">
            <a:extLst>
              <a:ext uri="{FF2B5EF4-FFF2-40B4-BE49-F238E27FC236}">
                <a16:creationId xmlns:a16="http://schemas.microsoft.com/office/drawing/2014/main" id="{036B99D3-6C3E-C698-4FD1-74675E39FFC2}"/>
              </a:ext>
            </a:extLst>
          </p:cNvPr>
          <p:cNvSpPr txBox="1"/>
          <p:nvPr/>
        </p:nvSpPr>
        <p:spPr>
          <a:xfrm>
            <a:off x="8516983" y="613128"/>
            <a:ext cx="3396343" cy="60975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0070C0"/>
                </a:solidFill>
              </a:rPr>
              <a:t>Process</a:t>
            </a:r>
          </a:p>
        </p:txBody>
      </p:sp>
      <p:sp>
        <p:nvSpPr>
          <p:cNvPr id="2" name="Rectangle 1">
            <a:extLst>
              <a:ext uri="{FF2B5EF4-FFF2-40B4-BE49-F238E27FC236}">
                <a16:creationId xmlns:a16="http://schemas.microsoft.com/office/drawing/2014/main" id="{8C46010C-D22F-4C6E-7AB5-14C4C85C1F09}"/>
              </a:ext>
            </a:extLst>
          </p:cNvPr>
          <p:cNvSpPr/>
          <p:nvPr/>
        </p:nvSpPr>
        <p:spPr>
          <a:xfrm>
            <a:off x="11913326" y="3896651"/>
            <a:ext cx="182880" cy="2652195"/>
          </a:xfrm>
          <a:prstGeom prst="rect">
            <a:avLst/>
          </a:prstGeom>
          <a:solidFill>
            <a:srgbClr val="27B06F"/>
          </a:solidFill>
          <a:ln w="9525" cap="rnd" cmpd="sng" algn="ctr">
            <a:solidFill>
              <a:srgbClr val="26B06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169248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B004-27E6-1373-766C-F2A2F9DFB498}"/>
              </a:ext>
            </a:extLst>
          </p:cNvPr>
          <p:cNvSpPr>
            <a:spLocks noGrp="1"/>
          </p:cNvSpPr>
          <p:nvPr>
            <p:ph type="title"/>
          </p:nvPr>
        </p:nvSpPr>
        <p:spPr>
          <a:xfrm>
            <a:off x="374469" y="2177143"/>
            <a:ext cx="4058193" cy="2747651"/>
          </a:xfrm>
        </p:spPr>
        <p:txBody>
          <a:bodyPr/>
          <a:lstStyle/>
          <a:p>
            <a:r>
              <a:rPr lang="en-US" dirty="0">
                <a:solidFill>
                  <a:srgbClr val="2E3558"/>
                </a:solidFill>
              </a:rPr>
              <a:t>Churn is indeed high in the SME division </a:t>
            </a:r>
            <a:br>
              <a:rPr lang="en-US" dirty="0">
                <a:solidFill>
                  <a:srgbClr val="2E3558"/>
                </a:solidFill>
              </a:rPr>
            </a:br>
            <a:r>
              <a:rPr lang="en-US" dirty="0">
                <a:solidFill>
                  <a:srgbClr val="2E3558"/>
                </a:solidFill>
              </a:rPr>
              <a:t>• 9.9% between  January 2016 and March 2016</a:t>
            </a:r>
          </a:p>
        </p:txBody>
      </p:sp>
      <p:pic>
        <p:nvPicPr>
          <p:cNvPr id="5" name="Picture 4">
            <a:extLst>
              <a:ext uri="{FF2B5EF4-FFF2-40B4-BE49-F238E27FC236}">
                <a16:creationId xmlns:a16="http://schemas.microsoft.com/office/drawing/2014/main" id="{11DA7CB1-0F6A-1364-A687-171D276BCA29}"/>
              </a:ext>
            </a:extLst>
          </p:cNvPr>
          <p:cNvPicPr>
            <a:picLocks noChangeAspect="1"/>
          </p:cNvPicPr>
          <p:nvPr/>
        </p:nvPicPr>
        <p:blipFill>
          <a:blip r:embed="rId2"/>
          <a:stretch>
            <a:fillRect/>
          </a:stretch>
        </p:blipFill>
        <p:spPr>
          <a:xfrm>
            <a:off x="5697472" y="925228"/>
            <a:ext cx="4935694" cy="5007543"/>
          </a:xfrm>
          <a:prstGeom prst="rect">
            <a:avLst/>
          </a:prstGeom>
        </p:spPr>
      </p:pic>
    </p:spTree>
    <p:extLst>
      <p:ext uri="{BB962C8B-B14F-4D97-AF65-F5344CB8AC3E}">
        <p14:creationId xmlns:p14="http://schemas.microsoft.com/office/powerpoint/2010/main" val="1093941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E2B9-605E-3183-A1C3-8D6FB30F612C}"/>
              </a:ext>
            </a:extLst>
          </p:cNvPr>
          <p:cNvSpPr>
            <a:spLocks noGrp="1"/>
          </p:cNvSpPr>
          <p:nvPr>
            <p:ph type="title"/>
          </p:nvPr>
        </p:nvSpPr>
        <p:spPr>
          <a:xfrm>
            <a:off x="386159" y="2681103"/>
            <a:ext cx="4290343" cy="1495794"/>
          </a:xfrm>
        </p:spPr>
        <p:txBody>
          <a:bodyPr/>
          <a:lstStyle/>
          <a:p>
            <a:pPr algn="ctr"/>
            <a:r>
              <a:rPr lang="en-US" sz="2800" dirty="0">
                <a:solidFill>
                  <a:srgbClr val="2E3558"/>
                </a:solidFill>
              </a:rPr>
              <a:t>date of activation of the contract</a:t>
            </a:r>
          </a:p>
        </p:txBody>
      </p:sp>
      <p:pic>
        <p:nvPicPr>
          <p:cNvPr id="4" name="Picture 3">
            <a:extLst>
              <a:ext uri="{FF2B5EF4-FFF2-40B4-BE49-F238E27FC236}">
                <a16:creationId xmlns:a16="http://schemas.microsoft.com/office/drawing/2014/main" id="{7C46E64E-5A67-F659-7A0D-D03A11C01257}"/>
              </a:ext>
            </a:extLst>
          </p:cNvPr>
          <p:cNvPicPr>
            <a:picLocks noChangeAspect="1"/>
          </p:cNvPicPr>
          <p:nvPr/>
        </p:nvPicPr>
        <p:blipFill>
          <a:blip r:embed="rId2"/>
          <a:stretch>
            <a:fillRect/>
          </a:stretch>
        </p:blipFill>
        <p:spPr>
          <a:xfrm>
            <a:off x="4676502" y="1033135"/>
            <a:ext cx="7515498" cy="4791729"/>
          </a:xfrm>
          <a:prstGeom prst="rect">
            <a:avLst/>
          </a:prstGeom>
        </p:spPr>
      </p:pic>
    </p:spTree>
    <p:extLst>
      <p:ext uri="{BB962C8B-B14F-4D97-AF65-F5344CB8AC3E}">
        <p14:creationId xmlns:p14="http://schemas.microsoft.com/office/powerpoint/2010/main" val="1579209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3C706E-BE31-0AA0-FB4F-86BEF40DE794}"/>
              </a:ext>
            </a:extLst>
          </p:cNvPr>
          <p:cNvSpPr>
            <a:spLocks noGrp="1"/>
          </p:cNvSpPr>
          <p:nvPr>
            <p:ph type="title"/>
          </p:nvPr>
        </p:nvSpPr>
        <p:spPr>
          <a:xfrm>
            <a:off x="217715" y="1807166"/>
            <a:ext cx="2481944" cy="4708981"/>
          </a:xfrm>
        </p:spPr>
        <p:txBody>
          <a:bodyPr/>
          <a:lstStyle/>
          <a:p>
            <a:pPr algn="ctr"/>
            <a:r>
              <a:rPr lang="en-US" sz="2000" dirty="0">
                <a:solidFill>
                  <a:schemeClr val="accent1"/>
                </a:solidFill>
              </a:rPr>
              <a:t>Predictive model able to predict churn but main driver is not customer price sensitivity </a:t>
            </a:r>
            <a:br>
              <a:rPr lang="en-US" sz="2000" dirty="0">
                <a:solidFill>
                  <a:srgbClr val="2E3558"/>
                </a:solidFill>
              </a:rPr>
            </a:br>
            <a:r>
              <a:rPr lang="en-US" sz="2000" dirty="0">
                <a:solidFill>
                  <a:srgbClr val="2E3558"/>
                </a:solidFill>
              </a:rPr>
              <a:t>• Yearly consumption, net margin, and forecasted consumption are the 3 largest drivers</a:t>
            </a:r>
          </a:p>
        </p:txBody>
      </p:sp>
      <p:pic>
        <p:nvPicPr>
          <p:cNvPr id="5" name="Picture 4">
            <a:extLst>
              <a:ext uri="{FF2B5EF4-FFF2-40B4-BE49-F238E27FC236}">
                <a16:creationId xmlns:a16="http://schemas.microsoft.com/office/drawing/2014/main" id="{FC4BFE13-E7CF-4A8A-55CE-B2AC4B6F0A9B}"/>
              </a:ext>
            </a:extLst>
          </p:cNvPr>
          <p:cNvPicPr>
            <a:picLocks noChangeAspect="1"/>
          </p:cNvPicPr>
          <p:nvPr/>
        </p:nvPicPr>
        <p:blipFill>
          <a:blip r:embed="rId2"/>
          <a:stretch>
            <a:fillRect/>
          </a:stretch>
        </p:blipFill>
        <p:spPr>
          <a:xfrm>
            <a:off x="2821579" y="94188"/>
            <a:ext cx="9370421" cy="6669624"/>
          </a:xfrm>
          <a:prstGeom prst="rect">
            <a:avLst/>
          </a:prstGeom>
        </p:spPr>
      </p:pic>
    </p:spTree>
    <p:extLst>
      <p:ext uri="{BB962C8B-B14F-4D97-AF65-F5344CB8AC3E}">
        <p14:creationId xmlns:p14="http://schemas.microsoft.com/office/powerpoint/2010/main" val="1310352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6019852" y="1625989"/>
            <a:ext cx="6864581"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Churn is indeed high in the SME division </a:t>
            </a:r>
          </a:p>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    • 9.9% between January 2016 and March </a:t>
            </a:r>
          </a:p>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           2016</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Predictive model able to predict churn but main driver is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not customer price sensitivity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 Yearly consumption, net margin, and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forecasted consumption are the 3 largest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drivers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Discount strategy of 20% is effective but only if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targeted appropriately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 Offer discount only to high-value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customers with high churn probability</a:t>
            </a:r>
          </a:p>
        </p:txBody>
      </p:sp>
      <p:sp>
        <p:nvSpPr>
          <p:cNvPr id="2" name="Rectangle 1">
            <a:extLst>
              <a:ext uri="{FF2B5EF4-FFF2-40B4-BE49-F238E27FC236}">
                <a16:creationId xmlns:a16="http://schemas.microsoft.com/office/drawing/2014/main" id="{BCE2041E-AC06-2D59-5A7E-8CC81D9DC9BF}"/>
              </a:ext>
            </a:extLst>
          </p:cNvPr>
          <p:cNvSpPr/>
          <p:nvPr/>
        </p:nvSpPr>
        <p:spPr>
          <a:xfrm>
            <a:off x="11968681" y="3793402"/>
            <a:ext cx="117695" cy="2752253"/>
          </a:xfrm>
          <a:prstGeom prst="rect">
            <a:avLst/>
          </a:prstGeom>
          <a:solidFill>
            <a:srgbClr val="F2F2F2"/>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pic>
        <p:nvPicPr>
          <p:cNvPr id="12" name="Picture 11">
            <a:extLst>
              <a:ext uri="{FF2B5EF4-FFF2-40B4-BE49-F238E27FC236}">
                <a16:creationId xmlns:a16="http://schemas.microsoft.com/office/drawing/2014/main" id="{48F1A99F-7176-1B07-92CF-474F063A4510}"/>
              </a:ext>
            </a:extLst>
          </p:cNvPr>
          <p:cNvPicPr>
            <a:picLocks noChangeAspect="1"/>
          </p:cNvPicPr>
          <p:nvPr/>
        </p:nvPicPr>
        <p:blipFill>
          <a:blip r:embed="rId6"/>
          <a:stretch>
            <a:fillRect/>
          </a:stretch>
        </p:blipFill>
        <p:spPr>
          <a:xfrm>
            <a:off x="5257745" y="1625989"/>
            <a:ext cx="762107" cy="762106"/>
          </a:xfrm>
          <a:prstGeom prst="rect">
            <a:avLst/>
          </a:prstGeom>
        </p:spPr>
      </p:pic>
      <p:pic>
        <p:nvPicPr>
          <p:cNvPr id="6" name="Picture 5">
            <a:extLst>
              <a:ext uri="{FF2B5EF4-FFF2-40B4-BE49-F238E27FC236}">
                <a16:creationId xmlns:a16="http://schemas.microsoft.com/office/drawing/2014/main" id="{FDCF535A-5EAD-E8AC-DCA0-B3E8119F69E9}"/>
              </a:ext>
            </a:extLst>
          </p:cNvPr>
          <p:cNvPicPr>
            <a:picLocks noChangeAspect="1"/>
          </p:cNvPicPr>
          <p:nvPr/>
        </p:nvPicPr>
        <p:blipFill>
          <a:blip r:embed="rId7"/>
          <a:stretch>
            <a:fillRect/>
          </a:stretch>
        </p:blipFill>
        <p:spPr>
          <a:xfrm>
            <a:off x="5257746" y="3163468"/>
            <a:ext cx="762106" cy="809738"/>
          </a:xfrm>
          <a:prstGeom prst="rect">
            <a:avLst/>
          </a:prstGeom>
        </p:spPr>
      </p:pic>
      <p:sp>
        <p:nvSpPr>
          <p:cNvPr id="7" name="Arrow: Chevron 6">
            <a:extLst>
              <a:ext uri="{FF2B5EF4-FFF2-40B4-BE49-F238E27FC236}">
                <a16:creationId xmlns:a16="http://schemas.microsoft.com/office/drawing/2014/main" id="{2D190226-EC51-9DC8-37FD-0D7AAECD2778}"/>
              </a:ext>
            </a:extLst>
          </p:cNvPr>
          <p:cNvSpPr/>
          <p:nvPr/>
        </p:nvSpPr>
        <p:spPr>
          <a:xfrm>
            <a:off x="5584423" y="5088213"/>
            <a:ext cx="435429" cy="522515"/>
          </a:xfrm>
          <a:prstGeom prst="chevron">
            <a:avLst/>
          </a:prstGeom>
          <a:solidFill>
            <a:srgbClr val="00B050"/>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 name="Arrow: Chevron 7">
            <a:extLst>
              <a:ext uri="{FF2B5EF4-FFF2-40B4-BE49-F238E27FC236}">
                <a16:creationId xmlns:a16="http://schemas.microsoft.com/office/drawing/2014/main" id="{5DA80269-DAFF-22D5-2453-EA41D6106938}"/>
              </a:ext>
            </a:extLst>
          </p:cNvPr>
          <p:cNvSpPr/>
          <p:nvPr/>
        </p:nvSpPr>
        <p:spPr>
          <a:xfrm>
            <a:off x="5338355" y="5100070"/>
            <a:ext cx="374468" cy="522516"/>
          </a:xfrm>
          <a:prstGeom prst="chevron">
            <a:avLst/>
          </a:prstGeom>
          <a:solidFill>
            <a:srgbClr val="00B050"/>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332</Words>
  <Application>Microsoft Office PowerPoint</Application>
  <PresentationFormat>Widescreen</PresentationFormat>
  <Paragraphs>57</Paragraphs>
  <Slides>9</Slides>
  <Notes>1</Notes>
  <HiddenSlides>0</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ariant>
        <vt:lpstr>Custom Shows</vt:lpstr>
      </vt:variant>
      <vt:variant>
        <vt:i4>1</vt:i4>
      </vt:variant>
    </vt:vector>
  </HeadingPairs>
  <TitlesOfParts>
    <vt:vector size="17" baseType="lpstr">
      <vt:lpstr>-apple-system</vt:lpstr>
      <vt:lpstr>Arial</vt:lpstr>
      <vt:lpstr>GothicG</vt:lpstr>
      <vt:lpstr>Graphik Regular</vt:lpstr>
      <vt:lpstr>Trebuchet MS</vt:lpstr>
      <vt:lpstr>BCG Grid 16:9</vt:lpstr>
      <vt:lpstr>think-cell Slide</vt:lpstr>
      <vt:lpstr>PowerPoint Presentation</vt:lpstr>
      <vt:lpstr>Today's agenda </vt:lpstr>
      <vt:lpstr>PowerPoint Presentation</vt:lpstr>
      <vt:lpstr>PowerPoint Presentation</vt:lpstr>
      <vt:lpstr>PowerPoint Presentation</vt:lpstr>
      <vt:lpstr>Churn is indeed high in the SME division  • 9.9% between  January 2016 and March 2016</vt:lpstr>
      <vt:lpstr>date of activation of the contract</vt:lpstr>
      <vt:lpstr>Predictive model able to predict churn but main driver is not customer price sensitivity  • Yearly consumption, net margin, and forecasted consumption are the 3 largest drivers</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moustafa fathy</cp:lastModifiedBy>
  <cp:revision>451</cp:revision>
  <cp:lastPrinted>2016-04-06T18:59:25Z</cp:lastPrinted>
  <dcterms:created xsi:type="dcterms:W3CDTF">2016-11-04T11:46:04Z</dcterms:created>
  <dcterms:modified xsi:type="dcterms:W3CDTF">2022-09-28T13:04:40Z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