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21618"/>
          <c:y val="0.0940048"/>
          <c:w val="0.641734"/>
          <c:h val="0.7566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FBA5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Frequency</c:v>
                </c:pt>
                <c:pt idx="1">
                  <c:v>Area</c:v>
                </c:pt>
                <c:pt idx="2">
                  <c:v>Clarity</c:v>
                </c:pt>
                <c:pt idx="3">
                  <c:v>Centrality &amp;  Shared Logos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30.000000</c:v>
                </c:pt>
                <c:pt idx="1">
                  <c:v>25.000000</c:v>
                </c:pt>
                <c:pt idx="2">
                  <c:v>25.000000</c:v>
                </c:pt>
                <c:pt idx="3">
                  <c:v>20.000000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F0FFFA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ustafa Makhlouf   // Oct 24,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Moustafa Makhlouf</a:t>
            </a:r>
            <a:r>
              <a:t>   </a:t>
            </a:r>
            <a:r>
              <a:rPr>
                <a:solidFill>
                  <a:srgbClr val="0171BE"/>
                </a:solidFill>
              </a:rPr>
              <a:t>// </a:t>
            </a:r>
            <a:r>
              <a:rPr b="0">
                <a:solidFill>
                  <a:srgbClr val="0171BE"/>
                </a:solidFill>
              </a:rPr>
              <a:t>Oct 24, 2020</a:t>
            </a:r>
          </a:p>
        </p:txBody>
      </p:sp>
      <p:sp>
        <p:nvSpPr>
          <p:cNvPr id="152" name="Should J.P.Morgan Keep Its Sponsorship Position?"/>
          <p:cNvSpPr txBox="1"/>
          <p:nvPr>
            <p:ph type="ctrTitle"/>
          </p:nvPr>
        </p:nvSpPr>
        <p:spPr>
          <a:xfrm>
            <a:off x="1206498" y="25749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Should </a:t>
            </a:r>
            <a:r>
              <a:rPr>
                <a:solidFill>
                  <a:srgbClr val="0071BE"/>
                </a:solidFill>
              </a:rPr>
              <a:t>J.P.Morgan</a:t>
            </a:r>
            <a:r>
              <a:t> Keep Its Sponsorship Position?</a:t>
            </a:r>
          </a:p>
        </p:txBody>
      </p:sp>
      <p:sp>
        <p:nvSpPr>
          <p:cNvPr id="153" name="Hive AI Prompt for Business Analyst Position"/>
          <p:cNvSpPr txBox="1"/>
          <p:nvPr>
            <p:ph type="subTitle" sz="quarter" idx="1"/>
          </p:nvPr>
        </p:nvSpPr>
        <p:spPr>
          <a:xfrm>
            <a:off x="1206500" y="7577865"/>
            <a:ext cx="21971000" cy="1905001"/>
          </a:xfrm>
          <a:prstGeom prst="rect">
            <a:avLst/>
          </a:prstGeom>
        </p:spPr>
        <p:txBody>
          <a:bodyPr/>
          <a:lstStyle>
            <a:lvl1pPr>
              <a:defRPr b="0" i="1" sz="5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Hive AI Prompt for Business Analyst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indings: Highest Average Frequency"/>
          <p:cNvSpPr txBox="1"/>
          <p:nvPr/>
        </p:nvSpPr>
        <p:spPr>
          <a:xfrm>
            <a:off x="760246" y="460591"/>
            <a:ext cx="12550344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t>Findings: </a:t>
            </a:r>
            <a:r>
              <a:rPr b="1">
                <a:solidFill>
                  <a:srgbClr val="0074C4"/>
                </a:solidFill>
              </a:rPr>
              <a:t>Highest Average Frequency</a:t>
            </a:r>
          </a:p>
        </p:txBody>
      </p:sp>
      <p:sp>
        <p:nvSpPr>
          <p:cNvPr id="303" name="Line"/>
          <p:cNvSpPr/>
          <p:nvPr/>
        </p:nvSpPr>
        <p:spPr>
          <a:xfrm>
            <a:off x="4445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0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36" r="0" b="136"/>
          <a:stretch>
            <a:fillRect/>
          </a:stretch>
        </p:blipFill>
        <p:spPr>
          <a:xfrm>
            <a:off x="13427099" y="2633944"/>
            <a:ext cx="10229086" cy="7093427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J.P.Morgan…"/>
          <p:cNvSpPr txBox="1"/>
          <p:nvPr/>
        </p:nvSpPr>
        <p:spPr>
          <a:xfrm>
            <a:off x="913696" y="5648200"/>
            <a:ext cx="11006291" cy="118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b="1" sz="3900">
                <a:solidFill>
                  <a:srgbClr val="81FF0A"/>
                </a:solidFill>
              </a:rPr>
              <a:t>J.P.Morgan</a:t>
            </a:r>
            <a:r>
              <a:t> </a:t>
            </a:r>
          </a:p>
          <a:p>
            <a:pPr>
              <a:defRPr sz="3300"/>
            </a:pPr>
            <a:r>
              <a:t>has the highest average frequency throughout the images.</a:t>
            </a:r>
          </a:p>
        </p:txBody>
      </p:sp>
      <p:sp>
        <p:nvSpPr>
          <p:cNvPr id="306" name="The data is normalized by the maximum frequency so that…"/>
          <p:cNvSpPr txBox="1"/>
          <p:nvPr/>
        </p:nvSpPr>
        <p:spPr>
          <a:xfrm>
            <a:off x="14537789" y="10058519"/>
            <a:ext cx="800770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data is normalized by the maximum frequency so that</a:t>
            </a:r>
          </a:p>
          <a:p>
            <a:pPr/>
            <a:r>
              <a:t> the range is limited between 0 and 1</a:t>
            </a:r>
          </a:p>
        </p:txBody>
      </p:sp>
      <p:sp>
        <p:nvSpPr>
          <p:cNvPr id="307" name="Closely followed by Mercedes and then US Open Tennis"/>
          <p:cNvSpPr txBox="1"/>
          <p:nvPr/>
        </p:nvSpPr>
        <p:spPr>
          <a:xfrm>
            <a:off x="1950190" y="6923200"/>
            <a:ext cx="7669988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Closely followed by</a:t>
            </a:r>
            <a:r>
              <a:t> </a:t>
            </a:r>
            <a:r>
              <a:rPr b="1">
                <a:solidFill>
                  <a:srgbClr val="FF2A00"/>
                </a:solidFill>
              </a:rPr>
              <a:t>Mercedes</a:t>
            </a:r>
            <a:r>
              <a:t> 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and then</a:t>
            </a:r>
            <a:r>
              <a:t> </a:t>
            </a:r>
            <a:r>
              <a:rPr b="1">
                <a:solidFill>
                  <a:srgbClr val="FFD800"/>
                </a:solidFill>
              </a:rPr>
              <a:t>US Open Tennis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indings: Highest Average Area"/>
          <p:cNvSpPr txBox="1"/>
          <p:nvPr/>
        </p:nvSpPr>
        <p:spPr>
          <a:xfrm>
            <a:off x="801282" y="460591"/>
            <a:ext cx="10560407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t>Findings: </a:t>
            </a:r>
            <a:r>
              <a:rPr b="1">
                <a:solidFill>
                  <a:srgbClr val="0074C4"/>
                </a:solidFill>
              </a:rPr>
              <a:t>Highest Average Area</a:t>
            </a:r>
          </a:p>
        </p:txBody>
      </p:sp>
      <p:sp>
        <p:nvSpPr>
          <p:cNvPr id="310" name="Line"/>
          <p:cNvSpPr/>
          <p:nvPr/>
        </p:nvSpPr>
        <p:spPr>
          <a:xfrm>
            <a:off x="4445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1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919" r="0" b="919"/>
          <a:stretch>
            <a:fillRect/>
          </a:stretch>
        </p:blipFill>
        <p:spPr>
          <a:xfrm>
            <a:off x="13427098" y="2633944"/>
            <a:ext cx="10229088" cy="674995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US Open Tennis…"/>
          <p:cNvSpPr txBox="1"/>
          <p:nvPr/>
        </p:nvSpPr>
        <p:spPr>
          <a:xfrm>
            <a:off x="1287535" y="5206186"/>
            <a:ext cx="11122800" cy="1588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b="1">
                <a:solidFill>
                  <a:srgbClr val="FFD800"/>
                </a:solidFill>
              </a:rPr>
              <a:t>US Open Tennis</a:t>
            </a:r>
            <a:endParaRPr b="1">
              <a:solidFill>
                <a:srgbClr val="FFD800"/>
              </a:solidFill>
            </a:endParaRPr>
          </a:p>
          <a:p>
            <a:pPr algn="l">
              <a:defRPr sz="3300"/>
            </a:pPr>
            <a:r>
              <a:t>has the highest average frequency throughout the images, </a:t>
            </a:r>
          </a:p>
          <a:p>
            <a:pPr algn="l">
              <a:defRPr sz="3300"/>
            </a:pPr>
            <a:r>
              <a:t>But also the highest standard deviation.</a:t>
            </a:r>
          </a:p>
        </p:txBody>
      </p:sp>
      <p:sp>
        <p:nvSpPr>
          <p:cNvPr id="313" name="The data is normalized by the maximum area so that…"/>
          <p:cNvSpPr txBox="1"/>
          <p:nvPr/>
        </p:nvSpPr>
        <p:spPr>
          <a:xfrm>
            <a:off x="14918941" y="10058519"/>
            <a:ext cx="724540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data is normalized by the maximum area so that</a:t>
            </a:r>
          </a:p>
          <a:p>
            <a:pPr/>
            <a:r>
              <a:t> the range is limited between 0 and 1</a:t>
            </a:r>
          </a:p>
        </p:txBody>
      </p:sp>
      <p:sp>
        <p:nvSpPr>
          <p:cNvPr id="314" name="J.P.Morgan has a high standard deviation as well relative to the mean"/>
          <p:cNvSpPr txBox="1"/>
          <p:nvPr/>
        </p:nvSpPr>
        <p:spPr>
          <a:xfrm>
            <a:off x="2044465" y="6839231"/>
            <a:ext cx="900257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solidFill>
                  <a:srgbClr val="FF2A00"/>
                </a:solidFill>
              </a:rPr>
              <a:t>J.P.Morgan 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has a high standard deviation as well relative to the mean</a:t>
            </a:r>
          </a:p>
        </p:txBody>
      </p:sp>
      <p:sp>
        <p:nvSpPr>
          <p:cNvPr id="315" name="Rectangle"/>
          <p:cNvSpPr/>
          <p:nvPr/>
        </p:nvSpPr>
        <p:spPr>
          <a:xfrm>
            <a:off x="20928740" y="3399875"/>
            <a:ext cx="654709" cy="249096"/>
          </a:xfrm>
          <a:prstGeom prst="rect">
            <a:avLst/>
          </a:prstGeom>
          <a:solidFill>
            <a:srgbClr val="CC91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6" name="average"/>
          <p:cNvSpPr txBox="1"/>
          <p:nvPr/>
        </p:nvSpPr>
        <p:spPr>
          <a:xfrm>
            <a:off x="21638467" y="3349646"/>
            <a:ext cx="881825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000000"/>
                </a:solidFill>
              </a:defRPr>
            </a:lvl1pPr>
          </a:lstStyle>
          <a:p>
            <a:pPr/>
            <a:r>
              <a:t>average</a:t>
            </a:r>
          </a:p>
        </p:txBody>
      </p:sp>
      <p:sp>
        <p:nvSpPr>
          <p:cNvPr id="317" name="Rectangle"/>
          <p:cNvSpPr/>
          <p:nvPr/>
        </p:nvSpPr>
        <p:spPr>
          <a:xfrm>
            <a:off x="20928741" y="3780875"/>
            <a:ext cx="654708" cy="249096"/>
          </a:xfrm>
          <a:prstGeom prst="rect">
            <a:avLst/>
          </a:prstGeom>
          <a:solidFill>
            <a:srgbClr val="FF959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959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8" name="standard deviation"/>
          <p:cNvSpPr txBox="1"/>
          <p:nvPr/>
        </p:nvSpPr>
        <p:spPr>
          <a:xfrm>
            <a:off x="21644042" y="3730645"/>
            <a:ext cx="1901953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000000"/>
                </a:solidFill>
              </a:defRPr>
            </a:lvl1pPr>
          </a:lstStyle>
          <a:p>
            <a:pPr/>
            <a:r>
              <a:t>standard deviation</a:t>
            </a:r>
          </a:p>
        </p:txBody>
      </p:sp>
      <p:sp>
        <p:nvSpPr>
          <p:cNvPr id="319" name="NOTE : The data for the area is skewed probably because of the appearance of…"/>
          <p:cNvSpPr txBox="1"/>
          <p:nvPr/>
        </p:nvSpPr>
        <p:spPr>
          <a:xfrm>
            <a:off x="1595616" y="10397454"/>
            <a:ext cx="11009987" cy="832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solidFill>
                  <a:srgbClr val="FF0F00"/>
                </a:solidFill>
              </a:rPr>
              <a:t>NOTE : </a:t>
            </a:r>
            <a:r>
              <a:t>The data for the area is skewed probably because of the appearance of </a:t>
            </a:r>
          </a:p>
          <a:p>
            <a:pPr algn="l"/>
            <a:r>
              <a:t>A big </a:t>
            </a:r>
            <a:r>
              <a:rPr b="1">
                <a:solidFill>
                  <a:srgbClr val="FFD800"/>
                </a:solidFill>
              </a:rPr>
              <a:t>US Open Tennis</a:t>
            </a:r>
            <a:r>
              <a:t> logo in a very big area a few times.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Findings: Highest Average Centrality"/>
          <p:cNvSpPr txBox="1"/>
          <p:nvPr/>
        </p:nvSpPr>
        <p:spPr>
          <a:xfrm>
            <a:off x="512912" y="473482"/>
            <a:ext cx="12271554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t>Findings: </a:t>
            </a:r>
            <a:r>
              <a:rPr b="1">
                <a:solidFill>
                  <a:srgbClr val="0074C4"/>
                </a:solidFill>
              </a:rPr>
              <a:t>Highest Average Centrality</a:t>
            </a:r>
          </a:p>
        </p:txBody>
      </p:sp>
      <p:sp>
        <p:nvSpPr>
          <p:cNvPr id="322" name="Line"/>
          <p:cNvSpPr/>
          <p:nvPr/>
        </p:nvSpPr>
        <p:spPr>
          <a:xfrm>
            <a:off x="4445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2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396" r="0" b="396"/>
          <a:stretch>
            <a:fillRect/>
          </a:stretch>
        </p:blipFill>
        <p:spPr>
          <a:xfrm>
            <a:off x="13259467" y="2018549"/>
            <a:ext cx="10396719" cy="7365346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Mercedes…"/>
          <p:cNvSpPr txBox="1"/>
          <p:nvPr/>
        </p:nvSpPr>
        <p:spPr>
          <a:xfrm>
            <a:off x="1455117" y="4929361"/>
            <a:ext cx="10974859" cy="158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b="1">
                <a:solidFill>
                  <a:srgbClr val="FFD800"/>
                </a:solidFill>
              </a:rPr>
              <a:t>Mercedes</a:t>
            </a:r>
            <a:endParaRPr b="1">
              <a:solidFill>
                <a:srgbClr val="FFD800"/>
              </a:solidFill>
            </a:endParaRPr>
          </a:p>
          <a:p>
            <a:pPr algn="l">
              <a:defRPr sz="3300"/>
            </a:pPr>
            <a:r>
              <a:t>has the highest average centrality throughout the images, </a:t>
            </a:r>
          </a:p>
          <a:p>
            <a:pPr algn="l">
              <a:defRPr sz="3300"/>
            </a:pPr>
            <a:r>
              <a:t>And a low relative standard deviation.</a:t>
            </a:r>
          </a:p>
        </p:txBody>
      </p:sp>
      <p:sp>
        <p:nvSpPr>
          <p:cNvPr id="325" name="Rectangle"/>
          <p:cNvSpPr/>
          <p:nvPr/>
        </p:nvSpPr>
        <p:spPr>
          <a:xfrm>
            <a:off x="20674741" y="2421975"/>
            <a:ext cx="654708" cy="249096"/>
          </a:xfrm>
          <a:prstGeom prst="rect">
            <a:avLst/>
          </a:prstGeom>
          <a:solidFill>
            <a:srgbClr val="8DFB9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6" name="average"/>
          <p:cNvSpPr txBox="1"/>
          <p:nvPr/>
        </p:nvSpPr>
        <p:spPr>
          <a:xfrm>
            <a:off x="21384467" y="2371746"/>
            <a:ext cx="881825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000000"/>
                </a:solidFill>
              </a:defRPr>
            </a:lvl1pPr>
          </a:lstStyle>
          <a:p>
            <a:pPr/>
            <a:r>
              <a:t>average</a:t>
            </a:r>
          </a:p>
        </p:txBody>
      </p:sp>
      <p:sp>
        <p:nvSpPr>
          <p:cNvPr id="327" name="Rectangle"/>
          <p:cNvSpPr/>
          <p:nvPr/>
        </p:nvSpPr>
        <p:spPr>
          <a:xfrm>
            <a:off x="20674741" y="2802975"/>
            <a:ext cx="654708" cy="249096"/>
          </a:xfrm>
          <a:prstGeom prst="rect">
            <a:avLst/>
          </a:prstGeom>
          <a:solidFill>
            <a:srgbClr val="CC91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959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8" name="standard deviation"/>
          <p:cNvSpPr txBox="1"/>
          <p:nvPr/>
        </p:nvSpPr>
        <p:spPr>
          <a:xfrm>
            <a:off x="21390043" y="2752745"/>
            <a:ext cx="1901953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000000"/>
                </a:solidFill>
              </a:defRPr>
            </a:lvl1pPr>
          </a:lstStyle>
          <a:p>
            <a:pPr/>
            <a:r>
              <a:t>standard deviation</a:t>
            </a:r>
          </a:p>
        </p:txBody>
      </p:sp>
      <p:sp>
        <p:nvSpPr>
          <p:cNvPr id="329" name="Closely followed by US Open Tennis and then J.P.Morgan"/>
          <p:cNvSpPr txBox="1"/>
          <p:nvPr/>
        </p:nvSpPr>
        <p:spPr>
          <a:xfrm>
            <a:off x="2126476" y="6617226"/>
            <a:ext cx="7833056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Closely followed by </a:t>
            </a:r>
            <a:r>
              <a:rPr b="1">
                <a:solidFill>
                  <a:srgbClr val="FFD800"/>
                </a:solidFill>
              </a:rPr>
              <a:t>US Open Tennis</a:t>
            </a:r>
            <a:r>
              <a:t> 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and then</a:t>
            </a:r>
            <a:r>
              <a:t> </a:t>
            </a:r>
            <a:r>
              <a:rPr b="1">
                <a:solidFill>
                  <a:srgbClr val="FF2A00"/>
                </a:solidFill>
              </a:rPr>
              <a:t>J.P.Morgan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Findings: Highest Average Clarity"/>
          <p:cNvSpPr txBox="1"/>
          <p:nvPr/>
        </p:nvSpPr>
        <p:spPr>
          <a:xfrm>
            <a:off x="627666" y="434809"/>
            <a:ext cx="11191241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t>Findings: </a:t>
            </a:r>
            <a:r>
              <a:rPr b="1">
                <a:solidFill>
                  <a:srgbClr val="0074C4"/>
                </a:solidFill>
              </a:rPr>
              <a:t>Highest Average Clarity</a:t>
            </a:r>
          </a:p>
        </p:txBody>
      </p:sp>
      <p:sp>
        <p:nvSpPr>
          <p:cNvPr id="332" name="Line"/>
          <p:cNvSpPr/>
          <p:nvPr/>
        </p:nvSpPr>
        <p:spPr>
          <a:xfrm>
            <a:off x="4445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3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122" t="0" r="122" b="0"/>
          <a:stretch>
            <a:fillRect/>
          </a:stretch>
        </p:blipFill>
        <p:spPr>
          <a:xfrm>
            <a:off x="13427098" y="1341774"/>
            <a:ext cx="10229088" cy="8067903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Mercedes…"/>
          <p:cNvSpPr txBox="1"/>
          <p:nvPr/>
        </p:nvSpPr>
        <p:spPr>
          <a:xfrm>
            <a:off x="1197298" y="4810764"/>
            <a:ext cx="10384766" cy="158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b="1">
                <a:solidFill>
                  <a:srgbClr val="FFD800"/>
                </a:solidFill>
              </a:rPr>
              <a:t>Mercedes</a:t>
            </a:r>
            <a:endParaRPr b="1">
              <a:solidFill>
                <a:srgbClr val="FFD800"/>
              </a:solidFill>
            </a:endParaRPr>
          </a:p>
          <a:p>
            <a:pPr algn="l">
              <a:defRPr sz="3300"/>
            </a:pPr>
            <a:r>
              <a:t>has the highest average clarity throughout the images, </a:t>
            </a:r>
          </a:p>
          <a:p>
            <a:pPr algn="l">
              <a:defRPr sz="3300"/>
            </a:pPr>
            <a:r>
              <a:t>And also the lowest relative standard deviation.</a:t>
            </a:r>
          </a:p>
        </p:txBody>
      </p:sp>
      <p:sp>
        <p:nvSpPr>
          <p:cNvPr id="335" name="Rectangle"/>
          <p:cNvSpPr/>
          <p:nvPr/>
        </p:nvSpPr>
        <p:spPr>
          <a:xfrm>
            <a:off x="20801741" y="2002875"/>
            <a:ext cx="654708" cy="249096"/>
          </a:xfrm>
          <a:prstGeom prst="rect">
            <a:avLst/>
          </a:prstGeom>
          <a:solidFill>
            <a:srgbClr val="8DFB9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6" name="average"/>
          <p:cNvSpPr txBox="1"/>
          <p:nvPr/>
        </p:nvSpPr>
        <p:spPr>
          <a:xfrm>
            <a:off x="21511467" y="1952646"/>
            <a:ext cx="881825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000000"/>
                </a:solidFill>
              </a:defRPr>
            </a:lvl1pPr>
          </a:lstStyle>
          <a:p>
            <a:pPr/>
            <a:r>
              <a:t>average</a:t>
            </a:r>
          </a:p>
        </p:txBody>
      </p:sp>
      <p:sp>
        <p:nvSpPr>
          <p:cNvPr id="337" name="Rectangle"/>
          <p:cNvSpPr/>
          <p:nvPr/>
        </p:nvSpPr>
        <p:spPr>
          <a:xfrm>
            <a:off x="20801741" y="2383875"/>
            <a:ext cx="654708" cy="249096"/>
          </a:xfrm>
          <a:prstGeom prst="rect">
            <a:avLst/>
          </a:prstGeom>
          <a:solidFill>
            <a:srgbClr val="CC91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959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8" name="standard deviation"/>
          <p:cNvSpPr txBox="1"/>
          <p:nvPr/>
        </p:nvSpPr>
        <p:spPr>
          <a:xfrm>
            <a:off x="21517043" y="2333645"/>
            <a:ext cx="1901953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000000"/>
                </a:solidFill>
              </a:defRPr>
            </a:lvl1pPr>
          </a:lstStyle>
          <a:p>
            <a:pPr/>
            <a:r>
              <a:t>standard deviation</a:t>
            </a:r>
          </a:p>
        </p:txBody>
      </p:sp>
      <p:sp>
        <p:nvSpPr>
          <p:cNvPr id="339" name="Closely followed by J.P.Morgan which has a high average and low standard deviation"/>
          <p:cNvSpPr txBox="1"/>
          <p:nvPr/>
        </p:nvSpPr>
        <p:spPr>
          <a:xfrm>
            <a:off x="1215594" y="6526990"/>
            <a:ext cx="11021264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Closely followed by</a:t>
            </a:r>
            <a:r>
              <a:t> </a:t>
            </a:r>
            <a:r>
              <a:rPr b="1">
                <a:solidFill>
                  <a:srgbClr val="FF2A00"/>
                </a:solidFill>
              </a:rPr>
              <a:t>J.P.Morgan</a:t>
            </a:r>
            <a:r>
              <a:t> 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which has a high average and low standard deviation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indings: The Final Ratings"/>
          <p:cNvSpPr txBox="1"/>
          <p:nvPr/>
        </p:nvSpPr>
        <p:spPr>
          <a:xfrm>
            <a:off x="1682020" y="434809"/>
            <a:ext cx="9082533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t>Findings: </a:t>
            </a:r>
            <a:r>
              <a:rPr b="1">
                <a:solidFill>
                  <a:srgbClr val="0074C4"/>
                </a:solidFill>
              </a:rPr>
              <a:t>The </a:t>
            </a:r>
            <a:r>
              <a:rPr b="1">
                <a:solidFill>
                  <a:srgbClr val="36C400"/>
                </a:solidFill>
              </a:rPr>
              <a:t>Final</a:t>
            </a:r>
            <a:r>
              <a:rPr b="1">
                <a:solidFill>
                  <a:srgbClr val="0074C4"/>
                </a:solidFill>
              </a:rPr>
              <a:t> Ratings</a:t>
            </a:r>
          </a:p>
        </p:txBody>
      </p:sp>
      <p:sp>
        <p:nvSpPr>
          <p:cNvPr id="342" name="Line"/>
          <p:cNvSpPr/>
          <p:nvPr/>
        </p:nvSpPr>
        <p:spPr>
          <a:xfrm>
            <a:off x="2627372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4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212" r="0" b="1212"/>
          <a:stretch>
            <a:fillRect/>
          </a:stretch>
        </p:blipFill>
        <p:spPr>
          <a:xfrm>
            <a:off x="9507536" y="1612485"/>
            <a:ext cx="14728744" cy="8196245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Mercedes…"/>
          <p:cNvSpPr txBox="1"/>
          <p:nvPr/>
        </p:nvSpPr>
        <p:spPr>
          <a:xfrm>
            <a:off x="678262" y="3842933"/>
            <a:ext cx="8007707" cy="135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600"/>
            </a:pPr>
            <a:r>
              <a:rPr b="1">
                <a:solidFill>
                  <a:srgbClr val="FFD800"/>
                </a:solidFill>
              </a:rPr>
              <a:t>Mercedes</a:t>
            </a:r>
            <a:endParaRPr b="1">
              <a:solidFill>
                <a:srgbClr val="FFD800"/>
              </a:solidFill>
            </a:endParaRPr>
          </a:p>
          <a:p>
            <a:pPr algn="l">
              <a:defRPr sz="3700"/>
            </a:pPr>
            <a:r>
              <a:t>has the highest overall rating</a:t>
            </a:r>
          </a:p>
        </p:txBody>
      </p:sp>
      <p:sp>
        <p:nvSpPr>
          <p:cNvPr id="345" name="Closely followed by J.P.Morgan"/>
          <p:cNvSpPr txBox="1"/>
          <p:nvPr/>
        </p:nvSpPr>
        <p:spPr>
          <a:xfrm>
            <a:off x="738627" y="5298534"/>
            <a:ext cx="7351112" cy="599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Closely followed by</a:t>
            </a:r>
            <a:r>
              <a:t> </a:t>
            </a:r>
            <a:r>
              <a:rPr b="1">
                <a:solidFill>
                  <a:srgbClr val="FF2A00"/>
                </a:solidFill>
              </a:rPr>
              <a:t>J.P.Morgan</a:t>
            </a:r>
          </a:p>
        </p:txBody>
      </p:sp>
      <p:sp>
        <p:nvSpPr>
          <p:cNvPr id="346" name="Overall Mercedes scored very well on centrality and clarity,…"/>
          <p:cNvSpPr txBox="1"/>
          <p:nvPr/>
        </p:nvSpPr>
        <p:spPr>
          <a:xfrm>
            <a:off x="11500254" y="10656702"/>
            <a:ext cx="10175139" cy="230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Overall Mercedes scored very well on centrality and clarity, </a:t>
            </a:r>
          </a:p>
          <a:p>
            <a:pPr/>
            <a:r>
              <a:t>getting the highest scores in both. It also had a very high frequency score </a:t>
            </a:r>
          </a:p>
          <a:p>
            <a:pPr/>
            <a:r>
              <a:t>which was only beaten by JP Morgan.</a:t>
            </a:r>
          </a:p>
          <a:p>
            <a:pPr/>
          </a:p>
          <a:p>
            <a:pPr/>
            <a:r>
              <a:t>Mercedes and JP Morgan are very close in their final rating due to the </a:t>
            </a:r>
          </a:p>
          <a:p>
            <a:pPr/>
            <a:r>
              <a:t>Increased weight placed on the frequency.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OMMENDATION"/>
          <p:cNvSpPr txBox="1"/>
          <p:nvPr/>
        </p:nvSpPr>
        <p:spPr>
          <a:xfrm>
            <a:off x="4278525" y="563170"/>
            <a:ext cx="6819495" cy="93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RECOMMENDATION</a:t>
            </a:r>
          </a:p>
        </p:txBody>
      </p:sp>
      <p:sp>
        <p:nvSpPr>
          <p:cNvPr id="349" name="Line"/>
          <p:cNvSpPr/>
          <p:nvPr/>
        </p:nvSpPr>
        <p:spPr>
          <a:xfrm>
            <a:off x="4445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Switch logo sponsorship positions with Mercedes"/>
          <p:cNvSpPr txBox="1"/>
          <p:nvPr/>
        </p:nvSpPr>
        <p:spPr>
          <a:xfrm>
            <a:off x="4762297" y="10501596"/>
            <a:ext cx="12642157" cy="730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Switch logo sponsorship positions with </a:t>
            </a:r>
            <a:r>
              <a:rPr>
                <a:solidFill>
                  <a:srgbClr val="FF8600"/>
                </a:solidFill>
              </a:rPr>
              <a:t>Mercedes</a:t>
            </a:r>
          </a:p>
        </p:txBody>
      </p:sp>
      <p:sp>
        <p:nvSpPr>
          <p:cNvPr id="351" name="Even though the difference between the final ratings of both JP Morgan and Mercedes is very small, Mercedes has a more ideal score than…"/>
          <p:cNvSpPr txBox="1"/>
          <p:nvPr/>
        </p:nvSpPr>
        <p:spPr>
          <a:xfrm>
            <a:off x="2525961" y="4794984"/>
            <a:ext cx="19048477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 though the difference between the final ratings of both JP Morgan and Mercedes is very small, Mercedes has a more ideal score than </a:t>
            </a:r>
          </a:p>
          <a:p>
            <a:pPr/>
            <a:r>
              <a:t>JP Morgan in two ratings (clarity and centrality) while JP  Morgan has only one ideal score overMercedes in frequency. Mercedes also </a:t>
            </a:r>
          </a:p>
          <a:p>
            <a:pPr/>
            <a:r>
              <a:t>had a much smaller standard variation in area than JP Morgan and a very similar average. This means that Mercedes had a better </a:t>
            </a:r>
          </a:p>
          <a:p>
            <a:pPr/>
            <a:r>
              <a:t>overall area rating than JP Morgan. Both positions are very good, but Mercedes’ has an edge over JP Morgan’s. </a:t>
            </a:r>
          </a:p>
          <a:p>
            <a:pPr/>
            <a:r>
              <a:t>Therefore, JP Morgan should make the switch to Mercedes’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ll Code For This Prompt Can Be Viewed At"/>
          <p:cNvSpPr txBox="1"/>
          <p:nvPr>
            <p:ph type="title"/>
          </p:nvPr>
        </p:nvSpPr>
        <p:spPr>
          <a:xfrm>
            <a:off x="1206500" y="3608041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A58"/>
                </a:solidFill>
              </a:defRPr>
            </a:lvl1pPr>
          </a:lstStyle>
          <a:p>
            <a:pPr/>
            <a:r>
              <a:t>All Code For This Prompt Can Be Viewed At</a:t>
            </a:r>
          </a:p>
        </p:txBody>
      </p:sp>
      <p:sp>
        <p:nvSpPr>
          <p:cNvPr id="156" name="https://github.com/moustafa19m/HivePrompt.git"/>
          <p:cNvSpPr txBox="1"/>
          <p:nvPr/>
        </p:nvSpPr>
        <p:spPr>
          <a:xfrm>
            <a:off x="6046984" y="6852188"/>
            <a:ext cx="1006987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https://github.com/moustafa19m/HivePrompt.git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J.P.Morgan’s Current Position"/>
          <p:cNvSpPr txBox="1"/>
          <p:nvPr/>
        </p:nvSpPr>
        <p:spPr>
          <a:xfrm>
            <a:off x="629462" y="499264"/>
            <a:ext cx="9688476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rPr b="1">
                <a:solidFill>
                  <a:srgbClr val="0074C4"/>
                </a:solidFill>
              </a:rPr>
              <a:t>J.P.Morgan</a:t>
            </a:r>
            <a:r>
              <a:t>’s Current Position</a:t>
            </a:r>
          </a:p>
        </p:txBody>
      </p:sp>
      <p:pic>
        <p:nvPicPr>
          <p:cNvPr id="159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22931" t="0" r="22931" b="0"/>
          <a:stretch>
            <a:fillRect/>
          </a:stretch>
        </p:blipFill>
        <p:spPr>
          <a:xfrm>
            <a:off x="12446000" y="177800"/>
            <a:ext cx="10922000" cy="1375569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"/>
          <p:cNvSpPr/>
          <p:nvPr/>
        </p:nvSpPr>
        <p:spPr>
          <a:xfrm>
            <a:off x="14833600" y="2057399"/>
            <a:ext cx="1891209" cy="80714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Rectangle"/>
          <p:cNvSpPr/>
          <p:nvPr/>
        </p:nvSpPr>
        <p:spPr>
          <a:xfrm>
            <a:off x="18770600" y="2057400"/>
            <a:ext cx="1891209" cy="807145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" name="J.P.Morgan’s logo appears 1317 in 1920 frames"/>
          <p:cNvSpPr txBox="1"/>
          <p:nvPr/>
        </p:nvSpPr>
        <p:spPr>
          <a:xfrm>
            <a:off x="484479" y="3705707"/>
            <a:ext cx="6651042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J.P.Morgan’s logo appears </a:t>
            </a:r>
            <a:r>
              <a:rPr b="1">
                <a:solidFill>
                  <a:schemeClr val="accent5"/>
                </a:solidFill>
              </a:rPr>
              <a:t>1317</a:t>
            </a:r>
            <a:r>
              <a:t> in </a:t>
            </a:r>
            <a:r>
              <a: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1920 frames</a:t>
            </a:r>
          </a:p>
        </p:txBody>
      </p:sp>
      <p:sp>
        <p:nvSpPr>
          <p:cNvPr id="163" name="Line"/>
          <p:cNvSpPr/>
          <p:nvPr/>
        </p:nvSpPr>
        <p:spPr>
          <a:xfrm>
            <a:off x="1778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highest number of appearances of any logo throughout the game"/>
          <p:cNvSpPr txBox="1"/>
          <p:nvPr/>
        </p:nvSpPr>
        <p:spPr>
          <a:xfrm>
            <a:off x="947877" y="4569307"/>
            <a:ext cx="9051646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solidFill>
                  <a:schemeClr val="accent5"/>
                </a:solidFill>
              </a:rPr>
              <a:t>highest</a:t>
            </a:r>
            <a:r>
              <a:t> number of appearances of any logo throughout the game</a:t>
            </a:r>
          </a:p>
        </p:txBody>
      </p:sp>
      <p:sp>
        <p:nvSpPr>
          <p:cNvPr id="165" name="Line"/>
          <p:cNvSpPr/>
          <p:nvPr/>
        </p:nvSpPr>
        <p:spPr>
          <a:xfrm flipH="1">
            <a:off x="777239" y="4178300"/>
            <a:ext cx="1" cy="66294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J.P.Morgan’s logo is close to the center of the image"/>
          <p:cNvSpPr txBox="1"/>
          <p:nvPr/>
        </p:nvSpPr>
        <p:spPr>
          <a:xfrm>
            <a:off x="574555" y="6005208"/>
            <a:ext cx="72210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J.P.Morgan’s logo is close to the center of the image</a:t>
            </a:r>
          </a:p>
        </p:txBody>
      </p:sp>
      <p:sp>
        <p:nvSpPr>
          <p:cNvPr id="167" name="being centered in the screen is big advantage as it attracts more attention"/>
          <p:cNvSpPr txBox="1"/>
          <p:nvPr/>
        </p:nvSpPr>
        <p:spPr>
          <a:xfrm>
            <a:off x="935177" y="6855307"/>
            <a:ext cx="10292792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being centered in the screen is big advantage as it attracts </a:t>
            </a:r>
            <a:r>
              <a:rPr b="1">
                <a:solidFill>
                  <a:srgbClr val="FF0900"/>
                </a:solidFill>
              </a:rPr>
              <a:t>more attention</a:t>
            </a:r>
          </a:p>
        </p:txBody>
      </p:sp>
      <p:sp>
        <p:nvSpPr>
          <p:cNvPr id="168" name="Line"/>
          <p:cNvSpPr/>
          <p:nvPr/>
        </p:nvSpPr>
        <p:spPr>
          <a:xfrm flipH="1">
            <a:off x="764539" y="6464300"/>
            <a:ext cx="1" cy="6629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J.P.Morgan’s logo is takes up a bigger area than the average logo on screen"/>
          <p:cNvSpPr txBox="1"/>
          <p:nvPr/>
        </p:nvSpPr>
        <p:spPr>
          <a:xfrm>
            <a:off x="561855" y="8672208"/>
            <a:ext cx="1041075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J.P.Morgan’s logo is takes up a bigger area than the average logo on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mises"/>
          <p:cNvSpPr txBox="1"/>
          <p:nvPr/>
        </p:nvSpPr>
        <p:spPr>
          <a:xfrm>
            <a:off x="3390947" y="511964"/>
            <a:ext cx="3260650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>
                <a:solidFill>
                  <a:srgbClr val="0074C4"/>
                </a:solidFill>
              </a:defRPr>
            </a:lvl1pPr>
          </a:lstStyle>
          <a:p>
            <a:pPr>
              <a:defRPr b="0">
                <a:solidFill>
                  <a:srgbClr val="FFFFFF"/>
                </a:solidFill>
              </a:defRPr>
            </a:pPr>
            <a:r>
              <a:rPr b="1">
                <a:solidFill>
                  <a:srgbClr val="0074C4"/>
                </a:solidFill>
              </a:rPr>
              <a:t>Premises</a:t>
            </a:r>
          </a:p>
        </p:txBody>
      </p:sp>
      <p:sp>
        <p:nvSpPr>
          <p:cNvPr id="172" name="Line"/>
          <p:cNvSpPr/>
          <p:nvPr/>
        </p:nvSpPr>
        <p:spPr>
          <a:xfrm>
            <a:off x="1778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All polygons that contain logos are rectangles."/>
          <p:cNvSpPr txBox="1"/>
          <p:nvPr/>
        </p:nvSpPr>
        <p:spPr>
          <a:xfrm>
            <a:off x="2077364" y="3208658"/>
            <a:ext cx="841827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sz="3100"/>
              <a:t>All polygons that contain logos are</a:t>
            </a:r>
            <a:r>
              <a:t> </a:t>
            </a:r>
            <a:r>
              <a:rPr b="1" sz="3200">
                <a:solidFill>
                  <a:srgbClr val="F9BA00"/>
                </a:solidFill>
              </a:rPr>
              <a:t>rectangles</a:t>
            </a:r>
            <a:r>
              <a:t>.</a:t>
            </a:r>
          </a:p>
        </p:txBody>
      </p:sp>
      <p:sp>
        <p:nvSpPr>
          <p:cNvPr id="174" name="Thumbtack"/>
          <p:cNvSpPr/>
          <p:nvPr/>
        </p:nvSpPr>
        <p:spPr>
          <a:xfrm>
            <a:off x="1587702" y="3361694"/>
            <a:ext cx="318101" cy="71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" y="0"/>
                </a:moveTo>
                <a:cubicBezTo>
                  <a:pt x="156" y="1501"/>
                  <a:pt x="1266" y="2873"/>
                  <a:pt x="3100" y="3888"/>
                </a:cubicBezTo>
                <a:lnTo>
                  <a:pt x="3100" y="9202"/>
                </a:lnTo>
                <a:cubicBezTo>
                  <a:pt x="1217" y="10196"/>
                  <a:pt x="36" y="11557"/>
                  <a:pt x="0" y="13058"/>
                </a:cubicBezTo>
                <a:lnTo>
                  <a:pt x="9703" y="13058"/>
                </a:lnTo>
                <a:lnTo>
                  <a:pt x="9703" y="20228"/>
                </a:lnTo>
                <a:lnTo>
                  <a:pt x="10800" y="21600"/>
                </a:lnTo>
                <a:lnTo>
                  <a:pt x="11897" y="20228"/>
                </a:lnTo>
                <a:lnTo>
                  <a:pt x="11897" y="13051"/>
                </a:lnTo>
                <a:lnTo>
                  <a:pt x="21600" y="13051"/>
                </a:lnTo>
                <a:cubicBezTo>
                  <a:pt x="21564" y="11550"/>
                  <a:pt x="20383" y="10190"/>
                  <a:pt x="18500" y="9197"/>
                </a:cubicBezTo>
                <a:lnTo>
                  <a:pt x="18500" y="3888"/>
                </a:lnTo>
                <a:cubicBezTo>
                  <a:pt x="20334" y="2873"/>
                  <a:pt x="21444" y="1507"/>
                  <a:pt x="21408" y="0"/>
                </a:cubicBezTo>
                <a:cubicBezTo>
                  <a:pt x="21082" y="0"/>
                  <a:pt x="192" y="0"/>
                  <a:pt x="192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Determined by analyzing the shapes formed by vertices of each logo polygon."/>
          <p:cNvSpPr txBox="1"/>
          <p:nvPr/>
        </p:nvSpPr>
        <p:spPr>
          <a:xfrm>
            <a:off x="2069947" y="3826813"/>
            <a:ext cx="9525306" cy="44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Determined by analyzing the shapes formed by vertices of each logo polygon.</a:t>
            </a:r>
          </a:p>
        </p:txBody>
      </p:sp>
      <p:sp>
        <p:nvSpPr>
          <p:cNvPr id="176" name="Each logo polygon has only ONE class"/>
          <p:cNvSpPr txBox="1"/>
          <p:nvPr/>
        </p:nvSpPr>
        <p:spPr>
          <a:xfrm>
            <a:off x="2090134" y="5608958"/>
            <a:ext cx="684333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sz="3100"/>
              <a:t>Each logo polygon has only </a:t>
            </a:r>
            <a:r>
              <a:rPr b="1" sz="3200">
                <a:solidFill>
                  <a:srgbClr val="F9BA00"/>
                </a:solidFill>
              </a:rPr>
              <a:t>ONE</a:t>
            </a:r>
            <a:r>
              <a:t> class</a:t>
            </a:r>
          </a:p>
        </p:txBody>
      </p:sp>
      <p:sp>
        <p:nvSpPr>
          <p:cNvPr id="177" name="Thumbtack"/>
          <p:cNvSpPr/>
          <p:nvPr/>
        </p:nvSpPr>
        <p:spPr>
          <a:xfrm>
            <a:off x="1587702" y="5736594"/>
            <a:ext cx="318101" cy="71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" y="0"/>
                </a:moveTo>
                <a:cubicBezTo>
                  <a:pt x="156" y="1501"/>
                  <a:pt x="1266" y="2873"/>
                  <a:pt x="3100" y="3888"/>
                </a:cubicBezTo>
                <a:lnTo>
                  <a:pt x="3100" y="9202"/>
                </a:lnTo>
                <a:cubicBezTo>
                  <a:pt x="1217" y="10196"/>
                  <a:pt x="36" y="11557"/>
                  <a:pt x="0" y="13058"/>
                </a:cubicBezTo>
                <a:lnTo>
                  <a:pt x="9703" y="13058"/>
                </a:lnTo>
                <a:lnTo>
                  <a:pt x="9703" y="20228"/>
                </a:lnTo>
                <a:lnTo>
                  <a:pt x="10800" y="21600"/>
                </a:lnTo>
                <a:lnTo>
                  <a:pt x="11897" y="20228"/>
                </a:lnTo>
                <a:lnTo>
                  <a:pt x="11897" y="13051"/>
                </a:lnTo>
                <a:lnTo>
                  <a:pt x="21600" y="13051"/>
                </a:lnTo>
                <a:cubicBezTo>
                  <a:pt x="21564" y="11550"/>
                  <a:pt x="20383" y="10190"/>
                  <a:pt x="18500" y="9197"/>
                </a:cubicBezTo>
                <a:lnTo>
                  <a:pt x="18500" y="3888"/>
                </a:lnTo>
                <a:cubicBezTo>
                  <a:pt x="20334" y="2873"/>
                  <a:pt x="21444" y="1507"/>
                  <a:pt x="21408" y="0"/>
                </a:cubicBezTo>
                <a:cubicBezTo>
                  <a:pt x="21082" y="0"/>
                  <a:pt x="192" y="0"/>
                  <a:pt x="192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Determined by asserting that each polygon has a classes list whose length is ONE."/>
          <p:cNvSpPr txBox="1"/>
          <p:nvPr/>
        </p:nvSpPr>
        <p:spPr>
          <a:xfrm>
            <a:off x="2125319" y="6182970"/>
            <a:ext cx="103543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Determined by asserting that each polygon has a </a:t>
            </a:r>
            <a:r>
              <a:rPr b="1">
                <a:solidFill>
                  <a:schemeClr val="accent1">
                    <a:lumOff val="13575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classes</a:t>
            </a:r>
            <a:r>
              <a:t> list whose length is ONE.</a:t>
            </a:r>
          </a:p>
        </p:txBody>
      </p:sp>
      <p:sp>
        <p:nvSpPr>
          <p:cNvPr id="179" name="The structure of each JSON object response from the API is Identical."/>
          <p:cNvSpPr txBox="1"/>
          <p:nvPr/>
        </p:nvSpPr>
        <p:spPr>
          <a:xfrm>
            <a:off x="2099557" y="8124110"/>
            <a:ext cx="12666486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sz="3100"/>
              <a:t>The structure of each JSON object response from the API is </a:t>
            </a:r>
            <a:r>
              <a:rPr b="1" sz="3500">
                <a:solidFill>
                  <a:srgbClr val="F9BA00"/>
                </a:solidFill>
              </a:rPr>
              <a:t>Identical</a:t>
            </a:r>
            <a:r>
              <a:rPr sz="3100"/>
              <a:t>.</a:t>
            </a:r>
          </a:p>
        </p:txBody>
      </p:sp>
      <p:sp>
        <p:nvSpPr>
          <p:cNvPr id="180" name="Thumbtack"/>
          <p:cNvSpPr/>
          <p:nvPr/>
        </p:nvSpPr>
        <p:spPr>
          <a:xfrm>
            <a:off x="1587702" y="8276594"/>
            <a:ext cx="318101" cy="71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" y="0"/>
                </a:moveTo>
                <a:cubicBezTo>
                  <a:pt x="156" y="1501"/>
                  <a:pt x="1266" y="2873"/>
                  <a:pt x="3100" y="3888"/>
                </a:cubicBezTo>
                <a:lnTo>
                  <a:pt x="3100" y="9202"/>
                </a:lnTo>
                <a:cubicBezTo>
                  <a:pt x="1217" y="10196"/>
                  <a:pt x="36" y="11557"/>
                  <a:pt x="0" y="13058"/>
                </a:cubicBezTo>
                <a:lnTo>
                  <a:pt x="9703" y="13058"/>
                </a:lnTo>
                <a:lnTo>
                  <a:pt x="9703" y="20228"/>
                </a:lnTo>
                <a:lnTo>
                  <a:pt x="10800" y="21600"/>
                </a:lnTo>
                <a:lnTo>
                  <a:pt x="11897" y="20228"/>
                </a:lnTo>
                <a:lnTo>
                  <a:pt x="11897" y="13051"/>
                </a:lnTo>
                <a:lnTo>
                  <a:pt x="21600" y="13051"/>
                </a:lnTo>
                <a:cubicBezTo>
                  <a:pt x="21564" y="11550"/>
                  <a:pt x="20383" y="10190"/>
                  <a:pt x="18500" y="9197"/>
                </a:cubicBezTo>
                <a:lnTo>
                  <a:pt x="18500" y="3888"/>
                </a:lnTo>
                <a:cubicBezTo>
                  <a:pt x="20334" y="2873"/>
                  <a:pt x="21444" y="1507"/>
                  <a:pt x="21408" y="0"/>
                </a:cubicBezTo>
                <a:cubicBezTo>
                  <a:pt x="21082" y="0"/>
                  <a:pt x="192" y="0"/>
                  <a:pt x="192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The height of each image is 480 and the width is 704."/>
          <p:cNvSpPr txBox="1"/>
          <p:nvPr/>
        </p:nvSpPr>
        <p:spPr>
          <a:xfrm>
            <a:off x="2072081" y="10313139"/>
            <a:ext cx="9659951" cy="57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sz="3100"/>
              <a:t>The </a:t>
            </a:r>
            <a:r>
              <a:rPr b="1" sz="3100">
                <a:solidFill>
                  <a:srgbClr val="F9BA00"/>
                </a:solidFill>
              </a:rPr>
              <a:t>height</a:t>
            </a:r>
            <a:r>
              <a:rPr sz="3100"/>
              <a:t> of each image is </a:t>
            </a:r>
            <a:r>
              <a:rPr b="1" sz="3100">
                <a:solidFill>
                  <a:srgbClr val="F9000E"/>
                </a:solidFill>
              </a:rPr>
              <a:t>480</a:t>
            </a:r>
            <a:r>
              <a:rPr sz="3100"/>
              <a:t> and the </a:t>
            </a:r>
            <a:r>
              <a:rPr b="1" sz="3100">
                <a:solidFill>
                  <a:srgbClr val="F9BA00"/>
                </a:solidFill>
              </a:rPr>
              <a:t>width</a:t>
            </a:r>
            <a:r>
              <a:rPr sz="3100"/>
              <a:t> is </a:t>
            </a:r>
            <a:r>
              <a:rPr b="1" sz="3100">
                <a:solidFill>
                  <a:srgbClr val="FF0000"/>
                </a:solidFill>
              </a:rPr>
              <a:t>704</a:t>
            </a:r>
            <a:r>
              <a:rPr sz="3100"/>
              <a:t>.</a:t>
            </a:r>
          </a:p>
        </p:txBody>
      </p:sp>
      <p:sp>
        <p:nvSpPr>
          <p:cNvPr id="182" name="Thumbtack"/>
          <p:cNvSpPr/>
          <p:nvPr/>
        </p:nvSpPr>
        <p:spPr>
          <a:xfrm>
            <a:off x="1575002" y="10435594"/>
            <a:ext cx="318101" cy="71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" y="0"/>
                </a:moveTo>
                <a:cubicBezTo>
                  <a:pt x="156" y="1501"/>
                  <a:pt x="1266" y="2873"/>
                  <a:pt x="3100" y="3888"/>
                </a:cubicBezTo>
                <a:lnTo>
                  <a:pt x="3100" y="9202"/>
                </a:lnTo>
                <a:cubicBezTo>
                  <a:pt x="1217" y="10196"/>
                  <a:pt x="36" y="11557"/>
                  <a:pt x="0" y="13058"/>
                </a:cubicBezTo>
                <a:lnTo>
                  <a:pt x="9703" y="13058"/>
                </a:lnTo>
                <a:lnTo>
                  <a:pt x="9703" y="20228"/>
                </a:lnTo>
                <a:lnTo>
                  <a:pt x="10800" y="21600"/>
                </a:lnTo>
                <a:lnTo>
                  <a:pt x="11897" y="20228"/>
                </a:lnTo>
                <a:lnTo>
                  <a:pt x="11897" y="13051"/>
                </a:lnTo>
                <a:lnTo>
                  <a:pt x="21600" y="13051"/>
                </a:lnTo>
                <a:cubicBezTo>
                  <a:pt x="21564" y="11550"/>
                  <a:pt x="20383" y="10190"/>
                  <a:pt x="18500" y="9197"/>
                </a:cubicBezTo>
                <a:lnTo>
                  <a:pt x="18500" y="3888"/>
                </a:lnTo>
                <a:cubicBezTo>
                  <a:pt x="20334" y="2873"/>
                  <a:pt x="21444" y="1507"/>
                  <a:pt x="21408" y="0"/>
                </a:cubicBezTo>
                <a:cubicBezTo>
                  <a:pt x="21082" y="0"/>
                  <a:pt x="192" y="0"/>
                  <a:pt x="192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Determined by asserting that the size of every image."/>
          <p:cNvSpPr txBox="1"/>
          <p:nvPr/>
        </p:nvSpPr>
        <p:spPr>
          <a:xfrm>
            <a:off x="2150719" y="10888013"/>
            <a:ext cx="6521502" cy="44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Determined by asserting that the size of every image.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E METHOD: What makes a GOOD Position?"/>
          <p:cNvSpPr txBox="1"/>
          <p:nvPr/>
        </p:nvSpPr>
        <p:spPr>
          <a:xfrm>
            <a:off x="826473" y="447700"/>
            <a:ext cx="15615616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rPr>
                <a:solidFill>
                  <a:srgbClr val="18C400"/>
                </a:solidFill>
              </a:rPr>
              <a:t>THE METHOD:</a:t>
            </a:r>
            <a:r>
              <a:t> </a:t>
            </a:r>
            <a:r>
              <a:rPr b="1">
                <a:solidFill>
                  <a:srgbClr val="0074C4"/>
                </a:solidFill>
              </a:rPr>
              <a:t>What makes a </a:t>
            </a:r>
            <a:r>
              <a:rPr b="1"/>
              <a:t>GOOD</a:t>
            </a:r>
            <a:r>
              <a:rPr b="1">
                <a:solidFill>
                  <a:srgbClr val="0074C4"/>
                </a:solidFill>
              </a:rPr>
              <a:t> Position?</a:t>
            </a:r>
          </a:p>
        </p:txBody>
      </p:sp>
      <p:sp>
        <p:nvSpPr>
          <p:cNvPr id="186" name="Line"/>
          <p:cNvSpPr/>
          <p:nvPr/>
        </p:nvSpPr>
        <p:spPr>
          <a:xfrm>
            <a:off x="1778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Frequency of appearance    {"/>
          <p:cNvSpPr txBox="1"/>
          <p:nvPr/>
        </p:nvSpPr>
        <p:spPr>
          <a:xfrm>
            <a:off x="2563713" y="2381249"/>
            <a:ext cx="52357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Frequency of appearance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188" name="the number of times the logo has appeared on screen, disregarding the number of frames it appears on"/>
          <p:cNvSpPr txBox="1"/>
          <p:nvPr/>
        </p:nvSpPr>
        <p:spPr>
          <a:xfrm>
            <a:off x="3722420" y="3185617"/>
            <a:ext cx="1414515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CFFF7"/>
                </a:solidFill>
              </a:defRPr>
            </a:lvl1pPr>
          </a:lstStyle>
          <a:p>
            <a:pPr/>
            <a:r>
              <a:t>the number of times the logo has appeared on screen, disregarding the number of frames it appears on</a:t>
            </a:r>
          </a:p>
        </p:txBody>
      </p:sp>
      <p:sp>
        <p:nvSpPr>
          <p:cNvPr id="189" name="},"/>
          <p:cNvSpPr txBox="1"/>
          <p:nvPr/>
        </p:nvSpPr>
        <p:spPr>
          <a:xfrm>
            <a:off x="2516733" y="3833317"/>
            <a:ext cx="30053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190" name="Clarity of the logo    {"/>
          <p:cNvSpPr txBox="1"/>
          <p:nvPr/>
        </p:nvSpPr>
        <p:spPr>
          <a:xfrm>
            <a:off x="2548532" y="4540249"/>
            <a:ext cx="45041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Clarity of the logo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191" name="the clarity of the logo determined by the API."/>
          <p:cNvSpPr txBox="1"/>
          <p:nvPr/>
        </p:nvSpPr>
        <p:spPr>
          <a:xfrm>
            <a:off x="3742444" y="5255717"/>
            <a:ext cx="62737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CFFF7"/>
                </a:solidFill>
              </a:defRPr>
            </a:lvl1pPr>
          </a:lstStyle>
          <a:p>
            <a:pPr/>
            <a:r>
              <a:t>the clarity of the logo determined by the API. </a:t>
            </a:r>
          </a:p>
        </p:txBody>
      </p:sp>
      <p:sp>
        <p:nvSpPr>
          <p:cNvPr id="192" name="},"/>
          <p:cNvSpPr txBox="1"/>
          <p:nvPr/>
        </p:nvSpPr>
        <p:spPr>
          <a:xfrm>
            <a:off x="2516733" y="5894256"/>
            <a:ext cx="30053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193" name="Area taken up by the logo    {"/>
          <p:cNvSpPr txBox="1"/>
          <p:nvPr/>
        </p:nvSpPr>
        <p:spPr>
          <a:xfrm>
            <a:off x="2571303" y="6673849"/>
            <a:ext cx="56015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Area taken up by the logo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194" name="the area of the logo calculated from the vertices of the polygon logo."/>
          <p:cNvSpPr txBox="1"/>
          <p:nvPr/>
        </p:nvSpPr>
        <p:spPr>
          <a:xfrm>
            <a:off x="3794323" y="7500078"/>
            <a:ext cx="94969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CFFF7"/>
                </a:solidFill>
              </a:defRPr>
            </a:lvl1pPr>
          </a:lstStyle>
          <a:p>
            <a:pPr/>
            <a:r>
              <a:t>the area of the logo calculated from the vertices of the polygon logo. </a:t>
            </a:r>
          </a:p>
        </p:txBody>
      </p:sp>
      <p:sp>
        <p:nvSpPr>
          <p:cNvPr id="195" name="},"/>
          <p:cNvSpPr txBox="1"/>
          <p:nvPr/>
        </p:nvSpPr>
        <p:spPr>
          <a:xfrm>
            <a:off x="2478633" y="8027856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196" name="Centrality of the logo    {"/>
          <p:cNvSpPr txBox="1"/>
          <p:nvPr/>
        </p:nvSpPr>
        <p:spPr>
          <a:xfrm>
            <a:off x="2540868" y="8845549"/>
            <a:ext cx="505286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Centrality of the logo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197" name="a rating that determines how close to the center of the image the logo is"/>
          <p:cNvSpPr txBox="1"/>
          <p:nvPr/>
        </p:nvSpPr>
        <p:spPr>
          <a:xfrm>
            <a:off x="3965624" y="9671777"/>
            <a:ext cx="990356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CFFF7"/>
                </a:solidFill>
              </a:defRPr>
            </a:lvl1pPr>
          </a:lstStyle>
          <a:p>
            <a:pPr/>
            <a:r>
              <a:t>a rating that determines how close to the center of the image the logo is</a:t>
            </a:r>
          </a:p>
        </p:txBody>
      </p:sp>
      <p:sp>
        <p:nvSpPr>
          <p:cNvPr id="198" name="},"/>
          <p:cNvSpPr txBox="1"/>
          <p:nvPr/>
        </p:nvSpPr>
        <p:spPr>
          <a:xfrm>
            <a:off x="2427833" y="10199556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199" name="Shared Logos    {"/>
          <p:cNvSpPr txBox="1"/>
          <p:nvPr/>
        </p:nvSpPr>
        <p:spPr>
          <a:xfrm>
            <a:off x="2566416" y="10979149"/>
            <a:ext cx="32237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Shared Logos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200" name="the number of unique logos that share the screen with a given logo"/>
          <p:cNvSpPr txBox="1"/>
          <p:nvPr/>
        </p:nvSpPr>
        <p:spPr>
          <a:xfrm>
            <a:off x="4037897" y="11843477"/>
            <a:ext cx="919276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CFFF7"/>
                </a:solidFill>
              </a:defRPr>
            </a:lvl1pPr>
          </a:lstStyle>
          <a:p>
            <a:pPr/>
            <a:r>
              <a:t>the number of unique logos that share the screen with a given logo</a:t>
            </a:r>
          </a:p>
        </p:txBody>
      </p:sp>
      <p:sp>
        <p:nvSpPr>
          <p:cNvPr id="201" name="}"/>
          <p:cNvSpPr txBox="1"/>
          <p:nvPr/>
        </p:nvSpPr>
        <p:spPr>
          <a:xfrm>
            <a:off x="2470200" y="12371256"/>
            <a:ext cx="2158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E METHOD: Calculating the Parameters"/>
          <p:cNvSpPr txBox="1"/>
          <p:nvPr/>
        </p:nvSpPr>
        <p:spPr>
          <a:xfrm>
            <a:off x="453092" y="483013"/>
            <a:ext cx="14324077" cy="95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600">
                <a:solidFill>
                  <a:srgbClr val="0074C4"/>
                </a:solidFill>
              </a:defRPr>
            </a:pPr>
            <a:r>
              <a:rPr b="0">
                <a:solidFill>
                  <a:srgbClr val="18C400"/>
                </a:solidFill>
              </a:rPr>
              <a:t>T</a:t>
            </a:r>
            <a:r>
              <a:rPr b="0">
                <a:solidFill>
                  <a:srgbClr val="18C400"/>
                </a:solidFill>
              </a:rPr>
              <a:t>HE METHOD: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t>Calculating the Parameters</a:t>
            </a:r>
          </a:p>
        </p:txBody>
      </p:sp>
      <p:sp>
        <p:nvSpPr>
          <p:cNvPr id="204" name="Line"/>
          <p:cNvSpPr/>
          <p:nvPr/>
        </p:nvSpPr>
        <p:spPr>
          <a:xfrm>
            <a:off x="1778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Frequency"/>
          <p:cNvSpPr txBox="1"/>
          <p:nvPr/>
        </p:nvSpPr>
        <p:spPr>
          <a:xfrm>
            <a:off x="3270051" y="2031999"/>
            <a:ext cx="25530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Frequency </a:t>
            </a:r>
          </a:p>
        </p:txBody>
      </p:sp>
      <p:sp>
        <p:nvSpPr>
          <p:cNvPr id="206" name="Extraction       :"/>
          <p:cNvSpPr txBox="1"/>
          <p:nvPr/>
        </p:nvSpPr>
        <p:spPr>
          <a:xfrm>
            <a:off x="8121510" y="2087404"/>
            <a:ext cx="231425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Extraction       :</a:t>
            </a:r>
          </a:p>
        </p:txBody>
      </p:sp>
      <p:sp>
        <p:nvSpPr>
          <p:cNvPr id="207" name="Usage             :"/>
          <p:cNvSpPr txBox="1"/>
          <p:nvPr/>
        </p:nvSpPr>
        <p:spPr>
          <a:xfrm>
            <a:off x="8135956" y="2713243"/>
            <a:ext cx="22853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Usage             :</a:t>
            </a:r>
          </a:p>
        </p:txBody>
      </p:sp>
      <p:sp>
        <p:nvSpPr>
          <p:cNvPr id="208" name="Final"/>
          <p:cNvSpPr/>
          <p:nvPr/>
        </p:nvSpPr>
        <p:spPr>
          <a:xfrm>
            <a:off x="662214" y="1929118"/>
            <a:ext cx="789963" cy="78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  <a:moveTo>
                  <a:pt x="10800" y="2377"/>
                </a:moveTo>
                <a:lnTo>
                  <a:pt x="12757" y="8229"/>
                </a:lnTo>
                <a:lnTo>
                  <a:pt x="18845" y="8229"/>
                </a:lnTo>
                <a:lnTo>
                  <a:pt x="13939" y="11923"/>
                </a:lnTo>
                <a:lnTo>
                  <a:pt x="15873" y="17710"/>
                </a:lnTo>
                <a:lnTo>
                  <a:pt x="10800" y="14219"/>
                </a:lnTo>
                <a:lnTo>
                  <a:pt x="5727" y="17710"/>
                </a:lnTo>
                <a:lnTo>
                  <a:pt x="7661" y="11923"/>
                </a:lnTo>
                <a:lnTo>
                  <a:pt x="2755" y="8229"/>
                </a:lnTo>
                <a:lnTo>
                  <a:pt x="8845" y="8229"/>
                </a:lnTo>
                <a:lnTo>
                  <a:pt x="10800" y="237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Clarity"/>
          <p:cNvSpPr txBox="1"/>
          <p:nvPr/>
        </p:nvSpPr>
        <p:spPr>
          <a:xfrm>
            <a:off x="3635871" y="4190999"/>
            <a:ext cx="182145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Clarity</a:t>
            </a:r>
          </a:p>
        </p:txBody>
      </p:sp>
      <p:sp>
        <p:nvSpPr>
          <p:cNvPr id="210" name="Extraction       :"/>
          <p:cNvSpPr txBox="1"/>
          <p:nvPr/>
        </p:nvSpPr>
        <p:spPr>
          <a:xfrm>
            <a:off x="8121510" y="4246404"/>
            <a:ext cx="231425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Extraction       :</a:t>
            </a:r>
          </a:p>
        </p:txBody>
      </p:sp>
      <p:sp>
        <p:nvSpPr>
          <p:cNvPr id="211" name="Usage             :"/>
          <p:cNvSpPr txBox="1"/>
          <p:nvPr/>
        </p:nvSpPr>
        <p:spPr>
          <a:xfrm>
            <a:off x="8135956" y="4872243"/>
            <a:ext cx="22853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Usage             :</a:t>
            </a:r>
          </a:p>
        </p:txBody>
      </p:sp>
      <p:sp>
        <p:nvSpPr>
          <p:cNvPr id="212" name="Final"/>
          <p:cNvSpPr/>
          <p:nvPr/>
        </p:nvSpPr>
        <p:spPr>
          <a:xfrm>
            <a:off x="662214" y="4088118"/>
            <a:ext cx="789963" cy="78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  <a:moveTo>
                  <a:pt x="10800" y="2377"/>
                </a:moveTo>
                <a:lnTo>
                  <a:pt x="12757" y="8229"/>
                </a:lnTo>
                <a:lnTo>
                  <a:pt x="18845" y="8229"/>
                </a:lnTo>
                <a:lnTo>
                  <a:pt x="13939" y="11923"/>
                </a:lnTo>
                <a:lnTo>
                  <a:pt x="15873" y="17710"/>
                </a:lnTo>
                <a:lnTo>
                  <a:pt x="10800" y="14219"/>
                </a:lnTo>
                <a:lnTo>
                  <a:pt x="5727" y="17710"/>
                </a:lnTo>
                <a:lnTo>
                  <a:pt x="7661" y="11923"/>
                </a:lnTo>
                <a:lnTo>
                  <a:pt x="2755" y="8229"/>
                </a:lnTo>
                <a:lnTo>
                  <a:pt x="8845" y="8229"/>
                </a:lnTo>
                <a:lnTo>
                  <a:pt x="10800" y="237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3" name="Area"/>
          <p:cNvSpPr txBox="1"/>
          <p:nvPr/>
        </p:nvSpPr>
        <p:spPr>
          <a:xfrm>
            <a:off x="4001690" y="6476999"/>
            <a:ext cx="10898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Area</a:t>
            </a:r>
          </a:p>
        </p:txBody>
      </p:sp>
      <p:sp>
        <p:nvSpPr>
          <p:cNvPr id="214" name="Extraction       :"/>
          <p:cNvSpPr txBox="1"/>
          <p:nvPr/>
        </p:nvSpPr>
        <p:spPr>
          <a:xfrm>
            <a:off x="8121510" y="6532404"/>
            <a:ext cx="231425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Extraction       :</a:t>
            </a:r>
          </a:p>
        </p:txBody>
      </p:sp>
      <p:sp>
        <p:nvSpPr>
          <p:cNvPr id="215" name="Usage             :"/>
          <p:cNvSpPr txBox="1"/>
          <p:nvPr/>
        </p:nvSpPr>
        <p:spPr>
          <a:xfrm>
            <a:off x="8135956" y="7412243"/>
            <a:ext cx="22853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Usage             :</a:t>
            </a:r>
          </a:p>
        </p:txBody>
      </p:sp>
      <p:sp>
        <p:nvSpPr>
          <p:cNvPr id="216" name="Final"/>
          <p:cNvSpPr/>
          <p:nvPr/>
        </p:nvSpPr>
        <p:spPr>
          <a:xfrm>
            <a:off x="662214" y="6374118"/>
            <a:ext cx="789963" cy="789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  <a:moveTo>
                  <a:pt x="10800" y="2377"/>
                </a:moveTo>
                <a:lnTo>
                  <a:pt x="12757" y="8229"/>
                </a:lnTo>
                <a:lnTo>
                  <a:pt x="18845" y="8229"/>
                </a:lnTo>
                <a:lnTo>
                  <a:pt x="13939" y="11923"/>
                </a:lnTo>
                <a:lnTo>
                  <a:pt x="15873" y="17710"/>
                </a:lnTo>
                <a:lnTo>
                  <a:pt x="10800" y="14219"/>
                </a:lnTo>
                <a:lnTo>
                  <a:pt x="5727" y="17710"/>
                </a:lnTo>
                <a:lnTo>
                  <a:pt x="7661" y="11923"/>
                </a:lnTo>
                <a:lnTo>
                  <a:pt x="2755" y="8229"/>
                </a:lnTo>
                <a:lnTo>
                  <a:pt x="8845" y="8229"/>
                </a:lnTo>
                <a:lnTo>
                  <a:pt x="10800" y="237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Centrality"/>
          <p:cNvSpPr txBox="1"/>
          <p:nvPr/>
        </p:nvSpPr>
        <p:spPr>
          <a:xfrm>
            <a:off x="3270051" y="8889999"/>
            <a:ext cx="25530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Centrality</a:t>
            </a:r>
          </a:p>
        </p:txBody>
      </p:sp>
      <p:sp>
        <p:nvSpPr>
          <p:cNvPr id="218" name="Extraction       :"/>
          <p:cNvSpPr txBox="1"/>
          <p:nvPr/>
        </p:nvSpPr>
        <p:spPr>
          <a:xfrm>
            <a:off x="8121510" y="8945404"/>
            <a:ext cx="231425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Extraction       :</a:t>
            </a:r>
          </a:p>
        </p:txBody>
      </p:sp>
      <p:sp>
        <p:nvSpPr>
          <p:cNvPr id="219" name="Usage             :"/>
          <p:cNvSpPr txBox="1"/>
          <p:nvPr/>
        </p:nvSpPr>
        <p:spPr>
          <a:xfrm>
            <a:off x="8135956" y="9914143"/>
            <a:ext cx="22853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Usage             :</a:t>
            </a:r>
          </a:p>
        </p:txBody>
      </p:sp>
      <p:sp>
        <p:nvSpPr>
          <p:cNvPr id="220" name="Final"/>
          <p:cNvSpPr/>
          <p:nvPr/>
        </p:nvSpPr>
        <p:spPr>
          <a:xfrm>
            <a:off x="662214" y="8787118"/>
            <a:ext cx="789963" cy="789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  <a:moveTo>
                  <a:pt x="10800" y="2377"/>
                </a:moveTo>
                <a:lnTo>
                  <a:pt x="12757" y="8229"/>
                </a:lnTo>
                <a:lnTo>
                  <a:pt x="18845" y="8229"/>
                </a:lnTo>
                <a:lnTo>
                  <a:pt x="13939" y="11923"/>
                </a:lnTo>
                <a:lnTo>
                  <a:pt x="15873" y="17710"/>
                </a:lnTo>
                <a:lnTo>
                  <a:pt x="10800" y="14219"/>
                </a:lnTo>
                <a:lnTo>
                  <a:pt x="5727" y="17710"/>
                </a:lnTo>
                <a:lnTo>
                  <a:pt x="7661" y="11923"/>
                </a:lnTo>
                <a:lnTo>
                  <a:pt x="2755" y="8229"/>
                </a:lnTo>
                <a:lnTo>
                  <a:pt x="8845" y="8229"/>
                </a:lnTo>
                <a:lnTo>
                  <a:pt x="10800" y="237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1" name="Shared Logos"/>
          <p:cNvSpPr txBox="1"/>
          <p:nvPr/>
        </p:nvSpPr>
        <p:spPr>
          <a:xfrm>
            <a:off x="3026171" y="11175999"/>
            <a:ext cx="304085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Shared Logos</a:t>
            </a:r>
          </a:p>
        </p:txBody>
      </p:sp>
      <p:sp>
        <p:nvSpPr>
          <p:cNvPr id="222" name="Extraction       :"/>
          <p:cNvSpPr txBox="1"/>
          <p:nvPr/>
        </p:nvSpPr>
        <p:spPr>
          <a:xfrm>
            <a:off x="8121510" y="11231404"/>
            <a:ext cx="231425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Extraction       :</a:t>
            </a:r>
          </a:p>
        </p:txBody>
      </p:sp>
      <p:sp>
        <p:nvSpPr>
          <p:cNvPr id="223" name="Usage             :"/>
          <p:cNvSpPr txBox="1"/>
          <p:nvPr/>
        </p:nvSpPr>
        <p:spPr>
          <a:xfrm>
            <a:off x="8135956" y="12187443"/>
            <a:ext cx="22853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Usage             :</a:t>
            </a:r>
          </a:p>
        </p:txBody>
      </p:sp>
      <p:sp>
        <p:nvSpPr>
          <p:cNvPr id="224" name="Final"/>
          <p:cNvSpPr/>
          <p:nvPr/>
        </p:nvSpPr>
        <p:spPr>
          <a:xfrm>
            <a:off x="662214" y="11073118"/>
            <a:ext cx="789963" cy="789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  <a:moveTo>
                  <a:pt x="10800" y="2377"/>
                </a:moveTo>
                <a:lnTo>
                  <a:pt x="12757" y="8229"/>
                </a:lnTo>
                <a:lnTo>
                  <a:pt x="18845" y="8229"/>
                </a:lnTo>
                <a:lnTo>
                  <a:pt x="13939" y="11923"/>
                </a:lnTo>
                <a:lnTo>
                  <a:pt x="15873" y="17710"/>
                </a:lnTo>
                <a:lnTo>
                  <a:pt x="10800" y="14219"/>
                </a:lnTo>
                <a:lnTo>
                  <a:pt x="5727" y="17710"/>
                </a:lnTo>
                <a:lnTo>
                  <a:pt x="7661" y="11923"/>
                </a:lnTo>
                <a:lnTo>
                  <a:pt x="2755" y="8229"/>
                </a:lnTo>
                <a:lnTo>
                  <a:pt x="8845" y="8229"/>
                </a:lnTo>
                <a:lnTo>
                  <a:pt x="10800" y="237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1038771" y="3986344"/>
            <a:ext cx="2268599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1038771" y="6272344"/>
            <a:ext cx="2268599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>
            <a:off x="1038771" y="8698044"/>
            <a:ext cx="2268599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>
            <a:off x="1038771" y="10984044"/>
            <a:ext cx="2268599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Counting the total number of appearance of the logo"/>
          <p:cNvSpPr txBox="1"/>
          <p:nvPr/>
        </p:nvSpPr>
        <p:spPr>
          <a:xfrm>
            <a:off x="10715503" y="2068723"/>
            <a:ext cx="7633831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Counting the </a:t>
            </a:r>
            <a:r>
              <a:rPr b="1" sz="2700">
                <a:solidFill>
                  <a:srgbClr val="ED4BFF"/>
                </a:solidFill>
              </a:rPr>
              <a:t>total number</a:t>
            </a:r>
            <a:r>
              <a:t> of appearance of the logo</a:t>
            </a:r>
          </a:p>
        </p:txBody>
      </p:sp>
      <p:sp>
        <p:nvSpPr>
          <p:cNvPr id="230" name="Normalizing the frequency for all logos in the range [0, 1] relative to the maximum…"/>
          <p:cNvSpPr txBox="1"/>
          <p:nvPr/>
        </p:nvSpPr>
        <p:spPr>
          <a:xfrm>
            <a:off x="10779180" y="2768855"/>
            <a:ext cx="11326369" cy="83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Normalizing the frequency for all logos in the </a:t>
            </a:r>
            <a:r>
              <a:rPr b="1">
                <a:solidFill>
                  <a:srgbClr val="ED4BFF"/>
                </a:solidFill>
              </a:rPr>
              <a:t>range [0, 1]</a:t>
            </a:r>
            <a:r>
              <a:t> relative to the maximum </a:t>
            </a:r>
          </a:p>
          <a:p>
            <a:pPr algn="l"/>
            <a:r>
              <a:t>logo frequency.</a:t>
            </a:r>
          </a:p>
        </p:txBody>
      </p:sp>
      <p:sp>
        <p:nvSpPr>
          <p:cNvPr id="231" name="Collecting the clarity value from all the instances of a particular logo"/>
          <p:cNvSpPr txBox="1"/>
          <p:nvPr/>
        </p:nvSpPr>
        <p:spPr>
          <a:xfrm>
            <a:off x="10865217" y="4252417"/>
            <a:ext cx="931560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Collecting the clarity value from all the instances of a particular logo</a:t>
            </a:r>
          </a:p>
        </p:txBody>
      </p:sp>
      <p:sp>
        <p:nvSpPr>
          <p:cNvPr id="232" name="-  Averaging all of the clarity values per logo…"/>
          <p:cNvSpPr txBox="1"/>
          <p:nvPr/>
        </p:nvSpPr>
        <p:spPr>
          <a:xfrm>
            <a:off x="10643576" y="4905095"/>
            <a:ext cx="8858099" cy="8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 </a:t>
            </a:r>
            <a:r>
              <a:rPr b="1">
                <a:solidFill>
                  <a:srgbClr val="ED4BFF"/>
                </a:solidFill>
              </a:rPr>
              <a:t>Averaging</a:t>
            </a:r>
            <a:r>
              <a:t> all of the clarity values per logo</a:t>
            </a:r>
          </a:p>
          <a:p>
            <a:pPr algn="l"/>
            <a:r>
              <a:t>-  Calculating the </a:t>
            </a:r>
            <a:r>
              <a:rPr b="1">
                <a:solidFill>
                  <a:srgbClr val="ED4BFF"/>
                </a:solidFill>
              </a:rPr>
              <a:t>standard deviation</a:t>
            </a:r>
            <a:r>
              <a:t> for the clarity of each logo</a:t>
            </a:r>
          </a:p>
        </p:txBody>
      </p:sp>
      <p:sp>
        <p:nvSpPr>
          <p:cNvPr id="233" name="Calculating the width and height of the polygon from of its vertices normalized in the…"/>
          <p:cNvSpPr txBox="1"/>
          <p:nvPr/>
        </p:nvSpPr>
        <p:spPr>
          <a:xfrm>
            <a:off x="10865217" y="6353657"/>
            <a:ext cx="12906453" cy="830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Calculating the </a:t>
            </a:r>
            <a:r>
              <a:rPr b="1">
                <a:solidFill>
                  <a:srgbClr val="ED4BFF"/>
                </a:solidFill>
              </a:rPr>
              <a:t>width</a:t>
            </a:r>
            <a:r>
              <a:t> and </a:t>
            </a:r>
            <a:r>
              <a:rPr b="1">
                <a:solidFill>
                  <a:srgbClr val="ED4BFF"/>
                </a:solidFill>
              </a:rPr>
              <a:t>height</a:t>
            </a:r>
            <a:r>
              <a:t> of the polygon from of its vertices normalized in the </a:t>
            </a:r>
          </a:p>
          <a:p>
            <a:pPr algn="l"/>
            <a:r>
              <a:rPr b="1">
                <a:solidFill>
                  <a:srgbClr val="ED4BFF"/>
                </a:solidFill>
              </a:rPr>
              <a:t>range [0, 1]</a:t>
            </a:r>
          </a:p>
        </p:txBody>
      </p:sp>
      <p:sp>
        <p:nvSpPr>
          <p:cNvPr id="234" name="-  Averaging all of the areas occupied by each logo…"/>
          <p:cNvSpPr txBox="1"/>
          <p:nvPr/>
        </p:nvSpPr>
        <p:spPr>
          <a:xfrm>
            <a:off x="10605476" y="7432395"/>
            <a:ext cx="8632547" cy="8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 </a:t>
            </a:r>
            <a:r>
              <a:rPr b="1">
                <a:solidFill>
                  <a:srgbClr val="ED4BFF"/>
                </a:solidFill>
              </a:rPr>
              <a:t>Averaging</a:t>
            </a:r>
            <a:r>
              <a:t> all of the areas occupied by each logo</a:t>
            </a:r>
          </a:p>
          <a:p>
            <a:pPr algn="l"/>
            <a:r>
              <a:t>-  Calculating the </a:t>
            </a:r>
            <a:r>
              <a:rPr b="1">
                <a:solidFill>
                  <a:srgbClr val="ED4BFF"/>
                </a:solidFill>
              </a:rPr>
              <a:t>standard deviation</a:t>
            </a:r>
            <a:r>
              <a:t> for the area of each logo</a:t>
            </a:r>
          </a:p>
        </p:txBody>
      </p:sp>
      <p:sp>
        <p:nvSpPr>
          <p:cNvPr id="235" name="Given the shape of a polygon, determining how far that polygon is from an imaginary polygon…"/>
          <p:cNvSpPr txBox="1"/>
          <p:nvPr/>
        </p:nvSpPr>
        <p:spPr>
          <a:xfrm>
            <a:off x="10865217" y="8969095"/>
            <a:ext cx="12967717" cy="8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Given the shape of a polygon, determining how far that polygon is from an </a:t>
            </a:r>
            <a:r>
              <a:rPr b="1">
                <a:solidFill>
                  <a:srgbClr val="ED4BFF"/>
                </a:solidFill>
              </a:rPr>
              <a:t>imaginary polygon</a:t>
            </a:r>
            <a:endParaRPr b="1">
              <a:solidFill>
                <a:srgbClr val="ED4BFF"/>
              </a:solidFill>
            </a:endParaRPr>
          </a:p>
          <a:p>
            <a:pPr algn="l"/>
            <a:r>
              <a:t>of the same size located in the center of the image. The rating </a:t>
            </a:r>
            <a:r>
              <a:rPr b="1">
                <a:solidFill>
                  <a:srgbClr val="ED4BFF"/>
                </a:solidFill>
              </a:rPr>
              <a:t>ranges between 0 and 1</a:t>
            </a:r>
            <a:r>
              <a:t>.</a:t>
            </a:r>
          </a:p>
        </p:txBody>
      </p:sp>
      <p:sp>
        <p:nvSpPr>
          <p:cNvPr id="236" name="Averaging all of the centrality rating for each logo"/>
          <p:cNvSpPr txBox="1"/>
          <p:nvPr/>
        </p:nvSpPr>
        <p:spPr>
          <a:xfrm>
            <a:off x="10876569" y="9983893"/>
            <a:ext cx="6882385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solidFill>
                  <a:srgbClr val="ED4BFF"/>
                </a:solidFill>
              </a:rPr>
              <a:t>Averaging</a:t>
            </a:r>
            <a:r>
              <a:t> all of the centrality rating for each logo</a:t>
            </a:r>
          </a:p>
        </p:txBody>
      </p:sp>
      <p:sp>
        <p:nvSpPr>
          <p:cNvPr id="237" name="Counting the number of unique logos in the image by analyzing the API response, normalized…"/>
          <p:cNvSpPr txBox="1"/>
          <p:nvPr/>
        </p:nvSpPr>
        <p:spPr>
          <a:xfrm>
            <a:off x="10890617" y="11204295"/>
            <a:ext cx="12906452" cy="8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Counting the number of </a:t>
            </a:r>
            <a:r>
              <a:rPr b="1">
                <a:solidFill>
                  <a:srgbClr val="ED4BFF"/>
                </a:solidFill>
              </a:rPr>
              <a:t>unique logos</a:t>
            </a:r>
            <a:r>
              <a:t> in the image by analyzing the API response, normalized</a:t>
            </a:r>
          </a:p>
          <a:p>
            <a:pPr algn="l"/>
            <a:r>
              <a:t>in the </a:t>
            </a:r>
            <a:r>
              <a:rPr b="1">
                <a:solidFill>
                  <a:srgbClr val="ED4BFF"/>
                </a:solidFill>
              </a:rPr>
              <a:t>range [0, 1]</a:t>
            </a:r>
          </a:p>
        </p:txBody>
      </p:sp>
      <p:sp>
        <p:nvSpPr>
          <p:cNvPr id="238" name="Averaging the number of shared logos for a given logo across all images; centrality and…"/>
          <p:cNvSpPr txBox="1"/>
          <p:nvPr/>
        </p:nvSpPr>
        <p:spPr>
          <a:xfrm>
            <a:off x="10872176" y="12239191"/>
            <a:ext cx="12048745" cy="120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solidFill>
                  <a:srgbClr val="ED4BFF"/>
                </a:solidFill>
              </a:rPr>
              <a:t>Averaging</a:t>
            </a:r>
            <a:r>
              <a:t> the number of shared logos for a given logo across all images; centrality and</a:t>
            </a:r>
          </a:p>
          <a:p>
            <a:pPr algn="l"/>
            <a:r>
              <a:t>the num of shared logos are </a:t>
            </a:r>
            <a:r>
              <a:rPr b="1">
                <a:solidFill>
                  <a:srgbClr val="ED4BFF"/>
                </a:solidFill>
              </a:rPr>
              <a:t>codependent</a:t>
            </a:r>
            <a:r>
              <a:t>: </a:t>
            </a:r>
            <a:r>
              <a:rPr>
                <a:solidFill>
                  <a:srgbClr val="F0FFE9"/>
                </a:solidFill>
              </a:rPr>
              <a:t>the more logos there are, the higher the </a:t>
            </a:r>
            <a:endParaRPr>
              <a:solidFill>
                <a:srgbClr val="F0FFE9"/>
              </a:solidFill>
            </a:endParaRPr>
          </a:p>
          <a:p>
            <a:pPr algn="l">
              <a:defRPr>
                <a:solidFill>
                  <a:srgbClr val="F0FFE9"/>
                </a:solidFill>
              </a:defRPr>
            </a:pPr>
            <a:r>
              <a:t>importance of centrality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HE METHOD: More on Centrality"/>
          <p:cNvSpPr txBox="1"/>
          <p:nvPr/>
        </p:nvSpPr>
        <p:spPr>
          <a:xfrm>
            <a:off x="630580" y="447700"/>
            <a:ext cx="11362640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600">
                <a:solidFill>
                  <a:srgbClr val="0074C4"/>
                </a:solidFill>
              </a:defRPr>
            </a:pPr>
            <a:r>
              <a:rPr b="0">
                <a:solidFill>
                  <a:srgbClr val="18C400"/>
                </a:solidFill>
              </a:rPr>
              <a:t>T</a:t>
            </a:r>
            <a:r>
              <a:rPr b="0">
                <a:solidFill>
                  <a:srgbClr val="18C400"/>
                </a:solidFill>
              </a:rPr>
              <a:t>HE METHOD:</a:t>
            </a:r>
            <a:r>
              <a:t> More on </a:t>
            </a:r>
            <a:r>
              <a:rPr>
                <a:solidFill>
                  <a:srgbClr val="FFFFFF"/>
                </a:solidFill>
              </a:rPr>
              <a:t>Centrality</a:t>
            </a:r>
          </a:p>
        </p:txBody>
      </p:sp>
      <p:sp>
        <p:nvSpPr>
          <p:cNvPr id="241" name="Line"/>
          <p:cNvSpPr/>
          <p:nvPr/>
        </p:nvSpPr>
        <p:spPr>
          <a:xfrm>
            <a:off x="1778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Centrality"/>
          <p:cNvSpPr txBox="1"/>
          <p:nvPr/>
        </p:nvSpPr>
        <p:spPr>
          <a:xfrm>
            <a:off x="1720688" y="2457450"/>
            <a:ext cx="209582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Centrality</a:t>
            </a:r>
          </a:p>
        </p:txBody>
      </p:sp>
      <p:sp>
        <p:nvSpPr>
          <p:cNvPr id="243" name="Extraction       :"/>
          <p:cNvSpPr txBox="1"/>
          <p:nvPr/>
        </p:nvSpPr>
        <p:spPr>
          <a:xfrm>
            <a:off x="4321505" y="2505399"/>
            <a:ext cx="1786268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Extraction       :</a:t>
            </a:r>
          </a:p>
        </p:txBody>
      </p:sp>
      <p:sp>
        <p:nvSpPr>
          <p:cNvPr id="244" name="Usage             :"/>
          <p:cNvSpPr txBox="1"/>
          <p:nvPr/>
        </p:nvSpPr>
        <p:spPr>
          <a:xfrm>
            <a:off x="4332484" y="3258238"/>
            <a:ext cx="1764310" cy="3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Usage             :</a:t>
            </a:r>
          </a:p>
        </p:txBody>
      </p:sp>
      <p:sp>
        <p:nvSpPr>
          <p:cNvPr id="245" name="Final"/>
          <p:cNvSpPr/>
          <p:nvPr/>
        </p:nvSpPr>
        <p:spPr>
          <a:xfrm>
            <a:off x="662214" y="2310118"/>
            <a:ext cx="586552" cy="586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  <a:moveTo>
                  <a:pt x="10800" y="2377"/>
                </a:moveTo>
                <a:lnTo>
                  <a:pt x="12757" y="8229"/>
                </a:lnTo>
                <a:lnTo>
                  <a:pt x="18845" y="8229"/>
                </a:lnTo>
                <a:lnTo>
                  <a:pt x="13939" y="11923"/>
                </a:lnTo>
                <a:lnTo>
                  <a:pt x="15873" y="17710"/>
                </a:lnTo>
                <a:lnTo>
                  <a:pt x="10800" y="14219"/>
                </a:lnTo>
                <a:lnTo>
                  <a:pt x="5727" y="17710"/>
                </a:lnTo>
                <a:lnTo>
                  <a:pt x="7661" y="11923"/>
                </a:lnTo>
                <a:lnTo>
                  <a:pt x="2755" y="8229"/>
                </a:lnTo>
                <a:lnTo>
                  <a:pt x="8845" y="8229"/>
                </a:lnTo>
                <a:lnTo>
                  <a:pt x="10800" y="237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1038771" y="2221044"/>
            <a:ext cx="15235191" cy="1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Given the shape of a polygon, determining how far that polygon is from an imaginary polygon…"/>
          <p:cNvSpPr txBox="1"/>
          <p:nvPr/>
        </p:nvSpPr>
        <p:spPr>
          <a:xfrm>
            <a:off x="6534517" y="2530615"/>
            <a:ext cx="9754363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Given the shape of a polygon, determining how far that polygon is from an </a:t>
            </a:r>
            <a:r>
              <a:rPr b="1">
                <a:solidFill>
                  <a:srgbClr val="ED4BFF"/>
                </a:solidFill>
              </a:rPr>
              <a:t>imaginary polygon</a:t>
            </a:r>
            <a:endParaRPr b="1">
              <a:solidFill>
                <a:srgbClr val="ED4BFF"/>
              </a:solidFill>
            </a:endParaRPr>
          </a:p>
          <a:p>
            <a:pPr algn="l">
              <a:defRPr sz="1800"/>
            </a:pPr>
            <a:r>
              <a:t>of the same size located in the center of the image. The rating </a:t>
            </a:r>
            <a:r>
              <a:rPr b="1">
                <a:solidFill>
                  <a:srgbClr val="ED4BFF"/>
                </a:solidFill>
              </a:rPr>
              <a:t>ranges between 0 and 1</a:t>
            </a:r>
            <a:r>
              <a:t>.</a:t>
            </a:r>
          </a:p>
        </p:txBody>
      </p:sp>
      <p:sp>
        <p:nvSpPr>
          <p:cNvPr id="248" name="-  Averaging all of the centrality rating for each logo…"/>
          <p:cNvSpPr txBox="1"/>
          <p:nvPr/>
        </p:nvSpPr>
        <p:spPr>
          <a:xfrm>
            <a:off x="6312876" y="3330715"/>
            <a:ext cx="6994018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-  </a:t>
            </a:r>
            <a:r>
              <a:rPr b="1">
                <a:solidFill>
                  <a:srgbClr val="ED4BFF"/>
                </a:solidFill>
              </a:rPr>
              <a:t>Averaging</a:t>
            </a:r>
            <a:r>
              <a:t> all of the centrality rating for each logo</a:t>
            </a:r>
          </a:p>
          <a:p>
            <a:pPr algn="l">
              <a:defRPr sz="1800"/>
            </a:pPr>
            <a:r>
              <a:t>-  Calculating the </a:t>
            </a:r>
            <a:r>
              <a:rPr b="1">
                <a:solidFill>
                  <a:srgbClr val="ED4BFF"/>
                </a:solidFill>
              </a:rPr>
              <a:t>standard deviation</a:t>
            </a:r>
            <a:r>
              <a:t> for the centrality of each logo</a:t>
            </a:r>
          </a:p>
        </p:txBody>
      </p:sp>
      <p:pic>
        <p:nvPicPr>
          <p:cNvPr id="249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8976" t="0" r="8976" b="0"/>
          <a:stretch>
            <a:fillRect/>
          </a:stretch>
        </p:blipFill>
        <p:spPr>
          <a:xfrm>
            <a:off x="992700" y="4130702"/>
            <a:ext cx="10922001" cy="9076335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tangle"/>
          <p:cNvSpPr/>
          <p:nvPr/>
        </p:nvSpPr>
        <p:spPr>
          <a:xfrm>
            <a:off x="4520641" y="5460916"/>
            <a:ext cx="1103434" cy="374001"/>
          </a:xfrm>
          <a:prstGeom prst="rect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Rectangle"/>
          <p:cNvSpPr/>
          <p:nvPr/>
        </p:nvSpPr>
        <p:spPr>
          <a:xfrm>
            <a:off x="5816041" y="8242215"/>
            <a:ext cx="1103434" cy="374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3616157" y="7638193"/>
            <a:ext cx="462628" cy="374002"/>
          </a:xfrm>
          <a:prstGeom prst="rect">
            <a:avLst/>
          </a:prstGeom>
          <a:ln w="254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3" name="Rectangle"/>
          <p:cNvSpPr/>
          <p:nvPr/>
        </p:nvSpPr>
        <p:spPr>
          <a:xfrm>
            <a:off x="6156157" y="8247794"/>
            <a:ext cx="462628" cy="374001"/>
          </a:xfrm>
          <a:prstGeom prst="rect">
            <a:avLst/>
          </a:prstGeom>
          <a:solidFill>
            <a:schemeClr val="accent5">
              <a:hueOff val="128995"/>
              <a:satOff val="10158"/>
              <a:lumOff val="-13824"/>
            </a:schemeClr>
          </a:solidFill>
          <a:ln w="254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4" name="Line"/>
          <p:cNvSpPr/>
          <p:nvPr/>
        </p:nvSpPr>
        <p:spPr>
          <a:xfrm>
            <a:off x="3623111" y="8003919"/>
            <a:ext cx="2537802" cy="654735"/>
          </a:xfrm>
          <a:prstGeom prst="line">
            <a:avLst/>
          </a:prstGeom>
          <a:ln w="25400">
            <a:solidFill>
              <a:srgbClr val="FA33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H="1" flipV="1">
            <a:off x="5597164" y="5838793"/>
            <a:ext cx="1340572" cy="2782904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The PINK line maps the Mercedes logo from its position to an…"/>
          <p:cNvSpPr txBox="1"/>
          <p:nvPr/>
        </p:nvSpPr>
        <p:spPr>
          <a:xfrm>
            <a:off x="13287068" y="5232320"/>
            <a:ext cx="8689849" cy="83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rgbClr val="FA33FF"/>
                </a:solidFill>
              </a:rPr>
              <a:t>PINK</a:t>
            </a:r>
            <a:r>
              <a:t> line maps the </a:t>
            </a:r>
            <a:r>
              <a:rPr b="1">
                <a:solidFill>
                  <a:srgbClr val="B51800"/>
                </a:solidFill>
              </a:rPr>
              <a:t>Mercedes</a:t>
            </a:r>
            <a:r>
              <a:t> logo from its position to an </a:t>
            </a:r>
          </a:p>
          <a:p>
            <a:pPr/>
            <a:r>
              <a:t>imaginary box in the center of the image </a:t>
            </a:r>
          </a:p>
        </p:txBody>
      </p:sp>
      <p:sp>
        <p:nvSpPr>
          <p:cNvPr id="257" name="The GREEN line maps the J.P.Morgan logo from its position to an…"/>
          <p:cNvSpPr txBox="1"/>
          <p:nvPr/>
        </p:nvSpPr>
        <p:spPr>
          <a:xfrm>
            <a:off x="13216760" y="6375320"/>
            <a:ext cx="9186064" cy="831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rgbClr val="61D836"/>
                </a:solidFill>
              </a:rPr>
              <a:t>GREEN</a:t>
            </a:r>
            <a:r>
              <a:t> line maps the </a:t>
            </a:r>
            <a:r>
              <a:rPr b="1">
                <a:solidFill>
                  <a:srgbClr val="F9BA00"/>
                </a:solidFill>
              </a:rPr>
              <a:t>J.P.Morgan</a:t>
            </a:r>
            <a:r>
              <a:t> logo from its position to an </a:t>
            </a:r>
          </a:p>
          <a:p>
            <a:pPr/>
            <a:r>
              <a:t>imaginary box in the center of the image </a:t>
            </a:r>
          </a:p>
        </p:txBody>
      </p:sp>
      <p:sp>
        <p:nvSpPr>
          <p:cNvPr id="258" name="A to-scale representation of the lengths of the PINK and GREEN lines."/>
          <p:cNvSpPr txBox="1"/>
          <p:nvPr/>
        </p:nvSpPr>
        <p:spPr>
          <a:xfrm>
            <a:off x="13163105" y="8293075"/>
            <a:ext cx="9711234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to-scale representation of the lengths of the </a:t>
            </a:r>
            <a:r>
              <a:rPr b="1">
                <a:solidFill>
                  <a:srgbClr val="FA33FF"/>
                </a:solidFill>
              </a:rPr>
              <a:t>PINK</a:t>
            </a:r>
            <a:r>
              <a:t> and </a:t>
            </a:r>
            <a:r>
              <a:rPr b="1">
                <a:solidFill>
                  <a:srgbClr val="61D836"/>
                </a:solidFill>
              </a:rPr>
              <a:t>GREEN</a:t>
            </a:r>
            <a:r>
              <a:t> lines.</a:t>
            </a:r>
          </a:p>
        </p:txBody>
      </p:sp>
      <p:sp>
        <p:nvSpPr>
          <p:cNvPr id="259" name="This shows us that the J.P.Morgan logo is less central than the Mercedes logo."/>
          <p:cNvSpPr txBox="1"/>
          <p:nvPr/>
        </p:nvSpPr>
        <p:spPr>
          <a:xfrm>
            <a:off x="12436661" y="10984613"/>
            <a:ext cx="10957866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shows us that the </a:t>
            </a:r>
            <a:r>
              <a:rPr b="1">
                <a:solidFill>
                  <a:srgbClr val="F9BA00"/>
                </a:solidFill>
              </a:rPr>
              <a:t>J.P.Morgan</a:t>
            </a:r>
            <a:r>
              <a:t> logo is less central than the </a:t>
            </a:r>
            <a:r>
              <a:rPr b="1">
                <a:solidFill>
                  <a:srgbClr val="B51800"/>
                </a:solidFill>
              </a:rPr>
              <a:t>Mercedes</a:t>
            </a:r>
            <a:r>
              <a:t> logo.</a:t>
            </a:r>
          </a:p>
        </p:txBody>
      </p:sp>
      <p:sp>
        <p:nvSpPr>
          <p:cNvPr id="260" name="Line"/>
          <p:cNvSpPr/>
          <p:nvPr/>
        </p:nvSpPr>
        <p:spPr>
          <a:xfrm>
            <a:off x="16424194" y="9521148"/>
            <a:ext cx="2620899" cy="1"/>
          </a:xfrm>
          <a:prstGeom prst="line">
            <a:avLst/>
          </a:prstGeom>
          <a:ln w="25400">
            <a:solidFill>
              <a:srgbClr val="FA33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16423441" y="9767857"/>
            <a:ext cx="3088962" cy="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E METHOD: WHY These Parameter?"/>
          <p:cNvSpPr txBox="1"/>
          <p:nvPr/>
        </p:nvSpPr>
        <p:spPr>
          <a:xfrm>
            <a:off x="689997" y="409028"/>
            <a:ext cx="13154153" cy="95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600">
                <a:solidFill>
                  <a:srgbClr val="0074C4"/>
                </a:solidFill>
              </a:defRPr>
            </a:pPr>
            <a:r>
              <a:rPr b="0">
                <a:solidFill>
                  <a:srgbClr val="18C400"/>
                </a:solidFill>
              </a:rPr>
              <a:t>T</a:t>
            </a:r>
            <a:r>
              <a:rPr b="0">
                <a:solidFill>
                  <a:srgbClr val="18C400"/>
                </a:solidFill>
              </a:rPr>
              <a:t>HE METHOD:</a:t>
            </a:r>
            <a:r>
              <a:t> </a:t>
            </a:r>
            <a:r>
              <a:rPr>
                <a:solidFill>
                  <a:srgbClr val="67D3FF"/>
                </a:solidFill>
              </a:rPr>
              <a:t>WHY</a:t>
            </a:r>
            <a:r>
              <a:t> These Parameter?</a:t>
            </a:r>
          </a:p>
        </p:txBody>
      </p:sp>
      <p:sp>
        <p:nvSpPr>
          <p:cNvPr id="264" name="Line"/>
          <p:cNvSpPr/>
          <p:nvPr/>
        </p:nvSpPr>
        <p:spPr>
          <a:xfrm>
            <a:off x="1778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Frequency of appearance    {"/>
          <p:cNvSpPr txBox="1"/>
          <p:nvPr/>
        </p:nvSpPr>
        <p:spPr>
          <a:xfrm>
            <a:off x="2563713" y="2432049"/>
            <a:ext cx="52357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Frequency of appearance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266" name="A logo is more likely to be seen by the viewer and more likely for the viewer to remember it the more times the logo appears."/>
          <p:cNvSpPr txBox="1"/>
          <p:nvPr/>
        </p:nvSpPr>
        <p:spPr>
          <a:xfrm>
            <a:off x="3722420" y="3236417"/>
            <a:ext cx="1698345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 logo is more likely to be seen by the viewer and more likely for the viewer to remember it the more times the logo appears.</a:t>
            </a:r>
          </a:p>
        </p:txBody>
      </p:sp>
      <p:sp>
        <p:nvSpPr>
          <p:cNvPr id="267" name="},"/>
          <p:cNvSpPr txBox="1"/>
          <p:nvPr/>
        </p:nvSpPr>
        <p:spPr>
          <a:xfrm>
            <a:off x="2516733" y="3884117"/>
            <a:ext cx="30053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268" name="Clarity of the logo    {"/>
          <p:cNvSpPr txBox="1"/>
          <p:nvPr/>
        </p:nvSpPr>
        <p:spPr>
          <a:xfrm>
            <a:off x="2548532" y="4591049"/>
            <a:ext cx="45041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Clarity of the logo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269" name="The clearer the logo, the easier it is to see it and the better it is to identify it"/>
          <p:cNvSpPr txBox="1"/>
          <p:nvPr/>
        </p:nvSpPr>
        <p:spPr>
          <a:xfrm>
            <a:off x="3742444" y="5306517"/>
            <a:ext cx="1026475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The clearer the logo, the easier it is to see it and the better it is to identify it</a:t>
            </a:r>
          </a:p>
        </p:txBody>
      </p:sp>
      <p:sp>
        <p:nvSpPr>
          <p:cNvPr id="270" name="},"/>
          <p:cNvSpPr txBox="1"/>
          <p:nvPr/>
        </p:nvSpPr>
        <p:spPr>
          <a:xfrm>
            <a:off x="2516733" y="5945056"/>
            <a:ext cx="30053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271" name="Area taken up by the logo    {"/>
          <p:cNvSpPr txBox="1"/>
          <p:nvPr/>
        </p:nvSpPr>
        <p:spPr>
          <a:xfrm>
            <a:off x="2571303" y="6724649"/>
            <a:ext cx="56015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Area taken up by the logo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272" name="A bigger logo is more likely to catch the attention of the user than a smaller logo."/>
          <p:cNvSpPr txBox="1"/>
          <p:nvPr/>
        </p:nvSpPr>
        <p:spPr>
          <a:xfrm>
            <a:off x="3794324" y="7550878"/>
            <a:ext cx="110666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 bigger logo is more likely to catch the attention of the user than a smaller logo.</a:t>
            </a:r>
          </a:p>
        </p:txBody>
      </p:sp>
      <p:sp>
        <p:nvSpPr>
          <p:cNvPr id="273" name="},"/>
          <p:cNvSpPr txBox="1"/>
          <p:nvPr/>
        </p:nvSpPr>
        <p:spPr>
          <a:xfrm>
            <a:off x="2478633" y="8078656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274" name="Centrality of the logo    {"/>
          <p:cNvSpPr txBox="1"/>
          <p:nvPr/>
        </p:nvSpPr>
        <p:spPr>
          <a:xfrm>
            <a:off x="2540868" y="8896349"/>
            <a:ext cx="505286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Centrality of the logo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275" name="A more central logo is more likely to catch the viewer’s attention"/>
          <p:cNvSpPr txBox="1"/>
          <p:nvPr/>
        </p:nvSpPr>
        <p:spPr>
          <a:xfrm>
            <a:off x="3965624" y="9722577"/>
            <a:ext cx="87968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 more central logo is more likely to catch the viewer’s attention</a:t>
            </a:r>
          </a:p>
        </p:txBody>
      </p:sp>
      <p:sp>
        <p:nvSpPr>
          <p:cNvPr id="276" name="},"/>
          <p:cNvSpPr txBox="1"/>
          <p:nvPr/>
        </p:nvSpPr>
        <p:spPr>
          <a:xfrm>
            <a:off x="2427833" y="10250356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},</a:t>
            </a:r>
          </a:p>
        </p:txBody>
      </p:sp>
      <p:sp>
        <p:nvSpPr>
          <p:cNvPr id="277" name="Shared Logos    {"/>
          <p:cNvSpPr txBox="1"/>
          <p:nvPr/>
        </p:nvSpPr>
        <p:spPr>
          <a:xfrm>
            <a:off x="2566416" y="11029949"/>
            <a:ext cx="32237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Shared Logos    </a:t>
            </a:r>
            <a:r>
              <a:rPr>
                <a:solidFill>
                  <a:srgbClr val="F03CEE"/>
                </a:solidFill>
              </a:rPr>
              <a:t>{</a:t>
            </a:r>
          </a:p>
        </p:txBody>
      </p:sp>
      <p:sp>
        <p:nvSpPr>
          <p:cNvPr id="278" name="The fewer the number of logos that appear on the screen along side our logo, the more our logo stands out."/>
          <p:cNvSpPr txBox="1"/>
          <p:nvPr/>
        </p:nvSpPr>
        <p:spPr>
          <a:xfrm>
            <a:off x="4037896" y="11894277"/>
            <a:ext cx="1475354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The fewer the number of logos that appear on the screen along side our logo, the more our logo stands out.</a:t>
            </a:r>
          </a:p>
        </p:txBody>
      </p:sp>
      <p:sp>
        <p:nvSpPr>
          <p:cNvPr id="279" name="}"/>
          <p:cNvSpPr txBox="1"/>
          <p:nvPr/>
        </p:nvSpPr>
        <p:spPr>
          <a:xfrm>
            <a:off x="2470200" y="12422056"/>
            <a:ext cx="2158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DEE"/>
                </a:solidFill>
              </a:defRPr>
            </a:lvl1pPr>
          </a:lstStyle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HE METHOD: How Important Are Each of The Parameters*"/>
          <p:cNvSpPr txBox="1"/>
          <p:nvPr/>
        </p:nvSpPr>
        <p:spPr>
          <a:xfrm>
            <a:off x="793394" y="499264"/>
            <a:ext cx="20079412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rPr>
                <a:solidFill>
                  <a:srgbClr val="18C400"/>
                </a:solidFill>
              </a:rPr>
              <a:t>THE METHOD:</a:t>
            </a:r>
            <a:r>
              <a:t> </a:t>
            </a:r>
            <a:r>
              <a:rPr b="1">
                <a:solidFill>
                  <a:srgbClr val="0074C4"/>
                </a:solidFill>
              </a:rPr>
              <a:t>How </a:t>
            </a:r>
            <a:r>
              <a:rPr b="1"/>
              <a:t>Important</a:t>
            </a:r>
            <a:r>
              <a:rPr b="1">
                <a:solidFill>
                  <a:srgbClr val="0074C4"/>
                </a:solidFill>
              </a:rPr>
              <a:t> Are Each of The Parameters</a:t>
            </a:r>
            <a:r>
              <a:rPr sz="4700"/>
              <a:t>*</a:t>
            </a:r>
          </a:p>
        </p:txBody>
      </p:sp>
      <p:sp>
        <p:nvSpPr>
          <p:cNvPr id="282" name="Line"/>
          <p:cNvSpPr/>
          <p:nvPr/>
        </p:nvSpPr>
        <p:spPr>
          <a:xfrm>
            <a:off x="4445000" y="1533872"/>
            <a:ext cx="64865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* These calculations are based on my personal opinion on the importance of the each parameter."/>
          <p:cNvSpPr txBox="1"/>
          <p:nvPr/>
        </p:nvSpPr>
        <p:spPr>
          <a:xfrm>
            <a:off x="1183105" y="13180275"/>
            <a:ext cx="9424556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/>
            </a:lvl1pPr>
          </a:lstStyle>
          <a:p>
            <a:pPr/>
            <a:r>
              <a:t>* These calculations are based on my personal opinion on the importance of the each parameter.</a:t>
            </a:r>
          </a:p>
        </p:txBody>
      </p:sp>
      <p:graphicFrame>
        <p:nvGraphicFramePr>
          <p:cNvPr id="284" name="2D Bar Chart"/>
          <p:cNvGraphicFramePr/>
          <p:nvPr/>
        </p:nvGraphicFramePr>
        <p:xfrm>
          <a:off x="947148" y="2303874"/>
          <a:ext cx="6724296" cy="52753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85" name="Frequency should be valued the highest because the main point of…"/>
          <p:cNvSpPr txBox="1"/>
          <p:nvPr/>
        </p:nvSpPr>
        <p:spPr>
          <a:xfrm>
            <a:off x="10480341" y="3064372"/>
            <a:ext cx="9430514" cy="83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Frequency</a:t>
            </a:r>
            <a:r>
              <a:t> should be valued the </a:t>
            </a:r>
            <a:r>
              <a:rPr b="1">
                <a:solidFill>
                  <a:srgbClr val="FF1200"/>
                </a:solidFill>
              </a:rPr>
              <a:t>highest</a:t>
            </a:r>
            <a:r>
              <a:t> because the main point of </a:t>
            </a:r>
          </a:p>
          <a:p>
            <a:pPr algn="l"/>
            <a:r>
              <a:t>placing the logo is to get more viewership.</a:t>
            </a:r>
          </a:p>
        </p:txBody>
      </p:sp>
      <p:sp>
        <p:nvSpPr>
          <p:cNvPr id="286" name="Ornament 8"/>
          <p:cNvSpPr/>
          <p:nvPr/>
        </p:nvSpPr>
        <p:spPr>
          <a:xfrm>
            <a:off x="8867307" y="3091181"/>
            <a:ext cx="683780" cy="77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fill="norm" stroke="1" extrusionOk="0">
                <a:moveTo>
                  <a:pt x="10781" y="0"/>
                </a:moveTo>
                <a:cubicBezTo>
                  <a:pt x="10533" y="0"/>
                  <a:pt x="10288" y="7"/>
                  <a:pt x="10047" y="22"/>
                </a:cubicBezTo>
                <a:cubicBezTo>
                  <a:pt x="10001" y="25"/>
                  <a:pt x="9965" y="59"/>
                  <a:pt x="9965" y="100"/>
                </a:cubicBezTo>
                <a:lnTo>
                  <a:pt x="9965" y="15255"/>
                </a:lnTo>
                <a:cubicBezTo>
                  <a:pt x="9965" y="17532"/>
                  <a:pt x="10781" y="17810"/>
                  <a:pt x="10781" y="17810"/>
                </a:cubicBezTo>
                <a:cubicBezTo>
                  <a:pt x="10781" y="17810"/>
                  <a:pt x="11597" y="17532"/>
                  <a:pt x="11597" y="15255"/>
                </a:cubicBezTo>
                <a:lnTo>
                  <a:pt x="11597" y="100"/>
                </a:lnTo>
                <a:cubicBezTo>
                  <a:pt x="11597" y="59"/>
                  <a:pt x="11561" y="25"/>
                  <a:pt x="11515" y="22"/>
                </a:cubicBezTo>
                <a:cubicBezTo>
                  <a:pt x="11274" y="7"/>
                  <a:pt x="11029" y="0"/>
                  <a:pt x="10781" y="0"/>
                </a:cubicBezTo>
                <a:close/>
                <a:moveTo>
                  <a:pt x="19322" y="69"/>
                </a:moveTo>
                <a:cubicBezTo>
                  <a:pt x="19272" y="57"/>
                  <a:pt x="19218" y="63"/>
                  <a:pt x="19172" y="83"/>
                </a:cubicBezTo>
                <a:cubicBezTo>
                  <a:pt x="17218" y="943"/>
                  <a:pt x="16138" y="2586"/>
                  <a:pt x="16138" y="4813"/>
                </a:cubicBezTo>
                <a:lnTo>
                  <a:pt x="16138" y="15248"/>
                </a:lnTo>
                <a:cubicBezTo>
                  <a:pt x="16138" y="17997"/>
                  <a:pt x="14758" y="19465"/>
                  <a:pt x="13238" y="19870"/>
                </a:cubicBezTo>
                <a:cubicBezTo>
                  <a:pt x="13205" y="19879"/>
                  <a:pt x="13179" y="19845"/>
                  <a:pt x="13200" y="19821"/>
                </a:cubicBezTo>
                <a:cubicBezTo>
                  <a:pt x="14232" y="18674"/>
                  <a:pt x="14776" y="17097"/>
                  <a:pt x="14776" y="15248"/>
                </a:cubicBezTo>
                <a:lnTo>
                  <a:pt x="14776" y="837"/>
                </a:lnTo>
                <a:cubicBezTo>
                  <a:pt x="14776" y="777"/>
                  <a:pt x="14737" y="721"/>
                  <a:pt x="14675" y="695"/>
                </a:cubicBezTo>
                <a:cubicBezTo>
                  <a:pt x="14191" y="496"/>
                  <a:pt x="13643" y="334"/>
                  <a:pt x="13049" y="216"/>
                </a:cubicBezTo>
                <a:cubicBezTo>
                  <a:pt x="13010" y="208"/>
                  <a:pt x="12972" y="234"/>
                  <a:pt x="12972" y="270"/>
                </a:cubicBezTo>
                <a:lnTo>
                  <a:pt x="12972" y="15248"/>
                </a:lnTo>
                <a:cubicBezTo>
                  <a:pt x="12972" y="17508"/>
                  <a:pt x="12039" y="18917"/>
                  <a:pt x="10863" y="19573"/>
                </a:cubicBezTo>
                <a:cubicBezTo>
                  <a:pt x="10813" y="19601"/>
                  <a:pt x="10747" y="19601"/>
                  <a:pt x="10697" y="19573"/>
                </a:cubicBezTo>
                <a:cubicBezTo>
                  <a:pt x="9520" y="18917"/>
                  <a:pt x="8588" y="17508"/>
                  <a:pt x="8588" y="15248"/>
                </a:cubicBezTo>
                <a:lnTo>
                  <a:pt x="8588" y="270"/>
                </a:lnTo>
                <a:cubicBezTo>
                  <a:pt x="8588" y="234"/>
                  <a:pt x="8551" y="208"/>
                  <a:pt x="8511" y="216"/>
                </a:cubicBezTo>
                <a:cubicBezTo>
                  <a:pt x="7917" y="334"/>
                  <a:pt x="7369" y="496"/>
                  <a:pt x="6885" y="695"/>
                </a:cubicBezTo>
                <a:cubicBezTo>
                  <a:pt x="6823" y="721"/>
                  <a:pt x="6784" y="777"/>
                  <a:pt x="6784" y="837"/>
                </a:cubicBezTo>
                <a:lnTo>
                  <a:pt x="6784" y="15248"/>
                </a:lnTo>
                <a:cubicBezTo>
                  <a:pt x="6784" y="17098"/>
                  <a:pt x="7328" y="18675"/>
                  <a:pt x="8360" y="19821"/>
                </a:cubicBezTo>
                <a:cubicBezTo>
                  <a:pt x="8381" y="19845"/>
                  <a:pt x="8357" y="19878"/>
                  <a:pt x="8323" y="19869"/>
                </a:cubicBezTo>
                <a:cubicBezTo>
                  <a:pt x="6804" y="19463"/>
                  <a:pt x="5424" y="17996"/>
                  <a:pt x="5424" y="15248"/>
                </a:cubicBezTo>
                <a:lnTo>
                  <a:pt x="5424" y="4813"/>
                </a:lnTo>
                <a:cubicBezTo>
                  <a:pt x="5424" y="2586"/>
                  <a:pt x="4342" y="943"/>
                  <a:pt x="2388" y="83"/>
                </a:cubicBezTo>
                <a:cubicBezTo>
                  <a:pt x="2342" y="62"/>
                  <a:pt x="2287" y="58"/>
                  <a:pt x="2238" y="71"/>
                </a:cubicBezTo>
                <a:cubicBezTo>
                  <a:pt x="1360" y="284"/>
                  <a:pt x="602" y="599"/>
                  <a:pt x="26" y="984"/>
                </a:cubicBezTo>
                <a:cubicBezTo>
                  <a:pt x="-20" y="1015"/>
                  <a:pt x="0" y="1078"/>
                  <a:pt x="57" y="1087"/>
                </a:cubicBezTo>
                <a:cubicBezTo>
                  <a:pt x="2421" y="1429"/>
                  <a:pt x="3619" y="2677"/>
                  <a:pt x="3619" y="4813"/>
                </a:cubicBezTo>
                <a:cubicBezTo>
                  <a:pt x="3619" y="7035"/>
                  <a:pt x="2767" y="12728"/>
                  <a:pt x="2767" y="15248"/>
                </a:cubicBezTo>
                <a:cubicBezTo>
                  <a:pt x="2767" y="17769"/>
                  <a:pt x="4459" y="21600"/>
                  <a:pt x="9197" y="21600"/>
                </a:cubicBezTo>
                <a:cubicBezTo>
                  <a:pt x="9738" y="21600"/>
                  <a:pt x="10272" y="21518"/>
                  <a:pt x="10781" y="21362"/>
                </a:cubicBezTo>
                <a:cubicBezTo>
                  <a:pt x="11290" y="21518"/>
                  <a:pt x="11822" y="21600"/>
                  <a:pt x="12363" y="21600"/>
                </a:cubicBezTo>
                <a:cubicBezTo>
                  <a:pt x="17101" y="21600"/>
                  <a:pt x="18793" y="17769"/>
                  <a:pt x="18793" y="15248"/>
                </a:cubicBezTo>
                <a:cubicBezTo>
                  <a:pt x="18793" y="12728"/>
                  <a:pt x="17943" y="7035"/>
                  <a:pt x="17943" y="4813"/>
                </a:cubicBezTo>
                <a:cubicBezTo>
                  <a:pt x="17943" y="2677"/>
                  <a:pt x="19141" y="1429"/>
                  <a:pt x="21505" y="1087"/>
                </a:cubicBezTo>
                <a:cubicBezTo>
                  <a:pt x="21562" y="1078"/>
                  <a:pt x="21580" y="1015"/>
                  <a:pt x="21534" y="984"/>
                </a:cubicBezTo>
                <a:cubicBezTo>
                  <a:pt x="20958" y="598"/>
                  <a:pt x="20200" y="282"/>
                  <a:pt x="19322" y="69"/>
                </a:cubicBezTo>
                <a:close/>
              </a:path>
            </a:pathLst>
          </a:custGeom>
          <a:solidFill>
            <a:srgbClr val="CEFF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7" name="Area and Clarity both have equal importance"/>
          <p:cNvSpPr txBox="1"/>
          <p:nvPr/>
        </p:nvSpPr>
        <p:spPr>
          <a:xfrm>
            <a:off x="10544121" y="4493276"/>
            <a:ext cx="6392267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Area </a:t>
            </a:r>
            <a:r>
              <a:t>and </a:t>
            </a:r>
            <a:r>
              <a: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Clarity</a:t>
            </a:r>
            <a:r>
              <a:t> both have equal importance </a:t>
            </a:r>
          </a:p>
        </p:txBody>
      </p:sp>
      <p:sp>
        <p:nvSpPr>
          <p:cNvPr id="288" name="Ornament 8"/>
          <p:cNvSpPr/>
          <p:nvPr/>
        </p:nvSpPr>
        <p:spPr>
          <a:xfrm>
            <a:off x="8867307" y="4335781"/>
            <a:ext cx="683779" cy="777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fill="norm" stroke="1" extrusionOk="0">
                <a:moveTo>
                  <a:pt x="10781" y="0"/>
                </a:moveTo>
                <a:cubicBezTo>
                  <a:pt x="10533" y="0"/>
                  <a:pt x="10288" y="7"/>
                  <a:pt x="10047" y="22"/>
                </a:cubicBezTo>
                <a:cubicBezTo>
                  <a:pt x="10001" y="25"/>
                  <a:pt x="9965" y="59"/>
                  <a:pt x="9965" y="100"/>
                </a:cubicBezTo>
                <a:lnTo>
                  <a:pt x="9965" y="15255"/>
                </a:lnTo>
                <a:cubicBezTo>
                  <a:pt x="9965" y="17532"/>
                  <a:pt x="10781" y="17810"/>
                  <a:pt x="10781" y="17810"/>
                </a:cubicBezTo>
                <a:cubicBezTo>
                  <a:pt x="10781" y="17810"/>
                  <a:pt x="11597" y="17532"/>
                  <a:pt x="11597" y="15255"/>
                </a:cubicBezTo>
                <a:lnTo>
                  <a:pt x="11597" y="100"/>
                </a:lnTo>
                <a:cubicBezTo>
                  <a:pt x="11597" y="59"/>
                  <a:pt x="11561" y="25"/>
                  <a:pt x="11515" y="22"/>
                </a:cubicBezTo>
                <a:cubicBezTo>
                  <a:pt x="11274" y="7"/>
                  <a:pt x="11029" y="0"/>
                  <a:pt x="10781" y="0"/>
                </a:cubicBezTo>
                <a:close/>
                <a:moveTo>
                  <a:pt x="19322" y="69"/>
                </a:moveTo>
                <a:cubicBezTo>
                  <a:pt x="19272" y="57"/>
                  <a:pt x="19218" y="63"/>
                  <a:pt x="19172" y="83"/>
                </a:cubicBezTo>
                <a:cubicBezTo>
                  <a:pt x="17218" y="943"/>
                  <a:pt x="16138" y="2586"/>
                  <a:pt x="16138" y="4813"/>
                </a:cubicBezTo>
                <a:lnTo>
                  <a:pt x="16138" y="15248"/>
                </a:lnTo>
                <a:cubicBezTo>
                  <a:pt x="16138" y="17997"/>
                  <a:pt x="14758" y="19465"/>
                  <a:pt x="13238" y="19870"/>
                </a:cubicBezTo>
                <a:cubicBezTo>
                  <a:pt x="13205" y="19879"/>
                  <a:pt x="13179" y="19845"/>
                  <a:pt x="13200" y="19821"/>
                </a:cubicBezTo>
                <a:cubicBezTo>
                  <a:pt x="14232" y="18674"/>
                  <a:pt x="14776" y="17097"/>
                  <a:pt x="14776" y="15248"/>
                </a:cubicBezTo>
                <a:lnTo>
                  <a:pt x="14776" y="837"/>
                </a:lnTo>
                <a:cubicBezTo>
                  <a:pt x="14776" y="777"/>
                  <a:pt x="14737" y="721"/>
                  <a:pt x="14675" y="695"/>
                </a:cubicBezTo>
                <a:cubicBezTo>
                  <a:pt x="14191" y="496"/>
                  <a:pt x="13643" y="334"/>
                  <a:pt x="13049" y="216"/>
                </a:cubicBezTo>
                <a:cubicBezTo>
                  <a:pt x="13010" y="208"/>
                  <a:pt x="12972" y="234"/>
                  <a:pt x="12972" y="270"/>
                </a:cubicBezTo>
                <a:lnTo>
                  <a:pt x="12972" y="15248"/>
                </a:lnTo>
                <a:cubicBezTo>
                  <a:pt x="12972" y="17508"/>
                  <a:pt x="12039" y="18917"/>
                  <a:pt x="10863" y="19573"/>
                </a:cubicBezTo>
                <a:cubicBezTo>
                  <a:pt x="10813" y="19601"/>
                  <a:pt x="10747" y="19601"/>
                  <a:pt x="10697" y="19573"/>
                </a:cubicBezTo>
                <a:cubicBezTo>
                  <a:pt x="9520" y="18917"/>
                  <a:pt x="8588" y="17508"/>
                  <a:pt x="8588" y="15248"/>
                </a:cubicBezTo>
                <a:lnTo>
                  <a:pt x="8588" y="270"/>
                </a:lnTo>
                <a:cubicBezTo>
                  <a:pt x="8588" y="234"/>
                  <a:pt x="8551" y="208"/>
                  <a:pt x="8511" y="216"/>
                </a:cubicBezTo>
                <a:cubicBezTo>
                  <a:pt x="7917" y="334"/>
                  <a:pt x="7369" y="496"/>
                  <a:pt x="6885" y="695"/>
                </a:cubicBezTo>
                <a:cubicBezTo>
                  <a:pt x="6823" y="721"/>
                  <a:pt x="6784" y="777"/>
                  <a:pt x="6784" y="837"/>
                </a:cubicBezTo>
                <a:lnTo>
                  <a:pt x="6784" y="15248"/>
                </a:lnTo>
                <a:cubicBezTo>
                  <a:pt x="6784" y="17098"/>
                  <a:pt x="7328" y="18675"/>
                  <a:pt x="8360" y="19821"/>
                </a:cubicBezTo>
                <a:cubicBezTo>
                  <a:pt x="8381" y="19845"/>
                  <a:pt x="8357" y="19878"/>
                  <a:pt x="8323" y="19869"/>
                </a:cubicBezTo>
                <a:cubicBezTo>
                  <a:pt x="6804" y="19463"/>
                  <a:pt x="5424" y="17996"/>
                  <a:pt x="5424" y="15248"/>
                </a:cubicBezTo>
                <a:lnTo>
                  <a:pt x="5424" y="4813"/>
                </a:lnTo>
                <a:cubicBezTo>
                  <a:pt x="5424" y="2586"/>
                  <a:pt x="4342" y="943"/>
                  <a:pt x="2388" y="83"/>
                </a:cubicBezTo>
                <a:cubicBezTo>
                  <a:pt x="2342" y="62"/>
                  <a:pt x="2287" y="58"/>
                  <a:pt x="2238" y="71"/>
                </a:cubicBezTo>
                <a:cubicBezTo>
                  <a:pt x="1360" y="284"/>
                  <a:pt x="602" y="599"/>
                  <a:pt x="26" y="984"/>
                </a:cubicBezTo>
                <a:cubicBezTo>
                  <a:pt x="-20" y="1015"/>
                  <a:pt x="0" y="1078"/>
                  <a:pt x="57" y="1087"/>
                </a:cubicBezTo>
                <a:cubicBezTo>
                  <a:pt x="2421" y="1429"/>
                  <a:pt x="3619" y="2677"/>
                  <a:pt x="3619" y="4813"/>
                </a:cubicBezTo>
                <a:cubicBezTo>
                  <a:pt x="3619" y="7035"/>
                  <a:pt x="2767" y="12728"/>
                  <a:pt x="2767" y="15248"/>
                </a:cubicBezTo>
                <a:cubicBezTo>
                  <a:pt x="2767" y="17769"/>
                  <a:pt x="4459" y="21600"/>
                  <a:pt x="9197" y="21600"/>
                </a:cubicBezTo>
                <a:cubicBezTo>
                  <a:pt x="9738" y="21600"/>
                  <a:pt x="10272" y="21518"/>
                  <a:pt x="10781" y="21362"/>
                </a:cubicBezTo>
                <a:cubicBezTo>
                  <a:pt x="11290" y="21518"/>
                  <a:pt x="11822" y="21600"/>
                  <a:pt x="12363" y="21600"/>
                </a:cubicBezTo>
                <a:cubicBezTo>
                  <a:pt x="17101" y="21600"/>
                  <a:pt x="18793" y="17769"/>
                  <a:pt x="18793" y="15248"/>
                </a:cubicBezTo>
                <a:cubicBezTo>
                  <a:pt x="18793" y="12728"/>
                  <a:pt x="17943" y="7035"/>
                  <a:pt x="17943" y="4813"/>
                </a:cubicBezTo>
                <a:cubicBezTo>
                  <a:pt x="17943" y="2677"/>
                  <a:pt x="19141" y="1429"/>
                  <a:pt x="21505" y="1087"/>
                </a:cubicBezTo>
                <a:cubicBezTo>
                  <a:pt x="21562" y="1078"/>
                  <a:pt x="21580" y="1015"/>
                  <a:pt x="21534" y="984"/>
                </a:cubicBezTo>
                <a:cubicBezTo>
                  <a:pt x="20958" y="598"/>
                  <a:pt x="20200" y="282"/>
                  <a:pt x="19322" y="69"/>
                </a:cubicBezTo>
                <a:close/>
              </a:path>
            </a:pathLst>
          </a:custGeom>
          <a:solidFill>
            <a:srgbClr val="CEFF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9" name="@"/>
          <p:cNvSpPr txBox="1"/>
          <p:nvPr/>
        </p:nvSpPr>
        <p:spPr>
          <a:xfrm>
            <a:off x="20810038" y="3075752"/>
            <a:ext cx="6019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E6FFDE"/>
                </a:solidFill>
              </a:defRPr>
            </a:lvl1pPr>
          </a:lstStyle>
          <a:p>
            <a:pPr/>
            <a:r>
              <a:t>@</a:t>
            </a:r>
          </a:p>
        </p:txBody>
      </p:sp>
      <p:sp>
        <p:nvSpPr>
          <p:cNvPr id="290" name="30%"/>
          <p:cNvSpPr txBox="1"/>
          <p:nvPr/>
        </p:nvSpPr>
        <p:spPr>
          <a:xfrm>
            <a:off x="22261841" y="3175041"/>
            <a:ext cx="1053085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30%</a:t>
            </a:r>
          </a:p>
        </p:txBody>
      </p:sp>
      <p:sp>
        <p:nvSpPr>
          <p:cNvPr id="291" name="@"/>
          <p:cNvSpPr txBox="1"/>
          <p:nvPr/>
        </p:nvSpPr>
        <p:spPr>
          <a:xfrm>
            <a:off x="20835439" y="4320352"/>
            <a:ext cx="6019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E6FFDE"/>
                </a:solidFill>
              </a:defRPr>
            </a:lvl1pPr>
          </a:lstStyle>
          <a:p>
            <a:pPr/>
            <a:r>
              <a:t>@</a:t>
            </a:r>
          </a:p>
        </p:txBody>
      </p:sp>
      <p:sp>
        <p:nvSpPr>
          <p:cNvPr id="292" name="25%"/>
          <p:cNvSpPr txBox="1"/>
          <p:nvPr/>
        </p:nvSpPr>
        <p:spPr>
          <a:xfrm>
            <a:off x="22261841" y="4419641"/>
            <a:ext cx="1053085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25%</a:t>
            </a:r>
          </a:p>
        </p:txBody>
      </p:sp>
      <p:sp>
        <p:nvSpPr>
          <p:cNvPr id="293" name="Centrality and Shared Logos have the least significance in comparison to other parameters."/>
          <p:cNvSpPr txBox="1"/>
          <p:nvPr/>
        </p:nvSpPr>
        <p:spPr>
          <a:xfrm>
            <a:off x="10577477" y="5705972"/>
            <a:ext cx="9430513" cy="83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Centrality </a:t>
            </a:r>
            <a:r>
              <a:t>and </a:t>
            </a:r>
            <a:r>
              <a:rPr b="1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Shared Logos</a:t>
            </a:r>
            <a:r>
              <a:t> have the least significance in comparison to other parameters.</a:t>
            </a:r>
          </a:p>
        </p:txBody>
      </p:sp>
      <p:sp>
        <p:nvSpPr>
          <p:cNvPr id="294" name="Ornament 8"/>
          <p:cNvSpPr/>
          <p:nvPr/>
        </p:nvSpPr>
        <p:spPr>
          <a:xfrm>
            <a:off x="8867306" y="5732781"/>
            <a:ext cx="683780" cy="777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fill="norm" stroke="1" extrusionOk="0">
                <a:moveTo>
                  <a:pt x="10781" y="0"/>
                </a:moveTo>
                <a:cubicBezTo>
                  <a:pt x="10533" y="0"/>
                  <a:pt x="10288" y="7"/>
                  <a:pt x="10047" y="22"/>
                </a:cubicBezTo>
                <a:cubicBezTo>
                  <a:pt x="10001" y="25"/>
                  <a:pt x="9965" y="59"/>
                  <a:pt x="9965" y="100"/>
                </a:cubicBezTo>
                <a:lnTo>
                  <a:pt x="9965" y="15255"/>
                </a:lnTo>
                <a:cubicBezTo>
                  <a:pt x="9965" y="17532"/>
                  <a:pt x="10781" y="17810"/>
                  <a:pt x="10781" y="17810"/>
                </a:cubicBezTo>
                <a:cubicBezTo>
                  <a:pt x="10781" y="17810"/>
                  <a:pt x="11597" y="17532"/>
                  <a:pt x="11597" y="15255"/>
                </a:cubicBezTo>
                <a:lnTo>
                  <a:pt x="11597" y="100"/>
                </a:lnTo>
                <a:cubicBezTo>
                  <a:pt x="11597" y="59"/>
                  <a:pt x="11561" y="25"/>
                  <a:pt x="11515" y="22"/>
                </a:cubicBezTo>
                <a:cubicBezTo>
                  <a:pt x="11274" y="7"/>
                  <a:pt x="11029" y="0"/>
                  <a:pt x="10781" y="0"/>
                </a:cubicBezTo>
                <a:close/>
                <a:moveTo>
                  <a:pt x="19322" y="69"/>
                </a:moveTo>
                <a:cubicBezTo>
                  <a:pt x="19272" y="57"/>
                  <a:pt x="19218" y="63"/>
                  <a:pt x="19172" y="83"/>
                </a:cubicBezTo>
                <a:cubicBezTo>
                  <a:pt x="17218" y="943"/>
                  <a:pt x="16138" y="2586"/>
                  <a:pt x="16138" y="4813"/>
                </a:cubicBezTo>
                <a:lnTo>
                  <a:pt x="16138" y="15248"/>
                </a:lnTo>
                <a:cubicBezTo>
                  <a:pt x="16138" y="17997"/>
                  <a:pt x="14758" y="19465"/>
                  <a:pt x="13238" y="19870"/>
                </a:cubicBezTo>
                <a:cubicBezTo>
                  <a:pt x="13205" y="19879"/>
                  <a:pt x="13179" y="19845"/>
                  <a:pt x="13200" y="19821"/>
                </a:cubicBezTo>
                <a:cubicBezTo>
                  <a:pt x="14232" y="18674"/>
                  <a:pt x="14776" y="17097"/>
                  <a:pt x="14776" y="15248"/>
                </a:cubicBezTo>
                <a:lnTo>
                  <a:pt x="14776" y="837"/>
                </a:lnTo>
                <a:cubicBezTo>
                  <a:pt x="14776" y="777"/>
                  <a:pt x="14737" y="721"/>
                  <a:pt x="14675" y="695"/>
                </a:cubicBezTo>
                <a:cubicBezTo>
                  <a:pt x="14191" y="496"/>
                  <a:pt x="13643" y="334"/>
                  <a:pt x="13049" y="216"/>
                </a:cubicBezTo>
                <a:cubicBezTo>
                  <a:pt x="13010" y="208"/>
                  <a:pt x="12972" y="234"/>
                  <a:pt x="12972" y="270"/>
                </a:cubicBezTo>
                <a:lnTo>
                  <a:pt x="12972" y="15248"/>
                </a:lnTo>
                <a:cubicBezTo>
                  <a:pt x="12972" y="17508"/>
                  <a:pt x="12039" y="18917"/>
                  <a:pt x="10863" y="19573"/>
                </a:cubicBezTo>
                <a:cubicBezTo>
                  <a:pt x="10813" y="19601"/>
                  <a:pt x="10747" y="19601"/>
                  <a:pt x="10697" y="19573"/>
                </a:cubicBezTo>
                <a:cubicBezTo>
                  <a:pt x="9520" y="18917"/>
                  <a:pt x="8588" y="17508"/>
                  <a:pt x="8588" y="15248"/>
                </a:cubicBezTo>
                <a:lnTo>
                  <a:pt x="8588" y="270"/>
                </a:lnTo>
                <a:cubicBezTo>
                  <a:pt x="8588" y="234"/>
                  <a:pt x="8551" y="208"/>
                  <a:pt x="8511" y="216"/>
                </a:cubicBezTo>
                <a:cubicBezTo>
                  <a:pt x="7917" y="334"/>
                  <a:pt x="7369" y="496"/>
                  <a:pt x="6885" y="695"/>
                </a:cubicBezTo>
                <a:cubicBezTo>
                  <a:pt x="6823" y="721"/>
                  <a:pt x="6784" y="777"/>
                  <a:pt x="6784" y="837"/>
                </a:cubicBezTo>
                <a:lnTo>
                  <a:pt x="6784" y="15248"/>
                </a:lnTo>
                <a:cubicBezTo>
                  <a:pt x="6784" y="17098"/>
                  <a:pt x="7328" y="18675"/>
                  <a:pt x="8360" y="19821"/>
                </a:cubicBezTo>
                <a:cubicBezTo>
                  <a:pt x="8381" y="19845"/>
                  <a:pt x="8357" y="19878"/>
                  <a:pt x="8323" y="19869"/>
                </a:cubicBezTo>
                <a:cubicBezTo>
                  <a:pt x="6804" y="19463"/>
                  <a:pt x="5424" y="17996"/>
                  <a:pt x="5424" y="15248"/>
                </a:cubicBezTo>
                <a:lnTo>
                  <a:pt x="5424" y="4813"/>
                </a:lnTo>
                <a:cubicBezTo>
                  <a:pt x="5424" y="2586"/>
                  <a:pt x="4342" y="943"/>
                  <a:pt x="2388" y="83"/>
                </a:cubicBezTo>
                <a:cubicBezTo>
                  <a:pt x="2342" y="62"/>
                  <a:pt x="2287" y="58"/>
                  <a:pt x="2238" y="71"/>
                </a:cubicBezTo>
                <a:cubicBezTo>
                  <a:pt x="1360" y="284"/>
                  <a:pt x="602" y="599"/>
                  <a:pt x="26" y="984"/>
                </a:cubicBezTo>
                <a:cubicBezTo>
                  <a:pt x="-20" y="1015"/>
                  <a:pt x="0" y="1078"/>
                  <a:pt x="57" y="1087"/>
                </a:cubicBezTo>
                <a:cubicBezTo>
                  <a:pt x="2421" y="1429"/>
                  <a:pt x="3619" y="2677"/>
                  <a:pt x="3619" y="4813"/>
                </a:cubicBezTo>
                <a:cubicBezTo>
                  <a:pt x="3619" y="7035"/>
                  <a:pt x="2767" y="12728"/>
                  <a:pt x="2767" y="15248"/>
                </a:cubicBezTo>
                <a:cubicBezTo>
                  <a:pt x="2767" y="17769"/>
                  <a:pt x="4459" y="21600"/>
                  <a:pt x="9197" y="21600"/>
                </a:cubicBezTo>
                <a:cubicBezTo>
                  <a:pt x="9738" y="21600"/>
                  <a:pt x="10272" y="21518"/>
                  <a:pt x="10781" y="21362"/>
                </a:cubicBezTo>
                <a:cubicBezTo>
                  <a:pt x="11290" y="21518"/>
                  <a:pt x="11822" y="21600"/>
                  <a:pt x="12363" y="21600"/>
                </a:cubicBezTo>
                <a:cubicBezTo>
                  <a:pt x="17101" y="21600"/>
                  <a:pt x="18793" y="17769"/>
                  <a:pt x="18793" y="15248"/>
                </a:cubicBezTo>
                <a:cubicBezTo>
                  <a:pt x="18793" y="12728"/>
                  <a:pt x="17943" y="7035"/>
                  <a:pt x="17943" y="4813"/>
                </a:cubicBezTo>
                <a:cubicBezTo>
                  <a:pt x="17943" y="2677"/>
                  <a:pt x="19141" y="1429"/>
                  <a:pt x="21505" y="1087"/>
                </a:cubicBezTo>
                <a:cubicBezTo>
                  <a:pt x="21562" y="1078"/>
                  <a:pt x="21580" y="1015"/>
                  <a:pt x="21534" y="984"/>
                </a:cubicBezTo>
                <a:cubicBezTo>
                  <a:pt x="20958" y="598"/>
                  <a:pt x="20200" y="282"/>
                  <a:pt x="19322" y="69"/>
                </a:cubicBezTo>
                <a:close/>
              </a:path>
            </a:pathLst>
          </a:custGeom>
          <a:solidFill>
            <a:srgbClr val="CEFF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5" name="@"/>
          <p:cNvSpPr txBox="1"/>
          <p:nvPr/>
        </p:nvSpPr>
        <p:spPr>
          <a:xfrm>
            <a:off x="20835439" y="5717352"/>
            <a:ext cx="6019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E6FFDE"/>
                </a:solidFill>
              </a:defRPr>
            </a:lvl1pPr>
          </a:lstStyle>
          <a:p>
            <a:pPr/>
            <a:r>
              <a:t>@</a:t>
            </a:r>
          </a:p>
        </p:txBody>
      </p:sp>
      <p:sp>
        <p:nvSpPr>
          <p:cNvPr id="296" name="20%"/>
          <p:cNvSpPr txBox="1"/>
          <p:nvPr/>
        </p:nvSpPr>
        <p:spPr>
          <a:xfrm>
            <a:off x="22261842" y="5816641"/>
            <a:ext cx="1053085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20%</a:t>
            </a:r>
          </a:p>
        </p:txBody>
      </p:sp>
      <p:sp>
        <p:nvSpPr>
          <p:cNvPr id="297" name="Total     100%"/>
          <p:cNvSpPr txBox="1"/>
          <p:nvPr/>
        </p:nvSpPr>
        <p:spPr>
          <a:xfrm>
            <a:off x="20833143" y="6939282"/>
            <a:ext cx="262138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Total     </a:t>
            </a:r>
            <a:r>
              <a:rPr b="1">
                <a:solidFill>
                  <a:srgbClr val="B4FF09"/>
                </a:solidFill>
              </a:rPr>
              <a:t>100%</a:t>
            </a:r>
          </a:p>
        </p:txBody>
      </p:sp>
      <p:sp>
        <p:nvSpPr>
          <p:cNvPr id="298" name="Line"/>
          <p:cNvSpPr/>
          <p:nvPr/>
        </p:nvSpPr>
        <p:spPr>
          <a:xfrm>
            <a:off x="8973620" y="6858000"/>
            <a:ext cx="14318582" cy="1"/>
          </a:xfrm>
          <a:prstGeom prst="line">
            <a:avLst/>
          </a:prstGeom>
          <a:ln w="25400">
            <a:solidFill>
              <a:srgbClr val="7F85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rating(logo) = 0.3 * frequency…"/>
          <p:cNvSpPr txBox="1"/>
          <p:nvPr/>
        </p:nvSpPr>
        <p:spPr>
          <a:xfrm>
            <a:off x="7936515" y="8612616"/>
            <a:ext cx="8241692" cy="1622861"/>
          </a:xfrm>
          <a:prstGeom prst="rect">
            <a:avLst/>
          </a:prstGeom>
          <a:gradFill>
            <a:gsLst>
              <a:gs pos="0">
                <a:srgbClr val="171200"/>
              </a:gs>
              <a:gs pos="100000">
                <a:srgbClr val="000000"/>
              </a:gs>
            </a:gsLst>
            <a:lin ang="21394260"/>
          </a:gradFill>
          <a:ln w="50800">
            <a:solidFill>
              <a:schemeClr val="accent4">
                <a:hueOff val="-613784"/>
                <a:lumOff val="12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rating(logo) = </a:t>
            </a:r>
            <a:r>
              <a:rPr b="1">
                <a:solidFill>
                  <a:srgbClr val="FF1800"/>
                </a:solidFill>
              </a:rPr>
              <a:t>0.3 </a:t>
            </a:r>
            <a:r>
              <a:t>* </a:t>
            </a:r>
            <a:r>
              <a:rPr>
                <a:solidFill>
                  <a:srgbClr val="D75F04"/>
                </a:solidFill>
              </a:rPr>
              <a:t>frequency</a:t>
            </a:r>
            <a:r>
              <a:t> </a:t>
            </a:r>
          </a:p>
          <a:p>
            <a:pPr algn="l"/>
            <a:r>
              <a:t>                   + </a:t>
            </a:r>
            <a:r>
              <a:rPr b="1">
                <a:solidFill>
                  <a:srgbClr val="FF1201"/>
                </a:solidFill>
              </a:rPr>
              <a:t>0.25</a:t>
            </a:r>
            <a:r>
              <a:t> * 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mean(</a:t>
            </a:r>
            <a:r>
              <a:rPr>
                <a:solidFill>
                  <a:srgbClr val="D75F06"/>
                </a:solidFill>
              </a:rPr>
              <a:t>area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)</a:t>
            </a:r>
            <a:r>
              <a:t> * (1-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std(</a:t>
            </a:r>
            <a:r>
              <a:rPr>
                <a:solidFill>
                  <a:srgbClr val="D75F04"/>
                </a:solidFill>
              </a:rPr>
              <a:t>area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)</a:t>
            </a:r>
            <a:r>
              <a:t>) </a:t>
            </a:r>
          </a:p>
          <a:p>
            <a:pPr algn="l"/>
            <a:r>
              <a:t>                   + </a:t>
            </a:r>
            <a:r>
              <a:rPr b="1">
                <a:solidFill>
                  <a:srgbClr val="FF0600"/>
                </a:solidFill>
              </a:rPr>
              <a:t>0.25</a:t>
            </a:r>
            <a:r>
              <a:t> * 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mean(</a:t>
            </a:r>
            <a:r>
              <a: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clarity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)</a:t>
            </a:r>
            <a:r>
              <a:t> * (1-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std(</a:t>
            </a:r>
            <a:r>
              <a:rPr>
                <a:solidFill>
                  <a:srgbClr val="D75F04"/>
                </a:solidFill>
              </a:rPr>
              <a:t>clarity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)</a:t>
            </a:r>
            <a:r>
              <a:t>) </a:t>
            </a:r>
          </a:p>
          <a:p>
            <a:pPr algn="l"/>
            <a:r>
              <a:t>                   + </a:t>
            </a:r>
            <a:r>
              <a:rPr b="1">
                <a:solidFill>
                  <a:srgbClr val="FF0F00"/>
                </a:solidFill>
              </a:rPr>
              <a:t>0.20</a:t>
            </a:r>
            <a:r>
              <a:t> * (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mean(</a:t>
            </a:r>
            <a:r>
              <a: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centrality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)</a:t>
            </a:r>
            <a:r>
              <a:t> * 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mean(</a:t>
            </a:r>
            <a:r>
              <a: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rPr>
              <a:t>shared_logos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)</a:t>
            </a:r>
            <a:r>
              <a:t>)</a:t>
            </a:r>
          </a:p>
        </p:txBody>
      </p:sp>
      <p:sp>
        <p:nvSpPr>
          <p:cNvPr id="300" name="The idea behind multiplying the mean with 1-std is that we want to select for logos that has a high average and a low standard deviation."/>
          <p:cNvSpPr txBox="1"/>
          <p:nvPr/>
        </p:nvSpPr>
        <p:spPr>
          <a:xfrm>
            <a:off x="2845155" y="11152050"/>
            <a:ext cx="1869369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idea behind multiplying the mean with 1-std is that we want to select for logos that has a high average and a low standard deviation.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