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0024B4-83AB-43A9-A0EB-32565759E99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349775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024B4-83AB-43A9-A0EB-32565759E99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26022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024B4-83AB-43A9-A0EB-32565759E99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217955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024B4-83AB-43A9-A0EB-32565759E99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39072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024B4-83AB-43A9-A0EB-32565759E99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7947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0024B4-83AB-43A9-A0EB-32565759E994}"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295472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0024B4-83AB-43A9-A0EB-32565759E994}"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332503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024B4-83AB-43A9-A0EB-32565759E994}"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35790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024B4-83AB-43A9-A0EB-32565759E994}"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29355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024B4-83AB-43A9-A0EB-32565759E994}"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337146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024B4-83AB-43A9-A0EB-32565759E994}"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43B67-79D2-4C42-A849-6B8E71092904}" type="slidenum">
              <a:rPr lang="en-US" smtClean="0"/>
              <a:t>‹#›</a:t>
            </a:fld>
            <a:endParaRPr lang="en-US"/>
          </a:p>
        </p:txBody>
      </p:sp>
    </p:spTree>
    <p:extLst>
      <p:ext uri="{BB962C8B-B14F-4D97-AF65-F5344CB8AC3E}">
        <p14:creationId xmlns:p14="http://schemas.microsoft.com/office/powerpoint/2010/main" val="182773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024B4-83AB-43A9-A0EB-32565759E994}" type="datetimeFigureOut">
              <a:rPr lang="en-US" smtClean="0"/>
              <a:t>10/2/2022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43B67-79D2-4C42-A849-6B8E71092904}" type="slidenum">
              <a:rPr lang="en-US" smtClean="0"/>
              <a:t>‹#›</a:t>
            </a:fld>
            <a:endParaRPr lang="en-US"/>
          </a:p>
        </p:txBody>
      </p:sp>
    </p:spTree>
    <p:extLst>
      <p:ext uri="{BB962C8B-B14F-4D97-AF65-F5344CB8AC3E}">
        <p14:creationId xmlns:p14="http://schemas.microsoft.com/office/powerpoint/2010/main" val="1890262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4572000"/>
          </a:xfrm>
        </p:spPr>
        <p:txBody>
          <a:bodyPr>
            <a:normAutofit fontScale="90000"/>
          </a:bodyPr>
          <a:lstStyle/>
          <a:p>
            <a:r>
              <a:rPr lang="en-US" sz="2000" dirty="0"/>
              <a:t>MySQL</a:t>
            </a:r>
            <a:br>
              <a:rPr lang="en-US" sz="2000" dirty="0"/>
            </a:br>
            <a:r>
              <a:rPr lang="en-US" sz="2000" dirty="0" err="1"/>
              <a:t>MySQL</a:t>
            </a:r>
            <a:r>
              <a:rPr lang="en-US" sz="2000" dirty="0"/>
              <a:t> is a popular, free-to-use, and open-source relational database management system (RDBMS) developed by Oracle. As with other relational systems, MySQL stores data using tables and rows, enforces referential integrity, and uses structured query language (SQL) for data access. When users need to retrieve data from a MySQL database, they must construct an SQL query that joins multiple tables together to create the view on the data they require.</a:t>
            </a:r>
            <a:br>
              <a:rPr lang="en-US" sz="2000" dirty="0"/>
            </a:br>
            <a:r>
              <a:rPr lang="en-US" sz="2000" dirty="0"/>
              <a:t>Database schemas and data models need to be defined ahead of time, and data must match this schema to be stored in the database. This rigid approach to storing data offers some degree of safety, but trades this for flexibility. If a new type or format of data needs to be stored in the database, schema migration must occur, which can become complex and expensive as the size of the database grows.</a:t>
            </a:r>
            <a:r>
              <a:rPr lang="en-US" dirty="0"/>
              <a:t/>
            </a:r>
            <a:br>
              <a:rPr lang="en-US" dirty="0"/>
            </a:br>
            <a:endParaRPr lang="en-US" dirty="0"/>
          </a:p>
        </p:txBody>
      </p:sp>
    </p:spTree>
    <p:extLst>
      <p:ext uri="{BB962C8B-B14F-4D97-AF65-F5344CB8AC3E}">
        <p14:creationId xmlns:p14="http://schemas.microsoft.com/office/powerpoint/2010/main" val="366349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marL="0" indent="0" algn="ctr">
              <a:buNone/>
            </a:pPr>
            <a:r>
              <a:rPr lang="en-US" sz="1900" dirty="0" err="1"/>
              <a:t>MongoDB</a:t>
            </a:r>
            <a:endParaRPr lang="en-US" sz="1900" dirty="0"/>
          </a:p>
          <a:p>
            <a:pPr marL="0" indent="0" algn="ctr">
              <a:buNone/>
            </a:pPr>
            <a:r>
              <a:rPr lang="en-US" sz="1900" dirty="0" err="1"/>
              <a:t>MongoDB</a:t>
            </a:r>
            <a:r>
              <a:rPr lang="en-US" sz="1900" dirty="0"/>
              <a:t> is also free to use and open source; however, its design principles differ from traditional relational systems. Often styled as a </a:t>
            </a:r>
            <a:r>
              <a:rPr lang="en-US" sz="1900" dirty="0" smtClean="0"/>
              <a:t>non-relational</a:t>
            </a:r>
            <a:r>
              <a:rPr lang="en-US" sz="1900" dirty="0"/>
              <a:t> (or </a:t>
            </a:r>
            <a:r>
              <a:rPr lang="en-US" sz="1900" dirty="0" err="1"/>
              <a:t>NoSQL</a:t>
            </a:r>
            <a:r>
              <a:rPr lang="en-US" sz="1900" dirty="0"/>
              <a:t>) system, </a:t>
            </a:r>
            <a:r>
              <a:rPr lang="en-US" sz="1900" dirty="0" err="1"/>
              <a:t>MongoDB</a:t>
            </a:r>
            <a:r>
              <a:rPr lang="en-US" sz="1900" dirty="0"/>
              <a:t> adopts a significantly different approach to storing data, representing information as a series of JSON-like documents (actually stored as binary JSON, or </a:t>
            </a:r>
            <a:r>
              <a:rPr lang="en-US" sz="1900" dirty="0" smtClean="0"/>
              <a:t>BSON), </a:t>
            </a:r>
            <a:r>
              <a:rPr lang="en-US" sz="1900" dirty="0"/>
              <a:t>as opposed to the table and row format of relational systems.</a:t>
            </a:r>
          </a:p>
          <a:p>
            <a:pPr marL="0" indent="0" algn="ctr">
              <a:buNone/>
            </a:pPr>
            <a:r>
              <a:rPr lang="en-US" sz="1900" dirty="0" err="1"/>
              <a:t>MongoDB</a:t>
            </a:r>
            <a:r>
              <a:rPr lang="en-US" sz="1900" dirty="0"/>
              <a:t> documents consist of a series of </a:t>
            </a:r>
            <a:r>
              <a:rPr lang="en-US" sz="1900" dirty="0" smtClean="0"/>
              <a:t>Key/Value</a:t>
            </a:r>
            <a:r>
              <a:rPr lang="en-US" sz="1900" dirty="0"/>
              <a:t> pairs of varying types, including arrays and nested documents; however, the primary difference is that the structure of the key/value pairs in a given collection can vary from document to document. This more flexible approach is possible because documents are self-describing</a:t>
            </a:r>
            <a:r>
              <a:rPr lang="en-US" dirty="0"/>
              <a:t>.</a:t>
            </a:r>
          </a:p>
          <a:p>
            <a:endParaRPr lang="en-US" dirty="0"/>
          </a:p>
        </p:txBody>
      </p:sp>
    </p:spTree>
    <p:extLst>
      <p:ext uri="{BB962C8B-B14F-4D97-AF65-F5344CB8AC3E}">
        <p14:creationId xmlns:p14="http://schemas.microsoft.com/office/powerpoint/2010/main" val="113864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fontScale="70000" lnSpcReduction="20000"/>
          </a:bodyPr>
          <a:lstStyle/>
          <a:p>
            <a:r>
              <a:rPr lang="en-US" dirty="0"/>
              <a:t>The core differences between these two database systems are significant. Choosing which one to use is really a question of approach rather than purely a technical decision.</a:t>
            </a:r>
          </a:p>
          <a:p>
            <a:r>
              <a:rPr lang="en-US" dirty="0"/>
              <a:t>MySQL is a mature relational database system, offering a familiar database environment for experienced IT professionals.</a:t>
            </a:r>
          </a:p>
          <a:p>
            <a:r>
              <a:rPr lang="en-US" dirty="0" err="1"/>
              <a:t>MongoDB</a:t>
            </a:r>
            <a:r>
              <a:rPr lang="en-US" dirty="0"/>
              <a:t> is a well-established, non-relational database system offering improved flexibility and horizontal scalability, but at the cost of some safety features of relational databases, such as referential integrity.</a:t>
            </a:r>
          </a:p>
          <a:p>
            <a:r>
              <a:rPr lang="en-US" dirty="0"/>
              <a:t>Which one should you choose?</a:t>
            </a:r>
          </a:p>
          <a:p>
            <a:r>
              <a:rPr lang="en-US" dirty="0"/>
              <a:t>In the following sections, we’re going to look at some of the different considerations when deciding between </a:t>
            </a:r>
            <a:r>
              <a:rPr lang="en-US" dirty="0" err="1"/>
              <a:t>MongoDB</a:t>
            </a:r>
            <a:r>
              <a:rPr lang="en-US" dirty="0"/>
              <a:t> and MySQL.</a:t>
            </a:r>
          </a:p>
          <a:p>
            <a:endParaRPr lang="en-US" dirty="0"/>
          </a:p>
        </p:txBody>
      </p:sp>
    </p:spTree>
    <p:extLst>
      <p:ext uri="{BB962C8B-B14F-4D97-AF65-F5344CB8AC3E}">
        <p14:creationId xmlns:p14="http://schemas.microsoft.com/office/powerpoint/2010/main" val="303779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09377455"/>
              </p:ext>
            </p:extLst>
          </p:nvPr>
        </p:nvGraphicFramePr>
        <p:xfrm>
          <a:off x="152400" y="1066800"/>
          <a:ext cx="8839201" cy="3494400"/>
        </p:xfrm>
        <a:graphic>
          <a:graphicData uri="http://schemas.openxmlformats.org/drawingml/2006/table">
            <a:tbl>
              <a:tblPr firstRow="1" bandRow="1">
                <a:tableStyleId>{5C22544A-7EE6-4342-B048-85BDC9FD1C3A}</a:tableStyleId>
              </a:tblPr>
              <a:tblGrid>
                <a:gridCol w="1752600"/>
                <a:gridCol w="3276600"/>
                <a:gridCol w="3810001"/>
              </a:tblGrid>
              <a:tr h="1056000">
                <a:tc>
                  <a:txBody>
                    <a:bodyPr/>
                    <a:lstStyle/>
                    <a:p>
                      <a:pPr algn="l" fontAlgn="t"/>
                      <a:r>
                        <a:rPr lang="en-US" sz="1400" b="1" dirty="0">
                          <a:solidFill>
                            <a:srgbClr val="4D5968"/>
                          </a:solidFill>
                          <a:effectLst/>
                          <a:latin typeface="Nunito Sans"/>
                        </a:rPr>
                        <a:t>Basis of Comparison Between </a:t>
                      </a:r>
                      <a:r>
                        <a:rPr lang="en-US" sz="1400" b="1" dirty="0" err="1">
                          <a:solidFill>
                            <a:srgbClr val="4D5968"/>
                          </a:solidFill>
                          <a:effectLst/>
                          <a:latin typeface="Nunito Sans"/>
                        </a:rPr>
                        <a:t>MongoDB</a:t>
                      </a:r>
                      <a:r>
                        <a:rPr lang="en-US" sz="1400" b="1" dirty="0">
                          <a:solidFill>
                            <a:srgbClr val="4D5968"/>
                          </a:solidFill>
                          <a:effectLst/>
                          <a:latin typeface="Nunito Sans"/>
                        </a:rPr>
                        <a:t> </a:t>
                      </a:r>
                      <a:r>
                        <a:rPr lang="en-US" sz="1400" b="1" dirty="0" err="1">
                          <a:solidFill>
                            <a:srgbClr val="4D5968"/>
                          </a:solidFill>
                          <a:effectLst/>
                          <a:latin typeface="Nunito Sans"/>
                        </a:rPr>
                        <a:t>vs</a:t>
                      </a:r>
                      <a:r>
                        <a:rPr lang="en-US" sz="1400" b="1" dirty="0">
                          <a:solidFill>
                            <a:srgbClr val="4D5968"/>
                          </a:solidFill>
                          <a:effectLst/>
                          <a:latin typeface="Nunito Sans"/>
                        </a:rPr>
                        <a:t> SQL</a:t>
                      </a:r>
                      <a:endParaRPr lang="en-US" sz="1400" dirty="0">
                        <a:solidFill>
                          <a:srgbClr val="4D5968"/>
                        </a:solidFill>
                        <a:effectLst/>
                        <a:latin typeface="Nunito Sans"/>
                      </a:endParaRPr>
                    </a:p>
                  </a:txBody>
                  <a:tcPr anchor="ctr"/>
                </a:tc>
                <a:tc>
                  <a:txBody>
                    <a:bodyPr/>
                    <a:lstStyle/>
                    <a:p>
                      <a:pPr algn="ctr" fontAlgn="t"/>
                      <a:r>
                        <a:rPr lang="en-US" sz="1400" b="1" dirty="0">
                          <a:effectLst/>
                          <a:latin typeface="Nunito Sans"/>
                        </a:rPr>
                        <a:t>SQL</a:t>
                      </a:r>
                      <a:endParaRPr lang="en-US" sz="1400" dirty="0">
                        <a:effectLst/>
                      </a:endParaRPr>
                    </a:p>
                  </a:txBody>
                  <a:tcPr anchor="ctr"/>
                </a:tc>
                <a:tc>
                  <a:txBody>
                    <a:bodyPr/>
                    <a:lstStyle/>
                    <a:p>
                      <a:pPr algn="ctr" fontAlgn="t"/>
                      <a:r>
                        <a:rPr lang="en-US" sz="1400" b="1" dirty="0" err="1">
                          <a:solidFill>
                            <a:srgbClr val="4D5968"/>
                          </a:solidFill>
                          <a:effectLst/>
                          <a:latin typeface="Nunito Sans"/>
                        </a:rPr>
                        <a:t>MongoDB</a:t>
                      </a:r>
                      <a:endParaRPr lang="en-US" sz="1400" dirty="0">
                        <a:solidFill>
                          <a:srgbClr val="4D5968"/>
                        </a:solidFill>
                        <a:effectLst/>
                        <a:latin typeface="Nunito Sans"/>
                      </a:endParaRPr>
                    </a:p>
                  </a:txBody>
                  <a:tcPr anchor="ctr"/>
                </a:tc>
              </a:tr>
              <a:tr h="2244000">
                <a:tc>
                  <a:txBody>
                    <a:bodyPr/>
                    <a:lstStyle/>
                    <a:p>
                      <a:pPr algn="l" fontAlgn="t"/>
                      <a:r>
                        <a:rPr lang="en-US" sz="1400" b="1" dirty="0">
                          <a:effectLst/>
                          <a:latin typeface="Nunito Sans"/>
                        </a:rPr>
                        <a:t>Terminology and Concepts Comparison</a:t>
                      </a:r>
                      <a:endParaRPr lang="en-US" sz="1400" dirty="0">
                        <a:effectLst/>
                      </a:endParaRPr>
                    </a:p>
                  </a:txBody>
                  <a:tcPr anchor="ctr"/>
                </a:tc>
                <a:tc>
                  <a:txBody>
                    <a:bodyPr/>
                    <a:lstStyle/>
                    <a:p>
                      <a:pPr algn="l" fontAlgn="t">
                        <a:buFont typeface="+mj-lt"/>
                        <a:buAutoNum type="arabicPeriod"/>
                      </a:pPr>
                      <a:r>
                        <a:rPr lang="en-US" sz="1400" dirty="0">
                          <a:solidFill>
                            <a:srgbClr val="4D5968"/>
                          </a:solidFill>
                          <a:effectLst/>
                          <a:latin typeface="Nunito Sans"/>
                        </a:rPr>
                        <a:t>Database</a:t>
                      </a:r>
                    </a:p>
                    <a:p>
                      <a:pPr algn="l" fontAlgn="t">
                        <a:buFont typeface="+mj-lt"/>
                        <a:buAutoNum type="arabicPeriod"/>
                      </a:pPr>
                      <a:r>
                        <a:rPr lang="en-US" sz="1400" dirty="0">
                          <a:solidFill>
                            <a:srgbClr val="4D5968"/>
                          </a:solidFill>
                          <a:effectLst/>
                          <a:latin typeface="Nunito Sans"/>
                        </a:rPr>
                        <a:t>Table</a:t>
                      </a:r>
                    </a:p>
                    <a:p>
                      <a:pPr algn="l" fontAlgn="t">
                        <a:buFont typeface="+mj-lt"/>
                        <a:buAutoNum type="arabicPeriod"/>
                      </a:pPr>
                      <a:r>
                        <a:rPr lang="en-US" sz="1400" dirty="0">
                          <a:solidFill>
                            <a:srgbClr val="4D5968"/>
                          </a:solidFill>
                          <a:effectLst/>
                          <a:latin typeface="Nunito Sans"/>
                        </a:rPr>
                        <a:t>Row</a:t>
                      </a:r>
                    </a:p>
                    <a:p>
                      <a:pPr algn="l" fontAlgn="t">
                        <a:buFont typeface="+mj-lt"/>
                        <a:buAutoNum type="arabicPeriod"/>
                      </a:pPr>
                      <a:r>
                        <a:rPr lang="en-US" sz="1400" dirty="0">
                          <a:solidFill>
                            <a:srgbClr val="4D5968"/>
                          </a:solidFill>
                          <a:effectLst/>
                          <a:latin typeface="Nunito Sans"/>
                        </a:rPr>
                        <a:t>Column</a:t>
                      </a:r>
                    </a:p>
                    <a:p>
                      <a:pPr algn="l" fontAlgn="t">
                        <a:buFont typeface="+mj-lt"/>
                        <a:buAutoNum type="arabicPeriod"/>
                      </a:pPr>
                      <a:r>
                        <a:rPr lang="en-US" sz="1400" dirty="0">
                          <a:solidFill>
                            <a:srgbClr val="4D5968"/>
                          </a:solidFill>
                          <a:effectLst/>
                          <a:latin typeface="Nunito Sans"/>
                        </a:rPr>
                        <a:t>Index</a:t>
                      </a:r>
                    </a:p>
                    <a:p>
                      <a:pPr algn="l" fontAlgn="t">
                        <a:buFont typeface="+mj-lt"/>
                        <a:buAutoNum type="arabicPeriod"/>
                      </a:pPr>
                      <a:r>
                        <a:rPr lang="en-US" sz="1400" dirty="0">
                          <a:solidFill>
                            <a:srgbClr val="4D5968"/>
                          </a:solidFill>
                          <a:effectLst/>
                          <a:latin typeface="Nunito Sans"/>
                        </a:rPr>
                        <a:t>Table Joins</a:t>
                      </a:r>
                    </a:p>
                    <a:p>
                      <a:pPr algn="l" fontAlgn="t">
                        <a:buFont typeface="+mj-lt"/>
                        <a:buAutoNum type="arabicPeriod"/>
                      </a:pPr>
                      <a:r>
                        <a:rPr lang="en-US" sz="1400" dirty="0">
                          <a:solidFill>
                            <a:srgbClr val="4D5968"/>
                          </a:solidFill>
                          <a:effectLst/>
                          <a:latin typeface="Nunito Sans"/>
                        </a:rPr>
                        <a:t>Primary Key-Specify any unique column or column combination as a primary key.</a:t>
                      </a:r>
                    </a:p>
                    <a:p>
                      <a:pPr algn="l" fontAlgn="t">
                        <a:buFont typeface="+mj-lt"/>
                        <a:buAutoNum type="arabicPeriod"/>
                      </a:pPr>
                      <a:r>
                        <a:rPr lang="en-US" sz="1400" dirty="0">
                          <a:solidFill>
                            <a:srgbClr val="4D5968"/>
                          </a:solidFill>
                          <a:effectLst/>
                          <a:latin typeface="Nunito Sans"/>
                        </a:rPr>
                        <a:t>Aggregation(Group by)</a:t>
                      </a:r>
                    </a:p>
                    <a:p>
                      <a:pPr algn="l" fontAlgn="t">
                        <a:buFont typeface="+mj-lt"/>
                        <a:buAutoNum type="arabicPeriod"/>
                      </a:pPr>
                      <a:r>
                        <a:rPr lang="en-US" sz="1400" dirty="0">
                          <a:solidFill>
                            <a:srgbClr val="4D5968"/>
                          </a:solidFill>
                          <a:effectLst/>
                          <a:latin typeface="Nunito Sans"/>
                        </a:rPr>
                        <a:t>Transactions</a:t>
                      </a:r>
                    </a:p>
                  </a:txBody>
                  <a:tcPr anchor="ctr"/>
                </a:tc>
                <a:tc>
                  <a:txBody>
                    <a:bodyPr/>
                    <a:lstStyle/>
                    <a:p>
                      <a:pPr algn="l" fontAlgn="t">
                        <a:buFont typeface="+mj-lt"/>
                        <a:buAutoNum type="arabicPeriod"/>
                      </a:pPr>
                      <a:r>
                        <a:rPr lang="en-US" sz="1400" dirty="0">
                          <a:solidFill>
                            <a:srgbClr val="4D5968"/>
                          </a:solidFill>
                          <a:effectLst/>
                          <a:latin typeface="Nunito Sans"/>
                        </a:rPr>
                        <a:t>Database</a:t>
                      </a:r>
                    </a:p>
                    <a:p>
                      <a:pPr algn="l" fontAlgn="t">
                        <a:buFont typeface="+mj-lt"/>
                        <a:buAutoNum type="arabicPeriod"/>
                      </a:pPr>
                      <a:r>
                        <a:rPr lang="en-US" sz="1400" dirty="0">
                          <a:solidFill>
                            <a:srgbClr val="4D5968"/>
                          </a:solidFill>
                          <a:effectLst/>
                          <a:latin typeface="Nunito Sans"/>
                        </a:rPr>
                        <a:t>Collection</a:t>
                      </a:r>
                    </a:p>
                    <a:p>
                      <a:pPr algn="l" fontAlgn="t">
                        <a:buFont typeface="+mj-lt"/>
                        <a:buAutoNum type="arabicPeriod"/>
                      </a:pPr>
                      <a:r>
                        <a:rPr lang="en-US" sz="1400" dirty="0">
                          <a:solidFill>
                            <a:srgbClr val="4D5968"/>
                          </a:solidFill>
                          <a:effectLst/>
                          <a:latin typeface="Nunito Sans"/>
                        </a:rPr>
                        <a:t>Document or BSON document</a:t>
                      </a:r>
                    </a:p>
                    <a:p>
                      <a:pPr algn="l" fontAlgn="t">
                        <a:buFont typeface="+mj-lt"/>
                        <a:buAutoNum type="arabicPeriod"/>
                      </a:pPr>
                      <a:r>
                        <a:rPr lang="en-US" sz="1400" dirty="0">
                          <a:solidFill>
                            <a:srgbClr val="4D5968"/>
                          </a:solidFill>
                          <a:effectLst/>
                          <a:latin typeface="Nunito Sans"/>
                        </a:rPr>
                        <a:t>Field</a:t>
                      </a:r>
                    </a:p>
                    <a:p>
                      <a:pPr algn="l" fontAlgn="t">
                        <a:buFont typeface="+mj-lt"/>
                        <a:buAutoNum type="arabicPeriod"/>
                      </a:pPr>
                      <a:r>
                        <a:rPr lang="en-US" sz="1400" dirty="0">
                          <a:solidFill>
                            <a:srgbClr val="4D5968"/>
                          </a:solidFill>
                          <a:effectLst/>
                          <a:latin typeface="Nunito Sans"/>
                        </a:rPr>
                        <a:t>Index</a:t>
                      </a:r>
                    </a:p>
                    <a:p>
                      <a:pPr algn="l" fontAlgn="t">
                        <a:buFont typeface="+mj-lt"/>
                        <a:buAutoNum type="arabicPeriod"/>
                      </a:pPr>
                      <a:r>
                        <a:rPr lang="en-US" sz="1400" dirty="0">
                          <a:solidFill>
                            <a:srgbClr val="4D5968"/>
                          </a:solidFill>
                          <a:effectLst/>
                          <a:latin typeface="Nunito Sans"/>
                        </a:rPr>
                        <a:t>$lookup, embedded documents</a:t>
                      </a:r>
                    </a:p>
                    <a:p>
                      <a:pPr algn="l" fontAlgn="t">
                        <a:buFont typeface="+mj-lt"/>
                        <a:buAutoNum type="arabicPeriod"/>
                      </a:pPr>
                      <a:r>
                        <a:rPr lang="en-US" sz="1400" dirty="0">
                          <a:solidFill>
                            <a:srgbClr val="4D5968"/>
                          </a:solidFill>
                          <a:effectLst/>
                          <a:latin typeface="Nunito Sans"/>
                        </a:rPr>
                        <a:t>Primary key-In </a:t>
                      </a:r>
                      <a:r>
                        <a:rPr lang="en-US" sz="1400" dirty="0" err="1">
                          <a:solidFill>
                            <a:srgbClr val="4D5968"/>
                          </a:solidFill>
                          <a:effectLst/>
                          <a:latin typeface="Nunito Sans"/>
                        </a:rPr>
                        <a:t>MongoDB</a:t>
                      </a:r>
                      <a:r>
                        <a:rPr lang="en-US" sz="1400" dirty="0">
                          <a:solidFill>
                            <a:srgbClr val="4D5968"/>
                          </a:solidFill>
                          <a:effectLst/>
                          <a:latin typeface="Nunito Sans"/>
                        </a:rPr>
                        <a:t> the primary key is automatically set to the id field.</a:t>
                      </a:r>
                    </a:p>
                    <a:p>
                      <a:pPr algn="l" fontAlgn="t">
                        <a:buFont typeface="+mj-lt"/>
                        <a:buAutoNum type="arabicPeriod"/>
                      </a:pPr>
                      <a:r>
                        <a:rPr lang="en-US" sz="1400" dirty="0">
                          <a:solidFill>
                            <a:srgbClr val="4D5968"/>
                          </a:solidFill>
                          <a:effectLst/>
                          <a:latin typeface="Nunito Sans"/>
                        </a:rPr>
                        <a:t>Aggregation Pipeline</a:t>
                      </a:r>
                    </a:p>
                    <a:p>
                      <a:pPr algn="l" fontAlgn="t">
                        <a:buFont typeface="+mj-lt"/>
                        <a:buAutoNum type="arabicPeriod"/>
                      </a:pPr>
                      <a:r>
                        <a:rPr lang="en-US" sz="1400" dirty="0">
                          <a:solidFill>
                            <a:srgbClr val="4D5968"/>
                          </a:solidFill>
                          <a:effectLst/>
                          <a:latin typeface="Nunito Sans"/>
                        </a:rPr>
                        <a:t>Transactions</a:t>
                      </a:r>
                    </a:p>
                  </a:txBody>
                  <a:tcPr anchor="ctr"/>
                </a:tc>
              </a:tr>
            </a:tbl>
          </a:graphicData>
        </a:graphic>
      </p:graphicFrame>
    </p:spTree>
    <p:extLst>
      <p:ext uri="{BB962C8B-B14F-4D97-AF65-F5344CB8AC3E}">
        <p14:creationId xmlns:p14="http://schemas.microsoft.com/office/powerpoint/2010/main" val="32456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4754244"/>
              </p:ext>
            </p:extLst>
          </p:nvPr>
        </p:nvGraphicFramePr>
        <p:xfrm>
          <a:off x="228599" y="609600"/>
          <a:ext cx="8763001" cy="4926600"/>
        </p:xfrm>
        <a:graphic>
          <a:graphicData uri="http://schemas.openxmlformats.org/drawingml/2006/table">
            <a:tbl>
              <a:tblPr firstRow="1" bandRow="1">
                <a:tableStyleId>{5C22544A-7EE6-4342-B048-85BDC9FD1C3A}</a:tableStyleId>
              </a:tblPr>
              <a:tblGrid>
                <a:gridCol w="1307911"/>
                <a:gridCol w="3792941"/>
                <a:gridCol w="3662149"/>
              </a:tblGrid>
              <a:tr h="3276600">
                <a:tc>
                  <a:txBody>
                    <a:bodyPr/>
                    <a:lstStyle/>
                    <a:p>
                      <a:pPr algn="l" fontAlgn="t"/>
                      <a:r>
                        <a:rPr lang="en-US" sz="1000" b="1" dirty="0">
                          <a:effectLst/>
                          <a:latin typeface="Nunito Sans"/>
                        </a:rPr>
                        <a:t>Features</a:t>
                      </a:r>
                      <a:endParaRPr lang="en-US" sz="1000" dirty="0">
                        <a:effectLst/>
                      </a:endParaRPr>
                    </a:p>
                  </a:txBody>
                  <a:tcPr anchor="ctr"/>
                </a:tc>
                <a:tc>
                  <a:txBody>
                    <a:bodyPr/>
                    <a:lstStyle/>
                    <a:p>
                      <a:pPr algn="l" fontAlgn="t">
                        <a:buFont typeface="Arial"/>
                        <a:buChar char="•"/>
                      </a:pPr>
                      <a:r>
                        <a:rPr lang="en-US" sz="1000" dirty="0">
                          <a:solidFill>
                            <a:srgbClr val="4D5968"/>
                          </a:solidFill>
                          <a:effectLst/>
                          <a:latin typeface="Nunito Sans"/>
                        </a:rPr>
                        <a:t>High Performance</a:t>
                      </a:r>
                    </a:p>
                    <a:p>
                      <a:pPr algn="l" fontAlgn="t">
                        <a:buFont typeface="Arial"/>
                        <a:buChar char="•"/>
                      </a:pPr>
                      <a:r>
                        <a:rPr lang="en-US" sz="1000" dirty="0">
                          <a:solidFill>
                            <a:srgbClr val="4D5968"/>
                          </a:solidFill>
                          <a:effectLst/>
                          <a:latin typeface="Nunito Sans"/>
                        </a:rPr>
                        <a:t>High Availability</a:t>
                      </a:r>
                    </a:p>
                    <a:p>
                      <a:pPr algn="l" fontAlgn="t">
                        <a:buFont typeface="Arial"/>
                        <a:buChar char="•"/>
                      </a:pPr>
                      <a:r>
                        <a:rPr lang="en-US" sz="1000" dirty="0">
                          <a:solidFill>
                            <a:srgbClr val="4D5968"/>
                          </a:solidFill>
                          <a:effectLst/>
                          <a:latin typeface="Nunito Sans"/>
                        </a:rPr>
                        <a:t>Scalability and Flexibility</a:t>
                      </a:r>
                    </a:p>
                    <a:p>
                      <a:pPr algn="l" fontAlgn="t">
                        <a:buFont typeface="Arial"/>
                        <a:buChar char="•"/>
                      </a:pPr>
                      <a:r>
                        <a:rPr lang="en-US" sz="1000" dirty="0">
                          <a:solidFill>
                            <a:srgbClr val="4D5968"/>
                          </a:solidFill>
                          <a:effectLst/>
                          <a:latin typeface="Nunito Sans"/>
                        </a:rPr>
                        <a:t>Robust Transactional support.</a:t>
                      </a:r>
                    </a:p>
                    <a:p>
                      <a:pPr algn="l" fontAlgn="t">
                        <a:buFont typeface="Arial"/>
                        <a:buChar char="•"/>
                      </a:pPr>
                      <a:r>
                        <a:rPr lang="en-US" sz="1000" dirty="0">
                          <a:solidFill>
                            <a:srgbClr val="4D5968"/>
                          </a:solidFill>
                          <a:effectLst/>
                          <a:latin typeface="Nunito Sans"/>
                        </a:rPr>
                        <a:t>High Security</a:t>
                      </a:r>
                    </a:p>
                    <a:p>
                      <a:pPr algn="l" fontAlgn="t">
                        <a:buFont typeface="Arial"/>
                        <a:buChar char="•"/>
                      </a:pPr>
                      <a:r>
                        <a:rPr lang="en-US" sz="1000" dirty="0">
                          <a:solidFill>
                            <a:srgbClr val="4D5968"/>
                          </a:solidFill>
                          <a:effectLst/>
                          <a:latin typeface="Nunito Sans"/>
                        </a:rPr>
                        <a:t>Comprehensive Application Development</a:t>
                      </a:r>
                    </a:p>
                    <a:p>
                      <a:pPr algn="l" fontAlgn="t">
                        <a:buFont typeface="Arial"/>
                        <a:buChar char="•"/>
                      </a:pPr>
                      <a:r>
                        <a:rPr lang="en-US" sz="1000" dirty="0">
                          <a:solidFill>
                            <a:srgbClr val="4D5968"/>
                          </a:solidFill>
                          <a:effectLst/>
                          <a:latin typeface="Nunito Sans"/>
                        </a:rPr>
                        <a:t>Management Ease</a:t>
                      </a:r>
                    </a:p>
                    <a:p>
                      <a:pPr algn="l" fontAlgn="t">
                        <a:buFont typeface="Arial"/>
                        <a:buChar char="•"/>
                      </a:pPr>
                      <a:r>
                        <a:rPr lang="en-US" sz="1000" dirty="0">
                          <a:solidFill>
                            <a:srgbClr val="4D5968"/>
                          </a:solidFill>
                          <a:effectLst/>
                          <a:latin typeface="Nunito Sans"/>
                        </a:rPr>
                        <a:t> Open Source</a:t>
                      </a:r>
                    </a:p>
                  </a:txBody>
                  <a:tcPr anchor="ctr"/>
                </a:tc>
                <a:tc>
                  <a:txBody>
                    <a:bodyPr/>
                    <a:lstStyle/>
                    <a:p>
                      <a:pPr algn="l" fontAlgn="t">
                        <a:buFont typeface="Arial"/>
                        <a:buChar char="•"/>
                      </a:pPr>
                      <a:r>
                        <a:rPr lang="en-US" sz="1000" dirty="0">
                          <a:solidFill>
                            <a:srgbClr val="4D5968"/>
                          </a:solidFill>
                          <a:effectLst/>
                          <a:latin typeface="Nunito Sans"/>
                        </a:rPr>
                        <a:t>Support ad hoc queries</a:t>
                      </a:r>
                    </a:p>
                    <a:p>
                      <a:pPr algn="l" fontAlgn="t">
                        <a:buFont typeface="Arial"/>
                        <a:buChar char="•"/>
                      </a:pPr>
                      <a:r>
                        <a:rPr lang="en-US" sz="1000" dirty="0">
                          <a:solidFill>
                            <a:srgbClr val="4D5968"/>
                          </a:solidFill>
                          <a:effectLst/>
                          <a:latin typeface="Nunito Sans"/>
                        </a:rPr>
                        <a:t>Indexing</a:t>
                      </a:r>
                    </a:p>
                    <a:p>
                      <a:pPr algn="l" fontAlgn="t">
                        <a:buFont typeface="Arial"/>
                        <a:buChar char="•"/>
                      </a:pPr>
                      <a:r>
                        <a:rPr lang="en-US" sz="1000" dirty="0">
                          <a:solidFill>
                            <a:srgbClr val="4D5968"/>
                          </a:solidFill>
                          <a:effectLst/>
                          <a:latin typeface="Nunito Sans"/>
                        </a:rPr>
                        <a:t>Replication</a:t>
                      </a:r>
                    </a:p>
                    <a:p>
                      <a:pPr algn="l" fontAlgn="t">
                        <a:buFont typeface="Arial"/>
                        <a:buChar char="•"/>
                      </a:pPr>
                      <a:r>
                        <a:rPr lang="en-US" sz="1000" dirty="0">
                          <a:solidFill>
                            <a:srgbClr val="4D5968"/>
                          </a:solidFill>
                          <a:effectLst/>
                          <a:latin typeface="Nunito Sans"/>
                        </a:rPr>
                        <a:t>Duplication of Data</a:t>
                      </a:r>
                    </a:p>
                    <a:p>
                      <a:pPr algn="l" fontAlgn="t">
                        <a:buFont typeface="Arial"/>
                        <a:buChar char="•"/>
                      </a:pPr>
                      <a:r>
                        <a:rPr lang="en-US" sz="1000" dirty="0">
                          <a:solidFill>
                            <a:srgbClr val="4D5968"/>
                          </a:solidFill>
                          <a:effectLst/>
                          <a:latin typeface="Nunito Sans"/>
                        </a:rPr>
                        <a:t>Load balancing</a:t>
                      </a:r>
                    </a:p>
                    <a:p>
                      <a:pPr algn="l" fontAlgn="t">
                        <a:buFont typeface="Arial"/>
                        <a:buChar char="•"/>
                      </a:pPr>
                      <a:r>
                        <a:rPr lang="en-US" sz="1000" dirty="0">
                          <a:solidFill>
                            <a:srgbClr val="4D5968"/>
                          </a:solidFill>
                          <a:effectLst/>
                          <a:latin typeface="Nunito Sans"/>
                        </a:rPr>
                        <a:t>Supports map-reduce and aggregation tools</a:t>
                      </a:r>
                    </a:p>
                    <a:p>
                      <a:pPr algn="l" fontAlgn="t">
                        <a:buFont typeface="Arial"/>
                        <a:buChar char="•"/>
                      </a:pPr>
                      <a:r>
                        <a:rPr lang="en-US" sz="1000" dirty="0">
                          <a:solidFill>
                            <a:srgbClr val="4D5968"/>
                          </a:solidFill>
                          <a:effectLst/>
                          <a:latin typeface="Nunito Sans"/>
                        </a:rPr>
                        <a:t>Uses JavaScript instead of procedures</a:t>
                      </a:r>
                    </a:p>
                    <a:p>
                      <a:pPr algn="l" fontAlgn="t">
                        <a:buFont typeface="Arial"/>
                        <a:buChar char="•"/>
                      </a:pPr>
                      <a:r>
                        <a:rPr lang="en-US" sz="1000" dirty="0">
                          <a:solidFill>
                            <a:srgbClr val="4D5968"/>
                          </a:solidFill>
                          <a:effectLst/>
                          <a:latin typeface="Nunito Sans"/>
                        </a:rPr>
                        <a:t>It is a schema-less database written in C++</a:t>
                      </a:r>
                    </a:p>
                    <a:p>
                      <a:pPr algn="l" fontAlgn="t">
                        <a:buFont typeface="Arial"/>
                        <a:buChar char="•"/>
                      </a:pPr>
                      <a:r>
                        <a:rPr lang="en-US" sz="1000" dirty="0">
                          <a:solidFill>
                            <a:srgbClr val="4D5968"/>
                          </a:solidFill>
                          <a:effectLst/>
                          <a:latin typeface="Nunito Sans"/>
                        </a:rPr>
                        <a:t>Provides high performance</a:t>
                      </a:r>
                    </a:p>
                    <a:p>
                      <a:pPr algn="l" fontAlgn="t">
                        <a:buFont typeface="Arial"/>
                        <a:buChar char="•"/>
                      </a:pPr>
                      <a:r>
                        <a:rPr lang="en-US" sz="1000" dirty="0">
                          <a:solidFill>
                            <a:srgbClr val="4D5968"/>
                          </a:solidFill>
                          <a:effectLst/>
                          <a:latin typeface="Nunito Sans"/>
                        </a:rPr>
                        <a:t>Stores files of any size easily without complicating your stack</a:t>
                      </a:r>
                    </a:p>
                    <a:p>
                      <a:pPr algn="l" fontAlgn="t">
                        <a:buFont typeface="Arial"/>
                        <a:buChar char="•"/>
                      </a:pPr>
                      <a:r>
                        <a:rPr lang="en-US" sz="1000" dirty="0">
                          <a:solidFill>
                            <a:srgbClr val="4D5968"/>
                          </a:solidFill>
                          <a:effectLst/>
                          <a:latin typeface="Nunito Sans"/>
                        </a:rPr>
                        <a:t>Easy to administer in the case of failures</a:t>
                      </a:r>
                    </a:p>
                    <a:p>
                      <a:pPr algn="l" fontAlgn="t">
                        <a:buFont typeface="Arial"/>
                        <a:buChar char="•"/>
                      </a:pPr>
                      <a:r>
                        <a:rPr lang="en-US" sz="1000" dirty="0">
                          <a:solidFill>
                            <a:srgbClr val="4D5968"/>
                          </a:solidFill>
                          <a:effectLst/>
                          <a:latin typeface="Nunito Sans"/>
                        </a:rPr>
                        <a:t>It also supports JSON data model, Auto-</a:t>
                      </a:r>
                      <a:r>
                        <a:rPr lang="en-US" sz="1000" dirty="0" err="1">
                          <a:solidFill>
                            <a:srgbClr val="4D5968"/>
                          </a:solidFill>
                          <a:effectLst/>
                          <a:latin typeface="Nunito Sans"/>
                        </a:rPr>
                        <a:t>Sharding</a:t>
                      </a:r>
                      <a:r>
                        <a:rPr lang="en-US" sz="1000" dirty="0">
                          <a:solidFill>
                            <a:srgbClr val="4D5968"/>
                          </a:solidFill>
                          <a:effectLst/>
                          <a:latin typeface="Nunito Sans"/>
                        </a:rPr>
                        <a:t> and built-in replication.</a:t>
                      </a:r>
                    </a:p>
                  </a:txBody>
                  <a:tcPr anchor="ctr"/>
                </a:tc>
              </a:tr>
              <a:tr h="1650000">
                <a:tc>
                  <a:txBody>
                    <a:bodyPr/>
                    <a:lstStyle/>
                    <a:p>
                      <a:pPr algn="l" fontAlgn="t"/>
                      <a:r>
                        <a:rPr lang="en-US" sz="1000" b="1">
                          <a:effectLst/>
                          <a:latin typeface="Nunito Sans"/>
                        </a:rPr>
                        <a:t>Best Used for</a:t>
                      </a:r>
                      <a:endParaRPr lang="en-US" sz="1000">
                        <a:effectLst/>
                      </a:endParaRPr>
                    </a:p>
                  </a:txBody>
                  <a:tcPr anchor="ctr"/>
                </a:tc>
                <a:tc>
                  <a:txBody>
                    <a:bodyPr/>
                    <a:lstStyle/>
                    <a:p>
                      <a:pPr algn="l" fontAlgn="t">
                        <a:buFont typeface="Arial"/>
                        <a:buChar char="•"/>
                      </a:pPr>
                      <a:r>
                        <a:rPr lang="en-US" sz="1000">
                          <a:solidFill>
                            <a:srgbClr val="4D5968"/>
                          </a:solidFill>
                          <a:effectLst/>
                          <a:latin typeface="Nunito Sans"/>
                        </a:rPr>
                        <a:t>Data Structure fits for tables and rows.</a:t>
                      </a:r>
                    </a:p>
                    <a:p>
                      <a:pPr algn="l" fontAlgn="t">
                        <a:buFont typeface="Arial"/>
                        <a:buChar char="•"/>
                      </a:pPr>
                      <a:r>
                        <a:rPr lang="en-US" sz="1000">
                          <a:solidFill>
                            <a:srgbClr val="4D5968"/>
                          </a:solidFill>
                          <a:effectLst/>
                          <a:latin typeface="Nunito Sans"/>
                        </a:rPr>
                        <a:t>Strong dependence on multi-row transactions.</a:t>
                      </a:r>
                    </a:p>
                    <a:p>
                      <a:pPr algn="l" fontAlgn="t">
                        <a:buFont typeface="Arial"/>
                        <a:buChar char="•"/>
                      </a:pPr>
                      <a:r>
                        <a:rPr lang="en-US" sz="1000">
                          <a:solidFill>
                            <a:srgbClr val="4D5968"/>
                          </a:solidFill>
                          <a:effectLst/>
                          <a:latin typeface="Nunito Sans"/>
                        </a:rPr>
                        <a:t>Frequent updates and modifications of large volumes of records</a:t>
                      </a:r>
                    </a:p>
                    <a:p>
                      <a:pPr algn="l" fontAlgn="t">
                        <a:buFont typeface="Arial"/>
                        <a:buChar char="•"/>
                      </a:pPr>
                      <a:r>
                        <a:rPr lang="en-US" sz="1000">
                          <a:solidFill>
                            <a:srgbClr val="4D5968"/>
                          </a:solidFill>
                          <a:effectLst/>
                          <a:latin typeface="Nunito Sans"/>
                        </a:rPr>
                        <a:t>Relatively small datasets.</a:t>
                      </a:r>
                    </a:p>
                  </a:txBody>
                  <a:tcPr anchor="ctr"/>
                </a:tc>
                <a:tc>
                  <a:txBody>
                    <a:bodyPr/>
                    <a:lstStyle/>
                    <a:p>
                      <a:pPr algn="l" fontAlgn="t">
                        <a:buFont typeface="Arial"/>
                        <a:buChar char="•"/>
                      </a:pPr>
                      <a:r>
                        <a:rPr lang="en-US" sz="1000" dirty="0">
                          <a:solidFill>
                            <a:srgbClr val="4D5968"/>
                          </a:solidFill>
                          <a:effectLst/>
                          <a:latin typeface="Nunito Sans"/>
                        </a:rPr>
                        <a:t>High write loads</a:t>
                      </a:r>
                    </a:p>
                    <a:p>
                      <a:pPr algn="l" fontAlgn="t">
                        <a:buFont typeface="Arial"/>
                        <a:buChar char="•"/>
                      </a:pPr>
                      <a:r>
                        <a:rPr lang="en-US" sz="1000" dirty="0">
                          <a:solidFill>
                            <a:srgbClr val="4D5968"/>
                          </a:solidFill>
                          <a:effectLst/>
                          <a:latin typeface="Nunito Sans"/>
                        </a:rPr>
                        <a:t>Unstable schema</a:t>
                      </a:r>
                    </a:p>
                    <a:p>
                      <a:pPr algn="l" fontAlgn="t">
                        <a:buFont typeface="Arial"/>
                        <a:buChar char="•"/>
                      </a:pPr>
                      <a:r>
                        <a:rPr lang="en-US" sz="1000" dirty="0">
                          <a:solidFill>
                            <a:srgbClr val="4D5968"/>
                          </a:solidFill>
                          <a:effectLst/>
                          <a:latin typeface="Nunito Sans"/>
                        </a:rPr>
                        <a:t>When the database is set to grow big</a:t>
                      </a:r>
                    </a:p>
                    <a:p>
                      <a:pPr algn="l" fontAlgn="t">
                        <a:buFont typeface="Arial"/>
                        <a:buChar char="•"/>
                      </a:pPr>
                      <a:r>
                        <a:rPr lang="en-US" sz="1000" dirty="0">
                          <a:solidFill>
                            <a:srgbClr val="4D5968"/>
                          </a:solidFill>
                          <a:effectLst/>
                          <a:latin typeface="Nunito Sans"/>
                        </a:rPr>
                        <a:t>Data is location-based</a:t>
                      </a:r>
                    </a:p>
                    <a:p>
                      <a:pPr algn="l" fontAlgn="t">
                        <a:buFont typeface="Arial"/>
                        <a:buChar char="•"/>
                      </a:pPr>
                      <a:r>
                        <a:rPr lang="en-US" sz="1000" dirty="0">
                          <a:solidFill>
                            <a:srgbClr val="4D5968"/>
                          </a:solidFill>
                          <a:effectLst/>
                          <a:latin typeface="Nunito Sans"/>
                        </a:rPr>
                        <a:t>High availability in an unstable environment is required</a:t>
                      </a:r>
                    </a:p>
                    <a:p>
                      <a:pPr algn="l" fontAlgn="t">
                        <a:buFont typeface="Arial"/>
                        <a:buChar char="•"/>
                      </a:pPr>
                      <a:r>
                        <a:rPr lang="en-US" sz="1000" dirty="0">
                          <a:solidFill>
                            <a:srgbClr val="4D5968"/>
                          </a:solidFill>
                          <a:effectLst/>
                          <a:latin typeface="Nunito Sans"/>
                        </a:rPr>
                        <a:t>When there are no database administrators.</a:t>
                      </a:r>
                    </a:p>
                  </a:txBody>
                  <a:tcPr anchor="ctr"/>
                </a:tc>
              </a:tr>
            </a:tbl>
          </a:graphicData>
        </a:graphic>
      </p:graphicFrame>
    </p:spTree>
    <p:extLst>
      <p:ext uri="{BB962C8B-B14F-4D97-AF65-F5344CB8AC3E}">
        <p14:creationId xmlns:p14="http://schemas.microsoft.com/office/powerpoint/2010/main" val="3445607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267</Words>
  <Application>Microsoft Office PowerPoint</Application>
  <PresentationFormat>On-screen Show (4:3)</PresentationFormat>
  <Paragraphs>63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MySQL MySQL is a popular, free-to-use, and open-source relational database management system (RDBMS) developed by Oracle. As with other relational systems, MySQL stores data using tables and rows, enforces referential integrity, and uses structured query language (SQL) for data access. When users need to retrieve data from a MySQL database, they must construct an SQL query that joins multiple tables together to create the view on the data they require. Database schemas and data models need to be defined ahead of time, and data must match this schema to be stored in the database. This rigid approach to storing data offers some degree of safety, but trades this for flexibility. If a new type or format of data needs to be stored in the database, schema migration must occur, which can become complex and expensive as the size of the database grows. </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MySQL is a popular, free-to-use, and open-source relational database management system (RDBMS) developed by Oracle. As with other relational systems, MySQL stores data using tables and rows, enforces referential integrity, and uses structured query language (SQL) for data access. When users need to retrieve data from a MySQL database, they must construct an SQL query that joins multiple tables together to create the view on the data they require. Database schemas and data models need to be defined ahead of time, and data must match this schema to be stored in the database. This rigid approach to storing data offers some degree of safety, but trades this for flexibility. If a new type or format of data needs to be stored in the database, schema migration must occur, which can become complex and expensive as the size of the database grows.</dc:title>
  <dc:creator>shaams</dc:creator>
  <cp:lastModifiedBy>shaams</cp:lastModifiedBy>
  <cp:revision>2</cp:revision>
  <dcterms:created xsi:type="dcterms:W3CDTF">2022-10-02T04:08:29Z</dcterms:created>
  <dcterms:modified xsi:type="dcterms:W3CDTF">2022-10-02T04:23:28Z</dcterms:modified>
</cp:coreProperties>
</file>