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3"/>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376" r:id="rId14"/>
    <p:sldId id="264" r:id="rId15"/>
    <p:sldId id="265" r:id="rId16"/>
    <p:sldId id="266" r:id="rId17"/>
    <p:sldId id="271" r:id="rId18"/>
    <p:sldId id="334" r:id="rId19"/>
    <p:sldId id="338" r:id="rId20"/>
    <p:sldId id="339" r:id="rId21"/>
    <p:sldId id="340" r:id="rId22"/>
    <p:sldId id="342" r:id="rId23"/>
    <p:sldId id="341" r:id="rId24"/>
    <p:sldId id="343" r:id="rId25"/>
    <p:sldId id="344" r:id="rId26"/>
    <p:sldId id="288" r:id="rId27"/>
    <p:sldId id="305" r:id="rId28"/>
    <p:sldId id="277" r:id="rId29"/>
    <p:sldId id="289" r:id="rId30"/>
    <p:sldId id="346" r:id="rId31"/>
    <p:sldId id="351" r:id="rId32"/>
    <p:sldId id="350" r:id="rId33"/>
    <p:sldId id="349" r:id="rId34"/>
    <p:sldId id="352" r:id="rId35"/>
    <p:sldId id="353" r:id="rId36"/>
    <p:sldId id="354" r:id="rId37"/>
    <p:sldId id="360" r:id="rId38"/>
    <p:sldId id="359" r:id="rId39"/>
    <p:sldId id="358" r:id="rId40"/>
    <p:sldId id="357" r:id="rId41"/>
    <p:sldId id="356" r:id="rId42"/>
    <p:sldId id="355" r:id="rId43"/>
    <p:sldId id="361" r:id="rId44"/>
    <p:sldId id="362" r:id="rId45"/>
    <p:sldId id="363" r:id="rId46"/>
    <p:sldId id="365" r:id="rId47"/>
    <p:sldId id="364" r:id="rId48"/>
    <p:sldId id="366" r:id="rId49"/>
    <p:sldId id="367" r:id="rId50"/>
    <p:sldId id="368" r:id="rId51"/>
    <p:sldId id="369" r:id="rId52"/>
    <p:sldId id="372" r:id="rId53"/>
    <p:sldId id="371" r:id="rId54"/>
    <p:sldId id="370" r:id="rId55"/>
    <p:sldId id="374" r:id="rId56"/>
    <p:sldId id="373" r:id="rId57"/>
    <p:sldId id="290" r:id="rId58"/>
    <p:sldId id="285" r:id="rId59"/>
    <p:sldId id="286" r:id="rId60"/>
    <p:sldId id="323" r:id="rId61"/>
    <p:sldId id="324" r:id="rId62"/>
    <p:sldId id="325" r:id="rId63"/>
    <p:sldId id="326" r:id="rId64"/>
    <p:sldId id="327" r:id="rId65"/>
    <p:sldId id="328" r:id="rId66"/>
    <p:sldId id="329" r:id="rId67"/>
    <p:sldId id="330" r:id="rId68"/>
    <p:sldId id="331" r:id="rId69"/>
    <p:sldId id="332" r:id="rId70"/>
    <p:sldId id="333" r:id="rId71"/>
    <p:sldId id="33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p:scale>
          <a:sx n="66" d="100"/>
          <a:sy n="66" d="100"/>
        </p:scale>
        <p:origin x="648" y="4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06/12/1443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27</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66</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69</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tx2"/>
                </a:solidFill>
                <a:latin typeface="Arial" panose="020B0604020202020204" pitchFamily="34" charset="0"/>
              </a:rPr>
              <a:t>MENOUFIA UNIVERSITY</a:t>
            </a:r>
          </a:p>
          <a:p>
            <a:r>
              <a:rPr lang="en-US" b="1" dirty="0">
                <a:solidFill>
                  <a:schemeClr val="tx2"/>
                </a:solidFill>
                <a:latin typeface="Arial" panose="020B0604020202020204" pitchFamily="34" charset="0"/>
              </a:rPr>
              <a:t>FACULTY OF ENGINEERING, SHEBIN EL-KOM</a:t>
            </a:r>
          </a:p>
          <a:p>
            <a:r>
              <a:rPr lang="en-US" b="1" dirty="0">
                <a:solidFill>
                  <a:schemeClr val="tx2"/>
                </a:solidFill>
                <a:latin typeface="Arial" panose="020B0604020202020204" pitchFamily="34" charset="0"/>
              </a:rPr>
              <a:t>ELECTRICAL ENGINEERING DEPARTMENT</a:t>
            </a:r>
            <a:endParaRPr lang="ar-EG" dirty="0">
              <a:solidFill>
                <a:schemeClr val="tx2"/>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t> </a:t>
            </a:r>
          </a:p>
          <a:p>
            <a:pPr lvl="0" algn="ctr"/>
            <a:r>
              <a:rPr lang="en-US" sz="3200" b="1" dirty="0"/>
              <a:t>Supervised by:</a:t>
            </a:r>
          </a:p>
          <a:p>
            <a:pPr lvl="0" algn="ctr"/>
            <a:r>
              <a:rPr lang="en-US" sz="3200" b="1" dirty="0"/>
              <a:t>Dr. Mohamed Taha </a:t>
            </a:r>
            <a:r>
              <a:rPr lang="en-US" sz="3200" b="1" dirty="0" err="1"/>
              <a:t>Mouwafi</a:t>
            </a:r>
            <a:endParaRPr lang="ar-EG" sz="3200" dirty="0"/>
          </a:p>
          <a:p>
            <a:pPr lvl="0"/>
            <a:endParaRPr lang="ar-EG" sz="3200" dirty="0"/>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288463" y="2367171"/>
            <a:ext cx="12192000" cy="2123658"/>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indent="-457200" defTabSz="914400">
              <a:buFont typeface="Wingdings" panose="05000000000000000000" pitchFamily="2" charset="2"/>
              <a:buChar char="q"/>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power loss minimization</a:t>
            </a: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𝛼</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cos</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𝛽</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sin</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voltage deviation (TVD) minimization</a:t>
            </a:r>
            <a:endParaRPr kumimoji="0" lang="en-US" altLang="zh-CN" sz="2800" b="0" i="0" u="sng" strike="noStrike" cap="none" normalizeH="0" baseline="0" dirty="0">
              <a:ln>
                <a:noFill/>
              </a:ln>
              <a:solidFill>
                <a:srgbClr val="0070C0"/>
              </a:solidFill>
              <a:effectLst/>
            </a:endParaRPr>
          </a:p>
        </p:txBody>
      </p:sp>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4CFDF-6358-522B-6190-A0000D59336E}"/>
                  </a:ext>
                </a:extLst>
              </p:cNvPr>
              <p:cNvSpPr txBox="1"/>
              <p:nvPr/>
            </p:nvSpPr>
            <p:spPr>
              <a:xfrm>
                <a:off x="2482138" y="1566423"/>
                <a:ext cx="6254496" cy="980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2</m:t>
                          </m:r>
                        </m:sub>
                      </m:sSub>
                      <m:r>
                        <a:rPr lang="en-US" sz="2800" i="0">
                          <a:latin typeface="Cambria Math" panose="02040503050406030204" pitchFamily="18" charset="0"/>
                        </a:rPr>
                        <m:t>=</m:t>
                      </m:r>
                      <m:r>
                        <a:rPr lang="en-US" sz="2800" i="1">
                          <a:latin typeface="Cambria Math" panose="02040503050406030204" pitchFamily="18" charset="0"/>
                        </a:rPr>
                        <m:t>𝑀𝑖𝑛</m:t>
                      </m:r>
                      <m:r>
                        <a:rPr lang="en-US" sz="2800" i="0">
                          <a:latin typeface="Cambria Math" panose="02040503050406030204" pitchFamily="18" charset="0"/>
                        </a:rPr>
                        <m:t> </m:t>
                      </m:r>
                      <m:r>
                        <a:rPr lang="en-US" sz="2800" i="1">
                          <a:latin typeface="Cambria Math" panose="02040503050406030204" pitchFamily="18" charset="0"/>
                        </a:rPr>
                        <m:t>𝑇𝑉𝐷</m:t>
                      </m:r>
                      <m:r>
                        <a:rPr lang="en-US" sz="2800" i="0">
                          <a:latin typeface="Cambria Math" panose="02040503050406030204" pitchFamily="18" charset="0"/>
                        </a:rPr>
                        <m:t>=</m:t>
                      </m:r>
                      <m:nary>
                        <m:naryPr>
                          <m:chr m:val="∑"/>
                          <m:limLoc m:val="subSup"/>
                          <m:ctrlPr>
                            <a:rPr lang="en-US" sz="2800" i="1">
                              <a:latin typeface="Cambria Math" panose="02040503050406030204" pitchFamily="18" charset="0"/>
                            </a:rPr>
                          </m:ctrlPr>
                        </m:naryPr>
                        <m:sub>
                          <m:r>
                            <a:rPr lang="en-US" sz="2800" i="0">
                              <a:latin typeface="Cambria Math" panose="02040503050406030204" pitchFamily="18" charset="0"/>
                            </a:rPr>
                            <m:t>1</m:t>
                          </m:r>
                        </m:sub>
                        <m:sup>
                          <m:r>
                            <a:rPr lang="en-US" sz="2800" i="1">
                              <a:latin typeface="Cambria Math" panose="02040503050406030204" pitchFamily="18" charset="0"/>
                            </a:rPr>
                            <m:t>𝑁𝑏</m:t>
                          </m:r>
                        </m:sup>
                        <m:e>
                          <m:sSup>
                            <m:sSupPr>
                              <m:ctrlPr>
                                <a:rPr lang="en-US" sz="2800" i="1">
                                  <a:solidFill>
                                    <a:srgbClr val="836967"/>
                                  </a:solidFill>
                                  <a:latin typeface="Cambria Math" panose="02040503050406030204" pitchFamily="18" charset="0"/>
                                </a:rPr>
                              </m:ctrlPr>
                            </m:sSupPr>
                            <m:e>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1</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𝑖</m:t>
                                      </m:r>
                                    </m:sub>
                                  </m:sSub>
                                </m:e>
                              </m:d>
                            </m:e>
                            <m:sup>
                              <m:r>
                                <a:rPr lang="en-US" sz="2800" i="0">
                                  <a:latin typeface="Cambria Math" panose="02040503050406030204" pitchFamily="18" charset="0"/>
                                </a:rPr>
                                <m:t>2</m:t>
                              </m:r>
                            </m:sup>
                          </m:sSup>
                        </m:e>
                      </m:nary>
                    </m:oMath>
                  </m:oMathPara>
                </a14:m>
                <a:endParaRPr lang="en-US" sz="2800" dirty="0"/>
              </a:p>
            </p:txBody>
          </p:sp>
        </mc:Choice>
        <mc:Fallback xmlns="">
          <p:sp>
            <p:nvSpPr>
              <p:cNvPr id="12" name="TextBox 11">
                <a:extLst>
                  <a:ext uri="{FF2B5EF4-FFF2-40B4-BE49-F238E27FC236}">
                    <a16:creationId xmlns:a16="http://schemas.microsoft.com/office/drawing/2014/main" id="{01B4CFDF-6358-522B-6190-A0000D59336E}"/>
                  </a:ext>
                </a:extLst>
              </p:cNvPr>
              <p:cNvSpPr txBox="1">
                <a:spLocks noRot="1" noChangeAspect="1" noMove="1" noResize="1" noEditPoints="1" noAdjustHandles="1" noChangeArrowheads="1" noChangeShapeType="1" noTextEdit="1"/>
              </p:cNvSpPr>
              <p:nvPr/>
            </p:nvSpPr>
            <p:spPr>
              <a:xfrm>
                <a:off x="2482138" y="1566423"/>
                <a:ext cx="6254496" cy="980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3328F2-C612-D049-E590-A04416FB5B91}"/>
                  </a:ext>
                </a:extLst>
              </p:cNvPr>
              <p:cNvSpPr txBox="1"/>
              <p:nvPr/>
            </p:nvSpPr>
            <p:spPr>
              <a:xfrm>
                <a:off x="370332" y="2829821"/>
                <a:ext cx="6227064" cy="742511"/>
              </a:xfrm>
              <a:prstGeom prst="rect">
                <a:avLst/>
              </a:prstGeom>
              <a:noFill/>
            </p:spPr>
            <p:txBody>
              <a:bodyPr wrap="square">
                <a:spAutoFit/>
              </a:bodyPr>
              <a:lstStyle/>
              <a:p>
                <a:pPr marL="0" marR="0" algn="justLow">
                  <a:lnSpc>
                    <a:spcPct val="150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
                      <m:sSubPr>
                        <m:ctrlPr>
                          <a:rPr lang="en-US" sz="32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 is the voltage at bus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a:t>
                </a:r>
              </a:p>
            </p:txBody>
          </p:sp>
        </mc:Choice>
        <mc:Fallback xmlns="">
          <p:sp>
            <p:nvSpPr>
              <p:cNvPr id="13" name="TextBox 12">
                <a:extLst>
                  <a:ext uri="{FF2B5EF4-FFF2-40B4-BE49-F238E27FC236}">
                    <a16:creationId xmlns:a16="http://schemas.microsoft.com/office/drawing/2014/main" id="{9A3328F2-C612-D049-E590-A04416FB5B91}"/>
                  </a:ext>
                </a:extLst>
              </p:cNvPr>
              <p:cNvSpPr txBox="1">
                <a:spLocks noRot="1" noChangeAspect="1" noMove="1" noResize="1" noEditPoints="1" noAdjustHandles="1" noChangeArrowheads="1" noChangeShapeType="1" noTextEdit="1"/>
              </p:cNvSpPr>
              <p:nvPr/>
            </p:nvSpPr>
            <p:spPr>
              <a:xfrm>
                <a:off x="370332" y="2829821"/>
                <a:ext cx="6227064" cy="742511"/>
              </a:xfrm>
              <a:prstGeom prst="rect">
                <a:avLst/>
              </a:prstGeom>
              <a:blipFill>
                <a:blip r:embed="rId3"/>
                <a:stretch>
                  <a:fillRect l="-2547" b="-25410"/>
                </a:stretch>
              </a:blipFill>
            </p:spPr>
            <p:txBody>
              <a:bodyPr/>
              <a:lstStyle/>
              <a:p>
                <a:r>
                  <a:rPr lang="en-US">
                    <a:noFill/>
                  </a:rPr>
                  <a:t> </a:t>
                </a:r>
              </a:p>
            </p:txBody>
          </p:sp>
        </mc:Fallback>
      </mc:AlternateContent>
    </p:spTree>
    <p:extLst>
      <p:ext uri="{BB962C8B-B14F-4D97-AF65-F5344CB8AC3E}">
        <p14:creationId xmlns:p14="http://schemas.microsoft.com/office/powerpoint/2010/main" val="4144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xmlns="">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2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lnSpc>
                    <a:spcPct val="120000"/>
                  </a:lnSpc>
                </a:pP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a:lnSpc>
                    <a:spcPct val="150000"/>
                  </a:lnSpc>
                  <a:spcBef>
                    <a:spcPts val="0"/>
                  </a:spcBef>
                  <a:spcAft>
                    <a:spcPts val="0"/>
                  </a:spcAft>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normAutofit/>
              </a:bodyPr>
              <a:lstStyle/>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3: calculate Transfer operator and density factor using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sz="20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sz="2000"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4.1: Exploration phase (collision between objects occurs) </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4.2: Exploitation phase (no collision between objects)</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38174" y="1466248"/>
            <a:ext cx="3315652" cy="5020944"/>
          </a:xfrm>
          <a:prstGeom prst="rect">
            <a:avLst/>
          </a:prstGeom>
        </p:spPr>
      </p:pic>
    </p:spTree>
    <p:extLst>
      <p:ext uri="{BB962C8B-B14F-4D97-AF65-F5344CB8AC3E}">
        <p14:creationId xmlns:p14="http://schemas.microsoft.com/office/powerpoint/2010/main" val="66237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1772860352"/>
              </p:ext>
            </p:extLst>
          </p:nvPr>
        </p:nvGraphicFramePr>
        <p:xfrm>
          <a:off x="1066800" y="1211581"/>
          <a:ext cx="9143719" cy="5506193"/>
        </p:xfrm>
        <a:graphic>
          <a:graphicData uri="http://schemas.openxmlformats.org/drawingml/2006/table">
            <a:tbl>
              <a:tblPr firstRow="1" firstCol="1" bandRow="1">
                <a:tableStyleId>{5C22544A-7EE6-4342-B048-85BDC9FD1C3A}</a:tableStyleId>
              </a:tblPr>
              <a:tblGrid>
                <a:gridCol w="1835717">
                  <a:extLst>
                    <a:ext uri="{9D8B030D-6E8A-4147-A177-3AD203B41FA5}">
                      <a16:colId xmlns:a16="http://schemas.microsoft.com/office/drawing/2014/main" val="2442168765"/>
                    </a:ext>
                  </a:extLst>
                </a:gridCol>
                <a:gridCol w="1005840">
                  <a:extLst>
                    <a:ext uri="{9D8B030D-6E8A-4147-A177-3AD203B41FA5}">
                      <a16:colId xmlns:a16="http://schemas.microsoft.com/office/drawing/2014/main" val="1764890969"/>
                    </a:ext>
                  </a:extLst>
                </a:gridCol>
                <a:gridCol w="662352">
                  <a:extLst>
                    <a:ext uri="{9D8B030D-6E8A-4147-A177-3AD203B41FA5}">
                      <a16:colId xmlns:a16="http://schemas.microsoft.com/office/drawing/2014/main" val="388285768"/>
                    </a:ext>
                  </a:extLst>
                </a:gridCol>
                <a:gridCol w="662352">
                  <a:extLst>
                    <a:ext uri="{9D8B030D-6E8A-4147-A177-3AD203B41FA5}">
                      <a16:colId xmlns:a16="http://schemas.microsoft.com/office/drawing/2014/main" val="1645878032"/>
                    </a:ext>
                  </a:extLst>
                </a:gridCol>
                <a:gridCol w="662352">
                  <a:extLst>
                    <a:ext uri="{9D8B030D-6E8A-4147-A177-3AD203B41FA5}">
                      <a16:colId xmlns:a16="http://schemas.microsoft.com/office/drawing/2014/main" val="3427215222"/>
                    </a:ext>
                  </a:extLst>
                </a:gridCol>
                <a:gridCol w="662352">
                  <a:extLst>
                    <a:ext uri="{9D8B030D-6E8A-4147-A177-3AD203B41FA5}">
                      <a16:colId xmlns:a16="http://schemas.microsoft.com/office/drawing/2014/main" val="1095067185"/>
                    </a:ext>
                  </a:extLst>
                </a:gridCol>
                <a:gridCol w="662352">
                  <a:extLst>
                    <a:ext uri="{9D8B030D-6E8A-4147-A177-3AD203B41FA5}">
                      <a16:colId xmlns:a16="http://schemas.microsoft.com/office/drawing/2014/main" val="1824290670"/>
                    </a:ext>
                  </a:extLst>
                </a:gridCol>
                <a:gridCol w="662352">
                  <a:extLst>
                    <a:ext uri="{9D8B030D-6E8A-4147-A177-3AD203B41FA5}">
                      <a16:colId xmlns:a16="http://schemas.microsoft.com/office/drawing/2014/main" val="1402129319"/>
                    </a:ext>
                  </a:extLst>
                </a:gridCol>
                <a:gridCol w="529697">
                  <a:extLst>
                    <a:ext uri="{9D8B030D-6E8A-4147-A177-3AD203B41FA5}">
                      <a16:colId xmlns:a16="http://schemas.microsoft.com/office/drawing/2014/main" val="2468731178"/>
                    </a:ext>
                  </a:extLst>
                </a:gridCol>
                <a:gridCol w="529697">
                  <a:extLst>
                    <a:ext uri="{9D8B030D-6E8A-4147-A177-3AD203B41FA5}">
                      <a16:colId xmlns:a16="http://schemas.microsoft.com/office/drawing/2014/main" val="1533936907"/>
                    </a:ext>
                  </a:extLst>
                </a:gridCol>
                <a:gridCol w="634328">
                  <a:extLst>
                    <a:ext uri="{9D8B030D-6E8A-4147-A177-3AD203B41FA5}">
                      <a16:colId xmlns:a16="http://schemas.microsoft.com/office/drawing/2014/main" val="3727320073"/>
                    </a:ext>
                  </a:extLst>
                </a:gridCol>
                <a:gridCol w="634328">
                  <a:extLst>
                    <a:ext uri="{9D8B030D-6E8A-4147-A177-3AD203B41FA5}">
                      <a16:colId xmlns:a16="http://schemas.microsoft.com/office/drawing/2014/main" val="3382279444"/>
                    </a:ext>
                  </a:extLst>
                </a:gridCol>
              </a:tblGrid>
              <a:tr h="261959">
                <a:tc rowSpan="2">
                  <a:txBody>
                    <a:bodyPr/>
                    <a:lstStyle/>
                    <a:p>
                      <a:pPr marL="0" marR="0" algn="ctr">
                        <a:lnSpc>
                          <a:spcPct val="150000"/>
                        </a:lnSpc>
                        <a:spcBef>
                          <a:spcPts val="0"/>
                        </a:spcBef>
                        <a:spcAft>
                          <a:spcPts val="0"/>
                        </a:spcAft>
                      </a:pPr>
                      <a:r>
                        <a:rPr lang="en-US" sz="14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ctr">
                        <a:lnSpc>
                          <a:spcPct val="150000"/>
                        </a:lnSpc>
                        <a:spcBef>
                          <a:spcPts val="0"/>
                        </a:spcBef>
                        <a:spcAft>
                          <a:spcPts val="0"/>
                        </a:spcAft>
                      </a:pPr>
                      <a:r>
                        <a:rPr lang="en-US" sz="1400" dirty="0">
                          <a:effectLst/>
                        </a:rPr>
                        <a:t>Un-compensated </a:t>
                      </a:r>
                    </a:p>
                    <a:p>
                      <a:pPr marL="0" marR="0" algn="ctr">
                        <a:lnSpc>
                          <a:spcPct val="150000"/>
                        </a:lnSpc>
                        <a:spcBef>
                          <a:spcPts val="0"/>
                        </a:spcBef>
                        <a:spcAft>
                          <a:spcPts val="0"/>
                        </a:spcAft>
                      </a:pPr>
                      <a:r>
                        <a:rPr lang="en-US" sz="1400" dirty="0">
                          <a:effectLst/>
                        </a:rPr>
                        <a:t>(Case 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400" dirty="0">
                          <a:effectLst/>
                        </a:rPr>
                        <a:t>Compensated (Case </a:t>
                      </a:r>
                      <a:r>
                        <a:rPr lang="ar-SA" sz="1400" dirty="0">
                          <a:effectLst/>
                        </a:rPr>
                        <a:t>1</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842241">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DPS [10]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Analytical Method [11]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MBFO</a:t>
                      </a:r>
                    </a:p>
                    <a:p>
                      <a:pPr marL="0" marR="0" algn="ctr">
                        <a:lnSpc>
                          <a:spcPct val="150000"/>
                        </a:lnSpc>
                        <a:spcBef>
                          <a:spcPts val="0"/>
                        </a:spcBef>
                        <a:spcAft>
                          <a:spcPts val="0"/>
                        </a:spcAft>
                      </a:pPr>
                      <a:r>
                        <a:rPr lang="en-US" sz="1400" dirty="0">
                          <a:effectLst/>
                        </a:rPr>
                        <a:t>[12]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GA [13]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182880">
                <a:tc rowSpan="6">
                  <a:txBody>
                    <a:bodyPr/>
                    <a:lstStyle/>
                    <a:p>
                      <a:pPr marL="0" marR="0" algn="ctr">
                        <a:lnSpc>
                          <a:spcPct val="150000"/>
                        </a:lnSpc>
                        <a:spcBef>
                          <a:spcPts val="0"/>
                        </a:spcBef>
                        <a:spcAft>
                          <a:spcPts val="0"/>
                        </a:spcAft>
                      </a:pPr>
                      <a:r>
                        <a:rPr lang="en-US" sz="1400" dirty="0">
                          <a:effectLst/>
                        </a:rPr>
                        <a:t>Optimal locations and sizes of DGs (kW)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2884.8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1847.5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31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1152.5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62719">
                <a:tc>
                  <a:txBody>
                    <a:bodyPr/>
                    <a:lstStyle/>
                    <a:p>
                      <a:pPr marL="0" marR="0" algn="ctr">
                        <a:lnSpc>
                          <a:spcPct val="150000"/>
                        </a:lnSpc>
                        <a:spcBef>
                          <a:spcPts val="0"/>
                        </a:spcBef>
                        <a:spcAft>
                          <a:spcPts val="0"/>
                        </a:spcAft>
                      </a:pPr>
                      <a:r>
                        <a:rPr lang="en-US" sz="14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2884.8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62719">
                <a:tc>
                  <a:txBody>
                    <a:bodyPr/>
                    <a:lstStyle/>
                    <a:p>
                      <a:pPr marL="0" marR="0" algn="ctr">
                        <a:lnSpc>
                          <a:spcPct val="150000"/>
                        </a:lnSpc>
                        <a:spcBef>
                          <a:spcPts val="0"/>
                        </a:spcBef>
                        <a:spcAft>
                          <a:spcPts val="0"/>
                        </a:spcAft>
                      </a:pPr>
                      <a:r>
                        <a:rPr lang="en-US" sz="1400">
                          <a:effectLst/>
                        </a:rPr>
                        <a:t>Total losses (kW)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118.8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93.838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93.751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83.84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dirty="0">
                          <a:effectLst/>
                        </a:rPr>
                        <a:t>74.416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62719">
                <a:tc>
                  <a:txBody>
                    <a:bodyPr/>
                    <a:lstStyle/>
                    <a:p>
                      <a:pPr marL="0" marR="0" algn="ctr">
                        <a:lnSpc>
                          <a:spcPct val="150000"/>
                        </a:lnSpc>
                        <a:spcBef>
                          <a:spcPts val="0"/>
                        </a:spcBef>
                        <a:spcAft>
                          <a:spcPts val="0"/>
                        </a:spcAft>
                      </a:pPr>
                      <a:r>
                        <a:rPr lang="en-US" sz="14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0.0086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0.0079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0.0074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0.0108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0.0046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6138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0.9750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0.9773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0.9777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0.9723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 0.9832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61389">
                <a:tc>
                  <a:txBody>
                    <a:bodyPr/>
                    <a:lstStyle/>
                    <a:p>
                      <a:pPr marL="0" marR="0" algn="ctr">
                        <a:lnSpc>
                          <a:spcPct val="150000"/>
                        </a:lnSpc>
                        <a:spcBef>
                          <a:spcPts val="0"/>
                        </a:spcBef>
                        <a:spcAft>
                          <a:spcPts val="0"/>
                        </a:spcAft>
                      </a:pPr>
                      <a:r>
                        <a:rPr lang="en-US" sz="1400" dirty="0">
                          <a:effectLst/>
                        </a:rPr>
                        <a:t>Maximum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1.0034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a:t>
                      </a:r>
                      <a:r>
                        <a:rPr lang="ar-SA" sz="1400">
                          <a:effectLst/>
                        </a:rPr>
                        <a:t>9972</a:t>
                      </a:r>
                      <a:r>
                        <a:rPr lang="en-US" sz="1400">
                          <a:effectLst/>
                        </a:rPr>
                        <a:t>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527285">
                <a:tc>
                  <a:txBody>
                    <a:bodyPr/>
                    <a:lstStyle/>
                    <a:p>
                      <a:pPr marL="0" marR="0" algn="ctr">
                        <a:lnSpc>
                          <a:spcPct val="150000"/>
                        </a:lnSpc>
                        <a:spcBef>
                          <a:spcPts val="0"/>
                        </a:spcBef>
                        <a:spcAft>
                          <a:spcPts val="0"/>
                        </a:spcAft>
                      </a:pPr>
                      <a:r>
                        <a:rPr lang="en-US" sz="14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0.5967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0.5205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0.5058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a:t>
                      </a:r>
                      <a:r>
                        <a:rPr lang="ar-SA" sz="1400" dirty="0">
                          <a:effectLst/>
                        </a:rPr>
                        <a:t>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2135097231"/>
              </p:ext>
            </p:extLst>
          </p:nvPr>
        </p:nvGraphicFramePr>
        <p:xfrm>
          <a:off x="1325880" y="1346900"/>
          <a:ext cx="7690104" cy="5488368"/>
        </p:xfrm>
        <a:graphic>
          <a:graphicData uri="http://schemas.openxmlformats.org/drawingml/2006/table">
            <a:tbl>
              <a:tblPr firstRow="1" firstCol="1" bandRow="1">
                <a:tableStyleId>{5C22544A-7EE6-4342-B048-85BDC9FD1C3A}</a:tableStyleId>
              </a:tblPr>
              <a:tblGrid>
                <a:gridCol w="2009885">
                  <a:extLst>
                    <a:ext uri="{9D8B030D-6E8A-4147-A177-3AD203B41FA5}">
                      <a16:colId xmlns:a16="http://schemas.microsoft.com/office/drawing/2014/main" val="1931111816"/>
                    </a:ext>
                  </a:extLst>
                </a:gridCol>
                <a:gridCol w="1215938">
                  <a:extLst>
                    <a:ext uri="{9D8B030D-6E8A-4147-A177-3AD203B41FA5}">
                      <a16:colId xmlns:a16="http://schemas.microsoft.com/office/drawing/2014/main" val="3133683469"/>
                    </a:ext>
                  </a:extLst>
                </a:gridCol>
                <a:gridCol w="946564">
                  <a:extLst>
                    <a:ext uri="{9D8B030D-6E8A-4147-A177-3AD203B41FA5}">
                      <a16:colId xmlns:a16="http://schemas.microsoft.com/office/drawing/2014/main" val="1574861435"/>
                    </a:ext>
                  </a:extLst>
                </a:gridCol>
                <a:gridCol w="812294">
                  <a:extLst>
                    <a:ext uri="{9D8B030D-6E8A-4147-A177-3AD203B41FA5}">
                      <a16:colId xmlns:a16="http://schemas.microsoft.com/office/drawing/2014/main" val="3797469258"/>
                    </a:ext>
                  </a:extLst>
                </a:gridCol>
                <a:gridCol w="945731">
                  <a:extLst>
                    <a:ext uri="{9D8B030D-6E8A-4147-A177-3AD203B41FA5}">
                      <a16:colId xmlns:a16="http://schemas.microsoft.com/office/drawing/2014/main" val="1650972230"/>
                    </a:ext>
                  </a:extLst>
                </a:gridCol>
                <a:gridCol w="945731">
                  <a:extLst>
                    <a:ext uri="{9D8B030D-6E8A-4147-A177-3AD203B41FA5}">
                      <a16:colId xmlns:a16="http://schemas.microsoft.com/office/drawing/2014/main" val="3282930018"/>
                    </a:ext>
                  </a:extLst>
                </a:gridCol>
                <a:gridCol w="813961">
                  <a:extLst>
                    <a:ext uri="{9D8B030D-6E8A-4147-A177-3AD203B41FA5}">
                      <a16:colId xmlns:a16="http://schemas.microsoft.com/office/drawing/2014/main" val="3028354889"/>
                    </a:ext>
                  </a:extLst>
                </a:gridCol>
              </a:tblGrid>
              <a:tr h="239781">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ctr">
                        <a:lnSpc>
                          <a:spcPct val="150000"/>
                        </a:lnSpc>
                        <a:spcBef>
                          <a:spcPts val="0"/>
                        </a:spcBef>
                        <a:spcAft>
                          <a:spcPts val="0"/>
                        </a:spcAft>
                      </a:pPr>
                      <a:r>
                        <a:rPr lang="en-US" sz="1400">
                          <a:effectLst/>
                        </a:rPr>
                        <a:t>Un-compensated </a:t>
                      </a:r>
                      <a:endParaRPr lang="en-US" sz="2400">
                        <a:effectLst/>
                      </a:endParaRPr>
                    </a:p>
                    <a:p>
                      <a:pPr marL="0" marR="0" algn="ctr">
                        <a:lnSpc>
                          <a:spcPct val="150000"/>
                        </a:lnSpc>
                        <a:spcBef>
                          <a:spcPts val="0"/>
                        </a:spcBef>
                        <a:spcAft>
                          <a:spcPts val="0"/>
                        </a:spcAft>
                      </a:pPr>
                      <a:r>
                        <a:rPr lang="en-US" sz="1400">
                          <a:effectLst/>
                        </a:rPr>
                        <a:t>(Case </a:t>
                      </a:r>
                      <a:r>
                        <a:rPr lang="ar-SA" sz="1400">
                          <a:effectLst/>
                        </a:rPr>
                        <a:t>0</a:t>
                      </a: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400" dirty="0">
                          <a:effectLst/>
                        </a:rPr>
                        <a:t>Compensated (Case </a:t>
                      </a:r>
                      <a:r>
                        <a:rPr lang="ar-SA" sz="1400" dirty="0">
                          <a:effectLst/>
                        </a:rPr>
                        <a:t>2</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636744">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Analytical Approach [18]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611335">
                <a:tc rowSpan="4">
                  <a:txBody>
                    <a:bodyPr/>
                    <a:lstStyle/>
                    <a:p>
                      <a:pPr marL="0" marR="0" algn="ctr">
                        <a:lnSpc>
                          <a:spcPct val="150000"/>
                        </a:lnSpc>
                        <a:spcBef>
                          <a:spcPts val="0"/>
                        </a:spcBef>
                        <a:spcAft>
                          <a:spcPts val="0"/>
                        </a:spcAft>
                      </a:pPr>
                      <a:r>
                        <a:rPr lang="en-US" sz="1400">
                          <a:effectLst/>
                        </a:rPr>
                        <a:t>Optimal locations and sizes of DGs (kW, kVAR)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399085">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1863.3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39506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1136.7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404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399085">
                <a:tc>
                  <a:txBody>
                    <a:bodyPr/>
                    <a:lstStyle/>
                    <a:p>
                      <a:pPr marL="0" marR="0" algn="ctr">
                        <a:lnSpc>
                          <a:spcPct val="150000"/>
                        </a:lnSpc>
                        <a:spcBef>
                          <a:spcPts val="0"/>
                        </a:spcBef>
                        <a:spcAft>
                          <a:spcPts val="0"/>
                        </a:spcAft>
                      </a:pPr>
                      <a:r>
                        <a:rPr lang="en-US" sz="14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40486">
                <a:tc>
                  <a:txBody>
                    <a:bodyPr/>
                    <a:lstStyle/>
                    <a:p>
                      <a:pPr marL="0" marR="0" algn="ctr">
                        <a:lnSpc>
                          <a:spcPct val="150000"/>
                        </a:lnSpc>
                        <a:spcBef>
                          <a:spcPts val="0"/>
                        </a:spcBef>
                        <a:spcAft>
                          <a:spcPts val="0"/>
                        </a:spcAft>
                      </a:pPr>
                      <a:r>
                        <a:rPr lang="en-US" sz="1400">
                          <a:effectLst/>
                        </a:rPr>
                        <a:t>Total losses (kW)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dirty="0">
                          <a:effectLst/>
                        </a:rPr>
                        <a:t>49.415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25.348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40486">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0.004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513839">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0.9832 (#34)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 9888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513839">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1.0015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0.9978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395067">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0. 7552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2543652650"/>
              </p:ext>
            </p:extLst>
          </p:nvPr>
        </p:nvGraphicFramePr>
        <p:xfrm>
          <a:off x="1158240" y="1350736"/>
          <a:ext cx="9875520" cy="5412298"/>
        </p:xfrm>
        <a:graphic>
          <a:graphicData uri="http://schemas.openxmlformats.org/drawingml/2006/table">
            <a:tbl>
              <a:tblPr firstRow="1" firstCol="1" bandRow="1">
                <a:tableStyleId>{5C22544A-7EE6-4342-B048-85BDC9FD1C3A}</a:tableStyleId>
              </a:tblPr>
              <a:tblGrid>
                <a:gridCol w="822960">
                  <a:extLst>
                    <a:ext uri="{9D8B030D-6E8A-4147-A177-3AD203B41FA5}">
                      <a16:colId xmlns:a16="http://schemas.microsoft.com/office/drawing/2014/main" val="1119053411"/>
                    </a:ext>
                  </a:extLst>
                </a:gridCol>
                <a:gridCol w="822960">
                  <a:extLst>
                    <a:ext uri="{9D8B030D-6E8A-4147-A177-3AD203B41FA5}">
                      <a16:colId xmlns:a16="http://schemas.microsoft.com/office/drawing/2014/main" val="1322280877"/>
                    </a:ext>
                  </a:extLst>
                </a:gridCol>
                <a:gridCol w="822960">
                  <a:extLst>
                    <a:ext uri="{9D8B030D-6E8A-4147-A177-3AD203B41FA5}">
                      <a16:colId xmlns:a16="http://schemas.microsoft.com/office/drawing/2014/main" val="2781901895"/>
                    </a:ext>
                  </a:extLst>
                </a:gridCol>
                <a:gridCol w="822960">
                  <a:extLst>
                    <a:ext uri="{9D8B030D-6E8A-4147-A177-3AD203B41FA5}">
                      <a16:colId xmlns:a16="http://schemas.microsoft.com/office/drawing/2014/main" val="2149764812"/>
                    </a:ext>
                  </a:extLst>
                </a:gridCol>
                <a:gridCol w="822960">
                  <a:extLst>
                    <a:ext uri="{9D8B030D-6E8A-4147-A177-3AD203B41FA5}">
                      <a16:colId xmlns:a16="http://schemas.microsoft.com/office/drawing/2014/main" val="3533957554"/>
                    </a:ext>
                  </a:extLst>
                </a:gridCol>
                <a:gridCol w="822960">
                  <a:extLst>
                    <a:ext uri="{9D8B030D-6E8A-4147-A177-3AD203B41FA5}">
                      <a16:colId xmlns:a16="http://schemas.microsoft.com/office/drawing/2014/main" val="4953709"/>
                    </a:ext>
                  </a:extLst>
                </a:gridCol>
                <a:gridCol w="822960">
                  <a:extLst>
                    <a:ext uri="{9D8B030D-6E8A-4147-A177-3AD203B41FA5}">
                      <a16:colId xmlns:a16="http://schemas.microsoft.com/office/drawing/2014/main" val="3937188907"/>
                    </a:ext>
                  </a:extLst>
                </a:gridCol>
                <a:gridCol w="822960">
                  <a:extLst>
                    <a:ext uri="{9D8B030D-6E8A-4147-A177-3AD203B41FA5}">
                      <a16:colId xmlns:a16="http://schemas.microsoft.com/office/drawing/2014/main" val="4032308869"/>
                    </a:ext>
                  </a:extLst>
                </a:gridCol>
                <a:gridCol w="822960">
                  <a:extLst>
                    <a:ext uri="{9D8B030D-6E8A-4147-A177-3AD203B41FA5}">
                      <a16:colId xmlns:a16="http://schemas.microsoft.com/office/drawing/2014/main" val="182561576"/>
                    </a:ext>
                  </a:extLst>
                </a:gridCol>
                <a:gridCol w="822960">
                  <a:extLst>
                    <a:ext uri="{9D8B030D-6E8A-4147-A177-3AD203B41FA5}">
                      <a16:colId xmlns:a16="http://schemas.microsoft.com/office/drawing/2014/main" val="726883219"/>
                    </a:ext>
                  </a:extLst>
                </a:gridCol>
                <a:gridCol w="822960">
                  <a:extLst>
                    <a:ext uri="{9D8B030D-6E8A-4147-A177-3AD203B41FA5}">
                      <a16:colId xmlns:a16="http://schemas.microsoft.com/office/drawing/2014/main" val="1529336871"/>
                    </a:ext>
                  </a:extLst>
                </a:gridCol>
                <a:gridCol w="822960">
                  <a:extLst>
                    <a:ext uri="{9D8B030D-6E8A-4147-A177-3AD203B41FA5}">
                      <a16:colId xmlns:a16="http://schemas.microsoft.com/office/drawing/2014/main" val="2673230365"/>
                    </a:ext>
                  </a:extLst>
                </a:gridCol>
              </a:tblGrid>
              <a:tr h="274320">
                <a:tc rowSpan="2">
                  <a:txBody>
                    <a:bodyPr/>
                    <a:lstStyle/>
                    <a:p>
                      <a:pPr marL="0" marR="0" algn="ctr">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ctr">
                        <a:lnSpc>
                          <a:spcPct val="150000"/>
                        </a:lnSpc>
                        <a:spcBef>
                          <a:spcPts val="0"/>
                        </a:spcBef>
                        <a:spcAft>
                          <a:spcPts val="0"/>
                        </a:spcAft>
                      </a:pPr>
                      <a:r>
                        <a:rPr lang="en-US" sz="1000" dirty="0">
                          <a:effectLst/>
                        </a:rPr>
                        <a:t>Un-compensated</a:t>
                      </a:r>
                      <a:endParaRPr lang="en-US" sz="1400" dirty="0">
                        <a:effectLst/>
                      </a:endParaRPr>
                    </a:p>
                    <a:p>
                      <a:pPr marL="0" marR="0" algn="ctr">
                        <a:lnSpc>
                          <a:spcPct val="150000"/>
                        </a:lnSpc>
                        <a:spcBef>
                          <a:spcPts val="0"/>
                        </a:spcBef>
                        <a:spcAft>
                          <a:spcPts val="0"/>
                        </a:spcAft>
                      </a:pPr>
                      <a:r>
                        <a:rPr lang="en-US" sz="1000" dirty="0">
                          <a:effectLst/>
                        </a:rPr>
                        <a:t>(Case </a:t>
                      </a:r>
                      <a:r>
                        <a:rPr lang="ar-SA" sz="1000" dirty="0">
                          <a:effectLst/>
                        </a:rPr>
                        <a:t>0</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1000" dirty="0">
                          <a:effectLst/>
                        </a:rPr>
                        <a:t>Compensated (Case 3)</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27432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PGSA [14]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BFA [15]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GA [16]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APSO [17]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274320">
                <a:tc rowSpan="3">
                  <a:txBody>
                    <a:bodyPr/>
                    <a:lstStyle/>
                    <a:p>
                      <a:pPr marL="0" marR="0" algn="ctr">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7</a:t>
                      </a:r>
                      <a:endParaRPr lang="en-US" sz="1400" dirty="0">
                        <a:effectLst/>
                      </a:endParaRPr>
                    </a:p>
                    <a:p>
                      <a:pPr marL="0" marR="0" algn="ctr">
                        <a:lnSpc>
                          <a:spcPct val="150000"/>
                        </a:lnSpc>
                        <a:spcBef>
                          <a:spcPts val="0"/>
                        </a:spcBef>
                        <a:spcAft>
                          <a:spcPts val="0"/>
                        </a:spcAft>
                      </a:pPr>
                      <a:r>
                        <a:rPr lang="en-US" sz="1000" dirty="0">
                          <a:effectLst/>
                        </a:rPr>
                        <a:t>buses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1050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896.88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200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750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758.562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24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862.755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74320">
                <a:tc>
                  <a:txBody>
                    <a:bodyPr/>
                    <a:lstStyle/>
                    <a:p>
                      <a:pPr marL="0" marR="0" algn="ctr">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2039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1500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1629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1800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ar-SA" sz="1000">
                          <a:effectLst/>
                        </a:rPr>
                        <a:t>2482.5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274320">
                <a:tc>
                  <a:txBody>
                    <a:bodyPr/>
                    <a:lstStyle/>
                    <a:p>
                      <a:pPr marL="0" marR="0" algn="ctr">
                        <a:lnSpc>
                          <a:spcPct val="150000"/>
                        </a:lnSpc>
                        <a:spcBef>
                          <a:spcPts val="0"/>
                        </a:spcBef>
                        <a:spcAft>
                          <a:spcPts val="0"/>
                        </a:spcAft>
                      </a:pPr>
                      <a:r>
                        <a:rPr lang="en-US" sz="1000">
                          <a:effectLst/>
                        </a:rPr>
                        <a:t>Total losses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169.167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169.07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168.955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168.023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160.</a:t>
                      </a:r>
                      <a:r>
                        <a:rPr lang="ar-SA" sz="1000">
                          <a:effectLst/>
                        </a:rPr>
                        <a:t>4252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74320">
                <a:tc>
                  <a:txBody>
                    <a:bodyPr/>
                    <a:lstStyle/>
                    <a:p>
                      <a:pPr marL="0" marR="0" algn="ctr">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0.0368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0.0394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0.0408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0.0344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274320">
                <a:tc>
                  <a:txBody>
                    <a:bodyPr/>
                    <a:lstStyle/>
                    <a:p>
                      <a:pPr marL="0" marR="0" algn="ctr">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0.9492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0.9491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0.9416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274320">
                <a:tc>
                  <a:txBody>
                    <a:bodyPr/>
                    <a:lstStyle/>
                    <a:p>
                      <a:pPr marL="0" marR="0" algn="ctr">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0.995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0.9949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0.9952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274320">
                <a:tc>
                  <a:txBody>
                    <a:bodyPr/>
                    <a:lstStyle/>
                    <a:p>
                      <a:pPr marL="0" marR="0" algn="ctr">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0.9842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0.9658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0.9738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0.9965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923045618"/>
              </p:ext>
            </p:extLst>
          </p:nvPr>
        </p:nvGraphicFramePr>
        <p:xfrm>
          <a:off x="1524000" y="1346899"/>
          <a:ext cx="9144000" cy="5293746"/>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300467120"/>
                    </a:ext>
                  </a:extLst>
                </a:gridCol>
                <a:gridCol w="1828800">
                  <a:extLst>
                    <a:ext uri="{9D8B030D-6E8A-4147-A177-3AD203B41FA5}">
                      <a16:colId xmlns:a16="http://schemas.microsoft.com/office/drawing/2014/main" val="4256536182"/>
                    </a:ext>
                  </a:extLst>
                </a:gridCol>
                <a:gridCol w="1828800">
                  <a:extLst>
                    <a:ext uri="{9D8B030D-6E8A-4147-A177-3AD203B41FA5}">
                      <a16:colId xmlns:a16="http://schemas.microsoft.com/office/drawing/2014/main" val="1329548759"/>
                    </a:ext>
                  </a:extLst>
                </a:gridCol>
                <a:gridCol w="1828800">
                  <a:extLst>
                    <a:ext uri="{9D8B030D-6E8A-4147-A177-3AD203B41FA5}">
                      <a16:colId xmlns:a16="http://schemas.microsoft.com/office/drawing/2014/main" val="2671003117"/>
                    </a:ext>
                  </a:extLst>
                </a:gridCol>
                <a:gridCol w="1828800">
                  <a:extLst>
                    <a:ext uri="{9D8B030D-6E8A-4147-A177-3AD203B41FA5}">
                      <a16:colId xmlns:a16="http://schemas.microsoft.com/office/drawing/2014/main" val="1138716626"/>
                    </a:ext>
                  </a:extLst>
                </a:gridCol>
              </a:tblGrid>
              <a:tr h="0">
                <a:tc rowSpan="2">
                  <a:txBody>
                    <a:bodyPr/>
                    <a:lstStyle/>
                    <a:p>
                      <a:pPr marL="0" marR="0" algn="ctr">
                        <a:lnSpc>
                          <a:spcPct val="150000"/>
                        </a:lnSpc>
                        <a:spcBef>
                          <a:spcPts val="0"/>
                        </a:spcBef>
                        <a:spcAft>
                          <a:spcPts val="0"/>
                        </a:spcAft>
                      </a:pPr>
                      <a:r>
                        <a:rPr lang="en-US" sz="12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ctr">
                        <a:lnSpc>
                          <a:spcPct val="150000"/>
                        </a:lnSpc>
                        <a:spcBef>
                          <a:spcPts val="0"/>
                        </a:spcBef>
                        <a:spcAft>
                          <a:spcPts val="0"/>
                        </a:spcAft>
                      </a:pPr>
                      <a:r>
                        <a:rPr lang="en-US" sz="1200" dirty="0">
                          <a:effectLst/>
                        </a:rPr>
                        <a:t>Un-compensated</a:t>
                      </a:r>
                      <a:endParaRPr lang="en-US" sz="2000" dirty="0">
                        <a:effectLst/>
                      </a:endParaRPr>
                    </a:p>
                    <a:p>
                      <a:pPr marL="0" marR="0" algn="ctr">
                        <a:lnSpc>
                          <a:spcPct val="150000"/>
                        </a:lnSpc>
                        <a:spcBef>
                          <a:spcPts val="0"/>
                        </a:spcBef>
                        <a:spcAft>
                          <a:spcPts val="0"/>
                        </a:spcAft>
                      </a:pPr>
                      <a:r>
                        <a:rPr lang="en-US" sz="1200" dirty="0">
                          <a:effectLst/>
                        </a:rPr>
                        <a:t>(Case </a:t>
                      </a:r>
                      <a:r>
                        <a:rPr lang="ar-SA" sz="1200" dirty="0">
                          <a:effectLst/>
                        </a:rPr>
                        <a:t>0</a:t>
                      </a:r>
                      <a:r>
                        <a:rPr lang="en-US" sz="12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200">
                          <a:effectLst/>
                        </a:rPr>
                        <a:t>Compensated (Case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310289"/>
                  </a:ext>
                </a:extLst>
              </a:tr>
              <a:tr h="0">
                <a:tc rowSpan="3">
                  <a:txBody>
                    <a:bodyPr/>
                    <a:lstStyle/>
                    <a:p>
                      <a:pPr marL="0" marR="0" algn="ctr">
                        <a:lnSpc>
                          <a:spcPct val="150000"/>
                        </a:lnSpc>
                        <a:spcBef>
                          <a:spcPts val="0"/>
                        </a:spcBef>
                        <a:spcAft>
                          <a:spcPts val="0"/>
                        </a:spcAft>
                      </a:pPr>
                      <a:r>
                        <a:rPr lang="en-US" sz="12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800" dirty="0">
                          <a:effectLst/>
                        </a:rPr>
                        <a:t>-</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600" dirty="0">
                          <a:effectLst/>
                        </a:rPr>
                        <a:t>9</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600">
                          <a:effectLst/>
                        </a:rPr>
                        <a:t>952.8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3769264641"/>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600" dirty="0">
                          <a:effectLst/>
                        </a:rPr>
                        <a:t>21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600" dirty="0">
                          <a:effectLst/>
                        </a:rPr>
                        <a:t>1125.5</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540985519"/>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600" dirty="0">
                          <a:effectLst/>
                        </a:rPr>
                        <a:t>25</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600" dirty="0">
                          <a:effectLst/>
                        </a:rPr>
                        <a:t>921.6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660626861"/>
                  </a:ext>
                </a:extLst>
              </a:tr>
              <a:tr h="0">
                <a:tc>
                  <a:txBody>
                    <a:bodyPr/>
                    <a:lstStyle/>
                    <a:p>
                      <a:pPr marL="0" marR="0" algn="ctr">
                        <a:lnSpc>
                          <a:spcPct val="150000"/>
                        </a:lnSpc>
                        <a:spcBef>
                          <a:spcPts val="0"/>
                        </a:spcBef>
                        <a:spcAft>
                          <a:spcPts val="0"/>
                        </a:spcAft>
                      </a:pPr>
                      <a:r>
                        <a:rPr lang="en-US" sz="1200">
                          <a:effectLst/>
                        </a:rPr>
                        <a:t>Total DGs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3000</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91309"/>
                  </a:ext>
                </a:extLst>
              </a:tr>
              <a:tr h="0">
                <a:tc rowSpan="3">
                  <a:txBody>
                    <a:bodyPr/>
                    <a:lstStyle/>
                    <a:p>
                      <a:pPr marL="0" marR="0" algn="ctr">
                        <a:lnSpc>
                          <a:spcPct val="150000"/>
                        </a:lnSpc>
                        <a:spcBef>
                          <a:spcPts val="0"/>
                        </a:spcBef>
                        <a:spcAft>
                          <a:spcPts val="0"/>
                        </a:spcAft>
                      </a:pPr>
                      <a:r>
                        <a:rPr lang="en-US" sz="12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800">
                          <a:effectLst/>
                        </a:rPr>
                        <a:t> </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600" dirty="0">
                          <a:effectLst/>
                        </a:rPr>
                        <a:t>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600" dirty="0">
                          <a:effectLst/>
                        </a:rPr>
                        <a:t>1110.4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647262657"/>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dirty="0">
                          <a:effectLst/>
                        </a:rPr>
                        <a:t>24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600" dirty="0">
                          <a:effectLst/>
                        </a:rPr>
                        <a:t>816.6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759753464"/>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600" dirty="0">
                          <a:effectLst/>
                        </a:rPr>
                        <a:t> </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600" dirty="0">
                          <a:effectLst/>
                        </a:rPr>
                        <a:t> </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3950452631"/>
                  </a:ext>
                </a:extLst>
              </a:tr>
              <a:tr h="0">
                <a:tc>
                  <a:txBody>
                    <a:bodyPr/>
                    <a:lstStyle/>
                    <a:p>
                      <a:pPr marL="0" marR="0" algn="ctr">
                        <a:lnSpc>
                          <a:spcPct val="150000"/>
                        </a:lnSpc>
                        <a:spcBef>
                          <a:spcPts val="0"/>
                        </a:spcBef>
                        <a:spcAft>
                          <a:spcPts val="0"/>
                        </a:spcAft>
                      </a:pPr>
                      <a:r>
                        <a:rPr lang="en-US" sz="1200">
                          <a:effectLst/>
                        </a:rPr>
                        <a:t>Total capacitors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1927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942391"/>
                  </a:ext>
                </a:extLst>
              </a:tr>
              <a:tr h="0">
                <a:tc>
                  <a:txBody>
                    <a:bodyPr/>
                    <a:lstStyle/>
                    <a:p>
                      <a:pPr marL="0" marR="0" algn="ctr">
                        <a:lnSpc>
                          <a:spcPct val="150000"/>
                        </a:lnSpc>
                        <a:spcBef>
                          <a:spcPts val="0"/>
                        </a:spcBef>
                        <a:spcAft>
                          <a:spcPts val="0"/>
                        </a:spcAft>
                      </a:pPr>
                      <a:r>
                        <a:rPr lang="en-US" sz="12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a:effectLst/>
                        </a:rPr>
                        <a:t>221.752</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18.15</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5122888"/>
                  </a:ext>
                </a:extLst>
              </a:tr>
              <a:tr h="0">
                <a:tc>
                  <a:txBody>
                    <a:bodyPr/>
                    <a:lstStyle/>
                    <a:p>
                      <a:pPr marL="0" marR="0" algn="ctr">
                        <a:lnSpc>
                          <a:spcPct val="150000"/>
                        </a:lnSpc>
                        <a:spcBef>
                          <a:spcPts val="0"/>
                        </a:spcBef>
                        <a:spcAft>
                          <a:spcPts val="0"/>
                        </a:spcAft>
                      </a:pPr>
                      <a:r>
                        <a:rPr lang="en-US" sz="12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a:effectLst/>
                        </a:rPr>
                        <a:t>0.0483</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0.0023</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8480392"/>
                  </a:ext>
                </a:extLst>
              </a:tr>
              <a:tr h="0">
                <a:tc>
                  <a:txBody>
                    <a:bodyPr/>
                    <a:lstStyle/>
                    <a:p>
                      <a:pPr marL="0" marR="0" algn="ctr">
                        <a:lnSpc>
                          <a:spcPct val="150000"/>
                        </a:lnSpc>
                        <a:spcBef>
                          <a:spcPts val="0"/>
                        </a:spcBef>
                        <a:spcAft>
                          <a:spcPts val="0"/>
                        </a:spcAft>
                      </a:pPr>
                      <a:r>
                        <a:rPr lang="en-US" sz="12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a:effectLst/>
                        </a:rPr>
                        <a:t>0.9417 (#27)</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0.9892 (#33)</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2712184"/>
                  </a:ext>
                </a:extLst>
              </a:tr>
              <a:tr h="0">
                <a:tc>
                  <a:txBody>
                    <a:bodyPr/>
                    <a:lstStyle/>
                    <a:p>
                      <a:pPr marL="0" marR="0" algn="ctr">
                        <a:lnSpc>
                          <a:spcPct val="150000"/>
                        </a:lnSpc>
                        <a:spcBef>
                          <a:spcPts val="0"/>
                        </a:spcBef>
                        <a:spcAft>
                          <a:spcPts val="0"/>
                        </a:spcAft>
                      </a:pPr>
                      <a:r>
                        <a:rPr lang="en-US" sz="12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0.9941 (#2)</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0.998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605868"/>
                  </a:ext>
                </a:extLst>
              </a:tr>
              <a:tr h="0">
                <a:tc>
                  <a:txBody>
                    <a:bodyPr/>
                    <a:lstStyle/>
                    <a:p>
                      <a:pPr marL="0" marR="0" algn="ctr">
                        <a:lnSpc>
                          <a:spcPct val="150000"/>
                        </a:lnSpc>
                        <a:spcBef>
                          <a:spcPts val="0"/>
                        </a:spcBef>
                        <a:spcAft>
                          <a:spcPts val="0"/>
                        </a:spcAft>
                      </a:pPr>
                      <a:r>
                        <a:rPr lang="en-US" sz="12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0.85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600" dirty="0">
                          <a:effectLst/>
                        </a:rPr>
                        <a:t>0.8656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299279809"/>
              </p:ext>
            </p:extLst>
          </p:nvPr>
        </p:nvGraphicFramePr>
        <p:xfrm>
          <a:off x="414151" y="1281435"/>
          <a:ext cx="10972800" cy="524955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642325693"/>
                    </a:ext>
                  </a:extLst>
                </a:gridCol>
                <a:gridCol w="2743200">
                  <a:extLst>
                    <a:ext uri="{9D8B030D-6E8A-4147-A177-3AD203B41FA5}">
                      <a16:colId xmlns:a16="http://schemas.microsoft.com/office/drawing/2014/main" val="2312172768"/>
                    </a:ext>
                  </a:extLst>
                </a:gridCol>
                <a:gridCol w="2743200">
                  <a:extLst>
                    <a:ext uri="{9D8B030D-6E8A-4147-A177-3AD203B41FA5}">
                      <a16:colId xmlns:a16="http://schemas.microsoft.com/office/drawing/2014/main" val="2706736999"/>
                    </a:ext>
                  </a:extLst>
                </a:gridCol>
                <a:gridCol w="2743200">
                  <a:extLst>
                    <a:ext uri="{9D8B030D-6E8A-4147-A177-3AD203B41FA5}">
                      <a16:colId xmlns:a16="http://schemas.microsoft.com/office/drawing/2014/main" val="1851936399"/>
                    </a:ext>
                  </a:extLst>
                </a:gridCol>
              </a:tblGrid>
              <a:tr h="0">
                <a:tc rowSpan="2">
                  <a:txBody>
                    <a:bodyPr/>
                    <a:lstStyle/>
                    <a:p>
                      <a:pPr marL="0" marR="0" algn="ctr">
                        <a:lnSpc>
                          <a:spcPct val="150000"/>
                        </a:lnSpc>
                        <a:spcBef>
                          <a:spcPts val="0"/>
                        </a:spcBef>
                        <a:spcAft>
                          <a:spcPts val="80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ctr">
                        <a:lnSpc>
                          <a:spcPct val="150000"/>
                        </a:lnSpc>
                        <a:spcBef>
                          <a:spcPts val="0"/>
                        </a:spcBef>
                        <a:spcAft>
                          <a:spcPts val="800"/>
                        </a:spcAft>
                      </a:pPr>
                      <a:r>
                        <a:rPr lang="en-US" sz="1600">
                          <a:effectLst/>
                        </a:rPr>
                        <a:t>Base case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600">
                          <a:effectLst/>
                        </a:rPr>
                        <a:t>Case 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800"/>
                        </a:spcAft>
                      </a:pPr>
                      <a:r>
                        <a:rPr lang="en-US" sz="1600">
                          <a:effectLst/>
                        </a:rPr>
                        <a:t>FPA [9]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Proposed method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0">
                <a:tc>
                  <a:txBody>
                    <a:bodyPr/>
                    <a:lstStyle/>
                    <a:p>
                      <a:pPr marL="0" marR="0" algn="ctr">
                        <a:lnSpc>
                          <a:spcPct val="150000"/>
                        </a:lnSpc>
                        <a:spcBef>
                          <a:spcPts val="0"/>
                        </a:spcBef>
                        <a:spcAft>
                          <a:spcPts val="800"/>
                        </a:spcAft>
                      </a:pPr>
                      <a:r>
                        <a:rPr lang="en-US" sz="1600" dirty="0">
                          <a:effectLst/>
                        </a:rPr>
                        <a:t>DG size (kW, </a:t>
                      </a:r>
                      <a:r>
                        <a:rPr lang="en-US" sz="1600" dirty="0" err="1">
                          <a:effectLst/>
                        </a:rPr>
                        <a:t>kVAR</a:t>
                      </a:r>
                      <a:r>
                        <a:rPr lang="en-US" sz="1600" dirty="0">
                          <a:effectLst/>
                        </a:rPr>
                        <a:t>) and location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2086, 1292.8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799.3, 387.09 (#31),</a:t>
                      </a:r>
                      <a:endParaRPr lang="en-US" sz="2400" dirty="0">
                        <a:effectLst/>
                      </a:endParaRPr>
                    </a:p>
                    <a:p>
                      <a:pPr marL="0" marR="0" algn="ctr">
                        <a:lnSpc>
                          <a:spcPct val="150000"/>
                        </a:lnSpc>
                        <a:spcBef>
                          <a:spcPts val="0"/>
                        </a:spcBef>
                        <a:spcAft>
                          <a:spcPts val="800"/>
                        </a:spcAft>
                      </a:pPr>
                      <a:r>
                        <a:rPr lang="en-US" sz="1600" dirty="0">
                          <a:effectLst/>
                        </a:rPr>
                        <a:t>946.5, 458.37 (#24),</a:t>
                      </a:r>
                      <a:endParaRPr lang="en-US" sz="2400" dirty="0">
                        <a:effectLst/>
                      </a:endParaRPr>
                    </a:p>
                    <a:p>
                      <a:pPr marL="0" marR="0" algn="ctr">
                        <a:lnSpc>
                          <a:spcPct val="150000"/>
                        </a:lnSpc>
                        <a:spcBef>
                          <a:spcPts val="0"/>
                        </a:spcBef>
                        <a:spcAft>
                          <a:spcPts val="800"/>
                        </a:spcAft>
                      </a:pPr>
                      <a:r>
                        <a:rPr lang="en-US" sz="1600" dirty="0">
                          <a:effectLst/>
                        </a:rPr>
                        <a:t>1254.2, 607.39 (#21)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0">
                <a:tc>
                  <a:txBody>
                    <a:bodyPr/>
                    <a:lstStyle/>
                    <a:p>
                      <a:pPr marL="0" marR="0" algn="ctr">
                        <a:lnSpc>
                          <a:spcPct val="150000"/>
                        </a:lnSpc>
                        <a:spcBef>
                          <a:spcPts val="0"/>
                        </a:spcBef>
                        <a:spcAft>
                          <a:spcPts val="800"/>
                        </a:spcAft>
                      </a:pPr>
                      <a:r>
                        <a:rPr lang="en-US" sz="1600">
                          <a:effectLst/>
                        </a:rPr>
                        <a:t>Capacitor size (kVAR) and location</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1250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365.568 (#8)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0">
                <a:tc>
                  <a:txBody>
                    <a:bodyPr/>
                    <a:lstStyle/>
                    <a:p>
                      <a:pPr marL="0" marR="0" algn="ctr">
                        <a:lnSpc>
                          <a:spcPct val="150000"/>
                        </a:lnSpc>
                        <a:spcBef>
                          <a:spcPts val="0"/>
                        </a:spcBef>
                        <a:spcAft>
                          <a:spcPts val="800"/>
                        </a:spcAft>
                      </a:pPr>
                      <a:r>
                        <a:rPr lang="en-US" sz="1600">
                          <a:effectLst/>
                        </a:rPr>
                        <a:t>Total size of DGs (kW,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2086, 1292.8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3000, 1452.86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0">
                <a:tc>
                  <a:txBody>
                    <a:bodyPr/>
                    <a:lstStyle/>
                    <a:p>
                      <a:pPr marL="0" marR="0" algn="ctr">
                        <a:lnSpc>
                          <a:spcPct val="150000"/>
                        </a:lnSpc>
                        <a:spcBef>
                          <a:spcPts val="0"/>
                        </a:spcBef>
                        <a:spcAft>
                          <a:spcPts val="800"/>
                        </a:spcAft>
                      </a:pPr>
                      <a:r>
                        <a:rPr lang="en-US" sz="1600">
                          <a:effectLst/>
                        </a:rPr>
                        <a:t>Total size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1250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1112.9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0">
                <a:tc>
                  <a:txBody>
                    <a:bodyPr/>
                    <a:lstStyle/>
                    <a:p>
                      <a:pPr marL="0" marR="0" algn="ctr">
                        <a:lnSpc>
                          <a:spcPct val="150000"/>
                        </a:lnSpc>
                        <a:spcBef>
                          <a:spcPts val="0"/>
                        </a:spcBef>
                        <a:spcAft>
                          <a:spcPts val="800"/>
                        </a:spcAft>
                      </a:pPr>
                      <a:r>
                        <a:rPr lang="en-US" sz="1600">
                          <a:effectLst/>
                        </a:rPr>
                        <a:t>f</a:t>
                      </a:r>
                      <a:r>
                        <a:rPr lang="en-US" sz="1600" baseline="-25000">
                          <a:effectLst/>
                        </a:rPr>
                        <a:t>1</a:t>
                      </a:r>
                      <a:r>
                        <a:rPr lang="en-US" sz="1600">
                          <a:effectLst/>
                        </a:rPr>
                        <a:t> [Loss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58.8298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17.1153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0">
                <a:tc>
                  <a:txBody>
                    <a:bodyPr/>
                    <a:lstStyle/>
                    <a:p>
                      <a:pPr marL="0" marR="0" algn="ctr">
                        <a:lnSpc>
                          <a:spcPct val="150000"/>
                        </a:lnSpc>
                        <a:spcBef>
                          <a:spcPts val="0"/>
                        </a:spcBef>
                        <a:spcAft>
                          <a:spcPts val="80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0">
                <a:tc>
                  <a:txBody>
                    <a:bodyPr/>
                    <a:lstStyle/>
                    <a:p>
                      <a:pPr marL="0" marR="0" algn="ctr">
                        <a:lnSpc>
                          <a:spcPct val="150000"/>
                        </a:lnSpc>
                        <a:spcBef>
                          <a:spcPts val="0"/>
                        </a:spcBef>
                        <a:spcAft>
                          <a:spcPts val="800"/>
                        </a:spcAft>
                      </a:pPr>
                      <a:r>
                        <a:rPr lang="en-US" sz="1600">
                          <a:effectLst/>
                        </a:rPr>
                        <a:t>Min. voltage (p.u.)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0.9751 (#34)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0.99 (#12)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0">
                <a:tc>
                  <a:txBody>
                    <a:bodyPr/>
                    <a:lstStyle/>
                    <a:p>
                      <a:pPr marL="0" marR="0" algn="ctr">
                        <a:lnSpc>
                          <a:spcPct val="150000"/>
                        </a:lnSpc>
                        <a:spcBef>
                          <a:spcPts val="0"/>
                        </a:spcBef>
                        <a:spcAft>
                          <a:spcPts val="800"/>
                        </a:spcAft>
                      </a:pPr>
                      <a:r>
                        <a:rPr lang="en-US" sz="1600">
                          <a:effectLst/>
                        </a:rPr>
                        <a:t>Overall p.f.</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0.8436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0.8405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2918421721"/>
              </p:ext>
            </p:extLst>
          </p:nvPr>
        </p:nvGraphicFramePr>
        <p:xfrm>
          <a:off x="1920240" y="1402079"/>
          <a:ext cx="8778240" cy="4946493"/>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3743156965"/>
                    </a:ext>
                  </a:extLst>
                </a:gridCol>
                <a:gridCol w="2194560">
                  <a:extLst>
                    <a:ext uri="{9D8B030D-6E8A-4147-A177-3AD203B41FA5}">
                      <a16:colId xmlns:a16="http://schemas.microsoft.com/office/drawing/2014/main" val="3856729790"/>
                    </a:ext>
                  </a:extLst>
                </a:gridCol>
                <a:gridCol w="2194560">
                  <a:extLst>
                    <a:ext uri="{9D8B030D-6E8A-4147-A177-3AD203B41FA5}">
                      <a16:colId xmlns:a16="http://schemas.microsoft.com/office/drawing/2014/main" val="3855500217"/>
                    </a:ext>
                  </a:extLst>
                </a:gridCol>
                <a:gridCol w="2194560">
                  <a:extLst>
                    <a:ext uri="{9D8B030D-6E8A-4147-A177-3AD203B41FA5}">
                      <a16:colId xmlns:a16="http://schemas.microsoft.com/office/drawing/2014/main" val="1849460573"/>
                    </a:ext>
                  </a:extLst>
                </a:gridCol>
              </a:tblGrid>
              <a:tr h="1183318">
                <a:tc>
                  <a:txBody>
                    <a:bodyPr/>
                    <a:lstStyle/>
                    <a:p>
                      <a:pPr marL="0" marR="0" algn="ctr">
                        <a:lnSpc>
                          <a:spcPct val="150000"/>
                        </a:lnSpc>
                        <a:spcBef>
                          <a:spcPts val="0"/>
                        </a:spcBef>
                        <a:spcAft>
                          <a:spcPts val="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ctr">
                        <a:lnSpc>
                          <a:spcPct val="150000"/>
                        </a:lnSpc>
                        <a:spcBef>
                          <a:spcPts val="0"/>
                        </a:spcBef>
                        <a:spcAft>
                          <a:spcPts val="0"/>
                        </a:spcAft>
                      </a:pPr>
                      <a:r>
                        <a:rPr lang="en-US" sz="16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1999.9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a:t>
                      </a:r>
                      <a:r>
                        <a:rPr lang="ar-SA" sz="1600">
                          <a:effectLst/>
                        </a:rPr>
                        <a:t>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600">
                          <a:effectLst/>
                        </a:rPr>
                        <a:t>3999.9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ctr">
                        <a:lnSpc>
                          <a:spcPct val="150000"/>
                        </a:lnSpc>
                        <a:spcBef>
                          <a:spcPts val="0"/>
                        </a:spcBef>
                        <a:spcAft>
                          <a:spcPts val="0"/>
                        </a:spcAft>
                      </a:pPr>
                      <a:r>
                        <a:rPr lang="en-US" sz="16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542.459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0.0225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0.96</a:t>
                      </a:r>
                      <a:r>
                        <a:rPr lang="ar-SA" sz="1600">
                          <a:effectLst/>
                        </a:rPr>
                        <a:t>69</a:t>
                      </a:r>
                      <a:r>
                        <a:rPr lang="en-US" sz="1600">
                          <a:effectLst/>
                        </a:rPr>
                        <a:t>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0.7932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962394192"/>
              </p:ext>
            </p:extLst>
          </p:nvPr>
        </p:nvGraphicFramePr>
        <p:xfrm>
          <a:off x="1661160" y="1139856"/>
          <a:ext cx="9144000" cy="5542954"/>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910513429"/>
                    </a:ext>
                  </a:extLst>
                </a:gridCol>
                <a:gridCol w="2286000">
                  <a:extLst>
                    <a:ext uri="{9D8B030D-6E8A-4147-A177-3AD203B41FA5}">
                      <a16:colId xmlns:a16="http://schemas.microsoft.com/office/drawing/2014/main" val="1964163021"/>
                    </a:ext>
                  </a:extLst>
                </a:gridCol>
                <a:gridCol w="2286000">
                  <a:extLst>
                    <a:ext uri="{9D8B030D-6E8A-4147-A177-3AD203B41FA5}">
                      <a16:colId xmlns:a16="http://schemas.microsoft.com/office/drawing/2014/main" val="2832777516"/>
                    </a:ext>
                  </a:extLst>
                </a:gridCol>
                <a:gridCol w="2286000">
                  <a:extLst>
                    <a:ext uri="{9D8B030D-6E8A-4147-A177-3AD203B41FA5}">
                      <a16:colId xmlns:a16="http://schemas.microsoft.com/office/drawing/2014/main" val="801278946"/>
                    </a:ext>
                  </a:extLst>
                </a:gridCol>
              </a:tblGrid>
              <a:tr h="1136310">
                <a:tc>
                  <a:txBody>
                    <a:bodyPr/>
                    <a:lstStyle/>
                    <a:p>
                      <a:pPr marL="0" marR="0" algn="ctr">
                        <a:lnSpc>
                          <a:spcPct val="150000"/>
                        </a:lnSpc>
                        <a:spcBef>
                          <a:spcPts val="0"/>
                        </a:spcBef>
                        <a:spcAft>
                          <a:spcPts val="0"/>
                        </a:spcAft>
                      </a:pPr>
                      <a:r>
                        <a:rPr lang="en-US" sz="16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ctr">
                        <a:lnSpc>
                          <a:spcPct val="150000"/>
                        </a:lnSpc>
                        <a:spcBef>
                          <a:spcPts val="0"/>
                        </a:spcBef>
                        <a:spcAft>
                          <a:spcPts val="0"/>
                        </a:spcAft>
                      </a:pPr>
                      <a:r>
                        <a:rPr lang="en-US" sz="1600" dirty="0">
                          <a:effectLst/>
                        </a:rPr>
                        <a:t>Optimal locations and sizes of DGs (kW)</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Locations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ctr">
                        <a:lnSpc>
                          <a:spcPct val="150000"/>
                        </a:lnSpc>
                        <a:spcBef>
                          <a:spcPts val="0"/>
                        </a:spcBef>
                        <a:spcAft>
                          <a:spcPts val="0"/>
                        </a:spcAft>
                      </a:pPr>
                      <a:r>
                        <a:rPr lang="en-US" sz="16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458.85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0.0193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 9699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0.8335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2712570572"/>
              </p:ext>
            </p:extLst>
          </p:nvPr>
        </p:nvGraphicFramePr>
        <p:xfrm>
          <a:off x="1536192" y="1139856"/>
          <a:ext cx="9509760" cy="5569234"/>
        </p:xfrm>
        <a:graphic>
          <a:graphicData uri="http://schemas.openxmlformats.org/drawingml/2006/table">
            <a:tbl>
              <a:tblPr firstRow="1" firstCol="1" bandRow="1">
                <a:tableStyleId>{5C22544A-7EE6-4342-B048-85BDC9FD1C3A}</a:tableStyleId>
              </a:tblPr>
              <a:tblGrid>
                <a:gridCol w="2377440">
                  <a:extLst>
                    <a:ext uri="{9D8B030D-6E8A-4147-A177-3AD203B41FA5}">
                      <a16:colId xmlns:a16="http://schemas.microsoft.com/office/drawing/2014/main" val="3089684532"/>
                    </a:ext>
                  </a:extLst>
                </a:gridCol>
                <a:gridCol w="2377440">
                  <a:extLst>
                    <a:ext uri="{9D8B030D-6E8A-4147-A177-3AD203B41FA5}">
                      <a16:colId xmlns:a16="http://schemas.microsoft.com/office/drawing/2014/main" val="3697299498"/>
                    </a:ext>
                  </a:extLst>
                </a:gridCol>
                <a:gridCol w="2377440">
                  <a:extLst>
                    <a:ext uri="{9D8B030D-6E8A-4147-A177-3AD203B41FA5}">
                      <a16:colId xmlns:a16="http://schemas.microsoft.com/office/drawing/2014/main" val="1219406270"/>
                    </a:ext>
                  </a:extLst>
                </a:gridCol>
                <a:gridCol w="2377440">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800" dirty="0">
                          <a:effectLst/>
                        </a:rPr>
                        <a:t>Items</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Un-compensated</a:t>
                      </a:r>
                      <a:endParaRPr lang="en-US" sz="2800">
                        <a:effectLst/>
                      </a:endParaRPr>
                    </a:p>
                    <a:p>
                      <a:pPr marL="0" marR="0" algn="ctr">
                        <a:lnSpc>
                          <a:spcPct val="150000"/>
                        </a:lnSpc>
                        <a:spcBef>
                          <a:spcPts val="0"/>
                        </a:spcBef>
                        <a:spcAft>
                          <a:spcPts val="0"/>
                        </a:spcAft>
                      </a:pPr>
                      <a:r>
                        <a:rPr lang="en-US" sz="1800">
                          <a:effectLst/>
                        </a:rPr>
                        <a:t>(Case 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Compensated (Case 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800" dirty="0">
                          <a:effectLst/>
                        </a:rPr>
                        <a:t>Optimal locations and sizes of capacitors (</a:t>
                      </a:r>
                      <a:r>
                        <a:rPr lang="en-US" sz="1800" dirty="0" err="1">
                          <a:effectLst/>
                        </a:rPr>
                        <a:t>kVAR</a:t>
                      </a: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26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963.8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1198.9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782.9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18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1054.4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800">
                          <a:effectLst/>
                        </a:rPr>
                        <a:t>Total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8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805.73</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673.69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8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0.036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8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0.9521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8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0.9865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8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effectLst/>
                        </a:rPr>
                        <a:t>0.9108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3658995410"/>
              </p:ext>
            </p:extLst>
          </p:nvPr>
        </p:nvGraphicFramePr>
        <p:xfrm>
          <a:off x="471052" y="1139856"/>
          <a:ext cx="11430000" cy="5470623"/>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64667781"/>
                    </a:ext>
                  </a:extLst>
                </a:gridCol>
                <a:gridCol w="2286000">
                  <a:extLst>
                    <a:ext uri="{9D8B030D-6E8A-4147-A177-3AD203B41FA5}">
                      <a16:colId xmlns:a16="http://schemas.microsoft.com/office/drawing/2014/main" val="371995921"/>
                    </a:ext>
                  </a:extLst>
                </a:gridCol>
                <a:gridCol w="2286000">
                  <a:extLst>
                    <a:ext uri="{9D8B030D-6E8A-4147-A177-3AD203B41FA5}">
                      <a16:colId xmlns:a16="http://schemas.microsoft.com/office/drawing/2014/main" val="2770094204"/>
                    </a:ext>
                  </a:extLst>
                </a:gridCol>
                <a:gridCol w="2286000">
                  <a:extLst>
                    <a:ext uri="{9D8B030D-6E8A-4147-A177-3AD203B41FA5}">
                      <a16:colId xmlns:a16="http://schemas.microsoft.com/office/drawing/2014/main" val="4167261683"/>
                    </a:ext>
                  </a:extLst>
                </a:gridCol>
                <a:gridCol w="2286000">
                  <a:extLst>
                    <a:ext uri="{9D8B030D-6E8A-4147-A177-3AD203B41FA5}">
                      <a16:colId xmlns:a16="http://schemas.microsoft.com/office/drawing/2014/main" val="3072928514"/>
                    </a:ext>
                  </a:extLst>
                </a:gridCol>
              </a:tblGrid>
              <a:tr h="130002">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Compensated (Case 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400" dirty="0">
                          <a:effectLst/>
                        </a:rPr>
                        <a:t>22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1458.3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1374.3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18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1167.4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11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495.3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1162.6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1657.9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474.879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0.0208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0.9682 (#24)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0.8277</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838200" y="1514293"/>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683015617"/>
              </p:ext>
            </p:extLst>
          </p:nvPr>
        </p:nvGraphicFramePr>
        <p:xfrm>
          <a:off x="1981200" y="1304544"/>
          <a:ext cx="8229600" cy="5265917"/>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659892441"/>
                    </a:ext>
                  </a:extLst>
                </a:gridCol>
                <a:gridCol w="2743200">
                  <a:extLst>
                    <a:ext uri="{9D8B030D-6E8A-4147-A177-3AD203B41FA5}">
                      <a16:colId xmlns:a16="http://schemas.microsoft.com/office/drawing/2014/main" val="659909914"/>
                    </a:ext>
                  </a:extLst>
                </a:gridCol>
                <a:gridCol w="2743200">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a:effectLst/>
                        </a:rPr>
                        <a:t>f</a:t>
                      </a:r>
                      <a:r>
                        <a:rPr lang="en-US" sz="1400" baseline="-25000">
                          <a:effectLst/>
                        </a:rPr>
                        <a:t>1</a:t>
                      </a:r>
                      <a:r>
                        <a:rPr lang="en-US" sz="1400">
                          <a:effectLst/>
                        </a:rPr>
                        <a:t> [Loss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411.4659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3675" y="1304447"/>
            <a:ext cx="6921925" cy="5188949"/>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3759128221"/>
              </p:ext>
            </p:extLst>
          </p:nvPr>
        </p:nvGraphicFramePr>
        <p:xfrm>
          <a:off x="1956694" y="1265585"/>
          <a:ext cx="7315200" cy="4924677"/>
        </p:xfrm>
        <a:graphic>
          <a:graphicData uri="http://schemas.openxmlformats.org/drawingml/2006/table">
            <a:tbl>
              <a:tblPr firstRow="1" firstCol="1" bandRow="1">
                <a:tableStyleId>{5C22544A-7EE6-4342-B048-85BDC9FD1C3A}</a:tableStyleId>
              </a:tblPr>
              <a:tblGrid>
                <a:gridCol w="1518026">
                  <a:extLst>
                    <a:ext uri="{9D8B030D-6E8A-4147-A177-3AD203B41FA5}">
                      <a16:colId xmlns:a16="http://schemas.microsoft.com/office/drawing/2014/main" val="1345634657"/>
                    </a:ext>
                  </a:extLst>
                </a:gridCol>
                <a:gridCol w="1700784">
                  <a:extLst>
                    <a:ext uri="{9D8B030D-6E8A-4147-A177-3AD203B41FA5}">
                      <a16:colId xmlns:a16="http://schemas.microsoft.com/office/drawing/2014/main" val="3500680454"/>
                    </a:ext>
                  </a:extLst>
                </a:gridCol>
                <a:gridCol w="2267590">
                  <a:extLst>
                    <a:ext uri="{9D8B030D-6E8A-4147-A177-3AD203B41FA5}">
                      <a16:colId xmlns:a16="http://schemas.microsoft.com/office/drawing/2014/main" val="2434533618"/>
                    </a:ext>
                  </a:extLst>
                </a:gridCol>
                <a:gridCol w="1828800">
                  <a:extLst>
                    <a:ext uri="{9D8B030D-6E8A-4147-A177-3AD203B41FA5}">
                      <a16:colId xmlns:a16="http://schemas.microsoft.com/office/drawing/2014/main" val="2076174345"/>
                    </a:ext>
                  </a:extLst>
                </a:gridCol>
              </a:tblGrid>
              <a:tr h="253844">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a:t>
                      </a:r>
                      <a:r>
                        <a:rPr lang="ar-SA" sz="1400">
                          <a:effectLst/>
                        </a:rPr>
                        <a:t>1</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9318066"/>
                  </a:ext>
                </a:extLst>
              </a:tr>
              <a:tr h="39166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1951.4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6666835"/>
                  </a:ext>
                </a:extLst>
              </a:tr>
              <a:tr h="51029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1548.6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82.9864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0.0017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0.9883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a:t>
                      </a:r>
                      <a:r>
                        <a:rPr lang="ar-SA" sz="1400">
                          <a:effectLst/>
                        </a:rPr>
                        <a:t>997</a:t>
                      </a:r>
                      <a:r>
                        <a:rPr lang="en-US" sz="1400">
                          <a:effectLst/>
                        </a:rPr>
                        <a:t>7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0.3678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785672385"/>
              </p:ext>
            </p:extLst>
          </p:nvPr>
        </p:nvGraphicFramePr>
        <p:xfrm>
          <a:off x="1874520" y="1344817"/>
          <a:ext cx="7315200" cy="526786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39196880"/>
                    </a:ext>
                  </a:extLst>
                </a:gridCol>
                <a:gridCol w="1828800">
                  <a:extLst>
                    <a:ext uri="{9D8B030D-6E8A-4147-A177-3AD203B41FA5}">
                      <a16:colId xmlns:a16="http://schemas.microsoft.com/office/drawing/2014/main" val="3268157157"/>
                    </a:ext>
                  </a:extLst>
                </a:gridCol>
                <a:gridCol w="1828800">
                  <a:extLst>
                    <a:ext uri="{9D8B030D-6E8A-4147-A177-3AD203B41FA5}">
                      <a16:colId xmlns:a16="http://schemas.microsoft.com/office/drawing/2014/main" val="505583399"/>
                    </a:ext>
                  </a:extLst>
                </a:gridCol>
                <a:gridCol w="1828800">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a:t>
                      </a:r>
                      <a:r>
                        <a:rPr lang="ar-SA" sz="1400">
                          <a:effectLst/>
                        </a:rPr>
                        <a:t>2</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400">
                          <a:effectLst/>
                        </a:rPr>
                        <a:t>Optimal locations and sizes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31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1500.1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24</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24.32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0. 000496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9932 (#19)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1.0013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0. 6942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2829671998"/>
              </p:ext>
            </p:extLst>
          </p:nvPr>
        </p:nvGraphicFramePr>
        <p:xfrm>
          <a:off x="1859280" y="1264920"/>
          <a:ext cx="9144000" cy="559174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442491117"/>
                    </a:ext>
                  </a:extLst>
                </a:gridCol>
                <a:gridCol w="1828800">
                  <a:extLst>
                    <a:ext uri="{9D8B030D-6E8A-4147-A177-3AD203B41FA5}">
                      <a16:colId xmlns:a16="http://schemas.microsoft.com/office/drawing/2014/main" val="1153289668"/>
                    </a:ext>
                  </a:extLst>
                </a:gridCol>
                <a:gridCol w="1828800">
                  <a:extLst>
                    <a:ext uri="{9D8B030D-6E8A-4147-A177-3AD203B41FA5}">
                      <a16:colId xmlns:a16="http://schemas.microsoft.com/office/drawing/2014/main" val="992351635"/>
                    </a:ext>
                  </a:extLst>
                </a:gridCol>
                <a:gridCol w="1828800">
                  <a:extLst>
                    <a:ext uri="{9D8B030D-6E8A-4147-A177-3AD203B41FA5}">
                      <a16:colId xmlns:a16="http://schemas.microsoft.com/office/drawing/2014/main" val="662803320"/>
                    </a:ext>
                  </a:extLst>
                </a:gridCol>
                <a:gridCol w="1828800">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20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Proposed procedure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effectLst/>
                        </a:rPr>
                        <a:t>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1199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3599.9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202.691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0.0295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0.9532(#27)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0.9956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effectLst/>
                        </a:rPr>
                        <a:t>0.9879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339590804"/>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192911">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99591">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9959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99591">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𝟕</m:t>
                                </m:r>
                                <m:r>
                                  <a:rPr lang="en-US" sz="1400">
                                    <a:effectLst/>
                                    <a:latin typeface="Cambria Math" panose="02040503050406030204" pitchFamily="18" charset="0"/>
                                  </a:rPr>
                                  <m:t>.</m:t>
                                </m:r>
                                <m:r>
                                  <a:rPr lang="en-US" sz="1400">
                                    <a:effectLst/>
                                    <a:latin typeface="Cambria Math" panose="02040503050406030204" pitchFamily="18" charset="0"/>
                                  </a:rPr>
                                  <m:t>𝟕𝟖𝟑𝟓</m:t>
                                </m:r>
                                <m:r>
                                  <a:rPr lang="en-US" sz="1400">
                                    <a:effectLst/>
                                    <a:latin typeface="Cambria Math" panose="02040503050406030204" pitchFamily="18" charset="0"/>
                                  </a:rPr>
                                  <m:t>∗</m:t>
                                </m:r>
                                <m:r>
                                  <a:rPr lang="en-US" sz="1400">
                                    <a:effectLst/>
                                    <a:latin typeface="Cambria Math" panose="02040503050406030204" pitchFamily="18" charset="0"/>
                                  </a:rPr>
                                  <m:t>𝟏</m:t>
                                </m:r>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𝟎</m:t>
                                    </m:r>
                                  </m:e>
                                  <m:sup>
                                    <m:r>
                                      <a:rPr lang="en-US" sz="1400">
                                        <a:effectLst/>
                                        <a:latin typeface="Cambria Math" panose="02040503050406030204" pitchFamily="18" charset="0"/>
                                      </a:rPr>
                                      <m:t>−</m:t>
                                    </m:r>
                                    <m:r>
                                      <a:rPr lang="en-US" sz="1400">
                                        <a:effectLst/>
                                        <a:latin typeface="Cambria Math" panose="02040503050406030204" pitchFamily="18" charset="0"/>
                                      </a:rPr>
                                      <m:t>𝟒</m:t>
                                    </m:r>
                                  </m:sup>
                                </m:sSup>
                              </m:oMath>
                            </m:oMathPara>
                          </a14:m>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12249">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12249">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339590804"/>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213360">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213360">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213360">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213360">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706" t="-1686111" r="-467" b="-66111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26720">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26720">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226790401"/>
              </p:ext>
            </p:extLst>
          </p:nvPr>
        </p:nvGraphicFramePr>
        <p:xfrm>
          <a:off x="1668957" y="1261710"/>
          <a:ext cx="7955280" cy="4922074"/>
        </p:xfrm>
        <a:graphic>
          <a:graphicData uri="http://schemas.openxmlformats.org/drawingml/2006/table">
            <a:tbl>
              <a:tblPr firstRow="1" firstCol="1" bandRow="1">
                <a:tableStyleId>{5C22544A-7EE6-4342-B048-85BDC9FD1C3A}</a:tableStyleId>
              </a:tblPr>
              <a:tblGrid>
                <a:gridCol w="2651760">
                  <a:extLst>
                    <a:ext uri="{9D8B030D-6E8A-4147-A177-3AD203B41FA5}">
                      <a16:colId xmlns:a16="http://schemas.microsoft.com/office/drawing/2014/main" val="1845760947"/>
                    </a:ext>
                  </a:extLst>
                </a:gridCol>
                <a:gridCol w="2651760">
                  <a:extLst>
                    <a:ext uri="{9D8B030D-6E8A-4147-A177-3AD203B41FA5}">
                      <a16:colId xmlns:a16="http://schemas.microsoft.com/office/drawing/2014/main" val="183160677"/>
                    </a:ext>
                  </a:extLst>
                </a:gridCol>
                <a:gridCol w="2651760">
                  <a:extLst>
                    <a:ext uri="{9D8B030D-6E8A-4147-A177-3AD203B41FA5}">
                      <a16:colId xmlns:a16="http://schemas.microsoft.com/office/drawing/2014/main" val="1924858845"/>
                    </a:ext>
                  </a:extLst>
                </a:gridCol>
              </a:tblGrid>
              <a:tr h="150835">
                <a:tc rowSpan="2">
                  <a:txBody>
                    <a:bodyPr/>
                    <a:lstStyle/>
                    <a:p>
                      <a:pPr marL="0" marR="0" algn="ctr">
                        <a:lnSpc>
                          <a:spcPct val="100000"/>
                        </a:lnSpc>
                        <a:spcBef>
                          <a:spcPts val="0"/>
                        </a:spcBef>
                        <a:spcAft>
                          <a:spcPts val="800"/>
                        </a:spcAft>
                      </a:pPr>
                      <a:r>
                        <a:rPr lang="en-US" sz="1600" dirty="0">
                          <a:effectLst/>
                        </a:rPr>
                        <a:t>Items</a:t>
                      </a:r>
                      <a:endParaRPr lang="en-US" sz="1600" dirty="0">
                        <a:effectLst/>
                        <a:latin typeface="Times New Roman" panose="02020603050405020304" pitchFamily="18" charset="0"/>
                        <a:cs typeface="Arial" panose="020B0604020202020204" pitchFamily="34" charset="0"/>
                      </a:endParaRPr>
                    </a:p>
                  </a:txBody>
                  <a:tcPr marL="0" marR="0" marT="0" marB="0" anchor="ctr"/>
                </a:tc>
                <a:tc rowSpan="2">
                  <a:txBody>
                    <a:bodyPr/>
                    <a:lstStyle/>
                    <a:p>
                      <a:pPr algn="ctr"/>
                      <a:r>
                        <a:rPr lang="en-US" sz="1600" dirty="0">
                          <a:effectLst/>
                        </a:rPr>
                        <a:t>Base case</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Case 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177949887"/>
                  </a:ext>
                </a:extLst>
              </a:tr>
              <a:tr h="161653">
                <a:tc vMerge="1">
                  <a:txBody>
                    <a:bodyPr/>
                    <a:lstStyle/>
                    <a:p>
                      <a:pPr marL="0" marR="0" algn="ctr">
                        <a:lnSpc>
                          <a:spcPct val="100000"/>
                        </a:lnSpc>
                        <a:spcBef>
                          <a:spcPts val="0"/>
                        </a:spcBef>
                        <a:spcAft>
                          <a:spcPts val="80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vMerge="1">
                  <a:txBody>
                    <a:bodyPr/>
                    <a:lstStyle/>
                    <a:p>
                      <a:endParaRPr lang="en-US"/>
                    </a:p>
                  </a:txBody>
                  <a:tcPr/>
                </a:tc>
                <a:tc>
                  <a:txBody>
                    <a:bodyPr/>
                    <a:lstStyle/>
                    <a:p>
                      <a:pPr marL="0" marR="0" algn="ctr">
                        <a:lnSpc>
                          <a:spcPct val="100000"/>
                        </a:lnSpc>
                        <a:spcBef>
                          <a:spcPts val="0"/>
                        </a:spcBef>
                        <a:spcAft>
                          <a:spcPts val="0"/>
                        </a:spcAft>
                      </a:pPr>
                      <a:r>
                        <a:rPr lang="en-US" sz="1600" dirty="0">
                          <a:effectLst/>
                        </a:rPr>
                        <a:t>Proposed method</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1673194370"/>
                  </a:ext>
                </a:extLst>
              </a:tr>
              <a:tr h="788824">
                <a:tc>
                  <a:txBody>
                    <a:bodyPr/>
                    <a:lstStyle/>
                    <a:p>
                      <a:pPr marL="0" marR="0" algn="ctr">
                        <a:lnSpc>
                          <a:spcPct val="100000"/>
                        </a:lnSpc>
                        <a:spcBef>
                          <a:spcPts val="0"/>
                        </a:spcBef>
                        <a:spcAft>
                          <a:spcPts val="0"/>
                        </a:spcAft>
                      </a:pPr>
                      <a:r>
                        <a:rPr lang="en-US" sz="1600" dirty="0">
                          <a:effectLst/>
                        </a:rPr>
                        <a:t>DG size (kW,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1166.4, 564.8893 (#10),</a:t>
                      </a:r>
                    </a:p>
                    <a:p>
                      <a:pPr marL="0" marR="0" algn="ctr">
                        <a:lnSpc>
                          <a:spcPct val="100000"/>
                        </a:lnSpc>
                        <a:spcBef>
                          <a:spcPts val="0"/>
                        </a:spcBef>
                        <a:spcAft>
                          <a:spcPts val="0"/>
                        </a:spcAft>
                      </a:pPr>
                      <a:r>
                        <a:rPr lang="en-US" sz="1600" dirty="0">
                          <a:effectLst/>
                        </a:rPr>
                        <a:t>993.1, 480.9892(#20),</a:t>
                      </a:r>
                    </a:p>
                    <a:p>
                      <a:pPr marL="0" marR="0" algn="ctr">
                        <a:lnSpc>
                          <a:spcPct val="100000"/>
                        </a:lnSpc>
                        <a:spcBef>
                          <a:spcPts val="0"/>
                        </a:spcBef>
                        <a:spcAft>
                          <a:spcPts val="0"/>
                        </a:spcAft>
                      </a:pPr>
                      <a:r>
                        <a:rPr lang="en-US" sz="1600" dirty="0">
                          <a:effectLst/>
                        </a:rPr>
                        <a:t>1340.5, 649.2350 (#25)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3642270725"/>
                  </a:ext>
                </a:extLst>
              </a:tr>
              <a:tr h="788824">
                <a:tc>
                  <a:txBody>
                    <a:bodyPr/>
                    <a:lstStyle/>
                    <a:p>
                      <a:pPr marL="0" marR="0" algn="ctr">
                        <a:lnSpc>
                          <a:spcPct val="100000"/>
                        </a:lnSpc>
                        <a:spcBef>
                          <a:spcPts val="0"/>
                        </a:spcBef>
                        <a:spcAft>
                          <a:spcPts val="0"/>
                        </a:spcAft>
                      </a:pPr>
                      <a:r>
                        <a:rPr lang="en-US" sz="1600" dirty="0">
                          <a:effectLst/>
                        </a:rPr>
                        <a:t>Capacitor size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1059.4 (#17)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74032306"/>
                  </a:ext>
                </a:extLst>
              </a:tr>
              <a:tr h="465519">
                <a:tc>
                  <a:txBody>
                    <a:bodyPr/>
                    <a:lstStyle/>
                    <a:p>
                      <a:pPr marL="0" marR="0" algn="ctr">
                        <a:lnSpc>
                          <a:spcPct val="100000"/>
                        </a:lnSpc>
                        <a:spcBef>
                          <a:spcPts val="0"/>
                        </a:spcBef>
                        <a:spcAft>
                          <a:spcPts val="0"/>
                        </a:spcAft>
                      </a:pPr>
                      <a:r>
                        <a:rPr lang="en-US" sz="1600">
                          <a:effectLst/>
                        </a:rPr>
                        <a:t>Total size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3500</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149371992"/>
                  </a:ext>
                </a:extLst>
              </a:tr>
              <a:tr h="627172">
                <a:tc>
                  <a:txBody>
                    <a:bodyPr/>
                    <a:lstStyle/>
                    <a:p>
                      <a:pPr marL="0" marR="0" algn="ctr">
                        <a:lnSpc>
                          <a:spcPct val="100000"/>
                        </a:lnSpc>
                        <a:spcBef>
                          <a:spcPts val="0"/>
                        </a:spcBef>
                        <a:spcAft>
                          <a:spcPts val="0"/>
                        </a:spcAft>
                      </a:pPr>
                      <a:r>
                        <a:rPr lang="en-US" sz="16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1059.4</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523057433"/>
                  </a:ext>
                </a:extLst>
              </a:tr>
              <a:tr h="465519">
                <a:tc>
                  <a:txBody>
                    <a:bodyPr/>
                    <a:lstStyle/>
                    <a:p>
                      <a:pPr marL="0" marR="0" algn="ctr">
                        <a:lnSpc>
                          <a:spcPct val="100000"/>
                        </a:lnSpc>
                        <a:spcBef>
                          <a:spcPts val="0"/>
                        </a:spcBef>
                        <a:spcAft>
                          <a:spcPts val="0"/>
                        </a:spcAft>
                      </a:pPr>
                      <a:r>
                        <a:rPr lang="en-US" sz="1600" dirty="0">
                          <a:effectLst/>
                        </a:rPr>
                        <a:t>f1 [Loss (kW)]</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221.752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9.2909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562346011"/>
                  </a:ext>
                </a:extLst>
              </a:tr>
              <a:tr h="150835">
                <a:tc>
                  <a:txBody>
                    <a:bodyPr/>
                    <a:lstStyle/>
                    <a:p>
                      <a:pPr marL="0" marR="0" algn="ctr">
                        <a:lnSpc>
                          <a:spcPct val="100000"/>
                        </a:lnSpc>
                        <a:spcBef>
                          <a:spcPts val="0"/>
                        </a:spcBef>
                        <a:spcAft>
                          <a:spcPts val="0"/>
                        </a:spcAft>
                      </a:pPr>
                      <a:r>
                        <a:rPr lang="en-US" sz="160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2.3238e-04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928329870"/>
                  </a:ext>
                </a:extLst>
              </a:tr>
              <a:tr h="641326">
                <a:tc>
                  <a:txBody>
                    <a:bodyPr/>
                    <a:lstStyle/>
                    <a:p>
                      <a:pPr marL="0" marR="0" algn="ctr">
                        <a:lnSpc>
                          <a:spcPct val="100000"/>
                        </a:lnSpc>
                        <a:spcBef>
                          <a:spcPts val="0"/>
                        </a:spcBef>
                        <a:spcAft>
                          <a:spcPts val="0"/>
                        </a:spcAft>
                      </a:pPr>
                      <a:r>
                        <a:rPr lang="en-US" sz="16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0.9955(#30)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267208555"/>
                  </a:ext>
                </a:extLst>
              </a:tr>
              <a:tr h="413370">
                <a:tc>
                  <a:txBody>
                    <a:bodyPr/>
                    <a:lstStyle/>
                    <a:p>
                      <a:pPr marL="0" marR="0" algn="ctr">
                        <a:lnSpc>
                          <a:spcPct val="100000"/>
                        </a:lnSpc>
                        <a:spcBef>
                          <a:spcPts val="0"/>
                        </a:spcBef>
                        <a:spcAft>
                          <a:spcPts val="0"/>
                        </a:spcAft>
                      </a:pPr>
                      <a:r>
                        <a:rPr lang="en-US" sz="16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0.9946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1443640344"/>
              </p:ext>
            </p:extLst>
          </p:nvPr>
        </p:nvGraphicFramePr>
        <p:xfrm>
          <a:off x="2480389"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0)</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2157908515"/>
              </p:ext>
            </p:extLst>
          </p:nvPr>
        </p:nvGraphicFramePr>
        <p:xfrm>
          <a:off x="3092529"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1994736450"/>
              </p:ext>
            </p:extLst>
          </p:nvPr>
        </p:nvGraphicFramePr>
        <p:xfrm>
          <a:off x="2594689"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25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0.0326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1680482345"/>
              </p:ext>
            </p:extLst>
          </p:nvPr>
        </p:nvGraphicFramePr>
        <p:xfrm>
          <a:off x="1432681" y="1331090"/>
          <a:ext cx="9144000" cy="517637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1819001072"/>
                    </a:ext>
                  </a:extLst>
                </a:gridCol>
                <a:gridCol w="2286000">
                  <a:extLst>
                    <a:ext uri="{9D8B030D-6E8A-4147-A177-3AD203B41FA5}">
                      <a16:colId xmlns:a16="http://schemas.microsoft.com/office/drawing/2014/main" val="1879126284"/>
                    </a:ext>
                  </a:extLst>
                </a:gridCol>
                <a:gridCol w="2286000">
                  <a:extLst>
                    <a:ext uri="{9D8B030D-6E8A-4147-A177-3AD203B41FA5}">
                      <a16:colId xmlns:a16="http://schemas.microsoft.com/office/drawing/2014/main" val="970984448"/>
                    </a:ext>
                  </a:extLst>
                </a:gridCol>
                <a:gridCol w="2286000">
                  <a:extLst>
                    <a:ext uri="{9D8B030D-6E8A-4147-A177-3AD203B41FA5}">
                      <a16:colId xmlns:a16="http://schemas.microsoft.com/office/drawing/2014/main" val="4145368063"/>
                    </a:ext>
                  </a:extLst>
                </a:gridCol>
              </a:tblGrid>
              <a:tr h="197953">
                <a:tc rowSpan="2">
                  <a:txBody>
                    <a:bodyPr/>
                    <a:lstStyle/>
                    <a:p>
                      <a:pPr marL="0" marR="0" algn="ctr">
                        <a:lnSpc>
                          <a:spcPct val="100000"/>
                        </a:lnSpc>
                        <a:spcBef>
                          <a:spcPts val="0"/>
                        </a:spcBef>
                        <a:spcAft>
                          <a:spcPts val="0"/>
                        </a:spcAft>
                      </a:pPr>
                      <a:r>
                        <a:rPr lang="en-US" sz="1600">
                          <a:effectLst/>
                        </a:rPr>
                        <a:t>Items</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dirty="0">
                          <a:effectLst/>
                        </a:rPr>
                        <a:t>Un-compensated</a:t>
                      </a:r>
                      <a:endParaRPr lang="en-US" sz="2800" dirty="0">
                        <a:effectLst/>
                      </a:endParaRPr>
                    </a:p>
                    <a:p>
                      <a:pPr marL="0" marR="0" algn="ctr">
                        <a:lnSpc>
                          <a:spcPct val="100000"/>
                        </a:lnSpc>
                        <a:spcBef>
                          <a:spcPts val="0"/>
                        </a:spcBef>
                        <a:spcAft>
                          <a:spcPts val="0"/>
                        </a:spcAft>
                      </a:pPr>
                      <a:r>
                        <a:rPr lang="en-US" sz="1600" dirty="0">
                          <a:effectLst/>
                        </a:rPr>
                        <a:t>(Case </a:t>
                      </a:r>
                      <a:r>
                        <a:rPr lang="ar-SA" sz="1600" dirty="0">
                          <a:effectLst/>
                        </a:rPr>
                        <a:t>0</a:t>
                      </a:r>
                      <a:r>
                        <a:rPr lang="en-US" sz="16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Compensated (Case 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95991949"/>
                  </a:ext>
                </a:extLst>
              </a:tr>
              <a:tr h="85421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54534424"/>
                  </a:ext>
                </a:extLst>
              </a:tr>
              <a:tr h="260981">
                <a:tc rowSpan="3">
                  <a:txBody>
                    <a:bodyPr/>
                    <a:lstStyle/>
                    <a:p>
                      <a:pPr marL="0" marR="0" algn="ctr">
                        <a:lnSpc>
                          <a:spcPct val="100000"/>
                        </a:lnSpc>
                        <a:spcBef>
                          <a:spcPts val="0"/>
                        </a:spcBef>
                        <a:spcAft>
                          <a:spcPts val="0"/>
                        </a:spcAft>
                      </a:pPr>
                      <a:r>
                        <a:rPr lang="en-US" sz="1600">
                          <a:effectLst/>
                        </a:rPr>
                        <a:t>Optimal locations and sizes of DGs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effectLst/>
                        </a:rPr>
                        <a:t>1143.6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318736066"/>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1221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946545873"/>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1635.3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120327972"/>
                  </a:ext>
                </a:extLst>
              </a:tr>
              <a:tr h="260981">
                <a:tc>
                  <a:txBody>
                    <a:bodyPr/>
                    <a:lstStyle/>
                    <a:p>
                      <a:pPr marL="0" marR="0" algn="ctr">
                        <a:lnSpc>
                          <a:spcPct val="100000"/>
                        </a:lnSpc>
                        <a:spcBef>
                          <a:spcPts val="0"/>
                        </a:spcBef>
                        <a:spcAft>
                          <a:spcPts val="0"/>
                        </a:spcAft>
                      </a:pPr>
                      <a:r>
                        <a:rPr lang="en-US" sz="1600">
                          <a:effectLst/>
                        </a:rPr>
                        <a:t>Total DGs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63223555"/>
                  </a:ext>
                </a:extLst>
              </a:tr>
              <a:tr h="260981">
                <a:tc rowSpan="2">
                  <a:txBody>
                    <a:bodyPr/>
                    <a:lstStyle/>
                    <a:p>
                      <a:pPr marL="0" marR="0" algn="ctr">
                        <a:lnSpc>
                          <a:spcPct val="100000"/>
                        </a:lnSpc>
                        <a:spcBef>
                          <a:spcPts val="0"/>
                        </a:spcBef>
                        <a:spcAft>
                          <a:spcPts val="0"/>
                        </a:spcAft>
                      </a:pPr>
                      <a:r>
                        <a:rPr lang="en-US" sz="1600">
                          <a:effectLst/>
                        </a:rPr>
                        <a:t>Optimal locations and sizes of capacitors (KVAR)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dirty="0">
                          <a:effectLst/>
                        </a:rPr>
                        <a:t>839.864</a:t>
                      </a:r>
                      <a:endParaRPr lang="en-US" sz="2400" dirty="0"/>
                    </a:p>
                  </a:txBody>
                  <a:tcPr marL="57571" marR="57571" marT="0" marB="0" anchor="ctr"/>
                </a:tc>
                <a:extLst>
                  <a:ext uri="{0D108BD9-81ED-4DB2-BD59-A6C34878D82A}">
                    <a16:rowId xmlns:a16="http://schemas.microsoft.com/office/drawing/2014/main" val="3034456227"/>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a:effectLst/>
                        </a:rPr>
                        <a:t>467.45</a:t>
                      </a:r>
                      <a:endParaRPr lang="en-US" sz="2400"/>
                    </a:p>
                  </a:txBody>
                  <a:tcPr marL="57571" marR="57571" marT="0" marB="0" anchor="ctr"/>
                </a:tc>
                <a:extLst>
                  <a:ext uri="{0D108BD9-81ED-4DB2-BD59-A6C34878D82A}">
                    <a16:rowId xmlns:a16="http://schemas.microsoft.com/office/drawing/2014/main" val="1800521781"/>
                  </a:ext>
                </a:extLst>
              </a:tr>
              <a:tr h="402780">
                <a:tc>
                  <a:txBody>
                    <a:bodyPr/>
                    <a:lstStyle/>
                    <a:p>
                      <a:pPr marL="0" marR="0" algn="ctr">
                        <a:lnSpc>
                          <a:spcPct val="100000"/>
                        </a:lnSpc>
                        <a:spcBef>
                          <a:spcPts val="0"/>
                        </a:spcBef>
                        <a:spcAft>
                          <a:spcPts val="0"/>
                        </a:spcAft>
                      </a:pPr>
                      <a:r>
                        <a:rPr lang="en-US" sz="1600">
                          <a:effectLst/>
                        </a:rPr>
                        <a:t>Total capacitors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1307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97014327"/>
                  </a:ext>
                </a:extLst>
              </a:tr>
              <a:tr h="260981">
                <a:tc>
                  <a:txBody>
                    <a:bodyPr/>
                    <a:lstStyle/>
                    <a:p>
                      <a:pPr marL="0" marR="0" algn="ctr">
                        <a:lnSpc>
                          <a:spcPct val="100000"/>
                        </a:lnSpc>
                        <a:spcBef>
                          <a:spcPts val="0"/>
                        </a:spcBef>
                        <a:spcAft>
                          <a:spcPts val="0"/>
                        </a:spcAft>
                      </a:pPr>
                      <a:r>
                        <a:rPr lang="en-US" sz="16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805.73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531.637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148527133"/>
                  </a:ext>
                </a:extLst>
              </a:tr>
              <a:tr h="260981">
                <a:tc>
                  <a:txBody>
                    <a:bodyPr/>
                    <a:lstStyle/>
                    <a:p>
                      <a:pPr marL="0" marR="0" algn="ctr">
                        <a:lnSpc>
                          <a:spcPct val="100000"/>
                        </a:lnSpc>
                        <a:spcBef>
                          <a:spcPts val="0"/>
                        </a:spcBef>
                        <a:spcAft>
                          <a:spcPts val="0"/>
                        </a:spcAft>
                      </a:pPr>
                      <a:r>
                        <a:rPr lang="en-US" sz="16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0.0177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649499056"/>
                  </a:ext>
                </a:extLst>
              </a:tr>
              <a:tr h="422828">
                <a:tc>
                  <a:txBody>
                    <a:bodyPr/>
                    <a:lstStyle/>
                    <a:p>
                      <a:pPr marL="0" marR="0" algn="ctr">
                        <a:lnSpc>
                          <a:spcPct val="100000"/>
                        </a:lnSpc>
                        <a:spcBef>
                          <a:spcPts val="0"/>
                        </a:spcBef>
                        <a:spcAft>
                          <a:spcPts val="0"/>
                        </a:spcAft>
                      </a:pPr>
                      <a:r>
                        <a:rPr lang="en-US" sz="16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0.9686 (#21)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407022370"/>
                  </a:ext>
                </a:extLst>
              </a:tr>
              <a:tr h="422828">
                <a:tc>
                  <a:txBody>
                    <a:bodyPr/>
                    <a:lstStyle/>
                    <a:p>
                      <a:pPr marL="0" marR="0" algn="ctr">
                        <a:lnSpc>
                          <a:spcPct val="100000"/>
                        </a:lnSpc>
                        <a:spcBef>
                          <a:spcPts val="0"/>
                        </a:spcBef>
                        <a:spcAft>
                          <a:spcPts val="0"/>
                        </a:spcAft>
                      </a:pPr>
                      <a:r>
                        <a:rPr lang="en-US" sz="16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0.9877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13671776"/>
                  </a:ext>
                </a:extLst>
              </a:tr>
              <a:tr h="402780">
                <a:tc>
                  <a:txBody>
                    <a:bodyPr/>
                    <a:lstStyle/>
                    <a:p>
                      <a:pPr marL="0" marR="0" algn="ctr">
                        <a:lnSpc>
                          <a:spcPct val="100000"/>
                        </a:lnSpc>
                        <a:spcBef>
                          <a:spcPts val="0"/>
                        </a:spcBef>
                        <a:spcAft>
                          <a:spcPts val="0"/>
                        </a:spcAft>
                      </a:pPr>
                      <a:r>
                        <a:rPr lang="en-US" sz="16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0.8204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3971844157"/>
              </p:ext>
            </p:extLst>
          </p:nvPr>
        </p:nvGraphicFramePr>
        <p:xfrm>
          <a:off x="2750776" y="1428730"/>
          <a:ext cx="6858000" cy="533523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51772282"/>
                    </a:ext>
                  </a:extLst>
                </a:gridCol>
                <a:gridCol w="2286000">
                  <a:extLst>
                    <a:ext uri="{9D8B030D-6E8A-4147-A177-3AD203B41FA5}">
                      <a16:colId xmlns:a16="http://schemas.microsoft.com/office/drawing/2014/main" val="4203467257"/>
                    </a:ext>
                  </a:extLst>
                </a:gridCol>
                <a:gridCol w="2286000">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200" dirty="0">
                          <a:effectLst/>
                        </a:rPr>
                        <a:t>Case 5</a:t>
                      </a:r>
                      <a:endParaRPr lang="en-US" sz="18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Proposed method</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400" dirty="0">
                          <a:effectLst/>
                        </a:rPr>
                        <a:t>DG size (kW, </a:t>
                      </a:r>
                      <a:r>
                        <a:rPr lang="en-US" sz="1400" dirty="0" err="1">
                          <a:effectLst/>
                        </a:rPr>
                        <a:t>kVAR</a:t>
                      </a:r>
                      <a:r>
                        <a:rPr lang="en-US" sz="1400" dirty="0">
                          <a:effectLst/>
                        </a:rPr>
                        <a:t>) and location</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400">
                          <a:effectLst/>
                        </a:rPr>
                        <a:t>Total size of DGs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400">
                          <a:effectLst/>
                        </a:rPr>
                        <a:t>f1 [Loss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0.8457</a:t>
                      </a:r>
                    </a:p>
                  </a:txBody>
                  <a:tcPr marL="66975" marR="66975"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4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1000"/>
                                        <p:tgtEl>
                                          <p:spTgt spid="6">
                                            <p:txEl>
                                              <p:pRg st="3" end="3"/>
                                            </p:txEl>
                                          </p:spTgt>
                                        </p:tgtEl>
                                      </p:cBhvr>
                                    </p:animEffect>
                                    <p:anim calcmode="lin" valueType="num">
                                      <p:cBhvr>
                                        <p:cTn id="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8" name="Picture 7">
            <a:extLst>
              <a:ext uri="{FF2B5EF4-FFF2-40B4-BE49-F238E27FC236}">
                <a16:creationId xmlns:a16="http://schemas.microsoft.com/office/drawing/2014/main" id="{ED25C0B2-6C70-465B-BF0B-910DBEE561D8}"/>
              </a:ext>
            </a:extLst>
          </p:cNvPr>
          <p:cNvPicPr>
            <a:picLocks noChangeAspect="1"/>
          </p:cNvPicPr>
          <p:nvPr/>
        </p:nvPicPr>
        <p:blipFill>
          <a:blip r:embed="rId2"/>
          <a:stretch>
            <a:fillRect/>
          </a:stretch>
        </p:blipFill>
        <p:spPr>
          <a:xfrm>
            <a:off x="2079522" y="1902493"/>
            <a:ext cx="8259097" cy="4409817"/>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0.1170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0" y="828298"/>
            <a:ext cx="3493834"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The three steps </a:t>
            </a:r>
            <a:endParaRPr lang="ar-EG" sz="2800" b="1" dirty="0">
              <a:solidFill>
                <a:srgbClr val="0070C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3692614" cy="523220"/>
          </a:xfrm>
          <a:prstGeom prst="rect">
            <a:avLst/>
          </a:prstGeom>
        </p:spPr>
        <p:txBody>
          <a:bodyPr wrap="non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92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2C50B-B6E5-43F1-8B2F-FDE64227908F}"/>
              </a:ext>
            </a:extLst>
          </p:cNvPr>
          <p:cNvSpPr/>
          <p:nvPr/>
        </p:nvSpPr>
        <p:spPr>
          <a:xfrm>
            <a:off x="0" y="227236"/>
            <a:ext cx="8760430"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2: Radial distribution system numbering scheme</a:t>
            </a:r>
          </a:p>
        </p:txBody>
      </p:sp>
      <p:sp>
        <p:nvSpPr>
          <p:cNvPr id="7" name="Rectangle 6">
            <a:extLst>
              <a:ext uri="{FF2B5EF4-FFF2-40B4-BE49-F238E27FC236}">
                <a16:creationId xmlns:a16="http://schemas.microsoft.com/office/drawing/2014/main" id="{6ECB2E18-5DC0-46F9-A70C-876EC2C64CCA}"/>
              </a:ext>
            </a:extLst>
          </p:cNvPr>
          <p:cNvSpPr/>
          <p:nvPr/>
        </p:nvSpPr>
        <p:spPr>
          <a:xfrm>
            <a:off x="0" y="2884870"/>
            <a:ext cx="5637332"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3: Nodal current calculation</a:t>
            </a:r>
          </a:p>
        </p:txBody>
      </p:sp>
      <p:sp>
        <p:nvSpPr>
          <p:cNvPr id="10" name="Rectangle 9">
            <a:extLst>
              <a:ext uri="{FF2B5EF4-FFF2-40B4-BE49-F238E27FC236}">
                <a16:creationId xmlns:a16="http://schemas.microsoft.com/office/drawing/2014/main" id="{F9508A45-B994-485E-B8D3-5FADA99A4843}"/>
              </a:ext>
            </a:extLst>
          </p:cNvPr>
          <p:cNvSpPr/>
          <p:nvPr/>
        </p:nvSpPr>
        <p:spPr>
          <a:xfrm>
            <a:off x="-1" y="4992761"/>
            <a:ext cx="4988689"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4: Backward sweep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32" y="4673173"/>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137" y="2794199"/>
            <a:ext cx="3581900" cy="990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913" y="1299693"/>
            <a:ext cx="3640560" cy="775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09" y="1299693"/>
            <a:ext cx="2958294" cy="807841"/>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68FED-9656-4642-BF02-D2E3DEFABFA5}"/>
              </a:ext>
            </a:extLst>
          </p:cNvPr>
          <p:cNvSpPr/>
          <p:nvPr/>
        </p:nvSpPr>
        <p:spPr>
          <a:xfrm>
            <a:off x="0" y="165126"/>
            <a:ext cx="4192808"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5: Forward sweep</a:t>
            </a:r>
          </a:p>
        </p:txBody>
      </p:sp>
      <p:sp>
        <p:nvSpPr>
          <p:cNvPr id="6" name="Rectangle 5">
            <a:extLst>
              <a:ext uri="{FF2B5EF4-FFF2-40B4-BE49-F238E27FC236}">
                <a16:creationId xmlns:a16="http://schemas.microsoft.com/office/drawing/2014/main" id="{25C4FFA2-0456-494C-A6A8-7B108F10B1FE}"/>
              </a:ext>
            </a:extLst>
          </p:cNvPr>
          <p:cNvSpPr/>
          <p:nvPr/>
        </p:nvSpPr>
        <p:spPr>
          <a:xfrm>
            <a:off x="0" y="1536729"/>
            <a:ext cx="6257739"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6: Check the voltage mismatches</a:t>
            </a:r>
          </a:p>
        </p:txBody>
      </p:sp>
      <p:sp>
        <p:nvSpPr>
          <p:cNvPr id="9" name="Rectangle 8">
            <a:extLst>
              <a:ext uri="{FF2B5EF4-FFF2-40B4-BE49-F238E27FC236}">
                <a16:creationId xmlns:a16="http://schemas.microsoft.com/office/drawing/2014/main" id="{3EB4869A-C761-40A7-89C4-56AFD880881D}"/>
              </a:ext>
            </a:extLst>
          </p:cNvPr>
          <p:cNvSpPr/>
          <p:nvPr/>
        </p:nvSpPr>
        <p:spPr>
          <a:xfrm>
            <a:off x="0" y="3202846"/>
            <a:ext cx="5365315"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7: Check stopping criterion</a:t>
            </a:r>
          </a:p>
        </p:txBody>
      </p:sp>
      <p:sp>
        <p:nvSpPr>
          <p:cNvPr id="10" name="Rectangle 9">
            <a:extLst>
              <a:ext uri="{FF2B5EF4-FFF2-40B4-BE49-F238E27FC236}">
                <a16:creationId xmlns:a16="http://schemas.microsoft.com/office/drawing/2014/main" id="{0E7E519B-F564-419E-A12E-838C83642DA9}"/>
              </a:ext>
            </a:extLst>
          </p:cNvPr>
          <p:cNvSpPr/>
          <p:nvPr/>
        </p:nvSpPr>
        <p:spPr>
          <a:xfrm>
            <a:off x="0" y="4401646"/>
            <a:ext cx="5054717"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8: Power loss calculation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56" y="1536729"/>
            <a:ext cx="3429630" cy="10314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56" y="235299"/>
            <a:ext cx="3429630" cy="716076"/>
          </a:xfrm>
          <a:prstGeom prst="rect">
            <a:avLst/>
          </a:prstGeom>
        </p:spPr>
      </p:pic>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83AB8-05A5-4253-8B34-BDAB3BF06E89}"/>
              </a:ext>
            </a:extLst>
          </p:cNvPr>
          <p:cNvPicPr>
            <a:picLocks noChangeAspect="1"/>
          </p:cNvPicPr>
          <p:nvPr/>
        </p:nvPicPr>
        <p:blipFill>
          <a:blip r:embed="rId2"/>
          <a:stretch>
            <a:fillRect/>
          </a:stretch>
        </p:blipFill>
        <p:spPr>
          <a:xfrm>
            <a:off x="4297491" y="0"/>
            <a:ext cx="6238568" cy="6858000"/>
          </a:xfrm>
          <a:prstGeom prst="rect">
            <a:avLst/>
          </a:prstGeom>
        </p:spPr>
      </p:pic>
      <p:sp>
        <p:nvSpPr>
          <p:cNvPr id="3" name="Rectangle 2">
            <a:extLst>
              <a:ext uri="{FF2B5EF4-FFF2-40B4-BE49-F238E27FC236}">
                <a16:creationId xmlns:a16="http://schemas.microsoft.com/office/drawing/2014/main" id="{A3FDB0A8-D983-42A5-A5E1-EF6328E00181}"/>
              </a:ext>
            </a:extLst>
          </p:cNvPr>
          <p:cNvSpPr/>
          <p:nvPr/>
        </p:nvSpPr>
        <p:spPr>
          <a:xfrm>
            <a:off x="-124226" y="145561"/>
            <a:ext cx="4749057" cy="671851"/>
          </a:xfrm>
          <a:prstGeom prst="rect">
            <a:avLst/>
          </a:prstGeom>
        </p:spPr>
        <p:txBody>
          <a:bodyPr wrap="none">
            <a:spAutoFit/>
          </a:bodyPr>
          <a:lstStyle/>
          <a:p>
            <a:pPr marL="457200" indent="-457200">
              <a:lnSpc>
                <a:spcPct val="150000"/>
              </a:lnSpc>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Flow chart of BFS algorithm</a:t>
            </a:r>
          </a:p>
        </p:txBody>
      </p:sp>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no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1582</TotalTime>
  <Words>4722</Words>
  <Application>Microsoft Office PowerPoint</Application>
  <PresentationFormat>Widescreen</PresentationFormat>
  <Paragraphs>1585</Paragraphs>
  <Slides>71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163</cp:revision>
  <dcterms:created xsi:type="dcterms:W3CDTF">2017-07-08T15:58:14Z</dcterms:created>
  <dcterms:modified xsi:type="dcterms:W3CDTF">2022-07-05T07:32:32Z</dcterms:modified>
</cp:coreProperties>
</file>