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58"/>
  </p:notesMasterIdLst>
  <p:sldIdLst>
    <p:sldId id="257" r:id="rId2"/>
    <p:sldId id="259" r:id="rId3"/>
    <p:sldId id="297" r:id="rId4"/>
    <p:sldId id="260" r:id="rId5"/>
    <p:sldId id="304" r:id="rId6"/>
    <p:sldId id="296" r:id="rId7"/>
    <p:sldId id="298" r:id="rId8"/>
    <p:sldId id="299" r:id="rId9"/>
    <p:sldId id="300" r:id="rId10"/>
    <p:sldId id="301" r:id="rId11"/>
    <p:sldId id="261" r:id="rId12"/>
    <p:sldId id="262" r:id="rId13"/>
    <p:sldId id="264" r:id="rId14"/>
    <p:sldId id="265" r:id="rId15"/>
    <p:sldId id="266" r:id="rId16"/>
    <p:sldId id="271" r:id="rId17"/>
    <p:sldId id="334" r:id="rId18"/>
    <p:sldId id="338" r:id="rId19"/>
    <p:sldId id="339" r:id="rId20"/>
    <p:sldId id="340" r:id="rId21"/>
    <p:sldId id="342" r:id="rId22"/>
    <p:sldId id="341" r:id="rId23"/>
    <p:sldId id="343" r:id="rId24"/>
    <p:sldId id="344" r:id="rId25"/>
    <p:sldId id="288" r:id="rId26"/>
    <p:sldId id="305" r:id="rId27"/>
    <p:sldId id="277" r:id="rId28"/>
    <p:sldId id="289" r:id="rId29"/>
    <p:sldId id="346" r:id="rId30"/>
    <p:sldId id="351" r:id="rId31"/>
    <p:sldId id="350" r:id="rId32"/>
    <p:sldId id="349" r:id="rId33"/>
    <p:sldId id="352" r:id="rId34"/>
    <p:sldId id="353" r:id="rId35"/>
    <p:sldId id="354" r:id="rId36"/>
    <p:sldId id="360" r:id="rId37"/>
    <p:sldId id="359" r:id="rId38"/>
    <p:sldId id="358" r:id="rId39"/>
    <p:sldId id="357" r:id="rId40"/>
    <p:sldId id="356" r:id="rId41"/>
    <p:sldId id="355" r:id="rId42"/>
    <p:sldId id="290" r:id="rId43"/>
    <p:sldId id="285" r:id="rId44"/>
    <p:sldId id="286" r:id="rId45"/>
    <p:sldId id="323" r:id="rId46"/>
    <p:sldId id="324" r:id="rId47"/>
    <p:sldId id="325" r:id="rId48"/>
    <p:sldId id="326" r:id="rId49"/>
    <p:sldId id="327" r:id="rId50"/>
    <p:sldId id="328" r:id="rId51"/>
    <p:sldId id="329" r:id="rId52"/>
    <p:sldId id="330" r:id="rId53"/>
    <p:sldId id="331" r:id="rId54"/>
    <p:sldId id="332" r:id="rId55"/>
    <p:sldId id="333" r:id="rId56"/>
    <p:sldId id="335"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E6F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280" autoAdjust="0"/>
  </p:normalViewPr>
  <p:slideViewPr>
    <p:cSldViewPr snapToGrid="0">
      <p:cViewPr>
        <p:scale>
          <a:sx n="100" d="100"/>
          <a:sy n="100" d="100"/>
        </p:scale>
        <p:origin x="58" y="1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E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C8BD79CF-E42C-4BAC-9A0C-1B35A4BE1B79}" type="datetimeFigureOut">
              <a:rPr lang="ar-EG" smtClean="0"/>
              <a:pPr/>
              <a:t>04/12/1443</a:t>
            </a:fld>
            <a:endParaRPr lang="ar-E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E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D22A80B1-EAD2-4281-B5B3-1BD6D11EBF32}" type="slidenum">
              <a:rPr lang="ar-EG" smtClean="0"/>
              <a:pPr/>
              <a:t>‹#›</a:t>
            </a:fld>
            <a:endParaRPr lang="ar-EG"/>
          </a:p>
        </p:txBody>
      </p:sp>
    </p:spTree>
    <p:extLst>
      <p:ext uri="{BB962C8B-B14F-4D97-AF65-F5344CB8AC3E}">
        <p14:creationId xmlns:p14="http://schemas.microsoft.com/office/powerpoint/2010/main" val="1764133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D22A80B1-EAD2-4281-B5B3-1BD6D11EBF32}" type="slidenum">
              <a:rPr lang="ar-EG" smtClean="0"/>
              <a:pPr/>
              <a:t>26</a:t>
            </a:fld>
            <a:endParaRPr lang="ar-EG"/>
          </a:p>
        </p:txBody>
      </p:sp>
    </p:spTree>
    <p:extLst>
      <p:ext uri="{BB962C8B-B14F-4D97-AF65-F5344CB8AC3E}">
        <p14:creationId xmlns:p14="http://schemas.microsoft.com/office/powerpoint/2010/main" val="3648206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D22A80B1-EAD2-4281-B5B3-1BD6D11EBF32}" type="slidenum">
              <a:rPr lang="ar-EG" smtClean="0"/>
              <a:pPr/>
              <a:t>51</a:t>
            </a:fld>
            <a:endParaRPr lang="ar-EG"/>
          </a:p>
        </p:txBody>
      </p:sp>
    </p:spTree>
    <p:extLst>
      <p:ext uri="{BB962C8B-B14F-4D97-AF65-F5344CB8AC3E}">
        <p14:creationId xmlns:p14="http://schemas.microsoft.com/office/powerpoint/2010/main" val="3220413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D22A80B1-EAD2-4281-B5B3-1BD6D11EBF32}" type="slidenum">
              <a:rPr lang="ar-EG" smtClean="0"/>
              <a:pPr/>
              <a:t>54</a:t>
            </a:fld>
            <a:endParaRPr lang="ar-EG"/>
          </a:p>
        </p:txBody>
      </p:sp>
    </p:spTree>
    <p:extLst>
      <p:ext uri="{BB962C8B-B14F-4D97-AF65-F5344CB8AC3E}">
        <p14:creationId xmlns:p14="http://schemas.microsoft.com/office/powerpoint/2010/main" val="6447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pPr/>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010771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pPr/>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42863566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pPr/>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4371276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pPr/>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896809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pPr/>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5042604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pPr/>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93120172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806732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555487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863556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pPr/>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555429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pPr/>
              <a:t>7/3/2022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34768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pPr/>
              <a:t>7/3/2022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857513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pPr/>
              <a:t>7/3/2022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83430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pPr/>
              <a:t>7/3/2022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407593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7/3/2022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780036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7/3/2022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566321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pPr/>
              <a:t>7/3/2022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56417324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EB462-DAF4-40F6-AD0A-26B9C8A7045A}"/>
              </a:ext>
            </a:extLst>
          </p:cNvPr>
          <p:cNvSpPr>
            <a:spLocks noGrp="1"/>
          </p:cNvSpPr>
          <p:nvPr>
            <p:ph type="title"/>
          </p:nvPr>
        </p:nvSpPr>
        <p:spPr/>
        <p:txBody>
          <a:bodyPr/>
          <a:lstStyle/>
          <a:p>
            <a:r>
              <a:rPr lang="en-US" dirty="0"/>
              <a:t>  </a:t>
            </a:r>
            <a:endParaRPr lang="ar-EG" dirty="0"/>
          </a:p>
        </p:txBody>
      </p:sp>
      <p:sp>
        <p:nvSpPr>
          <p:cNvPr id="4" name="Rectangle 3">
            <a:extLst>
              <a:ext uri="{FF2B5EF4-FFF2-40B4-BE49-F238E27FC236}">
                <a16:creationId xmlns:a16="http://schemas.microsoft.com/office/drawing/2014/main" id="{62427E57-9CBA-4F43-A83A-445F9A3797B8}"/>
              </a:ext>
            </a:extLst>
          </p:cNvPr>
          <p:cNvSpPr/>
          <p:nvPr/>
        </p:nvSpPr>
        <p:spPr>
          <a:xfrm>
            <a:off x="-1" y="2310178"/>
            <a:ext cx="12024069" cy="2123658"/>
          </a:xfrm>
          <a:prstGeom prst="rect">
            <a:avLst/>
          </a:prstGeom>
        </p:spPr>
        <p:txBody>
          <a:bodyPr wrap="square">
            <a:spAutoFit/>
          </a:bodyPr>
          <a:lstStyle/>
          <a:p>
            <a:pPr algn="ctr"/>
            <a:r>
              <a:rPr lang="en-US" sz="4400" b="1" dirty="0">
                <a:solidFill>
                  <a:schemeClr val="tx2"/>
                </a:solidFill>
              </a:rPr>
              <a:t>ENHANCEMENT OF DISTRIBUTION</a:t>
            </a:r>
            <a:br>
              <a:rPr lang="en-US" sz="4400" b="1" dirty="0">
                <a:solidFill>
                  <a:schemeClr val="tx2"/>
                </a:solidFill>
              </a:rPr>
            </a:br>
            <a:r>
              <a:rPr lang="en-US" sz="4400" b="1" dirty="0">
                <a:solidFill>
                  <a:schemeClr val="tx2"/>
                </a:solidFill>
              </a:rPr>
              <a:t>SYSTEMS PERFORMANCE USING</a:t>
            </a:r>
            <a:br>
              <a:rPr lang="en-US" sz="4400" b="1" dirty="0">
                <a:solidFill>
                  <a:schemeClr val="tx2"/>
                </a:solidFill>
              </a:rPr>
            </a:br>
            <a:r>
              <a:rPr lang="en-US" sz="4400" b="1" dirty="0">
                <a:solidFill>
                  <a:schemeClr val="tx2"/>
                </a:solidFill>
              </a:rPr>
              <a:t>MODERN OPTIMIZATION TECHNIQUES</a:t>
            </a:r>
            <a:endParaRPr lang="ar-EG" sz="4400" dirty="0">
              <a:solidFill>
                <a:schemeClr val="tx2"/>
              </a:solidFill>
            </a:endParaRPr>
          </a:p>
        </p:txBody>
      </p:sp>
      <p:sp>
        <p:nvSpPr>
          <p:cNvPr id="7" name="Rectangle 6">
            <a:extLst>
              <a:ext uri="{FF2B5EF4-FFF2-40B4-BE49-F238E27FC236}">
                <a16:creationId xmlns:a16="http://schemas.microsoft.com/office/drawing/2014/main" id="{2B249529-E2A9-4C8A-9E57-D8DBD9DA4BAB}"/>
              </a:ext>
            </a:extLst>
          </p:cNvPr>
          <p:cNvSpPr/>
          <p:nvPr/>
        </p:nvSpPr>
        <p:spPr>
          <a:xfrm>
            <a:off x="2678874" y="452718"/>
            <a:ext cx="5779326" cy="923330"/>
          </a:xfrm>
          <a:prstGeom prst="rect">
            <a:avLst/>
          </a:prstGeom>
        </p:spPr>
        <p:txBody>
          <a:bodyPr wrap="square">
            <a:spAutoFit/>
          </a:bodyPr>
          <a:lstStyle/>
          <a:p>
            <a:r>
              <a:rPr lang="en-US" b="1" dirty="0">
                <a:solidFill>
                  <a:schemeClr val="bg1">
                    <a:lumMod val="85000"/>
                    <a:lumOff val="15000"/>
                  </a:schemeClr>
                </a:solidFill>
                <a:latin typeface="Arial" panose="020B0604020202020204" pitchFamily="34" charset="0"/>
              </a:rPr>
              <a:t>MENOUFIA UNIVERSITY</a:t>
            </a:r>
          </a:p>
          <a:p>
            <a:r>
              <a:rPr lang="en-US" b="1" dirty="0">
                <a:solidFill>
                  <a:schemeClr val="bg1">
                    <a:lumMod val="85000"/>
                    <a:lumOff val="15000"/>
                  </a:schemeClr>
                </a:solidFill>
                <a:latin typeface="Arial" panose="020B0604020202020204" pitchFamily="34" charset="0"/>
              </a:rPr>
              <a:t>FACULTY OF ENGINEERING, SHEBIN EL-KOM</a:t>
            </a:r>
          </a:p>
          <a:p>
            <a:r>
              <a:rPr lang="en-US" b="1" dirty="0">
                <a:solidFill>
                  <a:schemeClr val="bg1">
                    <a:lumMod val="85000"/>
                    <a:lumOff val="15000"/>
                  </a:schemeClr>
                </a:solidFill>
                <a:latin typeface="Arial" panose="020B0604020202020204" pitchFamily="34" charset="0"/>
              </a:rPr>
              <a:t>ELECTRICAL ENGINEERING DEPARTMENT</a:t>
            </a:r>
            <a:endParaRPr lang="ar-EG" dirty="0">
              <a:solidFill>
                <a:schemeClr val="bg1">
                  <a:lumMod val="85000"/>
                  <a:lumOff val="15000"/>
                </a:schemeClr>
              </a:solidFill>
            </a:endParaRPr>
          </a:p>
        </p:txBody>
      </p:sp>
      <p:sp>
        <p:nvSpPr>
          <p:cNvPr id="3" name="Rectangle 2">
            <a:extLst>
              <a:ext uri="{FF2B5EF4-FFF2-40B4-BE49-F238E27FC236}">
                <a16:creationId xmlns:a16="http://schemas.microsoft.com/office/drawing/2014/main" id="{A8164BE6-1282-432B-A573-9AA1E7764C04}"/>
              </a:ext>
            </a:extLst>
          </p:cNvPr>
          <p:cNvSpPr/>
          <p:nvPr/>
        </p:nvSpPr>
        <p:spPr>
          <a:xfrm>
            <a:off x="0" y="4433226"/>
            <a:ext cx="12192000" cy="2062103"/>
          </a:xfrm>
          <a:prstGeom prst="rect">
            <a:avLst/>
          </a:prstGeom>
        </p:spPr>
        <p:txBody>
          <a:bodyPr wrap="square">
            <a:spAutoFit/>
          </a:bodyPr>
          <a:lstStyle/>
          <a:p>
            <a:pPr lvl="0" algn="ctr"/>
            <a:r>
              <a:rPr lang="en-US" sz="3200" b="1" dirty="0">
                <a:solidFill>
                  <a:prstClr val="white"/>
                </a:solidFill>
              </a:rPr>
              <a:t> </a:t>
            </a:r>
          </a:p>
          <a:p>
            <a:pPr lvl="0" algn="ctr"/>
            <a:r>
              <a:rPr lang="en-US" sz="3200" b="1" dirty="0">
                <a:solidFill>
                  <a:prstClr val="white"/>
                </a:solidFill>
              </a:rPr>
              <a:t>Supervised by:</a:t>
            </a:r>
          </a:p>
          <a:p>
            <a:pPr lvl="0" algn="ctr"/>
            <a:r>
              <a:rPr lang="en-US" sz="3200" b="1" dirty="0">
                <a:solidFill>
                  <a:prstClr val="white"/>
                </a:solidFill>
              </a:rPr>
              <a:t>Dr. Mohamed Taha </a:t>
            </a:r>
            <a:r>
              <a:rPr lang="en-US" sz="3200" b="1" dirty="0" err="1">
                <a:solidFill>
                  <a:prstClr val="white"/>
                </a:solidFill>
              </a:rPr>
              <a:t>Mouwafi</a:t>
            </a:r>
            <a:endParaRPr lang="ar-EG" sz="3200" dirty="0">
              <a:solidFill>
                <a:srgbClr val="1B1B1B"/>
              </a:solidFill>
            </a:endParaRPr>
          </a:p>
          <a:p>
            <a:pPr lvl="0"/>
            <a:endParaRPr lang="ar-EG" sz="3200" dirty="0">
              <a:solidFill>
                <a:prstClr val="white"/>
              </a:solidFill>
            </a:endParaRPr>
          </a:p>
        </p:txBody>
      </p:sp>
      <p:pic>
        <p:nvPicPr>
          <p:cNvPr id="10" name="Picture 9">
            <a:extLst>
              <a:ext uri="{FF2B5EF4-FFF2-40B4-BE49-F238E27FC236}">
                <a16:creationId xmlns:a16="http://schemas.microsoft.com/office/drawing/2014/main" id="{776BC92A-7B18-FFFB-EBD6-9904A30A94B9}"/>
              </a:ext>
            </a:extLst>
          </p:cNvPr>
          <p:cNvPicPr>
            <a:picLocks noChangeAspect="1"/>
          </p:cNvPicPr>
          <p:nvPr/>
        </p:nvPicPr>
        <p:blipFill>
          <a:blip r:embed="rId2"/>
          <a:stretch>
            <a:fillRect/>
          </a:stretch>
        </p:blipFill>
        <p:spPr>
          <a:xfrm>
            <a:off x="512064" y="149512"/>
            <a:ext cx="1512602" cy="1529742"/>
          </a:xfrm>
          <a:prstGeom prst="rect">
            <a:avLst/>
          </a:prstGeom>
        </p:spPr>
      </p:pic>
    </p:spTree>
    <p:extLst>
      <p:ext uri="{BB962C8B-B14F-4D97-AF65-F5344CB8AC3E}">
        <p14:creationId xmlns:p14="http://schemas.microsoft.com/office/powerpoint/2010/main" val="27328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540F7C-D409-4079-8A2F-C0E31530AAE0}"/>
              </a:ext>
            </a:extLst>
          </p:cNvPr>
          <p:cNvSpPr/>
          <p:nvPr/>
        </p:nvSpPr>
        <p:spPr>
          <a:xfrm>
            <a:off x="0" y="242205"/>
            <a:ext cx="7080785" cy="769441"/>
          </a:xfrm>
          <a:prstGeom prst="rect">
            <a:avLst/>
          </a:prstGeom>
        </p:spPr>
        <p:txBody>
          <a:bodyPr wrap="none">
            <a:sp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Benefits of capacitor banks</a:t>
            </a:r>
          </a:p>
        </p:txBody>
      </p:sp>
      <p:sp>
        <p:nvSpPr>
          <p:cNvPr id="5" name="Rectangle 4">
            <a:extLst>
              <a:ext uri="{FF2B5EF4-FFF2-40B4-BE49-F238E27FC236}">
                <a16:creationId xmlns:a16="http://schemas.microsoft.com/office/drawing/2014/main" id="{8234AABE-FDCC-4B85-9CEE-04F461BB4EC6}"/>
              </a:ext>
            </a:extLst>
          </p:cNvPr>
          <p:cNvSpPr/>
          <p:nvPr/>
        </p:nvSpPr>
        <p:spPr>
          <a:xfrm>
            <a:off x="182880" y="1026291"/>
            <a:ext cx="11882511" cy="3323987"/>
          </a:xfrm>
          <a:prstGeom prst="rect">
            <a:avLst/>
          </a:prstGeom>
        </p:spPr>
        <p:txBody>
          <a:bodyPr wrap="square">
            <a:spAutoFit/>
          </a:bodyPr>
          <a:lstStyle/>
          <a:p>
            <a:pPr marL="285750" indent="-285750">
              <a:lnSpc>
                <a:spcPct val="150000"/>
              </a:lnSpc>
              <a:buFont typeface="Wingdings" panose="05000000000000000000" pitchFamily="2" charset="2"/>
              <a:buChar char="v"/>
            </a:pPr>
            <a:r>
              <a:rPr lang="en-US" sz="2800" b="1" dirty="0"/>
              <a:t> Reactive power support.</a:t>
            </a:r>
          </a:p>
          <a:p>
            <a:pPr marL="285750" indent="-285750">
              <a:lnSpc>
                <a:spcPct val="150000"/>
              </a:lnSpc>
              <a:buFont typeface="Wingdings" panose="05000000000000000000" pitchFamily="2" charset="2"/>
              <a:buChar char="v"/>
            </a:pPr>
            <a:r>
              <a:rPr lang="en-US" sz="2800" b="1" dirty="0"/>
              <a:t> Voltage profile improvements.</a:t>
            </a:r>
          </a:p>
          <a:p>
            <a:pPr marL="285750" indent="-285750">
              <a:lnSpc>
                <a:spcPct val="150000"/>
              </a:lnSpc>
              <a:buFont typeface="Wingdings" panose="05000000000000000000" pitchFamily="2" charset="2"/>
              <a:buChar char="v"/>
            </a:pPr>
            <a:r>
              <a:rPr lang="en-US" sz="2800" b="1" dirty="0"/>
              <a:t> Line and transformer loss reduction.</a:t>
            </a:r>
          </a:p>
          <a:p>
            <a:pPr marL="285750" indent="-285750">
              <a:lnSpc>
                <a:spcPct val="150000"/>
              </a:lnSpc>
              <a:buFont typeface="Wingdings" panose="05000000000000000000" pitchFamily="2" charset="2"/>
              <a:buChar char="v"/>
            </a:pPr>
            <a:r>
              <a:rPr lang="en-US" sz="2800" b="1" dirty="0"/>
              <a:t> Release of power system capacity.</a:t>
            </a:r>
          </a:p>
          <a:p>
            <a:pPr marL="285750" indent="-285750">
              <a:lnSpc>
                <a:spcPct val="150000"/>
              </a:lnSpc>
              <a:buFont typeface="Wingdings" panose="05000000000000000000" pitchFamily="2" charset="2"/>
              <a:buChar char="v"/>
            </a:pPr>
            <a:r>
              <a:rPr lang="en-US" sz="2800" b="1" dirty="0"/>
              <a:t> Savings due to reduced energy losses.</a:t>
            </a:r>
            <a:endParaRPr lang="ar-EG" sz="2800" b="1" dirty="0"/>
          </a:p>
        </p:txBody>
      </p:sp>
    </p:spTree>
    <p:extLst>
      <p:ext uri="{BB962C8B-B14F-4D97-AF65-F5344CB8AC3E}">
        <p14:creationId xmlns:p14="http://schemas.microsoft.com/office/powerpoint/2010/main" val="2827858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 calcmode="lin" valueType="num">
                                      <p:cBhvr additive="base">
                                        <p:cTn id="20"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 calcmode="lin" valueType="num">
                                      <p:cBhvr additive="base">
                                        <p:cTn id="26"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 calcmode="lin" valueType="num">
                                      <p:cBhvr additive="base">
                                        <p:cTn id="3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anim calcmode="lin" valueType="num">
                                      <p:cBhvr additive="base">
                                        <p:cTn id="38"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317062-C75A-47C5-A3AA-160340C62406}"/>
              </a:ext>
            </a:extLst>
          </p:cNvPr>
          <p:cNvSpPr/>
          <p:nvPr/>
        </p:nvSpPr>
        <p:spPr>
          <a:xfrm>
            <a:off x="-300038" y="1561624"/>
            <a:ext cx="12192000" cy="3139321"/>
          </a:xfrm>
          <a:prstGeom prst="rect">
            <a:avLst/>
          </a:prstGeom>
          <a:noFill/>
        </p:spPr>
        <p:txBody>
          <a:bodyPr wrap="square">
            <a:spAutoFit/>
          </a:bodyPr>
          <a:lstStyle/>
          <a:p>
            <a:pPr algn="ctr"/>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CHAPTER 3</a:t>
            </a:r>
            <a:b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br>
            <a:endParaRPr lang="ar-EG" sz="6600" dirty="0">
              <a:solidFill>
                <a:schemeClr val="tx1">
                  <a:lumMod val="85000"/>
                </a:schemeClr>
              </a:solidFill>
            </a:endParaRPr>
          </a:p>
          <a:p>
            <a:pPr algn="ctr"/>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PROBLEM FORMULATION</a:t>
            </a:r>
            <a:endPar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113443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 calcmode="lin" valueType="num">
                                      <p:cBhvr additive="base">
                                        <p:cTn id="20"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WordArt 3">
            <a:extLst>
              <a:ext uri="{FF2B5EF4-FFF2-40B4-BE49-F238E27FC236}">
                <a16:creationId xmlns:a16="http://schemas.microsoft.com/office/drawing/2014/main" id="{4FB98854-D7BC-4394-B81C-293975D63218}"/>
              </a:ext>
            </a:extLst>
          </p:cNvPr>
          <p:cNvSpPr>
            <a:spLocks noChangeArrowheads="1" noChangeShapeType="1" noTextEdit="1"/>
          </p:cNvSpPr>
          <p:nvPr/>
        </p:nvSpPr>
        <p:spPr bwMode="auto">
          <a:xfrm>
            <a:off x="4047159" y="1532105"/>
            <a:ext cx="4689475" cy="593725"/>
          </a:xfrm>
          <a:prstGeom prst="rect">
            <a:avLst/>
          </a:prstGeom>
        </p:spPr>
        <p:txBody>
          <a:bodyPr wrap="none" fromWordArt="1">
            <a:prstTxWarp prst="textPlain">
              <a:avLst>
                <a:gd name="adj" fmla="val 50000"/>
              </a:avLst>
            </a:prstTxWarp>
          </a:bodyPr>
          <a:lstStyle/>
          <a:p>
            <a:pPr algn="ctr" rtl="0">
              <a:buNone/>
            </a:pPr>
            <a:endParaRPr lang="ar-EG" sz="3600" kern="10" spc="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endParaRPr>
          </a:p>
        </p:txBody>
      </p:sp>
      <p:sp>
        <p:nvSpPr>
          <p:cNvPr id="6" name="Rectangle 4">
            <a:extLst>
              <a:ext uri="{FF2B5EF4-FFF2-40B4-BE49-F238E27FC236}">
                <a16:creationId xmlns:a16="http://schemas.microsoft.com/office/drawing/2014/main" id="{E4FE2A68-21EE-4BE4-A2DD-C9C0040FC1D6}"/>
              </a:ext>
            </a:extLst>
          </p:cNvPr>
          <p:cNvSpPr>
            <a:spLocks noChangeArrowheads="1"/>
          </p:cNvSpPr>
          <p:nvPr/>
        </p:nvSpPr>
        <p:spPr bwMode="auto">
          <a:xfrm>
            <a:off x="73076" y="760394"/>
            <a:ext cx="123415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311775" algn="r"/>
              </a:tabLst>
              <a:defRPr>
                <a:solidFill>
                  <a:schemeClr val="tx1"/>
                </a:solidFill>
                <a:latin typeface="Arial" panose="020B0604020202020204" pitchFamily="34" charset="0"/>
              </a:defRPr>
            </a:lvl1pPr>
            <a:lvl2pPr eaLnBrk="0" fontAlgn="base" hangingPunct="0">
              <a:spcBef>
                <a:spcPct val="0"/>
              </a:spcBef>
              <a:spcAft>
                <a:spcPct val="0"/>
              </a:spcAft>
              <a:tabLst>
                <a:tab pos="5311775" algn="r"/>
              </a:tabLst>
              <a:defRPr>
                <a:solidFill>
                  <a:schemeClr val="tx1"/>
                </a:solidFill>
                <a:latin typeface="Arial" panose="020B0604020202020204" pitchFamily="34" charset="0"/>
              </a:defRPr>
            </a:lvl2pPr>
            <a:lvl3pPr eaLnBrk="0" fontAlgn="base" hangingPunct="0">
              <a:spcBef>
                <a:spcPct val="0"/>
              </a:spcBef>
              <a:spcAft>
                <a:spcPct val="0"/>
              </a:spcAft>
              <a:tabLst>
                <a:tab pos="5311775" algn="r"/>
              </a:tabLst>
              <a:defRPr>
                <a:solidFill>
                  <a:schemeClr val="tx1"/>
                </a:solidFill>
                <a:latin typeface="Arial" panose="020B0604020202020204" pitchFamily="34" charset="0"/>
              </a:defRPr>
            </a:lvl3pPr>
            <a:lvl4pPr eaLnBrk="0" fontAlgn="base" hangingPunct="0">
              <a:spcBef>
                <a:spcPct val="0"/>
              </a:spcBef>
              <a:spcAft>
                <a:spcPct val="0"/>
              </a:spcAft>
              <a:tabLst>
                <a:tab pos="5311775" algn="r"/>
              </a:tabLst>
              <a:defRPr>
                <a:solidFill>
                  <a:schemeClr val="tx1"/>
                </a:solidFill>
                <a:latin typeface="Arial" panose="020B0604020202020204" pitchFamily="34" charset="0"/>
              </a:defRPr>
            </a:lvl4pPr>
            <a:lvl5pPr eaLnBrk="0" fontAlgn="base" hangingPunct="0">
              <a:spcBef>
                <a:spcPct val="0"/>
              </a:spcBef>
              <a:spcAft>
                <a:spcPct val="0"/>
              </a:spcAft>
              <a:tabLst>
                <a:tab pos="5311775" algn="r"/>
              </a:tabLst>
              <a:defRPr>
                <a:solidFill>
                  <a:schemeClr val="tx1"/>
                </a:solidFill>
                <a:latin typeface="Arial" panose="020B0604020202020204" pitchFamily="34" charset="0"/>
              </a:defRPr>
            </a:lvl5pPr>
            <a:lvl6pPr eaLnBrk="0" fontAlgn="base" hangingPunct="0">
              <a:spcBef>
                <a:spcPct val="0"/>
              </a:spcBef>
              <a:spcAft>
                <a:spcPct val="0"/>
              </a:spcAft>
              <a:tabLst>
                <a:tab pos="5311775" algn="r"/>
              </a:tabLst>
              <a:defRPr>
                <a:solidFill>
                  <a:schemeClr val="tx1"/>
                </a:solidFill>
                <a:latin typeface="Arial" panose="020B0604020202020204" pitchFamily="34" charset="0"/>
              </a:defRPr>
            </a:lvl6pPr>
            <a:lvl7pPr eaLnBrk="0" fontAlgn="base" hangingPunct="0">
              <a:spcBef>
                <a:spcPct val="0"/>
              </a:spcBef>
              <a:spcAft>
                <a:spcPct val="0"/>
              </a:spcAft>
              <a:tabLst>
                <a:tab pos="5311775" algn="r"/>
              </a:tabLst>
              <a:defRPr>
                <a:solidFill>
                  <a:schemeClr val="tx1"/>
                </a:solidFill>
                <a:latin typeface="Arial" panose="020B0604020202020204" pitchFamily="34" charset="0"/>
              </a:defRPr>
            </a:lvl7pPr>
            <a:lvl8pPr eaLnBrk="0" fontAlgn="base" hangingPunct="0">
              <a:spcBef>
                <a:spcPct val="0"/>
              </a:spcBef>
              <a:spcAft>
                <a:spcPct val="0"/>
              </a:spcAft>
              <a:tabLst>
                <a:tab pos="5311775" algn="r"/>
              </a:tabLst>
              <a:defRPr>
                <a:solidFill>
                  <a:schemeClr val="tx1"/>
                </a:solidFill>
                <a:latin typeface="Arial" panose="020B0604020202020204" pitchFamily="34" charset="0"/>
              </a:defRPr>
            </a:lvl8pPr>
            <a:lvl9pPr eaLnBrk="0" fontAlgn="base" hangingPunct="0">
              <a:spcBef>
                <a:spcPct val="0"/>
              </a:spcBef>
              <a:spcAft>
                <a:spcPct val="0"/>
              </a:spcAft>
              <a:tabLst>
                <a:tab pos="5311775" algn="r"/>
              </a:tabLst>
              <a:defRPr>
                <a:solidFill>
                  <a:schemeClr val="tx1"/>
                </a:solidFill>
                <a:latin typeface="Arial" panose="020B0604020202020204" pitchFamily="34" charset="0"/>
              </a:defRPr>
            </a:lvl9pPr>
          </a:lstStyle>
          <a:p>
            <a:pPr marL="457200" marR="0" lvl="0" indent="-457200" defTabSz="914400" rtl="0" eaLnBrk="0" fontAlgn="base" latinLnBrk="0" hangingPunct="0">
              <a:lnSpc>
                <a:spcPct val="100000"/>
              </a:lnSpc>
              <a:spcBef>
                <a:spcPct val="0"/>
              </a:spcBef>
              <a:spcAft>
                <a:spcPct val="0"/>
              </a:spcAft>
              <a:buClrTx/>
              <a:buSzTx/>
              <a:buFont typeface="Wingdings" panose="05000000000000000000" pitchFamily="2" charset="2"/>
              <a:buChar char="q"/>
              <a:tabLst>
                <a:tab pos="5311775" algn="r"/>
              </a:tabLst>
            </a:pPr>
            <a:r>
              <a:rPr kumimoji="0" lang="en-US" altLang="zh-CN" sz="2800" b="1" i="0" u="sng" strike="noStrike" cap="none" normalizeH="0" baseline="0" dirty="0">
                <a:ln>
                  <a:noFill/>
                </a:ln>
                <a:solidFill>
                  <a:srgbClr val="E6FC16"/>
                </a:solidFill>
                <a:effectLst/>
                <a:latin typeface="Arial Black" panose="020B0A04020102020204" pitchFamily="34" charset="0"/>
                <a:ea typeface="Times New Roman" panose="02020603050405020304" pitchFamily="18" charset="0"/>
                <a:cs typeface="Arial" panose="020B0604020202020204" pitchFamily="34" charset="0"/>
              </a:rPr>
              <a:t>Objective function</a:t>
            </a:r>
            <a:endParaRPr kumimoji="0" lang="en-US" altLang="zh-CN" sz="2800" b="0" i="0" u="sng" strike="noStrike" cap="none" normalizeH="0" baseline="0" dirty="0">
              <a:ln>
                <a:noFill/>
              </a:ln>
              <a:solidFill>
                <a:srgbClr val="E6FC16"/>
              </a:solidFill>
              <a:effectLst/>
            </a:endParaRPr>
          </a:p>
        </p:txBody>
      </p:sp>
      <p:pic>
        <p:nvPicPr>
          <p:cNvPr id="8" name="Picture 7">
            <a:extLst>
              <a:ext uri="{FF2B5EF4-FFF2-40B4-BE49-F238E27FC236}">
                <a16:creationId xmlns:a16="http://schemas.microsoft.com/office/drawing/2014/main" id="{D2CA1D7E-E93C-47FF-AB41-F616ED3AF6FC}"/>
              </a:ext>
            </a:extLst>
          </p:cNvPr>
          <p:cNvPicPr>
            <a:picLocks noChangeAspect="1"/>
          </p:cNvPicPr>
          <p:nvPr/>
        </p:nvPicPr>
        <p:blipFill>
          <a:blip r:embed="rId2"/>
          <a:stretch>
            <a:fillRect/>
          </a:stretch>
        </p:blipFill>
        <p:spPr>
          <a:xfrm>
            <a:off x="1944079" y="1404267"/>
            <a:ext cx="7554802" cy="1508243"/>
          </a:xfrm>
          <a:prstGeom prst="rect">
            <a:avLst/>
          </a:prstGeom>
          <a:solidFill>
            <a:schemeClr val="accent2">
              <a:lumMod val="20000"/>
              <a:lumOff val="80000"/>
            </a:schemeClr>
          </a:solidFill>
          <a:ln>
            <a:solidFill>
              <a:srgbClr val="FF0000"/>
            </a:solidFill>
          </a:ln>
        </p:spPr>
      </p:pic>
      <p:sp>
        <p:nvSpPr>
          <p:cNvPr id="11" name="Rectangle 6">
            <a:extLst>
              <a:ext uri="{FF2B5EF4-FFF2-40B4-BE49-F238E27FC236}">
                <a16:creationId xmlns:a16="http://schemas.microsoft.com/office/drawing/2014/main" id="{979ED95B-8F4B-47B7-888D-D0F9A841909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EG"/>
          </a:p>
        </p:txBody>
      </p:sp>
      <p:sp>
        <p:nvSpPr>
          <p:cNvPr id="4" name="Rectangle 3">
            <a:extLst>
              <a:ext uri="{FF2B5EF4-FFF2-40B4-BE49-F238E27FC236}">
                <a16:creationId xmlns:a16="http://schemas.microsoft.com/office/drawing/2014/main" id="{2C7AB702-B190-4B07-909C-8C13A95E9A58}"/>
              </a:ext>
            </a:extLst>
          </p:cNvPr>
          <p:cNvSpPr/>
          <p:nvPr/>
        </p:nvSpPr>
        <p:spPr>
          <a:xfrm>
            <a:off x="2706328" y="52508"/>
            <a:ext cx="6030305" cy="707886"/>
          </a:xfrm>
          <a:prstGeom prst="rect">
            <a:avLst/>
          </a:prstGeom>
        </p:spPr>
        <p:txBody>
          <a:bodyPr wrap="none">
            <a:spAutoFit/>
          </a:bodyPr>
          <a:lstStyle/>
          <a:p>
            <a:pPr lvl="0" defTabSz="914400" eaLnBrk="0" fontAlgn="base" hangingPunct="0">
              <a:spcBef>
                <a:spcPct val="0"/>
              </a:spcBef>
              <a:spcAft>
                <a:spcPct val="0"/>
              </a:spcAft>
              <a:tabLst>
                <a:tab pos="5311775" algn="r"/>
              </a:tabLst>
            </a:pPr>
            <a:r>
              <a:rPr lang="en-AU" altLang="zh-CN" sz="4000" b="1" dirty="0">
                <a:solidFill>
                  <a:schemeClr val="tx1">
                    <a:lumMod val="75000"/>
                  </a:schemeClr>
                </a:solidFill>
                <a:latin typeface="Arial Black" panose="020B0A04020102020204" pitchFamily="34" charset="0"/>
                <a:ea typeface="SimSun" panose="02010600030101010101" pitchFamily="2" charset="-122"/>
                <a:cs typeface="Times New Roman" panose="02020603050405020304" pitchFamily="18" charset="0"/>
              </a:rPr>
              <a:t>Problem Formulation</a:t>
            </a:r>
            <a:endParaRPr lang="en-US" altLang="zh-CN" sz="4000" dirty="0">
              <a:solidFill>
                <a:schemeClr val="tx1">
                  <a:lumMod val="75000"/>
                </a:schemeClr>
              </a:solidFill>
            </a:endParaRPr>
          </a:p>
        </p:txBody>
      </p:sp>
      <p:sp>
        <p:nvSpPr>
          <p:cNvPr id="9" name="Rectangle 8">
            <a:extLst>
              <a:ext uri="{FF2B5EF4-FFF2-40B4-BE49-F238E27FC236}">
                <a16:creationId xmlns:a16="http://schemas.microsoft.com/office/drawing/2014/main" id="{AA809F73-B9EB-4AFD-ABF7-1A08F0D44E9A}"/>
              </a:ext>
            </a:extLst>
          </p:cNvPr>
          <p:cNvSpPr/>
          <p:nvPr/>
        </p:nvSpPr>
        <p:spPr>
          <a:xfrm>
            <a:off x="0" y="4174035"/>
            <a:ext cx="12192000" cy="2677656"/>
          </a:xfrm>
          <a:prstGeom prst="rect">
            <a:avLst/>
          </a:prstGeom>
        </p:spPr>
        <p:txBody>
          <a:bodyPr wrap="square">
            <a:spAutoFit/>
          </a:bodyPr>
          <a:lstStyle/>
          <a:p>
            <a:pPr algn="just"/>
            <a:r>
              <a:rPr lang="en-US" sz="2400" b="1" dirty="0"/>
              <a:t>where, </a:t>
            </a:r>
          </a:p>
          <a:p>
            <a:pPr algn="just"/>
            <a:r>
              <a:rPr lang="en-US" sz="2400" b="1" i="1" dirty="0" err="1">
                <a:latin typeface="Calibri" panose="020F0502020204030204" pitchFamily="34" charset="0"/>
                <a:cs typeface="Calibri" panose="020F0502020204030204" pitchFamily="34" charset="0"/>
              </a:rPr>
              <a:t>P</a:t>
            </a:r>
            <a:r>
              <a:rPr lang="en-US" sz="2400" b="1" i="1" baseline="-25000" dirty="0" err="1">
                <a:latin typeface="Calibri" panose="020F0502020204030204" pitchFamily="34" charset="0"/>
                <a:cs typeface="Calibri" panose="020F0502020204030204" pitchFamily="34" charset="0"/>
              </a:rPr>
              <a:t>Loss</a:t>
            </a:r>
            <a:r>
              <a:rPr lang="en-US" sz="2400" b="1" i="1"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is the total real power loss to be minimized</a:t>
            </a:r>
          </a:p>
          <a:p>
            <a:pPr algn="just"/>
            <a:r>
              <a:rPr lang="en-US" sz="2400" b="1" i="1" dirty="0">
                <a:latin typeface="Calibri" panose="020F0502020204030204" pitchFamily="34" charset="0"/>
                <a:cs typeface="Calibri" panose="020F0502020204030204" pitchFamily="34" charset="0"/>
              </a:rPr>
              <a:t>P</a:t>
            </a:r>
            <a:r>
              <a:rPr lang="en-US" sz="2400" b="1" i="1" baseline="-25000" dirty="0">
                <a:latin typeface="Calibri" panose="020F0502020204030204" pitchFamily="34" charset="0"/>
                <a:cs typeface="Calibri" panose="020F0502020204030204" pitchFamily="34" charset="0"/>
              </a:rPr>
              <a:t>i</a:t>
            </a:r>
            <a:r>
              <a:rPr lang="en-US" sz="2400" b="1" dirty="0">
                <a:latin typeface="Calibri" panose="020F0502020204030204" pitchFamily="34" charset="0"/>
                <a:cs typeface="Calibri" panose="020F0502020204030204" pitchFamily="34" charset="0"/>
              </a:rPr>
              <a:t> and </a:t>
            </a:r>
            <a:r>
              <a:rPr lang="en-US" sz="2400" b="1" i="1" dirty="0">
                <a:latin typeface="Calibri" panose="020F0502020204030204" pitchFamily="34" charset="0"/>
                <a:cs typeface="Calibri" panose="020F0502020204030204" pitchFamily="34" charset="0"/>
              </a:rPr>
              <a:t>Q</a:t>
            </a:r>
            <a:r>
              <a:rPr lang="en-US" sz="2400" b="1" i="1" baseline="-25000" dirty="0">
                <a:latin typeface="Calibri" panose="020F0502020204030204" pitchFamily="34" charset="0"/>
                <a:cs typeface="Calibri" panose="020F0502020204030204" pitchFamily="34" charset="0"/>
              </a:rPr>
              <a:t>i</a:t>
            </a:r>
            <a:r>
              <a:rPr lang="en-US" sz="2400" b="1" dirty="0">
                <a:latin typeface="Calibri" panose="020F0502020204030204" pitchFamily="34" charset="0"/>
                <a:cs typeface="Calibri" panose="020F0502020204030204" pitchFamily="34" charset="0"/>
              </a:rPr>
              <a:t> are the net active and reactive power at bus </a:t>
            </a:r>
            <a:r>
              <a:rPr lang="en-US" sz="2400" b="1" i="1" dirty="0" err="1">
                <a:latin typeface="Calibri" panose="020F0502020204030204" pitchFamily="34" charset="0"/>
                <a:cs typeface="Calibri" panose="020F0502020204030204" pitchFamily="34" charset="0"/>
              </a:rPr>
              <a:t>i</a:t>
            </a:r>
            <a:endParaRPr lang="en-US" sz="2400" b="1" dirty="0">
              <a:latin typeface="Calibri" panose="020F0502020204030204" pitchFamily="34" charset="0"/>
              <a:cs typeface="Calibri" panose="020F0502020204030204" pitchFamily="34" charset="0"/>
            </a:endParaRPr>
          </a:p>
          <a:p>
            <a:pPr algn="just"/>
            <a:r>
              <a:rPr lang="en-US" sz="2400" b="1" i="1" dirty="0">
                <a:latin typeface="Calibri" panose="020F0502020204030204" pitchFamily="34" charset="0"/>
                <a:cs typeface="Calibri" panose="020F0502020204030204" pitchFamily="34" charset="0"/>
              </a:rPr>
              <a:t>V</a:t>
            </a:r>
            <a:r>
              <a:rPr lang="en-US" sz="2400" b="1" i="1" baseline="-25000" dirty="0">
                <a:latin typeface="Calibri" panose="020F0502020204030204" pitchFamily="34" charset="0"/>
                <a:cs typeface="Calibri" panose="020F0502020204030204" pitchFamily="34" charset="0"/>
              </a:rPr>
              <a:t>i</a:t>
            </a:r>
            <a:r>
              <a:rPr lang="en-US" sz="2400" b="1" dirty="0">
                <a:latin typeface="Calibri" panose="020F0502020204030204" pitchFamily="34" charset="0"/>
                <a:cs typeface="Calibri" panose="020F0502020204030204" pitchFamily="34" charset="0"/>
              </a:rPr>
              <a:t> and </a:t>
            </a:r>
            <a:r>
              <a:rPr lang="en-US" sz="2400" b="1" i="1" dirty="0" err="1">
                <a:latin typeface="Calibri" panose="020F0502020204030204" pitchFamily="34" charset="0"/>
                <a:cs typeface="Calibri" panose="020F0502020204030204" pitchFamily="34" charset="0"/>
              </a:rPr>
              <a:t>V</a:t>
            </a:r>
            <a:r>
              <a:rPr lang="en-US" sz="2400" b="1" i="1" baseline="-25000" dirty="0" err="1">
                <a:latin typeface="Calibri" panose="020F0502020204030204" pitchFamily="34" charset="0"/>
                <a:cs typeface="Calibri" panose="020F0502020204030204" pitchFamily="34" charset="0"/>
              </a:rPr>
              <a:t>j</a:t>
            </a:r>
            <a:r>
              <a:rPr lang="en-US" sz="2400" b="1" dirty="0">
                <a:latin typeface="Calibri" panose="020F0502020204030204" pitchFamily="34" charset="0"/>
                <a:cs typeface="Calibri" panose="020F0502020204030204" pitchFamily="34" charset="0"/>
              </a:rPr>
              <a:t> are the voltage magnitudes at buses </a:t>
            </a:r>
            <a:r>
              <a:rPr lang="en-US" sz="2400" b="1" i="1" dirty="0" err="1">
                <a:latin typeface="Calibri" panose="020F0502020204030204" pitchFamily="34" charset="0"/>
                <a:cs typeface="Calibri" panose="020F0502020204030204" pitchFamily="34" charset="0"/>
              </a:rPr>
              <a:t>i</a:t>
            </a:r>
            <a:r>
              <a:rPr lang="en-US" sz="2400" b="1" dirty="0">
                <a:latin typeface="Calibri" panose="020F0502020204030204" pitchFamily="34" charset="0"/>
                <a:cs typeface="Calibri" panose="020F0502020204030204" pitchFamily="34" charset="0"/>
              </a:rPr>
              <a:t> and </a:t>
            </a:r>
            <a:r>
              <a:rPr lang="en-US" sz="2400" b="1" i="1" dirty="0">
                <a:latin typeface="Calibri" panose="020F0502020204030204" pitchFamily="34" charset="0"/>
                <a:cs typeface="Calibri" panose="020F0502020204030204" pitchFamily="34" charset="0"/>
              </a:rPr>
              <a:t>j</a:t>
            </a:r>
            <a:endParaRPr lang="en-US" sz="2400" b="1" dirty="0">
              <a:latin typeface="Calibri" panose="020F0502020204030204" pitchFamily="34" charset="0"/>
              <a:cs typeface="Calibri" panose="020F0502020204030204" pitchFamily="34" charset="0"/>
            </a:endParaRPr>
          </a:p>
          <a:p>
            <a:pPr algn="just"/>
            <a:r>
              <a:rPr lang="en-US" sz="2400" b="1" i="1" dirty="0" err="1">
                <a:latin typeface="Calibri" panose="020F0502020204030204" pitchFamily="34" charset="0"/>
                <a:cs typeface="Calibri" panose="020F0502020204030204" pitchFamily="34" charset="0"/>
              </a:rPr>
              <a:t>δ</a:t>
            </a:r>
            <a:r>
              <a:rPr lang="en-US" sz="2400" b="1" i="1" baseline="-25000" dirty="0" err="1">
                <a:latin typeface="Calibri" panose="020F0502020204030204" pitchFamily="34" charset="0"/>
                <a:cs typeface="Calibri" panose="020F0502020204030204" pitchFamily="34" charset="0"/>
              </a:rPr>
              <a:t>i</a:t>
            </a:r>
            <a:r>
              <a:rPr lang="en-US" sz="2400" b="1" i="1"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and</a:t>
            </a:r>
            <a:r>
              <a:rPr lang="en-US" sz="2400" b="1" i="1" dirty="0">
                <a:latin typeface="Calibri" panose="020F0502020204030204" pitchFamily="34" charset="0"/>
                <a:cs typeface="Calibri" panose="020F0502020204030204" pitchFamily="34" charset="0"/>
              </a:rPr>
              <a:t> </a:t>
            </a:r>
            <a:r>
              <a:rPr lang="en-US" sz="2400" b="1" i="1" dirty="0" err="1">
                <a:latin typeface="Calibri" panose="020F0502020204030204" pitchFamily="34" charset="0"/>
                <a:cs typeface="Calibri" panose="020F0502020204030204" pitchFamily="34" charset="0"/>
              </a:rPr>
              <a:t>δ</a:t>
            </a:r>
            <a:r>
              <a:rPr lang="en-US" sz="2400" b="1" baseline="-25000" dirty="0" err="1">
                <a:latin typeface="Calibri" panose="020F0502020204030204" pitchFamily="34" charset="0"/>
                <a:cs typeface="Calibri" panose="020F0502020204030204" pitchFamily="34" charset="0"/>
              </a:rPr>
              <a:t>j</a:t>
            </a:r>
            <a:r>
              <a:rPr lang="en-US" sz="2400" b="1" dirty="0">
                <a:latin typeface="Calibri" panose="020F0502020204030204" pitchFamily="34" charset="0"/>
                <a:cs typeface="Calibri" panose="020F0502020204030204" pitchFamily="34" charset="0"/>
              </a:rPr>
              <a:t> are the phase angle of the voltages at buses </a:t>
            </a:r>
            <a:r>
              <a:rPr lang="en-US" sz="2400" b="1" i="1" dirty="0" err="1">
                <a:latin typeface="Calibri" panose="020F0502020204030204" pitchFamily="34" charset="0"/>
                <a:cs typeface="Calibri" panose="020F0502020204030204" pitchFamily="34" charset="0"/>
              </a:rPr>
              <a:t>i</a:t>
            </a:r>
            <a:r>
              <a:rPr lang="en-US" sz="2400" b="1" dirty="0">
                <a:latin typeface="Calibri" panose="020F0502020204030204" pitchFamily="34" charset="0"/>
                <a:cs typeface="Calibri" panose="020F0502020204030204" pitchFamily="34" charset="0"/>
              </a:rPr>
              <a:t> and </a:t>
            </a:r>
            <a:r>
              <a:rPr lang="en-US" sz="2400" b="1" i="1" dirty="0">
                <a:latin typeface="Calibri" panose="020F0502020204030204" pitchFamily="34" charset="0"/>
                <a:cs typeface="Calibri" panose="020F0502020204030204" pitchFamily="34" charset="0"/>
              </a:rPr>
              <a:t>j</a:t>
            </a:r>
            <a:endParaRPr lang="en-US" sz="2400" b="1" dirty="0">
              <a:latin typeface="Calibri" panose="020F0502020204030204" pitchFamily="34" charset="0"/>
              <a:cs typeface="Calibri" panose="020F0502020204030204" pitchFamily="34" charset="0"/>
            </a:endParaRPr>
          </a:p>
          <a:p>
            <a:pPr algn="just"/>
            <a:r>
              <a:rPr lang="en-US" sz="2400" b="1" i="1" dirty="0" err="1">
                <a:latin typeface="Calibri" panose="020F0502020204030204" pitchFamily="34" charset="0"/>
                <a:cs typeface="Calibri" panose="020F0502020204030204" pitchFamily="34" charset="0"/>
              </a:rPr>
              <a:t>R</a:t>
            </a:r>
            <a:r>
              <a:rPr lang="en-US" sz="2400" b="1" i="1" baseline="-25000" dirty="0" err="1">
                <a:latin typeface="Calibri" panose="020F0502020204030204" pitchFamily="34" charset="0"/>
                <a:cs typeface="Calibri" panose="020F0502020204030204" pitchFamily="34" charset="0"/>
              </a:rPr>
              <a:t>ij</a:t>
            </a:r>
            <a:r>
              <a:rPr lang="en-US" sz="2400" b="1" dirty="0">
                <a:latin typeface="Calibri" panose="020F0502020204030204" pitchFamily="34" charset="0"/>
                <a:cs typeface="Calibri" panose="020F0502020204030204" pitchFamily="34" charset="0"/>
              </a:rPr>
              <a:t> is the line resistance between buses </a:t>
            </a:r>
            <a:r>
              <a:rPr lang="en-US" sz="2400" b="1" i="1" dirty="0" err="1">
                <a:latin typeface="Calibri" panose="020F0502020204030204" pitchFamily="34" charset="0"/>
                <a:cs typeface="Calibri" panose="020F0502020204030204" pitchFamily="34" charset="0"/>
              </a:rPr>
              <a:t>i</a:t>
            </a:r>
            <a:r>
              <a:rPr lang="en-US" sz="2400" b="1" dirty="0">
                <a:latin typeface="Calibri" panose="020F0502020204030204" pitchFamily="34" charset="0"/>
                <a:cs typeface="Calibri" panose="020F0502020204030204" pitchFamily="34" charset="0"/>
              </a:rPr>
              <a:t> and </a:t>
            </a:r>
            <a:r>
              <a:rPr lang="en-US" sz="2400" b="1" i="1" dirty="0">
                <a:latin typeface="Calibri" panose="020F0502020204030204" pitchFamily="34" charset="0"/>
                <a:cs typeface="Calibri" panose="020F0502020204030204" pitchFamily="34" charset="0"/>
              </a:rPr>
              <a:t>j</a:t>
            </a:r>
            <a:endParaRPr lang="en-US" sz="2400" b="1" dirty="0">
              <a:latin typeface="Calibri" panose="020F0502020204030204" pitchFamily="34" charset="0"/>
              <a:cs typeface="Calibri" panose="020F0502020204030204" pitchFamily="34" charset="0"/>
            </a:endParaRPr>
          </a:p>
          <a:p>
            <a:pPr algn="just"/>
            <a:r>
              <a:rPr lang="en-US" sz="2400" b="1" i="1" dirty="0" err="1">
                <a:latin typeface="Calibri" panose="020F0502020204030204" pitchFamily="34" charset="0"/>
                <a:cs typeface="Calibri" panose="020F0502020204030204" pitchFamily="34" charset="0"/>
              </a:rPr>
              <a:t>N</a:t>
            </a:r>
            <a:r>
              <a:rPr lang="en-US" sz="2400" b="1" i="1" baseline="-25000" dirty="0" err="1">
                <a:latin typeface="Calibri" panose="020F0502020204030204" pitchFamily="34" charset="0"/>
                <a:cs typeface="Calibri" panose="020F0502020204030204" pitchFamily="34" charset="0"/>
              </a:rPr>
              <a:t>b</a:t>
            </a:r>
            <a:r>
              <a:rPr lang="en-US" sz="2400" b="1" dirty="0">
                <a:latin typeface="Calibri" panose="020F0502020204030204" pitchFamily="34" charset="0"/>
                <a:cs typeface="Calibri" panose="020F0502020204030204" pitchFamily="34" charset="0"/>
              </a:rPr>
              <a:t> is the number of system buses.</a:t>
            </a:r>
            <a:endParaRPr lang="ar-EG" sz="2400" b="1" dirty="0">
              <a:latin typeface="Calibri" panose="020F0502020204030204" pitchFamily="34" charset="0"/>
            </a:endParaRPr>
          </a:p>
        </p:txBody>
      </p:sp>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BC74D21C-530D-4CDF-9D04-0E1BC1D28C94}"/>
                  </a:ext>
                </a:extLst>
              </p:cNvPr>
              <p:cNvSpPr/>
              <p:nvPr/>
            </p:nvSpPr>
            <p:spPr>
              <a:xfrm>
                <a:off x="1944079" y="3080507"/>
                <a:ext cx="7554802" cy="696986"/>
              </a:xfrm>
              <a:prstGeom prst="rect">
                <a:avLst/>
              </a:prstGeom>
              <a:solidFill>
                <a:schemeClr val="accent2">
                  <a:lumMod val="20000"/>
                  <a:lumOff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ar-EG" i="1" smtClean="0">
                              <a:solidFill>
                                <a:schemeClr val="bg1"/>
                              </a:solidFill>
                              <a:latin typeface="Cambria Math" panose="02040503050406030204" pitchFamily="18" charset="0"/>
                            </a:rPr>
                          </m:ctrlPr>
                        </m:sSubPr>
                        <m:e>
                          <m:r>
                            <a:rPr lang="ar-EG" i="1">
                              <a:solidFill>
                                <a:schemeClr val="bg1"/>
                              </a:solidFill>
                              <a:latin typeface="Cambria Math" panose="02040503050406030204" pitchFamily="18" charset="0"/>
                            </a:rPr>
                            <m:t>𝛼</m:t>
                          </m:r>
                        </m:e>
                        <m:sub>
                          <m:r>
                            <a:rPr lang="ar-EG" i="1">
                              <a:solidFill>
                                <a:schemeClr val="bg1"/>
                              </a:solidFill>
                              <a:latin typeface="Cambria Math" panose="02040503050406030204" pitchFamily="18" charset="0"/>
                            </a:rPr>
                            <m:t>𝑖𝑗</m:t>
                          </m:r>
                        </m:sub>
                      </m:sSub>
                      <m:r>
                        <a:rPr lang="ar-EG" i="0">
                          <a:solidFill>
                            <a:schemeClr val="bg1"/>
                          </a:solidFill>
                          <a:latin typeface="Cambria Math" panose="02040503050406030204" pitchFamily="18" charset="0"/>
                        </a:rPr>
                        <m:t>=</m:t>
                      </m:r>
                      <m:f>
                        <m:fPr>
                          <m:ctrlPr>
                            <a:rPr lang="ar-EG" i="1">
                              <a:solidFill>
                                <a:schemeClr val="bg1"/>
                              </a:solidFill>
                              <a:latin typeface="Cambria Math" panose="02040503050406030204" pitchFamily="18" charset="0"/>
                            </a:rPr>
                          </m:ctrlPr>
                        </m:fPr>
                        <m:num>
                          <m:sSub>
                            <m:sSubPr>
                              <m:ctrlPr>
                                <a:rPr lang="ar-EG" i="1">
                                  <a:solidFill>
                                    <a:schemeClr val="bg1"/>
                                  </a:solidFill>
                                  <a:latin typeface="Cambria Math" panose="02040503050406030204" pitchFamily="18" charset="0"/>
                                </a:rPr>
                              </m:ctrlPr>
                            </m:sSubPr>
                            <m:e>
                              <m:r>
                                <a:rPr lang="ar-EG" i="1">
                                  <a:solidFill>
                                    <a:schemeClr val="bg1"/>
                                  </a:solidFill>
                                  <a:latin typeface="Cambria Math" panose="02040503050406030204" pitchFamily="18" charset="0"/>
                                </a:rPr>
                                <m:t>𝑅</m:t>
                              </m:r>
                            </m:e>
                            <m:sub>
                              <m:r>
                                <a:rPr lang="ar-EG" i="1">
                                  <a:solidFill>
                                    <a:schemeClr val="bg1"/>
                                  </a:solidFill>
                                  <a:latin typeface="Cambria Math" panose="02040503050406030204" pitchFamily="18" charset="0"/>
                                </a:rPr>
                                <m:t>𝑖𝑗</m:t>
                              </m:r>
                            </m:sub>
                          </m:sSub>
                        </m:num>
                        <m:den>
                          <m:sSub>
                            <m:sSubPr>
                              <m:ctrlPr>
                                <a:rPr lang="ar-EG" i="1">
                                  <a:solidFill>
                                    <a:schemeClr val="bg1"/>
                                  </a:solidFill>
                                  <a:latin typeface="Cambria Math" panose="02040503050406030204" pitchFamily="18" charset="0"/>
                                </a:rPr>
                              </m:ctrlPr>
                            </m:sSubPr>
                            <m:e>
                              <m:r>
                                <a:rPr lang="ar-EG" i="1">
                                  <a:solidFill>
                                    <a:schemeClr val="bg1"/>
                                  </a:solidFill>
                                  <a:latin typeface="Cambria Math" panose="02040503050406030204" pitchFamily="18" charset="0"/>
                                </a:rPr>
                                <m:t>𝑉</m:t>
                              </m:r>
                            </m:e>
                            <m:sub>
                              <m:r>
                                <a:rPr lang="ar-EG" i="1">
                                  <a:solidFill>
                                    <a:schemeClr val="bg1"/>
                                  </a:solidFill>
                                  <a:latin typeface="Cambria Math" panose="02040503050406030204" pitchFamily="18" charset="0"/>
                                </a:rPr>
                                <m:t>𝑖</m:t>
                              </m:r>
                            </m:sub>
                          </m:sSub>
                          <m:sSub>
                            <m:sSubPr>
                              <m:ctrlPr>
                                <a:rPr lang="ar-EG" i="1">
                                  <a:solidFill>
                                    <a:schemeClr val="bg1"/>
                                  </a:solidFill>
                                  <a:latin typeface="Cambria Math" panose="02040503050406030204" pitchFamily="18" charset="0"/>
                                </a:rPr>
                              </m:ctrlPr>
                            </m:sSubPr>
                            <m:e>
                              <m:r>
                                <a:rPr lang="ar-EG" i="1">
                                  <a:solidFill>
                                    <a:schemeClr val="bg1"/>
                                  </a:solidFill>
                                  <a:latin typeface="Cambria Math" panose="02040503050406030204" pitchFamily="18" charset="0"/>
                                </a:rPr>
                                <m:t>𝑉</m:t>
                              </m:r>
                            </m:e>
                            <m:sub>
                              <m:r>
                                <a:rPr lang="ar-EG" i="1">
                                  <a:solidFill>
                                    <a:schemeClr val="bg1"/>
                                  </a:solidFill>
                                  <a:latin typeface="Cambria Math" panose="02040503050406030204" pitchFamily="18" charset="0"/>
                                </a:rPr>
                                <m:t>𝑗</m:t>
                              </m:r>
                            </m:sub>
                          </m:sSub>
                        </m:den>
                      </m:f>
                      <m:r>
                        <m:rPr>
                          <m:sty m:val="p"/>
                        </m:rPr>
                        <a:rPr lang="ar-EG" i="0">
                          <a:solidFill>
                            <a:schemeClr val="bg1"/>
                          </a:solidFill>
                          <a:latin typeface="Cambria Math" panose="02040503050406030204" pitchFamily="18" charset="0"/>
                        </a:rPr>
                        <m:t>cos</m:t>
                      </m:r>
                      <m:d>
                        <m:dPr>
                          <m:ctrlPr>
                            <a:rPr lang="ar-EG" i="1">
                              <a:solidFill>
                                <a:schemeClr val="bg1"/>
                              </a:solidFill>
                              <a:latin typeface="Cambria Math" panose="02040503050406030204" pitchFamily="18" charset="0"/>
                            </a:rPr>
                          </m:ctrlPr>
                        </m:dPr>
                        <m:e>
                          <m:sSub>
                            <m:sSubPr>
                              <m:ctrlPr>
                                <a:rPr lang="ar-EG" i="1">
                                  <a:solidFill>
                                    <a:schemeClr val="bg1"/>
                                  </a:solidFill>
                                  <a:latin typeface="Cambria Math" panose="02040503050406030204" pitchFamily="18" charset="0"/>
                                </a:rPr>
                              </m:ctrlPr>
                            </m:sSubPr>
                            <m:e>
                              <m:r>
                                <a:rPr lang="ar-EG" i="1">
                                  <a:solidFill>
                                    <a:schemeClr val="bg1"/>
                                  </a:solidFill>
                                  <a:latin typeface="Cambria Math" panose="02040503050406030204" pitchFamily="18" charset="0"/>
                                </a:rPr>
                                <m:t>𝛿</m:t>
                              </m:r>
                            </m:e>
                            <m:sub>
                              <m:r>
                                <a:rPr lang="ar-EG" i="1">
                                  <a:solidFill>
                                    <a:schemeClr val="bg1"/>
                                  </a:solidFill>
                                  <a:latin typeface="Cambria Math" panose="02040503050406030204" pitchFamily="18" charset="0"/>
                                </a:rPr>
                                <m:t>𝑖</m:t>
                              </m:r>
                            </m:sub>
                          </m:sSub>
                          <m:r>
                            <a:rPr lang="ar-EG" i="0">
                              <a:solidFill>
                                <a:schemeClr val="bg1"/>
                              </a:solidFill>
                              <a:latin typeface="Cambria Math" panose="02040503050406030204" pitchFamily="18" charset="0"/>
                            </a:rPr>
                            <m:t>−</m:t>
                          </m:r>
                          <m:sSub>
                            <m:sSubPr>
                              <m:ctrlPr>
                                <a:rPr lang="ar-EG" i="1">
                                  <a:solidFill>
                                    <a:schemeClr val="bg1"/>
                                  </a:solidFill>
                                  <a:latin typeface="Cambria Math" panose="02040503050406030204" pitchFamily="18" charset="0"/>
                                </a:rPr>
                              </m:ctrlPr>
                            </m:sSubPr>
                            <m:e>
                              <m:r>
                                <a:rPr lang="ar-EG" i="1">
                                  <a:solidFill>
                                    <a:schemeClr val="bg1"/>
                                  </a:solidFill>
                                  <a:latin typeface="Cambria Math" panose="02040503050406030204" pitchFamily="18" charset="0"/>
                                </a:rPr>
                                <m:t>𝛿</m:t>
                              </m:r>
                            </m:e>
                            <m:sub>
                              <m:r>
                                <a:rPr lang="ar-EG" i="1">
                                  <a:solidFill>
                                    <a:schemeClr val="bg1"/>
                                  </a:solidFill>
                                  <a:latin typeface="Cambria Math" panose="02040503050406030204" pitchFamily="18" charset="0"/>
                                </a:rPr>
                                <m:t>𝑗</m:t>
                              </m:r>
                            </m:sub>
                          </m:sSub>
                        </m:e>
                      </m:d>
                      <m:r>
                        <a:rPr lang="ar-EG" i="0">
                          <a:solidFill>
                            <a:schemeClr val="bg1"/>
                          </a:solidFill>
                          <a:latin typeface="Cambria Math" panose="02040503050406030204" pitchFamily="18" charset="0"/>
                        </a:rPr>
                        <m:t>,      </m:t>
                      </m:r>
                      <m:sSub>
                        <m:sSubPr>
                          <m:ctrlPr>
                            <a:rPr lang="ar-EG" i="1">
                              <a:solidFill>
                                <a:schemeClr val="bg1"/>
                              </a:solidFill>
                              <a:latin typeface="Cambria Math" panose="02040503050406030204" pitchFamily="18" charset="0"/>
                            </a:rPr>
                          </m:ctrlPr>
                        </m:sSubPr>
                        <m:e>
                          <m:r>
                            <a:rPr lang="ar-EG" i="1">
                              <a:solidFill>
                                <a:schemeClr val="bg1"/>
                              </a:solidFill>
                              <a:latin typeface="Cambria Math" panose="02040503050406030204" pitchFamily="18" charset="0"/>
                            </a:rPr>
                            <m:t>𝛽</m:t>
                          </m:r>
                        </m:e>
                        <m:sub>
                          <m:r>
                            <a:rPr lang="ar-EG" i="1">
                              <a:solidFill>
                                <a:schemeClr val="bg1"/>
                              </a:solidFill>
                              <a:latin typeface="Cambria Math" panose="02040503050406030204" pitchFamily="18" charset="0"/>
                            </a:rPr>
                            <m:t>𝑖𝑗</m:t>
                          </m:r>
                        </m:sub>
                      </m:sSub>
                      <m:r>
                        <a:rPr lang="ar-EG" i="0">
                          <a:solidFill>
                            <a:schemeClr val="bg1"/>
                          </a:solidFill>
                          <a:latin typeface="Cambria Math" panose="02040503050406030204" pitchFamily="18" charset="0"/>
                        </a:rPr>
                        <m:t>=</m:t>
                      </m:r>
                      <m:f>
                        <m:fPr>
                          <m:ctrlPr>
                            <a:rPr lang="ar-EG" i="1">
                              <a:solidFill>
                                <a:schemeClr val="bg1"/>
                              </a:solidFill>
                              <a:latin typeface="Cambria Math" panose="02040503050406030204" pitchFamily="18" charset="0"/>
                            </a:rPr>
                          </m:ctrlPr>
                        </m:fPr>
                        <m:num>
                          <m:sSub>
                            <m:sSubPr>
                              <m:ctrlPr>
                                <a:rPr lang="ar-EG" i="1">
                                  <a:solidFill>
                                    <a:schemeClr val="bg1"/>
                                  </a:solidFill>
                                  <a:latin typeface="Cambria Math" panose="02040503050406030204" pitchFamily="18" charset="0"/>
                                </a:rPr>
                              </m:ctrlPr>
                            </m:sSubPr>
                            <m:e>
                              <m:r>
                                <a:rPr lang="ar-EG" i="1">
                                  <a:solidFill>
                                    <a:schemeClr val="bg1"/>
                                  </a:solidFill>
                                  <a:latin typeface="Cambria Math" panose="02040503050406030204" pitchFamily="18" charset="0"/>
                                </a:rPr>
                                <m:t>𝑅</m:t>
                              </m:r>
                            </m:e>
                            <m:sub>
                              <m:r>
                                <a:rPr lang="ar-EG" i="1">
                                  <a:solidFill>
                                    <a:schemeClr val="bg1"/>
                                  </a:solidFill>
                                  <a:latin typeface="Cambria Math" panose="02040503050406030204" pitchFamily="18" charset="0"/>
                                </a:rPr>
                                <m:t>𝑖𝑗</m:t>
                              </m:r>
                            </m:sub>
                          </m:sSub>
                        </m:num>
                        <m:den>
                          <m:sSub>
                            <m:sSubPr>
                              <m:ctrlPr>
                                <a:rPr lang="ar-EG" i="1">
                                  <a:solidFill>
                                    <a:schemeClr val="bg1"/>
                                  </a:solidFill>
                                  <a:latin typeface="Cambria Math" panose="02040503050406030204" pitchFamily="18" charset="0"/>
                                </a:rPr>
                              </m:ctrlPr>
                            </m:sSubPr>
                            <m:e>
                              <m:r>
                                <a:rPr lang="ar-EG" i="1">
                                  <a:solidFill>
                                    <a:schemeClr val="bg1"/>
                                  </a:solidFill>
                                  <a:latin typeface="Cambria Math" panose="02040503050406030204" pitchFamily="18" charset="0"/>
                                </a:rPr>
                                <m:t>𝑉</m:t>
                              </m:r>
                            </m:e>
                            <m:sub>
                              <m:r>
                                <a:rPr lang="ar-EG" i="1">
                                  <a:solidFill>
                                    <a:schemeClr val="bg1"/>
                                  </a:solidFill>
                                  <a:latin typeface="Cambria Math" panose="02040503050406030204" pitchFamily="18" charset="0"/>
                                </a:rPr>
                                <m:t>𝑖</m:t>
                              </m:r>
                            </m:sub>
                          </m:sSub>
                          <m:sSub>
                            <m:sSubPr>
                              <m:ctrlPr>
                                <a:rPr lang="ar-EG" i="1">
                                  <a:solidFill>
                                    <a:schemeClr val="bg1"/>
                                  </a:solidFill>
                                  <a:latin typeface="Cambria Math" panose="02040503050406030204" pitchFamily="18" charset="0"/>
                                </a:rPr>
                              </m:ctrlPr>
                            </m:sSubPr>
                            <m:e>
                              <m:r>
                                <a:rPr lang="ar-EG" i="1">
                                  <a:solidFill>
                                    <a:schemeClr val="bg1"/>
                                  </a:solidFill>
                                  <a:latin typeface="Cambria Math" panose="02040503050406030204" pitchFamily="18" charset="0"/>
                                </a:rPr>
                                <m:t>𝑉</m:t>
                              </m:r>
                            </m:e>
                            <m:sub>
                              <m:r>
                                <a:rPr lang="ar-EG" i="1">
                                  <a:solidFill>
                                    <a:schemeClr val="bg1"/>
                                  </a:solidFill>
                                  <a:latin typeface="Cambria Math" panose="02040503050406030204" pitchFamily="18" charset="0"/>
                                </a:rPr>
                                <m:t>𝑗</m:t>
                              </m:r>
                            </m:sub>
                          </m:sSub>
                        </m:den>
                      </m:f>
                      <m:r>
                        <m:rPr>
                          <m:sty m:val="p"/>
                        </m:rPr>
                        <a:rPr lang="ar-EG" i="0">
                          <a:solidFill>
                            <a:schemeClr val="bg1"/>
                          </a:solidFill>
                          <a:latin typeface="Cambria Math" panose="02040503050406030204" pitchFamily="18" charset="0"/>
                        </a:rPr>
                        <m:t>sin</m:t>
                      </m:r>
                      <m:d>
                        <m:dPr>
                          <m:ctrlPr>
                            <a:rPr lang="ar-EG" i="1">
                              <a:solidFill>
                                <a:schemeClr val="bg1"/>
                              </a:solidFill>
                              <a:latin typeface="Cambria Math" panose="02040503050406030204" pitchFamily="18" charset="0"/>
                            </a:rPr>
                          </m:ctrlPr>
                        </m:dPr>
                        <m:e>
                          <m:sSub>
                            <m:sSubPr>
                              <m:ctrlPr>
                                <a:rPr lang="ar-EG" i="1">
                                  <a:solidFill>
                                    <a:schemeClr val="bg1"/>
                                  </a:solidFill>
                                  <a:latin typeface="Cambria Math" panose="02040503050406030204" pitchFamily="18" charset="0"/>
                                </a:rPr>
                              </m:ctrlPr>
                            </m:sSubPr>
                            <m:e>
                              <m:r>
                                <a:rPr lang="ar-EG" i="1">
                                  <a:solidFill>
                                    <a:schemeClr val="bg1"/>
                                  </a:solidFill>
                                  <a:latin typeface="Cambria Math" panose="02040503050406030204" pitchFamily="18" charset="0"/>
                                </a:rPr>
                                <m:t>𝛿</m:t>
                              </m:r>
                            </m:e>
                            <m:sub>
                              <m:r>
                                <a:rPr lang="ar-EG" i="1">
                                  <a:solidFill>
                                    <a:schemeClr val="bg1"/>
                                  </a:solidFill>
                                  <a:latin typeface="Cambria Math" panose="02040503050406030204" pitchFamily="18" charset="0"/>
                                </a:rPr>
                                <m:t>𝑖</m:t>
                              </m:r>
                            </m:sub>
                          </m:sSub>
                          <m:r>
                            <a:rPr lang="ar-EG" i="0">
                              <a:solidFill>
                                <a:schemeClr val="bg1"/>
                              </a:solidFill>
                              <a:latin typeface="Cambria Math" panose="02040503050406030204" pitchFamily="18" charset="0"/>
                            </a:rPr>
                            <m:t>−</m:t>
                          </m:r>
                          <m:sSub>
                            <m:sSubPr>
                              <m:ctrlPr>
                                <a:rPr lang="ar-EG" i="1">
                                  <a:solidFill>
                                    <a:schemeClr val="bg1"/>
                                  </a:solidFill>
                                  <a:latin typeface="Cambria Math" panose="02040503050406030204" pitchFamily="18" charset="0"/>
                                </a:rPr>
                              </m:ctrlPr>
                            </m:sSubPr>
                            <m:e>
                              <m:r>
                                <a:rPr lang="ar-EG" i="1">
                                  <a:solidFill>
                                    <a:schemeClr val="bg1"/>
                                  </a:solidFill>
                                  <a:latin typeface="Cambria Math" panose="02040503050406030204" pitchFamily="18" charset="0"/>
                                </a:rPr>
                                <m:t>𝛿</m:t>
                              </m:r>
                            </m:e>
                            <m:sub>
                              <m:r>
                                <a:rPr lang="ar-EG" i="1">
                                  <a:solidFill>
                                    <a:schemeClr val="bg1"/>
                                  </a:solidFill>
                                  <a:latin typeface="Cambria Math" panose="02040503050406030204" pitchFamily="18" charset="0"/>
                                </a:rPr>
                                <m:t>𝑗</m:t>
                              </m:r>
                            </m:sub>
                          </m:sSub>
                        </m:e>
                      </m:d>
                      <m:r>
                        <a:rPr lang="ar-EG" i="0">
                          <a:solidFill>
                            <a:schemeClr val="bg1"/>
                          </a:solidFill>
                          <a:latin typeface="Cambria Math" panose="02040503050406030204" pitchFamily="18" charset="0"/>
                        </a:rPr>
                        <m:t> </m:t>
                      </m:r>
                    </m:oMath>
                  </m:oMathPara>
                </a14:m>
                <a:endParaRPr lang="ar-EG" dirty="0">
                  <a:solidFill>
                    <a:schemeClr val="bg1"/>
                  </a:solidFill>
                </a:endParaRPr>
              </a:p>
            </p:txBody>
          </p:sp>
        </mc:Choice>
        <mc:Fallback>
          <p:sp>
            <p:nvSpPr>
              <p:cNvPr id="10" name="Rectangle 9">
                <a:extLst>
                  <a:ext uri="{FF2B5EF4-FFF2-40B4-BE49-F238E27FC236}">
                    <a16:creationId xmlns:a16="http://schemas.microsoft.com/office/drawing/2014/main" id="{BC74D21C-530D-4CDF-9D04-0E1BC1D28C94}"/>
                  </a:ext>
                </a:extLst>
              </p:cNvPr>
              <p:cNvSpPr>
                <a:spLocks noRot="1" noChangeAspect="1" noMove="1" noResize="1" noEditPoints="1" noAdjustHandles="1" noChangeArrowheads="1" noChangeShapeType="1" noTextEdit="1"/>
              </p:cNvSpPr>
              <p:nvPr/>
            </p:nvSpPr>
            <p:spPr>
              <a:xfrm>
                <a:off x="1944079" y="3080507"/>
                <a:ext cx="7554802" cy="69698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3112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8670-475D-4904-AD9E-F684964664A5}"/>
              </a:ext>
            </a:extLst>
          </p:cNvPr>
          <p:cNvSpPr>
            <a:spLocks noGrp="1"/>
          </p:cNvSpPr>
          <p:nvPr>
            <p:ph type="title"/>
          </p:nvPr>
        </p:nvSpPr>
        <p:spPr>
          <a:xfrm>
            <a:off x="0" y="1705387"/>
            <a:ext cx="12192000" cy="458497"/>
          </a:xfrm>
        </p:spPr>
        <p:txBody>
          <a:bodyPr>
            <a:normAutofit fontScale="90000"/>
          </a:bodyPr>
          <a:lstStyle/>
          <a:p>
            <a:pPr marL="342900" indent="-342900" rtl="0">
              <a:buFont typeface="Wingdings" panose="05000000000000000000" pitchFamily="2" charset="2"/>
              <a:buChar char="ü"/>
            </a:pPr>
            <a:r>
              <a:rPr lang="en-US" sz="2400" dirty="0">
                <a:solidFill>
                  <a:schemeClr val="accent2">
                    <a:lumMod val="60000"/>
                    <a:lumOff val="40000"/>
                  </a:schemeClr>
                </a:solidFill>
                <a:latin typeface="Arial Black" panose="020B0A04020102020204" pitchFamily="34" charset="0"/>
                <a:ea typeface="Times New Roman" panose="02020603050405020304" pitchFamily="18" charset="0"/>
              </a:rPr>
              <a:t> </a:t>
            </a:r>
            <a:r>
              <a:rPr lang="en-US" sz="2400" b="1" dirty="0">
                <a:solidFill>
                  <a:schemeClr val="accent2">
                    <a:lumMod val="60000"/>
                    <a:lumOff val="40000"/>
                  </a:schemeClr>
                </a:solidFill>
                <a:latin typeface="Arial Black" panose="020B0A04020102020204" pitchFamily="34" charset="0"/>
                <a:ea typeface="Times New Roman" panose="02020603050405020304" pitchFamily="18" charset="0"/>
              </a:rPr>
              <a:t>Load balancing constraint</a:t>
            </a:r>
            <a:br>
              <a:rPr lang="en-US" sz="2400" dirty="0">
                <a:solidFill>
                  <a:schemeClr val="accent2">
                    <a:lumMod val="60000"/>
                    <a:lumOff val="40000"/>
                  </a:schemeClr>
                </a:solidFill>
                <a:latin typeface="Times New Roman" panose="02020603050405020304" pitchFamily="18" charset="0"/>
                <a:ea typeface="Times New Roman" panose="02020603050405020304" pitchFamily="18" charset="0"/>
              </a:rPr>
            </a:br>
            <a:endParaRPr lang="ar-EG" sz="2400" dirty="0">
              <a:solidFill>
                <a:schemeClr val="accent2">
                  <a:lumMod val="60000"/>
                  <a:lumOff val="40000"/>
                </a:schemeClr>
              </a:solidFill>
            </a:endParaRPr>
          </a:p>
        </p:txBody>
      </p:sp>
      <p:sp>
        <p:nvSpPr>
          <p:cNvPr id="8" name="Rectangle 7">
            <a:extLst>
              <a:ext uri="{FF2B5EF4-FFF2-40B4-BE49-F238E27FC236}">
                <a16:creationId xmlns:a16="http://schemas.microsoft.com/office/drawing/2014/main" id="{1FFD0EC8-194C-4773-BB27-AEBB58690487}"/>
              </a:ext>
            </a:extLst>
          </p:cNvPr>
          <p:cNvSpPr/>
          <p:nvPr/>
        </p:nvSpPr>
        <p:spPr>
          <a:xfrm>
            <a:off x="0" y="4402279"/>
            <a:ext cx="12192000" cy="2354234"/>
          </a:xfrm>
          <a:prstGeom prst="rect">
            <a:avLst/>
          </a:prstGeom>
        </p:spPr>
        <p:txBody>
          <a:bodyPr wrap="square">
            <a:spAutoFit/>
          </a:bodyPr>
          <a:lstStyle/>
          <a:p>
            <a:pPr algn="just">
              <a:lnSpc>
                <a:spcPct val="115000"/>
              </a:lnSpc>
              <a:spcAft>
                <a:spcPts val="1000"/>
              </a:spcAft>
            </a:pPr>
            <a:r>
              <a:rPr lang="en-US" sz="2000" b="1" i="1" dirty="0" err="1">
                <a:latin typeface="Calibri" panose="020F0502020204030204" pitchFamily="34" charset="0"/>
                <a:ea typeface="Times New Roman" panose="02020603050405020304" pitchFamily="18" charset="0"/>
                <a:cs typeface="Arial" panose="020B0604020202020204" pitchFamily="34" charset="0"/>
              </a:rPr>
              <a:t>P</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gj</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err="1">
                <a:latin typeface="Calibri" panose="020F0502020204030204" pitchFamily="34" charset="0"/>
                <a:ea typeface="Times New Roman" panose="02020603050405020304" pitchFamily="18" charset="0"/>
                <a:cs typeface="Arial" panose="020B0604020202020204" pitchFamily="34" charset="0"/>
              </a:rPr>
              <a:t>Q</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gj</a:t>
            </a:r>
            <a:r>
              <a:rPr lang="en-US" sz="2000" b="1" dirty="0">
                <a:latin typeface="Calibri" panose="020F0502020204030204" pitchFamily="34" charset="0"/>
                <a:ea typeface="Times New Roman" panose="02020603050405020304" pitchFamily="18" charset="0"/>
                <a:cs typeface="Arial" panose="020B0604020202020204" pitchFamily="34" charset="0"/>
              </a:rPr>
              <a:t> are the active and reactive power output from the generator at bus </a:t>
            </a:r>
            <a:r>
              <a:rPr lang="en-US" sz="2000" b="1" i="1" dirty="0">
                <a:latin typeface="Calibri" panose="020F0502020204030204" pitchFamily="34" charset="0"/>
                <a:ea typeface="Times New Roman" panose="02020603050405020304" pitchFamily="18" charset="0"/>
                <a:cs typeface="Arial" panose="020B0604020202020204" pitchFamily="34" charset="0"/>
              </a:rPr>
              <a:t>j</a:t>
            </a:r>
            <a:endParaRPr lang="en-US" sz="2000" b="1" dirty="0">
              <a:latin typeface="Calibri" panose="020F0502020204030204" pitchFamily="34" charset="0"/>
              <a:ea typeface="Times New Roman" panose="02020603050405020304" pitchFamily="18" charset="0"/>
              <a:cs typeface="Arial" panose="020B0604020202020204" pitchFamily="34" charset="0"/>
            </a:endParaRPr>
          </a:p>
          <a:p>
            <a:pPr algn="just">
              <a:lnSpc>
                <a:spcPct val="115000"/>
              </a:lnSpc>
              <a:spcAft>
                <a:spcPts val="1000"/>
              </a:spcAft>
            </a:pPr>
            <a:r>
              <a:rPr lang="en-US" sz="2000" b="1" i="1" dirty="0" err="1">
                <a:latin typeface="Calibri" panose="020F0502020204030204" pitchFamily="34" charset="0"/>
                <a:ea typeface="Times New Roman" panose="02020603050405020304" pitchFamily="18" charset="0"/>
                <a:cs typeface="Arial" panose="020B0604020202020204" pitchFamily="34" charset="0"/>
              </a:rPr>
              <a:t>P</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dj</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err="1">
                <a:latin typeface="Calibri" panose="020F0502020204030204" pitchFamily="34" charset="0"/>
                <a:ea typeface="Times New Roman" panose="02020603050405020304" pitchFamily="18" charset="0"/>
                <a:cs typeface="Arial" panose="020B0604020202020204" pitchFamily="34" charset="0"/>
              </a:rPr>
              <a:t>Q</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dj</a:t>
            </a:r>
            <a:r>
              <a:rPr lang="en-US" sz="2000" b="1" dirty="0">
                <a:latin typeface="Calibri" panose="020F0502020204030204" pitchFamily="34" charset="0"/>
                <a:ea typeface="Times New Roman" panose="02020603050405020304" pitchFamily="18" charset="0"/>
                <a:cs typeface="Arial" panose="020B0604020202020204" pitchFamily="34" charset="0"/>
              </a:rPr>
              <a:t> are the active and reactive power demand at bus </a:t>
            </a:r>
            <a:r>
              <a:rPr lang="en-US" sz="2000" b="1" i="1" dirty="0">
                <a:latin typeface="Calibri" panose="020F0502020204030204" pitchFamily="34" charset="0"/>
                <a:ea typeface="Times New Roman" panose="02020603050405020304" pitchFamily="18" charset="0"/>
                <a:cs typeface="Arial" panose="020B0604020202020204" pitchFamily="34" charset="0"/>
              </a:rPr>
              <a:t>j</a:t>
            </a:r>
            <a:endParaRPr lang="en-US" sz="2000" b="1" dirty="0">
              <a:latin typeface="Calibri" panose="020F0502020204030204" pitchFamily="34" charset="0"/>
              <a:ea typeface="Times New Roman" panose="02020603050405020304" pitchFamily="18" charset="0"/>
              <a:cs typeface="Arial" panose="020B0604020202020204" pitchFamily="34" charset="0"/>
            </a:endParaRPr>
          </a:p>
          <a:p>
            <a:pPr algn="just">
              <a:lnSpc>
                <a:spcPct val="115000"/>
              </a:lnSpc>
              <a:spcAft>
                <a:spcPts val="1000"/>
              </a:spcAft>
            </a:pPr>
            <a:r>
              <a:rPr lang="en-US" sz="2000" b="1" i="1" dirty="0">
                <a:latin typeface="Calibri" panose="020F0502020204030204" pitchFamily="34" charset="0"/>
                <a:ea typeface="Times New Roman" panose="02020603050405020304" pitchFamily="18" charset="0"/>
                <a:cs typeface="Arial" panose="020B0604020202020204" pitchFamily="34" charset="0"/>
              </a:rPr>
              <a:t>V</a:t>
            </a:r>
            <a:r>
              <a:rPr lang="en-US" sz="2000" b="1" i="1" baseline="-25000" dirty="0">
                <a:latin typeface="Calibri" panose="020F0502020204030204" pitchFamily="34" charset="0"/>
                <a:ea typeface="Times New Roman" panose="02020603050405020304" pitchFamily="18" charset="0"/>
                <a:cs typeface="Arial" panose="020B0604020202020204" pitchFamily="34" charset="0"/>
              </a:rPr>
              <a:t>i</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err="1">
                <a:latin typeface="Calibri" panose="020F0502020204030204" pitchFamily="34" charset="0"/>
                <a:ea typeface="Times New Roman" panose="02020603050405020304" pitchFamily="18" charset="0"/>
                <a:cs typeface="Arial" panose="020B0604020202020204" pitchFamily="34" charset="0"/>
              </a:rPr>
              <a:t>V</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j</a:t>
            </a:r>
            <a:r>
              <a:rPr lang="en-US" sz="2000" b="1" dirty="0">
                <a:latin typeface="Calibri" panose="020F0502020204030204" pitchFamily="34" charset="0"/>
                <a:ea typeface="Times New Roman" panose="02020603050405020304" pitchFamily="18" charset="0"/>
                <a:cs typeface="Arial" panose="020B0604020202020204" pitchFamily="34" charset="0"/>
              </a:rPr>
              <a:t> are the voltages at sending end </a:t>
            </a:r>
            <a:r>
              <a:rPr lang="en-US" sz="2000" b="1" i="1" dirty="0" err="1">
                <a:latin typeface="Calibri" panose="020F0502020204030204" pitchFamily="34" charset="0"/>
                <a:ea typeface="Times New Roman" panose="02020603050405020304" pitchFamily="18" charset="0"/>
                <a:cs typeface="Arial" panose="020B0604020202020204" pitchFamily="34" charset="0"/>
              </a:rPr>
              <a:t>i</a:t>
            </a:r>
            <a:r>
              <a:rPr lang="en-US" sz="2000" b="1" dirty="0">
                <a:latin typeface="Calibri" panose="020F0502020204030204" pitchFamily="34" charset="0"/>
                <a:ea typeface="Times New Roman" panose="02020603050405020304" pitchFamily="18" charset="0"/>
                <a:cs typeface="Arial" panose="020B0604020202020204" pitchFamily="34" charset="0"/>
              </a:rPr>
              <a:t> and receiving end </a:t>
            </a:r>
            <a:r>
              <a:rPr lang="en-US" sz="2000" b="1" i="1" dirty="0">
                <a:latin typeface="Calibri" panose="020F0502020204030204" pitchFamily="34" charset="0"/>
                <a:ea typeface="Times New Roman" panose="02020603050405020304" pitchFamily="18" charset="0"/>
                <a:cs typeface="Arial" panose="020B0604020202020204" pitchFamily="34" charset="0"/>
              </a:rPr>
              <a:t>j</a:t>
            </a:r>
            <a:endParaRPr lang="en-US" sz="2000" b="1" dirty="0">
              <a:latin typeface="Calibri" panose="020F0502020204030204" pitchFamily="34" charset="0"/>
              <a:ea typeface="Times New Roman" panose="02020603050405020304" pitchFamily="18" charset="0"/>
              <a:cs typeface="Arial" panose="020B0604020202020204" pitchFamily="34" charset="0"/>
            </a:endParaRPr>
          </a:p>
          <a:p>
            <a:pPr algn="just">
              <a:lnSpc>
                <a:spcPct val="115000"/>
              </a:lnSpc>
              <a:spcAft>
                <a:spcPts val="1000"/>
              </a:spcAft>
            </a:pPr>
            <a:r>
              <a:rPr lang="en-US" sz="2000" b="1" i="1" dirty="0" err="1">
                <a:latin typeface="Calibri" panose="020F0502020204030204" pitchFamily="34" charset="0"/>
                <a:ea typeface="Times New Roman" panose="02020603050405020304" pitchFamily="18" charset="0"/>
                <a:cs typeface="Arial" panose="020B0604020202020204" pitchFamily="34" charset="0"/>
              </a:rPr>
              <a:t>Y</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ij</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err="1">
                <a:latin typeface="Calibri" panose="020F0502020204030204" pitchFamily="34" charset="0"/>
                <a:ea typeface="Times New Roman" panose="02020603050405020304" pitchFamily="18" charset="0"/>
                <a:cs typeface="Arial" panose="020B0604020202020204" pitchFamily="34" charset="0"/>
              </a:rPr>
              <a:t>θ</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ij</a:t>
            </a:r>
            <a:r>
              <a:rPr lang="en-US" sz="2000" b="1" dirty="0">
                <a:latin typeface="Calibri" panose="020F0502020204030204" pitchFamily="34" charset="0"/>
                <a:ea typeface="Times New Roman" panose="02020603050405020304" pitchFamily="18" charset="0"/>
                <a:cs typeface="Arial" panose="020B0604020202020204" pitchFamily="34" charset="0"/>
              </a:rPr>
              <a:t> are the admittance magnitude and angle between buses </a:t>
            </a:r>
            <a:r>
              <a:rPr lang="en-US" sz="2000" b="1" i="1" dirty="0" err="1">
                <a:latin typeface="Calibri" panose="020F0502020204030204" pitchFamily="34" charset="0"/>
                <a:ea typeface="Times New Roman" panose="02020603050405020304" pitchFamily="18" charset="0"/>
                <a:cs typeface="Arial" panose="020B0604020202020204" pitchFamily="34" charset="0"/>
              </a:rPr>
              <a:t>i</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a:latin typeface="Calibri" panose="020F0502020204030204" pitchFamily="34" charset="0"/>
                <a:ea typeface="Times New Roman" panose="02020603050405020304" pitchFamily="18" charset="0"/>
                <a:cs typeface="Arial" panose="020B0604020202020204" pitchFamily="34" charset="0"/>
              </a:rPr>
              <a:t>j</a:t>
            </a:r>
            <a:endParaRPr lang="en-US" sz="2000" b="1" dirty="0">
              <a:latin typeface="Calibri" panose="020F0502020204030204" pitchFamily="34" charset="0"/>
              <a:ea typeface="Times New Roman" panose="02020603050405020304" pitchFamily="18" charset="0"/>
              <a:cs typeface="Arial" panose="020B0604020202020204" pitchFamily="34" charset="0"/>
            </a:endParaRPr>
          </a:p>
          <a:p>
            <a:pPr algn="just">
              <a:lnSpc>
                <a:spcPct val="115000"/>
              </a:lnSpc>
              <a:spcAft>
                <a:spcPts val="1000"/>
              </a:spcAft>
            </a:pPr>
            <a:r>
              <a:rPr lang="en-US" sz="2000" b="1" dirty="0">
                <a:latin typeface="Calibri" panose="020F0502020204030204" pitchFamily="34" charset="0"/>
                <a:ea typeface="Times New Roman" panose="02020603050405020304" pitchFamily="18" charset="0"/>
                <a:cs typeface="Arial" panose="020B0604020202020204" pitchFamily="34" charset="0"/>
              </a:rPr>
              <a:t> </a:t>
            </a:r>
            <a:r>
              <a:rPr lang="en-US" sz="2000" b="1" i="1" dirty="0" err="1">
                <a:latin typeface="Calibri" panose="020F0502020204030204" pitchFamily="34" charset="0"/>
                <a:ea typeface="Times New Roman" panose="02020603050405020304" pitchFamily="18" charset="0"/>
                <a:cs typeface="Arial" panose="020B0604020202020204" pitchFamily="34" charset="0"/>
              </a:rPr>
              <a:t>δ</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i</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err="1">
                <a:latin typeface="Calibri" panose="020F0502020204030204" pitchFamily="34" charset="0"/>
                <a:ea typeface="Times New Roman" panose="02020603050405020304" pitchFamily="18" charset="0"/>
                <a:cs typeface="Arial" panose="020B0604020202020204" pitchFamily="34" charset="0"/>
              </a:rPr>
              <a:t>δ</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j</a:t>
            </a:r>
            <a:r>
              <a:rPr lang="en-US" sz="2000" b="1" dirty="0">
                <a:latin typeface="Calibri" panose="020F0502020204030204" pitchFamily="34" charset="0"/>
                <a:ea typeface="Times New Roman" panose="02020603050405020304" pitchFamily="18" charset="0"/>
                <a:cs typeface="Arial" panose="020B0604020202020204" pitchFamily="34" charset="0"/>
              </a:rPr>
              <a:t> are the phase angles of voltages at buses </a:t>
            </a:r>
            <a:r>
              <a:rPr lang="en-US" sz="2000" b="1" i="1" dirty="0" err="1">
                <a:latin typeface="Calibri" panose="020F0502020204030204" pitchFamily="34" charset="0"/>
                <a:ea typeface="Times New Roman" panose="02020603050405020304" pitchFamily="18" charset="0"/>
                <a:cs typeface="Arial" panose="020B0604020202020204" pitchFamily="34" charset="0"/>
              </a:rPr>
              <a:t>i</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a:latin typeface="Calibri" panose="020F0502020204030204" pitchFamily="34" charset="0"/>
                <a:ea typeface="Times New Roman" panose="02020603050405020304" pitchFamily="18" charset="0"/>
                <a:cs typeface="Arial" panose="020B0604020202020204" pitchFamily="34" charset="0"/>
              </a:rPr>
              <a:t>j</a:t>
            </a:r>
            <a:endParaRPr lang="en-US" sz="2000" b="1"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3" name="Rectangle 2">
            <a:extLst>
              <a:ext uri="{FF2B5EF4-FFF2-40B4-BE49-F238E27FC236}">
                <a16:creationId xmlns:a16="http://schemas.microsoft.com/office/drawing/2014/main" id="{DECFE36C-5BA2-4BD2-A37A-4ACA54695E18}"/>
              </a:ext>
            </a:extLst>
          </p:cNvPr>
          <p:cNvSpPr/>
          <p:nvPr/>
        </p:nvSpPr>
        <p:spPr>
          <a:xfrm>
            <a:off x="0" y="-48647"/>
            <a:ext cx="12192000" cy="1765099"/>
          </a:xfrm>
          <a:prstGeom prst="rect">
            <a:avLst/>
          </a:prstGeom>
        </p:spPr>
        <p:txBody>
          <a:bodyPr wrap="square">
            <a:spAutoFit/>
          </a:bodyPr>
          <a:lstStyle/>
          <a:p>
            <a:pPr marL="571500" indent="-571500">
              <a:lnSpc>
                <a:spcPct val="150000"/>
              </a:lnSpc>
              <a:spcBef>
                <a:spcPts val="6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System constraints</a:t>
            </a:r>
          </a:p>
          <a:p>
            <a:pPr marL="457200" indent="-457200" algn="justLow">
              <a:lnSpc>
                <a:spcPct val="150000"/>
              </a:lnSpc>
              <a:spcAft>
                <a:spcPts val="1000"/>
              </a:spcAft>
              <a:buFont typeface="Wingdings" panose="05000000000000000000" pitchFamily="2" charset="2"/>
              <a:buChar char="Ø"/>
            </a:pPr>
            <a:r>
              <a:rPr lang="en-US" sz="3200" b="1" u="sng" dirty="0">
                <a:solidFill>
                  <a:schemeClr val="accent2">
                    <a:lumMod val="60000"/>
                    <a:lumOff val="40000"/>
                  </a:schemeClr>
                </a:solidFill>
                <a:latin typeface="Arial Black" panose="020B0A04020102020204" pitchFamily="34" charset="0"/>
                <a:ea typeface="Times New Roman" panose="02020603050405020304" pitchFamily="18" charset="0"/>
                <a:cs typeface="Arial" panose="020B0604020202020204" pitchFamily="34" charset="0"/>
              </a:rPr>
              <a:t>Equality constraint</a:t>
            </a:r>
            <a:endParaRPr lang="ar-EG" sz="3200" u="sng" dirty="0">
              <a:solidFill>
                <a:schemeClr val="accent2">
                  <a:lumMod val="60000"/>
                  <a:lumOff val="40000"/>
                </a:schemeClr>
              </a:solidFill>
            </a:endParaRP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B1E98357-6761-4799-98E8-69FFD66A6A1C}"/>
                  </a:ext>
                </a:extLst>
              </p:cNvPr>
              <p:cNvSpPr/>
              <p:nvPr/>
            </p:nvSpPr>
            <p:spPr>
              <a:xfrm>
                <a:off x="3009216" y="2380526"/>
                <a:ext cx="4635051" cy="902555"/>
              </a:xfrm>
              <a:prstGeom prst="rect">
                <a:avLst/>
              </a:prstGeom>
              <a:solidFill>
                <a:schemeClr val="accent2">
                  <a:lumMod val="20000"/>
                  <a:lumOff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ar-EG" i="1" smtClean="0">
                              <a:solidFill>
                                <a:schemeClr val="bg1"/>
                              </a:solidFill>
                              <a:latin typeface="Cambria Math" panose="02040503050406030204" pitchFamily="18" charset="0"/>
                            </a:rPr>
                          </m:ctrlPr>
                        </m:sSubPr>
                        <m:e>
                          <m:r>
                            <a:rPr lang="ar-EG" i="1">
                              <a:solidFill>
                                <a:schemeClr val="bg1"/>
                              </a:solidFill>
                              <a:latin typeface="Cambria Math" panose="02040503050406030204" pitchFamily="18" charset="0"/>
                            </a:rPr>
                            <m:t>𝑃</m:t>
                          </m:r>
                        </m:e>
                        <m:sub>
                          <m:r>
                            <a:rPr lang="ar-EG" i="1">
                              <a:solidFill>
                                <a:schemeClr val="bg1"/>
                              </a:solidFill>
                              <a:latin typeface="Cambria Math" panose="02040503050406030204" pitchFamily="18" charset="0"/>
                            </a:rPr>
                            <m:t>𝑔𝑗</m:t>
                          </m:r>
                        </m:sub>
                      </m:sSub>
                      <m:r>
                        <a:rPr lang="ar-EG" i="0">
                          <a:solidFill>
                            <a:schemeClr val="bg1"/>
                          </a:solidFill>
                          <a:latin typeface="Cambria Math" panose="02040503050406030204" pitchFamily="18" charset="0"/>
                        </a:rPr>
                        <m:t>−</m:t>
                      </m:r>
                      <m:sSub>
                        <m:sSubPr>
                          <m:ctrlPr>
                            <a:rPr lang="ar-EG" i="1">
                              <a:solidFill>
                                <a:schemeClr val="bg1"/>
                              </a:solidFill>
                              <a:latin typeface="Cambria Math" panose="02040503050406030204" pitchFamily="18" charset="0"/>
                            </a:rPr>
                          </m:ctrlPr>
                        </m:sSubPr>
                        <m:e>
                          <m:r>
                            <a:rPr lang="ar-EG" i="1">
                              <a:solidFill>
                                <a:schemeClr val="bg1"/>
                              </a:solidFill>
                              <a:latin typeface="Cambria Math" panose="02040503050406030204" pitchFamily="18" charset="0"/>
                            </a:rPr>
                            <m:t>𝑃</m:t>
                          </m:r>
                        </m:e>
                        <m:sub>
                          <m:r>
                            <a:rPr lang="ar-EG" i="1">
                              <a:solidFill>
                                <a:schemeClr val="bg1"/>
                              </a:solidFill>
                              <a:latin typeface="Cambria Math" panose="02040503050406030204" pitchFamily="18" charset="0"/>
                            </a:rPr>
                            <m:t>𝑑𝑗</m:t>
                          </m:r>
                        </m:sub>
                      </m:sSub>
                      <m:r>
                        <a:rPr lang="ar-EG" i="0">
                          <a:solidFill>
                            <a:schemeClr val="bg1"/>
                          </a:solidFill>
                          <a:latin typeface="Cambria Math" panose="02040503050406030204" pitchFamily="18" charset="0"/>
                        </a:rPr>
                        <m:t>−</m:t>
                      </m:r>
                      <m:sSub>
                        <m:sSubPr>
                          <m:ctrlPr>
                            <a:rPr lang="ar-EG" i="1">
                              <a:solidFill>
                                <a:schemeClr val="bg1"/>
                              </a:solidFill>
                              <a:latin typeface="Cambria Math" panose="02040503050406030204" pitchFamily="18" charset="0"/>
                            </a:rPr>
                          </m:ctrlPr>
                        </m:sSubPr>
                        <m:e>
                          <m:r>
                            <a:rPr lang="ar-EG" i="1">
                              <a:solidFill>
                                <a:schemeClr val="bg1"/>
                              </a:solidFill>
                              <a:latin typeface="Cambria Math" panose="02040503050406030204" pitchFamily="18" charset="0"/>
                            </a:rPr>
                            <m:t>𝑉</m:t>
                          </m:r>
                        </m:e>
                        <m:sub>
                          <m:r>
                            <a:rPr lang="ar-EG" i="1">
                              <a:solidFill>
                                <a:schemeClr val="bg1"/>
                              </a:solidFill>
                              <a:latin typeface="Cambria Math" panose="02040503050406030204" pitchFamily="18" charset="0"/>
                            </a:rPr>
                            <m:t>𝑗</m:t>
                          </m:r>
                        </m:sub>
                      </m:sSub>
                      <m:nary>
                        <m:naryPr>
                          <m:chr m:val="∑"/>
                          <m:limLoc m:val="undOvr"/>
                          <m:grow m:val="on"/>
                          <m:ctrlPr>
                            <a:rPr lang="ar-EG" i="1">
                              <a:solidFill>
                                <a:schemeClr val="bg1"/>
                              </a:solidFill>
                              <a:latin typeface="Cambria Math" panose="02040503050406030204" pitchFamily="18" charset="0"/>
                            </a:rPr>
                          </m:ctrlPr>
                        </m:naryPr>
                        <m:sub>
                          <m:r>
                            <a:rPr lang="ar-EG" i="1">
                              <a:solidFill>
                                <a:schemeClr val="bg1"/>
                              </a:solidFill>
                              <a:latin typeface="Cambria Math" panose="02040503050406030204" pitchFamily="18" charset="0"/>
                            </a:rPr>
                            <m:t>𝑗</m:t>
                          </m:r>
                          <m:r>
                            <a:rPr lang="ar-EG" i="0">
                              <a:solidFill>
                                <a:schemeClr val="bg1"/>
                              </a:solidFill>
                              <a:latin typeface="Cambria Math" panose="02040503050406030204" pitchFamily="18" charset="0"/>
                            </a:rPr>
                            <m:t>=</m:t>
                          </m:r>
                          <m:r>
                            <a:rPr lang="ar-EG" i="0">
                              <a:solidFill>
                                <a:schemeClr val="bg1"/>
                              </a:solidFill>
                              <a:latin typeface="Cambria Math" panose="02040503050406030204" pitchFamily="18" charset="0"/>
                            </a:rPr>
                            <m:t>1</m:t>
                          </m:r>
                        </m:sub>
                        <m:sup>
                          <m:sSub>
                            <m:sSubPr>
                              <m:ctrlPr>
                                <a:rPr lang="ar-EG" i="1">
                                  <a:solidFill>
                                    <a:schemeClr val="bg1"/>
                                  </a:solidFill>
                                  <a:latin typeface="Cambria Math" panose="02040503050406030204" pitchFamily="18" charset="0"/>
                                </a:rPr>
                              </m:ctrlPr>
                            </m:sSubPr>
                            <m:e>
                              <m:r>
                                <a:rPr lang="ar-EG" i="1">
                                  <a:solidFill>
                                    <a:schemeClr val="bg1"/>
                                  </a:solidFill>
                                  <a:latin typeface="Cambria Math" panose="02040503050406030204" pitchFamily="18" charset="0"/>
                                </a:rPr>
                                <m:t>𝑁</m:t>
                              </m:r>
                            </m:e>
                            <m:sub>
                              <m:r>
                                <a:rPr lang="ar-EG" i="1">
                                  <a:solidFill>
                                    <a:schemeClr val="bg1"/>
                                  </a:solidFill>
                                  <a:latin typeface="Cambria Math" panose="02040503050406030204" pitchFamily="18" charset="0"/>
                                </a:rPr>
                                <m:t>𝑏</m:t>
                              </m:r>
                            </m:sub>
                          </m:sSub>
                        </m:sup>
                        <m:e>
                          <m:sSub>
                            <m:sSubPr>
                              <m:ctrlPr>
                                <a:rPr lang="ar-EG" i="1">
                                  <a:solidFill>
                                    <a:schemeClr val="bg1"/>
                                  </a:solidFill>
                                  <a:latin typeface="Cambria Math" panose="02040503050406030204" pitchFamily="18" charset="0"/>
                                </a:rPr>
                              </m:ctrlPr>
                            </m:sSubPr>
                            <m:e>
                              <m:r>
                                <a:rPr lang="ar-EG" i="1">
                                  <a:solidFill>
                                    <a:schemeClr val="bg1"/>
                                  </a:solidFill>
                                  <a:latin typeface="Cambria Math" panose="02040503050406030204" pitchFamily="18" charset="0"/>
                                </a:rPr>
                                <m:t>𝑉</m:t>
                              </m:r>
                            </m:e>
                            <m:sub>
                              <m:r>
                                <a:rPr lang="ar-EG" i="1">
                                  <a:solidFill>
                                    <a:schemeClr val="bg1"/>
                                  </a:solidFill>
                                  <a:latin typeface="Cambria Math" panose="02040503050406030204" pitchFamily="18" charset="0"/>
                                </a:rPr>
                                <m:t>𝑖</m:t>
                              </m:r>
                            </m:sub>
                          </m:sSub>
                          <m:sSub>
                            <m:sSubPr>
                              <m:ctrlPr>
                                <a:rPr lang="ar-EG" i="1">
                                  <a:solidFill>
                                    <a:schemeClr val="bg1"/>
                                  </a:solidFill>
                                  <a:latin typeface="Cambria Math" panose="02040503050406030204" pitchFamily="18" charset="0"/>
                                </a:rPr>
                              </m:ctrlPr>
                            </m:sSubPr>
                            <m:e>
                              <m:r>
                                <a:rPr lang="ar-EG" i="1">
                                  <a:solidFill>
                                    <a:schemeClr val="bg1"/>
                                  </a:solidFill>
                                  <a:latin typeface="Cambria Math" panose="02040503050406030204" pitchFamily="18" charset="0"/>
                                </a:rPr>
                                <m:t>𝑌</m:t>
                              </m:r>
                            </m:e>
                            <m:sub>
                              <m:r>
                                <a:rPr lang="ar-EG" i="1">
                                  <a:solidFill>
                                    <a:schemeClr val="bg1"/>
                                  </a:solidFill>
                                  <a:latin typeface="Cambria Math" panose="02040503050406030204" pitchFamily="18" charset="0"/>
                                </a:rPr>
                                <m:t>𝑖𝑗</m:t>
                              </m:r>
                            </m:sub>
                          </m:sSub>
                        </m:e>
                      </m:nary>
                      <m:r>
                        <m:rPr>
                          <m:sty m:val="p"/>
                        </m:rPr>
                        <a:rPr lang="ar-EG" i="0">
                          <a:solidFill>
                            <a:schemeClr val="bg1"/>
                          </a:solidFill>
                          <a:latin typeface="Cambria Math" panose="02040503050406030204" pitchFamily="18" charset="0"/>
                        </a:rPr>
                        <m:t>cos</m:t>
                      </m:r>
                      <m:r>
                        <a:rPr lang="ar-EG" i="0">
                          <a:solidFill>
                            <a:schemeClr val="bg1"/>
                          </a:solidFill>
                          <a:latin typeface="Cambria Math" panose="02040503050406030204" pitchFamily="18" charset="0"/>
                        </a:rPr>
                        <m:t>(</m:t>
                      </m:r>
                      <m:sSub>
                        <m:sSubPr>
                          <m:ctrlPr>
                            <a:rPr lang="ar-EG" i="1">
                              <a:solidFill>
                                <a:schemeClr val="bg1"/>
                              </a:solidFill>
                              <a:latin typeface="Cambria Math" panose="02040503050406030204" pitchFamily="18" charset="0"/>
                            </a:rPr>
                          </m:ctrlPr>
                        </m:sSubPr>
                        <m:e>
                          <m:r>
                            <a:rPr lang="ar-EG" i="1">
                              <a:solidFill>
                                <a:schemeClr val="bg1"/>
                              </a:solidFill>
                              <a:latin typeface="Cambria Math" panose="02040503050406030204" pitchFamily="18" charset="0"/>
                            </a:rPr>
                            <m:t>𝛿</m:t>
                          </m:r>
                        </m:e>
                        <m:sub>
                          <m:r>
                            <a:rPr lang="ar-EG" i="1">
                              <a:solidFill>
                                <a:schemeClr val="bg1"/>
                              </a:solidFill>
                              <a:latin typeface="Cambria Math" panose="02040503050406030204" pitchFamily="18" charset="0"/>
                            </a:rPr>
                            <m:t>𝑗</m:t>
                          </m:r>
                        </m:sub>
                      </m:sSub>
                      <m:r>
                        <a:rPr lang="ar-EG" i="0">
                          <a:solidFill>
                            <a:schemeClr val="bg1"/>
                          </a:solidFill>
                          <a:latin typeface="Cambria Math" panose="02040503050406030204" pitchFamily="18" charset="0"/>
                        </a:rPr>
                        <m:t>−</m:t>
                      </m:r>
                      <m:sSub>
                        <m:sSubPr>
                          <m:ctrlPr>
                            <a:rPr lang="ar-EG" i="1">
                              <a:solidFill>
                                <a:schemeClr val="bg1"/>
                              </a:solidFill>
                              <a:latin typeface="Cambria Math" panose="02040503050406030204" pitchFamily="18" charset="0"/>
                            </a:rPr>
                          </m:ctrlPr>
                        </m:sSubPr>
                        <m:e>
                          <m:r>
                            <a:rPr lang="ar-EG" i="1">
                              <a:solidFill>
                                <a:schemeClr val="bg1"/>
                              </a:solidFill>
                              <a:latin typeface="Cambria Math" panose="02040503050406030204" pitchFamily="18" charset="0"/>
                            </a:rPr>
                            <m:t>𝛿</m:t>
                          </m:r>
                        </m:e>
                        <m:sub>
                          <m:r>
                            <a:rPr lang="ar-EG" i="1">
                              <a:solidFill>
                                <a:schemeClr val="bg1"/>
                              </a:solidFill>
                              <a:latin typeface="Cambria Math" panose="02040503050406030204" pitchFamily="18" charset="0"/>
                            </a:rPr>
                            <m:t>𝑖</m:t>
                          </m:r>
                        </m:sub>
                      </m:sSub>
                      <m:r>
                        <a:rPr lang="ar-EG" i="0">
                          <a:solidFill>
                            <a:schemeClr val="bg1"/>
                          </a:solidFill>
                          <a:latin typeface="Cambria Math" panose="02040503050406030204" pitchFamily="18" charset="0"/>
                        </a:rPr>
                        <m:t>−</m:t>
                      </m:r>
                      <m:sSub>
                        <m:sSubPr>
                          <m:ctrlPr>
                            <a:rPr lang="ar-EG" i="1">
                              <a:solidFill>
                                <a:schemeClr val="bg1"/>
                              </a:solidFill>
                              <a:latin typeface="Cambria Math" panose="02040503050406030204" pitchFamily="18" charset="0"/>
                            </a:rPr>
                          </m:ctrlPr>
                        </m:sSubPr>
                        <m:e>
                          <m:r>
                            <a:rPr lang="ar-EG" i="1">
                              <a:solidFill>
                                <a:schemeClr val="bg1"/>
                              </a:solidFill>
                              <a:latin typeface="Cambria Math" panose="02040503050406030204" pitchFamily="18" charset="0"/>
                            </a:rPr>
                            <m:t>𝜃</m:t>
                          </m:r>
                        </m:e>
                        <m:sub>
                          <m:r>
                            <a:rPr lang="ar-EG" i="1">
                              <a:solidFill>
                                <a:schemeClr val="bg1"/>
                              </a:solidFill>
                              <a:latin typeface="Cambria Math" panose="02040503050406030204" pitchFamily="18" charset="0"/>
                            </a:rPr>
                            <m:t>𝑖𝑗</m:t>
                          </m:r>
                        </m:sub>
                      </m:sSub>
                      <m:r>
                        <a:rPr lang="ar-EG" i="0">
                          <a:solidFill>
                            <a:schemeClr val="bg1"/>
                          </a:solidFill>
                          <a:latin typeface="Cambria Math" panose="02040503050406030204" pitchFamily="18" charset="0"/>
                        </a:rPr>
                        <m:t>)=</m:t>
                      </m:r>
                      <m:r>
                        <a:rPr lang="ar-EG" i="0">
                          <a:solidFill>
                            <a:schemeClr val="bg1"/>
                          </a:solidFill>
                          <a:latin typeface="Cambria Math" panose="02040503050406030204" pitchFamily="18" charset="0"/>
                        </a:rPr>
                        <m:t>0</m:t>
                      </m:r>
                    </m:oMath>
                  </m:oMathPara>
                </a14:m>
                <a:endParaRPr lang="ar-EG" dirty="0">
                  <a:solidFill>
                    <a:schemeClr val="bg1"/>
                  </a:solidFill>
                </a:endParaRPr>
              </a:p>
            </p:txBody>
          </p:sp>
        </mc:Choice>
        <mc:Fallback xmlns="">
          <p:sp>
            <p:nvSpPr>
              <p:cNvPr id="11" name="Rectangle 10">
                <a:extLst>
                  <a:ext uri="{FF2B5EF4-FFF2-40B4-BE49-F238E27FC236}">
                    <a16:creationId xmlns:a14="http://schemas.microsoft.com/office/drawing/2010/main" xmlns="" xmlns:a16="http://schemas.microsoft.com/office/drawing/2014/main" id="{B1E98357-6761-4799-98E8-69FFD66A6A1C}"/>
                  </a:ext>
                </a:extLst>
              </p:cNvPr>
              <p:cNvSpPr>
                <a:spLocks noRot="1" noChangeAspect="1" noMove="1" noResize="1" noEditPoints="1" noAdjustHandles="1" noChangeArrowheads="1" noChangeShapeType="1" noTextEdit="1"/>
              </p:cNvSpPr>
              <p:nvPr/>
            </p:nvSpPr>
            <p:spPr>
              <a:xfrm>
                <a:off x="3009216" y="2380526"/>
                <a:ext cx="4635051" cy="902555"/>
              </a:xfrm>
              <a:prstGeom prst="rect">
                <a:avLst/>
              </a:prstGeom>
              <a:blipFill>
                <a:blip r:embed="rId2"/>
                <a:stretch>
                  <a:fillRect/>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696957C1-8B54-4774-9519-687EF12E9B82}"/>
                  </a:ext>
                </a:extLst>
              </p:cNvPr>
              <p:cNvSpPr/>
              <p:nvPr/>
            </p:nvSpPr>
            <p:spPr>
              <a:xfrm>
                <a:off x="3009216" y="3391402"/>
                <a:ext cx="4675126" cy="902555"/>
              </a:xfrm>
              <a:prstGeom prst="rect">
                <a:avLst/>
              </a:prstGeom>
              <a:solidFill>
                <a:schemeClr val="accent2">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ar-EG" i="1" smtClean="0">
                              <a:solidFill>
                                <a:schemeClr val="bg1"/>
                              </a:solidFill>
                              <a:latin typeface="Cambria Math" panose="02040503050406030204" pitchFamily="18" charset="0"/>
                            </a:rPr>
                          </m:ctrlPr>
                        </m:sSubPr>
                        <m:e>
                          <m:r>
                            <a:rPr lang="ar-EG" i="1">
                              <a:solidFill>
                                <a:schemeClr val="bg1"/>
                              </a:solidFill>
                              <a:latin typeface="Cambria Math" panose="02040503050406030204" pitchFamily="18" charset="0"/>
                            </a:rPr>
                            <m:t>𝑄</m:t>
                          </m:r>
                        </m:e>
                        <m:sub>
                          <m:r>
                            <a:rPr lang="ar-EG" i="1">
                              <a:solidFill>
                                <a:schemeClr val="bg1"/>
                              </a:solidFill>
                              <a:latin typeface="Cambria Math" panose="02040503050406030204" pitchFamily="18" charset="0"/>
                            </a:rPr>
                            <m:t>𝑔𝑗</m:t>
                          </m:r>
                        </m:sub>
                      </m:sSub>
                      <m:r>
                        <a:rPr lang="ar-EG" i="0">
                          <a:solidFill>
                            <a:schemeClr val="bg1"/>
                          </a:solidFill>
                          <a:latin typeface="Cambria Math" panose="02040503050406030204" pitchFamily="18" charset="0"/>
                        </a:rPr>
                        <m:t>−</m:t>
                      </m:r>
                      <m:sSub>
                        <m:sSubPr>
                          <m:ctrlPr>
                            <a:rPr lang="ar-EG" i="1">
                              <a:solidFill>
                                <a:schemeClr val="bg1"/>
                              </a:solidFill>
                              <a:latin typeface="Cambria Math" panose="02040503050406030204" pitchFamily="18" charset="0"/>
                            </a:rPr>
                          </m:ctrlPr>
                        </m:sSubPr>
                        <m:e>
                          <m:r>
                            <a:rPr lang="ar-EG" i="1">
                              <a:solidFill>
                                <a:schemeClr val="bg1"/>
                              </a:solidFill>
                              <a:latin typeface="Cambria Math" panose="02040503050406030204" pitchFamily="18" charset="0"/>
                            </a:rPr>
                            <m:t>𝑄</m:t>
                          </m:r>
                        </m:e>
                        <m:sub>
                          <m:r>
                            <a:rPr lang="ar-EG" i="1">
                              <a:solidFill>
                                <a:schemeClr val="bg1"/>
                              </a:solidFill>
                              <a:latin typeface="Cambria Math" panose="02040503050406030204" pitchFamily="18" charset="0"/>
                            </a:rPr>
                            <m:t>𝑑𝑗</m:t>
                          </m:r>
                        </m:sub>
                      </m:sSub>
                      <m:r>
                        <a:rPr lang="ar-EG" i="0">
                          <a:solidFill>
                            <a:schemeClr val="bg1"/>
                          </a:solidFill>
                          <a:latin typeface="Cambria Math" panose="02040503050406030204" pitchFamily="18" charset="0"/>
                        </a:rPr>
                        <m:t>−</m:t>
                      </m:r>
                      <m:sSub>
                        <m:sSubPr>
                          <m:ctrlPr>
                            <a:rPr lang="ar-EG" i="1">
                              <a:solidFill>
                                <a:schemeClr val="bg1"/>
                              </a:solidFill>
                              <a:latin typeface="Cambria Math" panose="02040503050406030204" pitchFamily="18" charset="0"/>
                            </a:rPr>
                          </m:ctrlPr>
                        </m:sSubPr>
                        <m:e>
                          <m:r>
                            <a:rPr lang="ar-EG" i="1">
                              <a:solidFill>
                                <a:schemeClr val="bg1"/>
                              </a:solidFill>
                              <a:latin typeface="Cambria Math" panose="02040503050406030204" pitchFamily="18" charset="0"/>
                            </a:rPr>
                            <m:t>𝑉</m:t>
                          </m:r>
                        </m:e>
                        <m:sub>
                          <m:r>
                            <a:rPr lang="ar-EG" i="1">
                              <a:solidFill>
                                <a:schemeClr val="bg1"/>
                              </a:solidFill>
                              <a:latin typeface="Cambria Math" panose="02040503050406030204" pitchFamily="18" charset="0"/>
                            </a:rPr>
                            <m:t>𝑗</m:t>
                          </m:r>
                        </m:sub>
                      </m:sSub>
                      <m:nary>
                        <m:naryPr>
                          <m:chr m:val="∑"/>
                          <m:limLoc m:val="undOvr"/>
                          <m:grow m:val="on"/>
                          <m:ctrlPr>
                            <a:rPr lang="ar-EG" i="1">
                              <a:solidFill>
                                <a:schemeClr val="bg1"/>
                              </a:solidFill>
                              <a:latin typeface="Cambria Math" panose="02040503050406030204" pitchFamily="18" charset="0"/>
                            </a:rPr>
                          </m:ctrlPr>
                        </m:naryPr>
                        <m:sub>
                          <m:r>
                            <a:rPr lang="ar-EG" i="1">
                              <a:solidFill>
                                <a:schemeClr val="bg1"/>
                              </a:solidFill>
                              <a:latin typeface="Cambria Math" panose="02040503050406030204" pitchFamily="18" charset="0"/>
                            </a:rPr>
                            <m:t>𝑗</m:t>
                          </m:r>
                          <m:r>
                            <a:rPr lang="ar-EG" i="0">
                              <a:solidFill>
                                <a:schemeClr val="bg1"/>
                              </a:solidFill>
                              <a:latin typeface="Cambria Math" panose="02040503050406030204" pitchFamily="18" charset="0"/>
                            </a:rPr>
                            <m:t>=</m:t>
                          </m:r>
                          <m:r>
                            <a:rPr lang="ar-EG" i="0">
                              <a:solidFill>
                                <a:schemeClr val="bg1"/>
                              </a:solidFill>
                              <a:latin typeface="Cambria Math" panose="02040503050406030204" pitchFamily="18" charset="0"/>
                            </a:rPr>
                            <m:t>1</m:t>
                          </m:r>
                        </m:sub>
                        <m:sup>
                          <m:sSub>
                            <m:sSubPr>
                              <m:ctrlPr>
                                <a:rPr lang="ar-EG" i="1">
                                  <a:solidFill>
                                    <a:schemeClr val="bg1"/>
                                  </a:solidFill>
                                  <a:latin typeface="Cambria Math" panose="02040503050406030204" pitchFamily="18" charset="0"/>
                                </a:rPr>
                              </m:ctrlPr>
                            </m:sSubPr>
                            <m:e>
                              <m:r>
                                <a:rPr lang="ar-EG" i="1">
                                  <a:solidFill>
                                    <a:schemeClr val="bg1"/>
                                  </a:solidFill>
                                  <a:latin typeface="Cambria Math" panose="02040503050406030204" pitchFamily="18" charset="0"/>
                                </a:rPr>
                                <m:t>𝑁</m:t>
                              </m:r>
                            </m:e>
                            <m:sub>
                              <m:r>
                                <a:rPr lang="ar-EG" i="1">
                                  <a:solidFill>
                                    <a:schemeClr val="bg1"/>
                                  </a:solidFill>
                                  <a:latin typeface="Cambria Math" panose="02040503050406030204" pitchFamily="18" charset="0"/>
                                </a:rPr>
                                <m:t>𝑏</m:t>
                              </m:r>
                            </m:sub>
                          </m:sSub>
                        </m:sup>
                        <m:e>
                          <m:sSub>
                            <m:sSubPr>
                              <m:ctrlPr>
                                <a:rPr lang="ar-EG" i="1">
                                  <a:solidFill>
                                    <a:schemeClr val="bg1"/>
                                  </a:solidFill>
                                  <a:latin typeface="Cambria Math" panose="02040503050406030204" pitchFamily="18" charset="0"/>
                                </a:rPr>
                              </m:ctrlPr>
                            </m:sSubPr>
                            <m:e>
                              <m:r>
                                <a:rPr lang="ar-EG" i="1">
                                  <a:solidFill>
                                    <a:schemeClr val="bg1"/>
                                  </a:solidFill>
                                  <a:latin typeface="Cambria Math" panose="02040503050406030204" pitchFamily="18" charset="0"/>
                                </a:rPr>
                                <m:t>𝑉</m:t>
                              </m:r>
                            </m:e>
                            <m:sub>
                              <m:r>
                                <a:rPr lang="ar-EG" i="1">
                                  <a:solidFill>
                                    <a:schemeClr val="bg1"/>
                                  </a:solidFill>
                                  <a:latin typeface="Cambria Math" panose="02040503050406030204" pitchFamily="18" charset="0"/>
                                </a:rPr>
                                <m:t>𝑖</m:t>
                              </m:r>
                            </m:sub>
                          </m:sSub>
                          <m:sSub>
                            <m:sSubPr>
                              <m:ctrlPr>
                                <a:rPr lang="ar-EG" i="1">
                                  <a:solidFill>
                                    <a:schemeClr val="bg1"/>
                                  </a:solidFill>
                                  <a:latin typeface="Cambria Math" panose="02040503050406030204" pitchFamily="18" charset="0"/>
                                </a:rPr>
                              </m:ctrlPr>
                            </m:sSubPr>
                            <m:e>
                              <m:r>
                                <a:rPr lang="ar-EG" i="1">
                                  <a:solidFill>
                                    <a:schemeClr val="bg1"/>
                                  </a:solidFill>
                                  <a:latin typeface="Cambria Math" panose="02040503050406030204" pitchFamily="18" charset="0"/>
                                </a:rPr>
                                <m:t>𝑌</m:t>
                              </m:r>
                            </m:e>
                            <m:sub>
                              <m:r>
                                <a:rPr lang="ar-EG" i="1">
                                  <a:solidFill>
                                    <a:schemeClr val="bg1"/>
                                  </a:solidFill>
                                  <a:latin typeface="Cambria Math" panose="02040503050406030204" pitchFamily="18" charset="0"/>
                                </a:rPr>
                                <m:t>𝑖𝑗</m:t>
                              </m:r>
                            </m:sub>
                          </m:sSub>
                        </m:e>
                      </m:nary>
                      <m:r>
                        <m:rPr>
                          <m:sty m:val="p"/>
                        </m:rPr>
                        <a:rPr lang="ar-EG" i="0">
                          <a:solidFill>
                            <a:schemeClr val="bg1"/>
                          </a:solidFill>
                          <a:latin typeface="Cambria Math" panose="02040503050406030204" pitchFamily="18" charset="0"/>
                        </a:rPr>
                        <m:t>sin</m:t>
                      </m:r>
                      <m:r>
                        <a:rPr lang="ar-EG" i="0">
                          <a:solidFill>
                            <a:schemeClr val="bg1"/>
                          </a:solidFill>
                          <a:latin typeface="Cambria Math" panose="02040503050406030204" pitchFamily="18" charset="0"/>
                        </a:rPr>
                        <m:t>(</m:t>
                      </m:r>
                      <m:sSub>
                        <m:sSubPr>
                          <m:ctrlPr>
                            <a:rPr lang="ar-EG" i="1">
                              <a:solidFill>
                                <a:schemeClr val="bg1"/>
                              </a:solidFill>
                              <a:latin typeface="Cambria Math" panose="02040503050406030204" pitchFamily="18" charset="0"/>
                            </a:rPr>
                          </m:ctrlPr>
                        </m:sSubPr>
                        <m:e>
                          <m:r>
                            <a:rPr lang="ar-EG" i="1">
                              <a:solidFill>
                                <a:schemeClr val="bg1"/>
                              </a:solidFill>
                              <a:latin typeface="Cambria Math" panose="02040503050406030204" pitchFamily="18" charset="0"/>
                            </a:rPr>
                            <m:t>𝛿</m:t>
                          </m:r>
                        </m:e>
                        <m:sub>
                          <m:r>
                            <a:rPr lang="ar-EG" i="1">
                              <a:solidFill>
                                <a:schemeClr val="bg1"/>
                              </a:solidFill>
                              <a:latin typeface="Cambria Math" panose="02040503050406030204" pitchFamily="18" charset="0"/>
                            </a:rPr>
                            <m:t>𝑗</m:t>
                          </m:r>
                        </m:sub>
                      </m:sSub>
                      <m:r>
                        <a:rPr lang="ar-EG" i="0">
                          <a:solidFill>
                            <a:schemeClr val="bg1"/>
                          </a:solidFill>
                          <a:latin typeface="Cambria Math" panose="02040503050406030204" pitchFamily="18" charset="0"/>
                        </a:rPr>
                        <m:t>−</m:t>
                      </m:r>
                      <m:sSub>
                        <m:sSubPr>
                          <m:ctrlPr>
                            <a:rPr lang="ar-EG" i="1">
                              <a:solidFill>
                                <a:schemeClr val="bg1"/>
                              </a:solidFill>
                              <a:latin typeface="Cambria Math" panose="02040503050406030204" pitchFamily="18" charset="0"/>
                            </a:rPr>
                          </m:ctrlPr>
                        </m:sSubPr>
                        <m:e>
                          <m:r>
                            <a:rPr lang="ar-EG" i="1">
                              <a:solidFill>
                                <a:schemeClr val="bg1"/>
                              </a:solidFill>
                              <a:latin typeface="Cambria Math" panose="02040503050406030204" pitchFamily="18" charset="0"/>
                            </a:rPr>
                            <m:t>𝛿</m:t>
                          </m:r>
                        </m:e>
                        <m:sub>
                          <m:r>
                            <a:rPr lang="ar-EG" i="1">
                              <a:solidFill>
                                <a:schemeClr val="bg1"/>
                              </a:solidFill>
                              <a:latin typeface="Cambria Math" panose="02040503050406030204" pitchFamily="18" charset="0"/>
                            </a:rPr>
                            <m:t>𝑖</m:t>
                          </m:r>
                        </m:sub>
                      </m:sSub>
                      <m:r>
                        <a:rPr lang="ar-EG" i="0">
                          <a:solidFill>
                            <a:schemeClr val="bg1"/>
                          </a:solidFill>
                          <a:latin typeface="Cambria Math" panose="02040503050406030204" pitchFamily="18" charset="0"/>
                        </a:rPr>
                        <m:t>−</m:t>
                      </m:r>
                      <m:sSub>
                        <m:sSubPr>
                          <m:ctrlPr>
                            <a:rPr lang="ar-EG" i="1">
                              <a:solidFill>
                                <a:schemeClr val="bg1"/>
                              </a:solidFill>
                              <a:latin typeface="Cambria Math" panose="02040503050406030204" pitchFamily="18" charset="0"/>
                            </a:rPr>
                          </m:ctrlPr>
                        </m:sSubPr>
                        <m:e>
                          <m:r>
                            <a:rPr lang="ar-EG" i="1">
                              <a:solidFill>
                                <a:schemeClr val="bg1"/>
                              </a:solidFill>
                              <a:latin typeface="Cambria Math" panose="02040503050406030204" pitchFamily="18" charset="0"/>
                            </a:rPr>
                            <m:t>𝜃</m:t>
                          </m:r>
                        </m:e>
                        <m:sub>
                          <m:r>
                            <a:rPr lang="ar-EG" i="1">
                              <a:solidFill>
                                <a:schemeClr val="bg1"/>
                              </a:solidFill>
                              <a:latin typeface="Cambria Math" panose="02040503050406030204" pitchFamily="18" charset="0"/>
                            </a:rPr>
                            <m:t>𝑖𝑗</m:t>
                          </m:r>
                        </m:sub>
                      </m:sSub>
                      <m:r>
                        <a:rPr lang="ar-EG" i="0">
                          <a:solidFill>
                            <a:schemeClr val="bg1"/>
                          </a:solidFill>
                          <a:latin typeface="Cambria Math" panose="02040503050406030204" pitchFamily="18" charset="0"/>
                        </a:rPr>
                        <m:t>)=</m:t>
                      </m:r>
                      <m:r>
                        <a:rPr lang="ar-EG" i="0">
                          <a:solidFill>
                            <a:schemeClr val="bg1"/>
                          </a:solidFill>
                          <a:latin typeface="Cambria Math" panose="02040503050406030204" pitchFamily="18" charset="0"/>
                        </a:rPr>
                        <m:t>0</m:t>
                      </m:r>
                    </m:oMath>
                  </m:oMathPara>
                </a14:m>
                <a:endParaRPr lang="ar-EG" dirty="0">
                  <a:solidFill>
                    <a:schemeClr val="bg1"/>
                  </a:solidFill>
                </a:endParaRPr>
              </a:p>
            </p:txBody>
          </p:sp>
        </mc:Choice>
        <mc:Fallback xmlns="">
          <p:sp>
            <p:nvSpPr>
              <p:cNvPr id="12" name="Rectangle 11">
                <a:extLst>
                  <a:ext uri="{FF2B5EF4-FFF2-40B4-BE49-F238E27FC236}">
                    <a16:creationId xmlns:a14="http://schemas.microsoft.com/office/drawing/2010/main" xmlns="" xmlns:a16="http://schemas.microsoft.com/office/drawing/2014/main" id="{696957C1-8B54-4774-9519-687EF12E9B82}"/>
                  </a:ext>
                </a:extLst>
              </p:cNvPr>
              <p:cNvSpPr>
                <a:spLocks noRot="1" noChangeAspect="1" noMove="1" noResize="1" noEditPoints="1" noAdjustHandles="1" noChangeArrowheads="1" noChangeShapeType="1" noTextEdit="1"/>
              </p:cNvSpPr>
              <p:nvPr/>
            </p:nvSpPr>
            <p:spPr>
              <a:xfrm>
                <a:off x="3009216" y="3391402"/>
                <a:ext cx="4675126" cy="902555"/>
              </a:xfrm>
              <a:prstGeom prst="rect">
                <a:avLst/>
              </a:prstGeom>
              <a:blipFill>
                <a:blip r:embed="rId3"/>
                <a:stretch>
                  <a:fillRect/>
                </a:stretch>
              </a:blipFill>
            </p:spPr>
            <p:txBody>
              <a:bodyPr/>
              <a:lstStyle/>
              <a:p>
                <a:r>
                  <a:rPr lang="ar-EG">
                    <a:noFill/>
                  </a:rPr>
                  <a:t> </a:t>
                </a:r>
              </a:p>
            </p:txBody>
          </p:sp>
        </mc:Fallback>
      </mc:AlternateContent>
    </p:spTree>
    <p:extLst>
      <p:ext uri="{BB962C8B-B14F-4D97-AF65-F5344CB8AC3E}">
        <p14:creationId xmlns:p14="http://schemas.microsoft.com/office/powerpoint/2010/main" val="89002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7D01AE1-8802-4695-8E8A-819ADF12079D}"/>
              </a:ext>
            </a:extLst>
          </p:cNvPr>
          <p:cNvPicPr>
            <a:picLocks noGrp="1" noChangeAspect="1"/>
          </p:cNvPicPr>
          <p:nvPr>
            <p:ph idx="1"/>
          </p:nvPr>
        </p:nvPicPr>
        <p:blipFill>
          <a:blip r:embed="rId2"/>
          <a:stretch>
            <a:fillRect/>
          </a:stretch>
        </p:blipFill>
        <p:spPr>
          <a:xfrm>
            <a:off x="3819473" y="1384283"/>
            <a:ext cx="3988140" cy="598221"/>
          </a:xfrm>
          <a:prstGeom prst="rect">
            <a:avLst/>
          </a:prstGeom>
          <a:solidFill>
            <a:schemeClr val="accent2">
              <a:lumMod val="20000"/>
              <a:lumOff val="80000"/>
            </a:schemeClr>
          </a:solidFill>
        </p:spPr>
      </p:pic>
      <p:sp>
        <p:nvSpPr>
          <p:cNvPr id="5" name="Rectangle 4">
            <a:extLst>
              <a:ext uri="{FF2B5EF4-FFF2-40B4-BE49-F238E27FC236}">
                <a16:creationId xmlns:a16="http://schemas.microsoft.com/office/drawing/2014/main" id="{AEEA828D-91A8-41C2-9F87-5B38D079AFE3}"/>
              </a:ext>
            </a:extLst>
          </p:cNvPr>
          <p:cNvSpPr/>
          <p:nvPr/>
        </p:nvSpPr>
        <p:spPr>
          <a:xfrm>
            <a:off x="674882" y="2034472"/>
            <a:ext cx="4836452" cy="630429"/>
          </a:xfrm>
          <a:prstGeom prst="rect">
            <a:avLst/>
          </a:prstGeom>
        </p:spPr>
        <p:txBody>
          <a:bodyPr wrap="none">
            <a:spAutoFit/>
          </a:bodyPr>
          <a:lstStyle/>
          <a:p>
            <a:pPr marL="342900" lvl="0" indent="-342900" algn="just">
              <a:lnSpc>
                <a:spcPct val="150000"/>
              </a:lnSpc>
              <a:spcBef>
                <a:spcPts val="600"/>
              </a:spcBef>
              <a:buFont typeface="Symbol" panose="05050102010706020507" pitchFamily="18" charset="2"/>
              <a:buChar char=""/>
            </a:pPr>
            <a:r>
              <a:rPr lang="en-US" sz="2600" b="1" dirty="0">
                <a:latin typeface="Calibri" panose="020F0502020204030204" pitchFamily="34" charset="0"/>
                <a:cs typeface="Calibri" panose="020F0502020204030204" pitchFamily="34" charset="0"/>
              </a:rPr>
              <a:t>Overall Power factor constraint</a:t>
            </a:r>
          </a:p>
        </p:txBody>
      </p:sp>
      <p:pic>
        <p:nvPicPr>
          <p:cNvPr id="6" name="Picture 5">
            <a:extLst>
              <a:ext uri="{FF2B5EF4-FFF2-40B4-BE49-F238E27FC236}">
                <a16:creationId xmlns:a16="http://schemas.microsoft.com/office/drawing/2014/main" id="{96F67E57-5178-4128-9873-D3530538DC35}"/>
              </a:ext>
            </a:extLst>
          </p:cNvPr>
          <p:cNvPicPr>
            <a:picLocks noChangeAspect="1"/>
          </p:cNvPicPr>
          <p:nvPr/>
        </p:nvPicPr>
        <p:blipFill>
          <a:blip r:embed="rId3"/>
          <a:stretch>
            <a:fillRect/>
          </a:stretch>
        </p:blipFill>
        <p:spPr>
          <a:xfrm>
            <a:off x="3819473" y="2725612"/>
            <a:ext cx="3476441" cy="658976"/>
          </a:xfrm>
          <a:prstGeom prst="rect">
            <a:avLst/>
          </a:prstGeom>
          <a:solidFill>
            <a:schemeClr val="accent2">
              <a:lumMod val="20000"/>
              <a:lumOff val="80000"/>
            </a:schemeClr>
          </a:solidFill>
        </p:spPr>
      </p:pic>
      <p:pic>
        <p:nvPicPr>
          <p:cNvPr id="9" name="Picture 8">
            <a:extLst>
              <a:ext uri="{FF2B5EF4-FFF2-40B4-BE49-F238E27FC236}">
                <a16:creationId xmlns:a16="http://schemas.microsoft.com/office/drawing/2014/main" id="{DDE22729-A6C2-4099-9B38-0DFFE1104C2E}"/>
              </a:ext>
            </a:extLst>
          </p:cNvPr>
          <p:cNvPicPr>
            <a:picLocks noChangeAspect="1"/>
          </p:cNvPicPr>
          <p:nvPr/>
        </p:nvPicPr>
        <p:blipFill>
          <a:blip r:embed="rId4"/>
          <a:stretch>
            <a:fillRect/>
          </a:stretch>
        </p:blipFill>
        <p:spPr>
          <a:xfrm>
            <a:off x="4268477" y="4104275"/>
            <a:ext cx="2485714" cy="800000"/>
          </a:xfrm>
          <a:prstGeom prst="rect">
            <a:avLst/>
          </a:prstGeom>
          <a:solidFill>
            <a:schemeClr val="accent2">
              <a:lumMod val="20000"/>
              <a:lumOff val="80000"/>
            </a:schemeClr>
          </a:solidFill>
        </p:spPr>
      </p:pic>
      <p:pic>
        <p:nvPicPr>
          <p:cNvPr id="11" name="Picture 10">
            <a:extLst>
              <a:ext uri="{FF2B5EF4-FFF2-40B4-BE49-F238E27FC236}">
                <a16:creationId xmlns:a16="http://schemas.microsoft.com/office/drawing/2014/main" id="{D3456B2A-1BA4-47B5-8D1A-2079DD80610D}"/>
              </a:ext>
            </a:extLst>
          </p:cNvPr>
          <p:cNvPicPr>
            <a:picLocks noChangeAspect="1"/>
          </p:cNvPicPr>
          <p:nvPr/>
        </p:nvPicPr>
        <p:blipFill>
          <a:blip r:embed="rId5"/>
          <a:stretch>
            <a:fillRect/>
          </a:stretch>
        </p:blipFill>
        <p:spPr>
          <a:xfrm>
            <a:off x="4371978" y="5649466"/>
            <a:ext cx="2371429" cy="695238"/>
          </a:xfrm>
          <a:prstGeom prst="rect">
            <a:avLst/>
          </a:prstGeom>
          <a:solidFill>
            <a:schemeClr val="accent2">
              <a:lumMod val="20000"/>
              <a:lumOff val="80000"/>
            </a:schemeClr>
          </a:solidFill>
        </p:spPr>
      </p:pic>
      <p:sp>
        <p:nvSpPr>
          <p:cNvPr id="12" name="Rectangle 11">
            <a:extLst>
              <a:ext uri="{FF2B5EF4-FFF2-40B4-BE49-F238E27FC236}">
                <a16:creationId xmlns:a16="http://schemas.microsoft.com/office/drawing/2014/main" id="{C2A08074-8EB0-4961-B9CA-1312CA9A6290}"/>
              </a:ext>
            </a:extLst>
          </p:cNvPr>
          <p:cNvSpPr/>
          <p:nvPr/>
        </p:nvSpPr>
        <p:spPr>
          <a:xfrm>
            <a:off x="709312" y="3384588"/>
            <a:ext cx="5104231" cy="692497"/>
          </a:xfrm>
          <a:prstGeom prst="rect">
            <a:avLst/>
          </a:prstGeom>
        </p:spPr>
        <p:txBody>
          <a:bodyPr wrap="square">
            <a:spAutoFit/>
          </a:bodyPr>
          <a:lstStyle/>
          <a:p>
            <a:pPr marL="342900" indent="-342900" algn="just">
              <a:lnSpc>
                <a:spcPct val="150000"/>
              </a:lnSpc>
              <a:spcBef>
                <a:spcPts val="600"/>
              </a:spcBef>
              <a:buFont typeface="Symbol" panose="05050102010706020507" pitchFamily="18" charset="2"/>
              <a:buChar char=""/>
            </a:pPr>
            <a:r>
              <a:rPr lang="en-US" sz="2600" b="1" dirty="0">
                <a:latin typeface="Calibri" panose="020F0502020204030204" pitchFamily="34" charset="0"/>
                <a:cs typeface="Calibri" panose="020F0502020204030204" pitchFamily="34" charset="0"/>
              </a:rPr>
              <a:t>Number of DGs constraint</a:t>
            </a:r>
          </a:p>
        </p:txBody>
      </p:sp>
      <p:sp>
        <p:nvSpPr>
          <p:cNvPr id="13" name="Rectangle 12">
            <a:extLst>
              <a:ext uri="{FF2B5EF4-FFF2-40B4-BE49-F238E27FC236}">
                <a16:creationId xmlns:a16="http://schemas.microsoft.com/office/drawing/2014/main" id="{BD24892F-4AB1-4490-88B6-388C6429E62E}"/>
              </a:ext>
            </a:extLst>
          </p:cNvPr>
          <p:cNvSpPr/>
          <p:nvPr/>
        </p:nvSpPr>
        <p:spPr>
          <a:xfrm>
            <a:off x="709312" y="4917027"/>
            <a:ext cx="4978351" cy="630429"/>
          </a:xfrm>
          <a:prstGeom prst="rect">
            <a:avLst/>
          </a:prstGeom>
        </p:spPr>
        <p:txBody>
          <a:bodyPr wrap="none">
            <a:spAutoFit/>
          </a:bodyPr>
          <a:lstStyle/>
          <a:p>
            <a:pPr marL="342900" lvl="0" indent="-342900" algn="just">
              <a:lnSpc>
                <a:spcPct val="150000"/>
              </a:lnSpc>
              <a:spcBef>
                <a:spcPts val="600"/>
              </a:spcBef>
              <a:buFont typeface="Symbol" panose="05050102010706020507" pitchFamily="18" charset="2"/>
              <a:buChar char=""/>
            </a:pPr>
            <a:r>
              <a:rPr lang="en-US" sz="2600" b="1" dirty="0">
                <a:latin typeface="Calibri" panose="020F0502020204030204" pitchFamily="34" charset="0"/>
                <a:cs typeface="Calibri" panose="020F0502020204030204" pitchFamily="34" charset="0"/>
              </a:rPr>
              <a:t>Number of capacitors constraint</a:t>
            </a:r>
          </a:p>
        </p:txBody>
      </p:sp>
      <p:sp>
        <p:nvSpPr>
          <p:cNvPr id="8" name="Rectangle 7">
            <a:extLst>
              <a:ext uri="{FF2B5EF4-FFF2-40B4-BE49-F238E27FC236}">
                <a16:creationId xmlns:a16="http://schemas.microsoft.com/office/drawing/2014/main" id="{341515DB-A388-4C3D-A413-D8DED0222EAF}"/>
              </a:ext>
            </a:extLst>
          </p:cNvPr>
          <p:cNvSpPr/>
          <p:nvPr/>
        </p:nvSpPr>
        <p:spPr>
          <a:xfrm>
            <a:off x="674882" y="845060"/>
            <a:ext cx="6096000" cy="769441"/>
          </a:xfrm>
          <a:prstGeom prst="rect">
            <a:avLst/>
          </a:prstGeom>
        </p:spPr>
        <p:txBody>
          <a:bodyPr>
            <a:spAutoFit/>
          </a:bodyPr>
          <a:lstStyle/>
          <a:p>
            <a:pPr marL="457200" indent="-457200">
              <a:buFont typeface="Arial" panose="020B0604020202020204" pitchFamily="34" charset="0"/>
              <a:buChar char="•"/>
            </a:pPr>
            <a:r>
              <a:rPr lang="en-US" sz="2600" b="1" dirty="0">
                <a:latin typeface="Calibri" panose="020F0502020204030204" pitchFamily="34" charset="0"/>
                <a:cs typeface="Calibri" panose="020F0502020204030204" pitchFamily="34" charset="0"/>
              </a:rPr>
              <a:t>Bus voltage constraint</a:t>
            </a:r>
            <a:br>
              <a:rPr lang="en-US" b="1" dirty="0"/>
            </a:br>
            <a:endParaRPr lang="en-US" b="1" dirty="0"/>
          </a:p>
        </p:txBody>
      </p:sp>
      <p:sp>
        <p:nvSpPr>
          <p:cNvPr id="10" name="Rectangle 9">
            <a:extLst>
              <a:ext uri="{FF2B5EF4-FFF2-40B4-BE49-F238E27FC236}">
                <a16:creationId xmlns:a16="http://schemas.microsoft.com/office/drawing/2014/main" id="{9DA6DF5C-01D1-47E6-8578-D1AF977A6B49}"/>
              </a:ext>
            </a:extLst>
          </p:cNvPr>
          <p:cNvSpPr/>
          <p:nvPr/>
        </p:nvSpPr>
        <p:spPr>
          <a:xfrm>
            <a:off x="0" y="144315"/>
            <a:ext cx="4725974" cy="584775"/>
          </a:xfrm>
          <a:prstGeom prst="rect">
            <a:avLst/>
          </a:prstGeom>
        </p:spPr>
        <p:txBody>
          <a:bodyPr wrap="none">
            <a:spAutoFit/>
          </a:bodyPr>
          <a:lstStyle/>
          <a:p>
            <a:pPr marL="285750" indent="-285750">
              <a:buFont typeface="Wingdings" panose="05000000000000000000" pitchFamily="2" charset="2"/>
              <a:buChar char="Ø"/>
            </a:pPr>
            <a:r>
              <a:rPr lang="en-US" sz="3200" b="1" u="sng" dirty="0">
                <a:solidFill>
                  <a:schemeClr val="accent2">
                    <a:lumMod val="60000"/>
                    <a:lumOff val="40000"/>
                  </a:schemeClr>
                </a:solidFill>
              </a:rPr>
              <a:t>Inequality constraints</a:t>
            </a:r>
            <a:endParaRPr lang="ar-EG" sz="3200" b="1" u="sng" dirty="0">
              <a:solidFill>
                <a:schemeClr val="accent2">
                  <a:lumMod val="60000"/>
                  <a:lumOff val="40000"/>
                </a:schemeClr>
              </a:solidFill>
            </a:endParaRPr>
          </a:p>
        </p:txBody>
      </p:sp>
    </p:spTree>
    <p:extLst>
      <p:ext uri="{BB962C8B-B14F-4D97-AF65-F5344CB8AC3E}">
        <p14:creationId xmlns:p14="http://schemas.microsoft.com/office/powerpoint/2010/main" val="41926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ppt_x"/>
                                          </p:val>
                                        </p:tav>
                                        <p:tav tm="100000">
                                          <p:val>
                                            <p:strVal val="#ppt_x"/>
                                          </p:val>
                                        </p:tav>
                                      </p:tavLst>
                                    </p:anim>
                                    <p:anim calcmode="lin" valueType="num">
                                      <p:cBhvr additive="base">
                                        <p:cTn id="4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fill="hold"/>
                                        <p:tgtEl>
                                          <p:spTgt spid="13"/>
                                        </p:tgtEl>
                                        <p:attrNameLst>
                                          <p:attrName>ppt_x</p:attrName>
                                        </p:attrNameLst>
                                      </p:cBhvr>
                                      <p:tavLst>
                                        <p:tav tm="0">
                                          <p:val>
                                            <p:strVal val="#ppt_x"/>
                                          </p:val>
                                        </p:tav>
                                        <p:tav tm="100000">
                                          <p:val>
                                            <p:strVal val="#ppt_x"/>
                                          </p:val>
                                        </p:tav>
                                      </p:tavLst>
                                    </p:anim>
                                    <p:anim calcmode="lin" valueType="num">
                                      <p:cBhvr additive="base">
                                        <p:cTn id="5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additive="base">
                                        <p:cTn id="56" dur="500" fill="hold"/>
                                        <p:tgtEl>
                                          <p:spTgt spid="11"/>
                                        </p:tgtEl>
                                        <p:attrNameLst>
                                          <p:attrName>ppt_x</p:attrName>
                                        </p:attrNameLst>
                                      </p:cBhvr>
                                      <p:tavLst>
                                        <p:tav tm="0">
                                          <p:val>
                                            <p:strVal val="#ppt_x"/>
                                          </p:val>
                                        </p:tav>
                                        <p:tav tm="100000">
                                          <p:val>
                                            <p:strVal val="#ppt_x"/>
                                          </p:val>
                                        </p:tav>
                                      </p:tavLst>
                                    </p:anim>
                                    <p:anim calcmode="lin" valueType="num">
                                      <p:cBhvr additive="base">
                                        <p:cTn id="5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AE38E-413D-43D7-A4CE-C647AD045F9F}"/>
              </a:ext>
            </a:extLst>
          </p:cNvPr>
          <p:cNvSpPr>
            <a:spLocks noGrp="1"/>
          </p:cNvSpPr>
          <p:nvPr>
            <p:ph type="title"/>
          </p:nvPr>
        </p:nvSpPr>
        <p:spPr>
          <a:xfrm>
            <a:off x="0" y="2394841"/>
            <a:ext cx="12192000" cy="1325563"/>
          </a:xfrm>
        </p:spPr>
        <p:txBody>
          <a:bodyPr>
            <a:normAutofit/>
          </a:bodyPr>
          <a:lstStyle/>
          <a:p>
            <a:pPr marL="449263" indent="171450" rtl="0">
              <a:lnSpc>
                <a:spcPct val="150000"/>
              </a:lnSpc>
              <a:spcBef>
                <a:spcPts val="600"/>
              </a:spcBef>
              <a:spcAft>
                <a:spcPts val="1000"/>
              </a:spcAft>
              <a:buFont typeface="Symbol" panose="05050102010706020507" pitchFamily="18" charset="2"/>
              <a:buChar char=""/>
            </a:pPr>
            <a:r>
              <a:rPr lang="en-US" sz="2600" b="1" dirty="0">
                <a:solidFill>
                  <a:schemeClr val="tx1"/>
                </a:solidFill>
                <a:latin typeface="Calibri" panose="020F0502020204030204" pitchFamily="34" charset="0"/>
                <a:ea typeface="+mn-ea"/>
                <a:cs typeface="Calibri" panose="020F0502020204030204" pitchFamily="34" charset="0"/>
              </a:rPr>
              <a:t>   Capacitor size constraint</a:t>
            </a:r>
            <a:br>
              <a:rPr lang="en-US" sz="2600" b="1" dirty="0">
                <a:solidFill>
                  <a:schemeClr val="tx1"/>
                </a:solidFill>
                <a:latin typeface="Calibri" panose="020F0502020204030204" pitchFamily="34" charset="0"/>
                <a:ea typeface="+mn-ea"/>
                <a:cs typeface="Calibri" panose="020F0502020204030204" pitchFamily="34" charset="0"/>
              </a:rPr>
            </a:br>
            <a:endParaRPr lang="ar-EG" sz="2600" b="1" dirty="0">
              <a:solidFill>
                <a:schemeClr val="tx1"/>
              </a:solidFill>
              <a:latin typeface="Calibri" panose="020F0502020204030204" pitchFamily="34" charset="0"/>
              <a:ea typeface="+mn-ea"/>
              <a:cs typeface="Calibri" panose="020F0502020204030204" pitchFamily="34" charset="0"/>
            </a:endParaRPr>
          </a:p>
        </p:txBody>
      </p:sp>
      <p:pic>
        <p:nvPicPr>
          <p:cNvPr id="4" name="Content Placeholder 3">
            <a:extLst>
              <a:ext uri="{FF2B5EF4-FFF2-40B4-BE49-F238E27FC236}">
                <a16:creationId xmlns:a16="http://schemas.microsoft.com/office/drawing/2014/main" id="{B03C0A9C-DAA2-43ED-8843-32E028EE764D}"/>
              </a:ext>
            </a:extLst>
          </p:cNvPr>
          <p:cNvPicPr>
            <a:picLocks noGrp="1" noChangeAspect="1"/>
          </p:cNvPicPr>
          <p:nvPr>
            <p:ph idx="1"/>
          </p:nvPr>
        </p:nvPicPr>
        <p:blipFill>
          <a:blip r:embed="rId2"/>
          <a:stretch>
            <a:fillRect/>
          </a:stretch>
        </p:blipFill>
        <p:spPr>
          <a:xfrm>
            <a:off x="2663139" y="3172816"/>
            <a:ext cx="3247619" cy="523810"/>
          </a:xfrm>
          <a:prstGeom prst="rect">
            <a:avLst/>
          </a:prstGeom>
          <a:solidFill>
            <a:schemeClr val="accent2">
              <a:lumMod val="20000"/>
              <a:lumOff val="80000"/>
            </a:schemeClr>
          </a:solidFill>
        </p:spPr>
      </p:pic>
      <p:sp>
        <p:nvSpPr>
          <p:cNvPr id="5" name="Rectangle 4">
            <a:extLst>
              <a:ext uri="{FF2B5EF4-FFF2-40B4-BE49-F238E27FC236}">
                <a16:creationId xmlns:a16="http://schemas.microsoft.com/office/drawing/2014/main" id="{6357542A-CB51-426E-BEE2-BA32221A8082}"/>
              </a:ext>
            </a:extLst>
          </p:cNvPr>
          <p:cNvSpPr/>
          <p:nvPr/>
        </p:nvSpPr>
        <p:spPr>
          <a:xfrm>
            <a:off x="442913" y="3944632"/>
            <a:ext cx="7381998" cy="628314"/>
          </a:xfrm>
          <a:prstGeom prst="rect">
            <a:avLst/>
          </a:prstGeom>
        </p:spPr>
        <p:txBody>
          <a:bodyPr wrap="square">
            <a:spAutoFit/>
          </a:bodyPr>
          <a:lstStyle/>
          <a:p>
            <a:pPr marL="342900" lvl="0" indent="-342900" algn="just">
              <a:lnSpc>
                <a:spcPct val="150000"/>
              </a:lnSpc>
              <a:spcBef>
                <a:spcPts val="600"/>
              </a:spcBef>
              <a:buFont typeface="Symbol" panose="05050102010706020507" pitchFamily="18" charset="2"/>
              <a:buChar char=""/>
            </a:pPr>
            <a:r>
              <a:rPr lang="en-US" sz="2600" b="1" dirty="0">
                <a:latin typeface="Calibri" panose="020F0502020204030204" pitchFamily="34" charset="0"/>
                <a:cs typeface="Calibri" panose="020F0502020204030204" pitchFamily="34" charset="0"/>
              </a:rPr>
              <a:t>Total active and reactive power constraints</a:t>
            </a:r>
          </a:p>
        </p:txBody>
      </p:sp>
      <p:pic>
        <p:nvPicPr>
          <p:cNvPr id="6" name="Picture 5">
            <a:extLst>
              <a:ext uri="{FF2B5EF4-FFF2-40B4-BE49-F238E27FC236}">
                <a16:creationId xmlns:a16="http://schemas.microsoft.com/office/drawing/2014/main" id="{D6AC0600-5A26-4652-ABD1-CC1C65923557}"/>
              </a:ext>
            </a:extLst>
          </p:cNvPr>
          <p:cNvPicPr>
            <a:picLocks noChangeAspect="1"/>
          </p:cNvPicPr>
          <p:nvPr/>
        </p:nvPicPr>
        <p:blipFill>
          <a:blip r:embed="rId3"/>
          <a:stretch>
            <a:fillRect/>
          </a:stretch>
        </p:blipFill>
        <p:spPr>
          <a:xfrm>
            <a:off x="2663139" y="4800961"/>
            <a:ext cx="2685714" cy="580952"/>
          </a:xfrm>
          <a:prstGeom prst="rect">
            <a:avLst/>
          </a:prstGeom>
          <a:solidFill>
            <a:schemeClr val="accent2">
              <a:lumMod val="20000"/>
              <a:lumOff val="80000"/>
            </a:schemeClr>
          </a:solidFill>
        </p:spPr>
      </p:pic>
      <p:pic>
        <p:nvPicPr>
          <p:cNvPr id="7" name="Picture 6">
            <a:extLst>
              <a:ext uri="{FF2B5EF4-FFF2-40B4-BE49-F238E27FC236}">
                <a16:creationId xmlns:a16="http://schemas.microsoft.com/office/drawing/2014/main" id="{9280128E-B912-40A7-BC27-3CB238B592BD}"/>
              </a:ext>
            </a:extLst>
          </p:cNvPr>
          <p:cNvPicPr>
            <a:picLocks noChangeAspect="1"/>
          </p:cNvPicPr>
          <p:nvPr/>
        </p:nvPicPr>
        <p:blipFill>
          <a:blip r:embed="rId4"/>
          <a:stretch>
            <a:fillRect/>
          </a:stretch>
        </p:blipFill>
        <p:spPr>
          <a:xfrm>
            <a:off x="2663139" y="5711096"/>
            <a:ext cx="5600000" cy="828571"/>
          </a:xfrm>
          <a:prstGeom prst="rect">
            <a:avLst/>
          </a:prstGeom>
          <a:solidFill>
            <a:schemeClr val="accent2">
              <a:lumMod val="20000"/>
              <a:lumOff val="80000"/>
            </a:schemeClr>
          </a:solidFill>
        </p:spPr>
      </p:pic>
      <p:sp>
        <p:nvSpPr>
          <p:cNvPr id="8" name="Rectangle 7">
            <a:extLst>
              <a:ext uri="{FF2B5EF4-FFF2-40B4-BE49-F238E27FC236}">
                <a16:creationId xmlns:a16="http://schemas.microsoft.com/office/drawing/2014/main" id="{E0286196-0FF4-4A4D-B1F4-3923AC397C49}"/>
              </a:ext>
            </a:extLst>
          </p:cNvPr>
          <p:cNvSpPr/>
          <p:nvPr/>
        </p:nvSpPr>
        <p:spPr>
          <a:xfrm>
            <a:off x="442912" y="172650"/>
            <a:ext cx="11749087" cy="628314"/>
          </a:xfrm>
          <a:prstGeom prst="rect">
            <a:avLst/>
          </a:prstGeom>
        </p:spPr>
        <p:txBody>
          <a:bodyPr wrap="square">
            <a:spAutoFit/>
          </a:bodyPr>
          <a:lstStyle/>
          <a:p>
            <a:pPr marL="342900" lvl="0" indent="-342900" algn="just">
              <a:lnSpc>
                <a:spcPct val="150000"/>
              </a:lnSpc>
              <a:spcBef>
                <a:spcPts val="600"/>
              </a:spcBef>
              <a:buFont typeface="Symbol" panose="05050102010706020507" pitchFamily="18" charset="2"/>
              <a:buChar char=""/>
            </a:pPr>
            <a:r>
              <a:rPr lang="en-US" sz="2600" b="1" dirty="0">
                <a:latin typeface="Calibri" panose="020F0502020204030204" pitchFamily="34" charset="0"/>
                <a:cs typeface="Calibri" panose="020F0502020204030204" pitchFamily="34" charset="0"/>
              </a:rPr>
              <a:t>DG size constraint</a:t>
            </a:r>
          </a:p>
        </p:txBody>
      </p:sp>
      <p:pic>
        <p:nvPicPr>
          <p:cNvPr id="9" name="Picture 8">
            <a:extLst>
              <a:ext uri="{FF2B5EF4-FFF2-40B4-BE49-F238E27FC236}">
                <a16:creationId xmlns:a16="http://schemas.microsoft.com/office/drawing/2014/main" id="{1D008C31-D821-40E1-91FD-C704627EFD9D}"/>
              </a:ext>
            </a:extLst>
          </p:cNvPr>
          <p:cNvPicPr>
            <a:picLocks noChangeAspect="1"/>
          </p:cNvPicPr>
          <p:nvPr/>
        </p:nvPicPr>
        <p:blipFill>
          <a:blip r:embed="rId5"/>
          <a:stretch>
            <a:fillRect/>
          </a:stretch>
        </p:blipFill>
        <p:spPr>
          <a:xfrm>
            <a:off x="2663139" y="843442"/>
            <a:ext cx="3609145" cy="560881"/>
          </a:xfrm>
          <a:prstGeom prst="rect">
            <a:avLst/>
          </a:prstGeom>
          <a:solidFill>
            <a:schemeClr val="accent2">
              <a:lumMod val="20000"/>
              <a:lumOff val="80000"/>
            </a:schemeClr>
          </a:solidFill>
        </p:spPr>
      </p:pic>
      <p:pic>
        <p:nvPicPr>
          <p:cNvPr id="10" name="Picture 9">
            <a:extLst>
              <a:ext uri="{FF2B5EF4-FFF2-40B4-BE49-F238E27FC236}">
                <a16:creationId xmlns:a16="http://schemas.microsoft.com/office/drawing/2014/main" id="{49C73895-3213-4784-9402-66C5128BC676}"/>
              </a:ext>
            </a:extLst>
          </p:cNvPr>
          <p:cNvPicPr>
            <a:picLocks noChangeAspect="1"/>
          </p:cNvPicPr>
          <p:nvPr/>
        </p:nvPicPr>
        <p:blipFill>
          <a:blip r:embed="rId6"/>
          <a:stretch>
            <a:fillRect/>
          </a:stretch>
        </p:blipFill>
        <p:spPr>
          <a:xfrm>
            <a:off x="2663139" y="1701995"/>
            <a:ext cx="3426249" cy="530398"/>
          </a:xfrm>
          <a:prstGeom prst="rect">
            <a:avLst/>
          </a:prstGeom>
          <a:solidFill>
            <a:schemeClr val="accent2">
              <a:lumMod val="20000"/>
              <a:lumOff val="80000"/>
            </a:schemeClr>
          </a:solidFill>
        </p:spPr>
      </p:pic>
    </p:spTree>
    <p:extLst>
      <p:ext uri="{BB962C8B-B14F-4D97-AF65-F5344CB8AC3E}">
        <p14:creationId xmlns:p14="http://schemas.microsoft.com/office/powerpoint/2010/main" val="349427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 calcmode="lin" valueType="num">
                                      <p:cBhvr additive="base">
                                        <p:cTn id="3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32822-17F2-4CC8-AC67-CC520C20030C}"/>
              </a:ext>
            </a:extLst>
          </p:cNvPr>
          <p:cNvSpPr>
            <a:spLocks noGrp="1"/>
          </p:cNvSpPr>
          <p:nvPr>
            <p:ph type="title"/>
          </p:nvPr>
        </p:nvSpPr>
        <p:spPr>
          <a:xfrm>
            <a:off x="0" y="1982174"/>
            <a:ext cx="12191999" cy="5729288"/>
          </a:xfrm>
        </p:spPr>
        <p:txBody>
          <a:bodyPr>
            <a:noAutofit/>
          </a:bodyPr>
          <a:lstStyle/>
          <a:p>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CHAPTER 4</a:t>
            </a:r>
            <a: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a:t>
            </a:r>
            <a:b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br>
            <a:endPar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
        <p:nvSpPr>
          <p:cNvPr id="3" name="TextBox 2"/>
          <p:cNvSpPr txBox="1"/>
          <p:nvPr/>
        </p:nvSpPr>
        <p:spPr>
          <a:xfrm>
            <a:off x="464233" y="2335236"/>
            <a:ext cx="10719581" cy="1846659"/>
          </a:xfrm>
          <a:prstGeom prst="rect">
            <a:avLst/>
          </a:prstGeom>
          <a:noFill/>
        </p:spPr>
        <p:txBody>
          <a:bodyPr wrap="square" rtlCol="0">
            <a:spAutoFit/>
          </a:bodyPr>
          <a:lstStyle/>
          <a:p>
            <a:b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br>
            <a:r>
              <a:rPr lang="en-US" sz="48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Archimedes Optimization ALGORITHM</a:t>
            </a:r>
            <a:endParaRPr lang="en-US" sz="6600" dirty="0"/>
          </a:p>
        </p:txBody>
      </p:sp>
    </p:spTree>
    <p:extLst>
      <p:ext uri="{BB962C8B-B14F-4D97-AF65-F5344CB8AC3E}">
        <p14:creationId xmlns:p14="http://schemas.microsoft.com/office/powerpoint/2010/main" val="1187349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ChangeArrowheads="1"/>
          </p:cNvSpPr>
          <p:nvPr/>
        </p:nvSpPr>
        <p:spPr bwMode="auto">
          <a:xfrm>
            <a:off x="0" y="231137"/>
            <a:ext cx="9314481" cy="769441"/>
          </a:xfrm>
          <a:prstGeom prst="rect">
            <a:avLst/>
          </a:prstGeom>
          <a:noFill/>
          <a:ln w="9525">
            <a:noFill/>
            <a:miter lim="800000"/>
            <a:headEnd/>
            <a:tailEnd/>
          </a:ln>
          <a:effectLst/>
        </p:spPr>
        <p:txBody>
          <a:bodyPr wrap="square">
            <a:sp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 Archimedes Optimization Algorithm</a:t>
            </a:r>
          </a:p>
        </p:txBody>
      </p:sp>
      <p:sp>
        <p:nvSpPr>
          <p:cNvPr id="6" name="Rectangle 5">
            <a:extLst>
              <a:ext uri="{FF2B5EF4-FFF2-40B4-BE49-F238E27FC236}">
                <a16:creationId xmlns:a16="http://schemas.microsoft.com/office/drawing/2014/main" id="{0E55C097-FCBF-4E4F-A138-4C9C65C76FE4}"/>
              </a:ext>
            </a:extLst>
          </p:cNvPr>
          <p:cNvSpPr/>
          <p:nvPr/>
        </p:nvSpPr>
        <p:spPr>
          <a:xfrm>
            <a:off x="0" y="1206002"/>
            <a:ext cx="12192000" cy="5355312"/>
          </a:xfrm>
          <a:prstGeom prst="rect">
            <a:avLst/>
          </a:prstGeom>
        </p:spPr>
        <p:txBody>
          <a:bodyPr wrap="square">
            <a:spAutoFit/>
          </a:bodyPr>
          <a:lstStyle/>
          <a:p>
            <a:endParaRPr lang="en-US" sz="2800" b="1"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v"/>
            </a:pPr>
            <a:r>
              <a:rPr lang="en-US" sz="2400" b="1" u="sng" dirty="0">
                <a:solidFill>
                  <a:schemeClr val="bg2">
                    <a:lumMod val="40000"/>
                    <a:lumOff val="60000"/>
                  </a:schemeClr>
                </a:solidFill>
                <a:latin typeface="Calibri" panose="020F0502020204030204" pitchFamily="34" charset="0"/>
              </a:rPr>
              <a:t>Archimedes Optimization Algorithm </a:t>
            </a:r>
            <a:r>
              <a:rPr lang="en-US" sz="2600" b="1" dirty="0">
                <a:latin typeface="Calibri" panose="020F0502020204030204" pitchFamily="34" charset="0"/>
              </a:rPr>
              <a:t>(AOA) is based on Archimedes’ principle which states that “Any object, totally or partially immersed in a fluid or liquid, is buoyed up by a force equal to the weight of the fluid displaced by the object.”. AOA emulates the behavior of many objects, which have different densities and volumes, immersed in the same fluid and each one tries to reach equilibrium state.</a:t>
            </a:r>
          </a:p>
          <a:p>
            <a:pPr algn="just"/>
            <a:endParaRPr lang="en-US" sz="2600" b="1" dirty="0">
              <a:latin typeface="Calibri" panose="020F0502020204030204" pitchFamily="34" charset="0"/>
            </a:endParaRPr>
          </a:p>
          <a:p>
            <a:pPr marL="285750" indent="-285750" algn="just">
              <a:buFont typeface="Wingdings" panose="05000000000000000000" pitchFamily="2" charset="2"/>
              <a:buChar char="v"/>
            </a:pPr>
            <a:endParaRPr lang="en-US" sz="2600" b="1" dirty="0">
              <a:latin typeface="Calibri" panose="020F0502020204030204" pitchFamily="34" charset="0"/>
            </a:endParaRPr>
          </a:p>
          <a:p>
            <a:pPr algn="just"/>
            <a:endParaRPr lang="en-US" sz="2600" b="1"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v"/>
            </a:pPr>
            <a:endParaRPr lang="ar-EG" sz="2600" b="1" dirty="0">
              <a:latin typeface="Calibri" panose="020F0502020204030204" pitchFamily="34" charset="0"/>
              <a:cs typeface="Calibri" panose="020F0502020204030204" pitchFamily="34" charset="0"/>
            </a:endParaRPr>
          </a:p>
          <a:p>
            <a:endParaRPr lang="ar-EG" sz="2600" b="1" dirty="0">
              <a:latin typeface="Calibri" panose="020F0502020204030204" pitchFamily="34" charset="0"/>
            </a:endParaRPr>
          </a:p>
          <a:p>
            <a:pPr marL="285750" indent="-285750">
              <a:buFont typeface="Wingdings" panose="05000000000000000000" pitchFamily="2" charset="2"/>
              <a:buChar char="v"/>
            </a:pPr>
            <a:endParaRPr lang="ar-EG" dirty="0"/>
          </a:p>
          <a:p>
            <a:pPr marL="285750" indent="-285750">
              <a:buFont typeface="Wingdings" panose="05000000000000000000" pitchFamily="2" charset="2"/>
              <a:buChar char="v"/>
            </a:pPr>
            <a:endParaRPr lang="en-US"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v"/>
            </a:pPr>
            <a:endParaRPr lang="ar-E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96D4DA-5E85-4BCC-91D4-644CCAB35D2B}"/>
              </a:ext>
            </a:extLst>
          </p:cNvPr>
          <p:cNvSpPr/>
          <p:nvPr/>
        </p:nvSpPr>
        <p:spPr>
          <a:xfrm>
            <a:off x="1144034" y="0"/>
            <a:ext cx="3578159" cy="1003031"/>
          </a:xfrm>
          <a:prstGeom prst="rect">
            <a:avLst/>
          </a:prstGeom>
        </p:spPr>
        <p:txBody>
          <a:bodyPr wrap="none">
            <a:spAutoFit/>
          </a:bodyPr>
          <a:lstStyle/>
          <a:p>
            <a:pPr marL="571500" indent="-571500">
              <a:lnSpc>
                <a:spcPct val="150000"/>
              </a:lnSpc>
              <a:spcBef>
                <a:spcPts val="6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AOA Theory</a:t>
            </a:r>
          </a:p>
        </p:txBody>
      </p:sp>
      <p:pic>
        <p:nvPicPr>
          <p:cNvPr id="7" name="Picture 6">
            <a:extLst>
              <a:ext uri="{FF2B5EF4-FFF2-40B4-BE49-F238E27FC236}">
                <a16:creationId xmlns:a16="http://schemas.microsoft.com/office/drawing/2014/main" id="{B82B05C8-0E4C-D348-CDA4-B6010FABBAF7}"/>
              </a:ext>
            </a:extLst>
          </p:cNvPr>
          <p:cNvPicPr>
            <a:picLocks noChangeAspect="1"/>
          </p:cNvPicPr>
          <p:nvPr/>
        </p:nvPicPr>
        <p:blipFill>
          <a:blip r:embed="rId2"/>
          <a:stretch>
            <a:fillRect/>
          </a:stretch>
        </p:blipFill>
        <p:spPr>
          <a:xfrm>
            <a:off x="1258253" y="1192719"/>
            <a:ext cx="7916228" cy="4154616"/>
          </a:xfrm>
          <a:prstGeom prst="rect">
            <a:avLst/>
          </a:prstGeom>
        </p:spPr>
      </p:pic>
    </p:spTree>
    <p:extLst>
      <p:ext uri="{BB962C8B-B14F-4D97-AF65-F5344CB8AC3E}">
        <p14:creationId xmlns:p14="http://schemas.microsoft.com/office/powerpoint/2010/main" val="27824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227F-9C79-9498-C667-D02DEDB35C8C}"/>
              </a:ext>
            </a:extLst>
          </p:cNvPr>
          <p:cNvSpPr>
            <a:spLocks noGrp="1"/>
          </p:cNvSpPr>
          <p:nvPr>
            <p:ph type="title"/>
          </p:nvPr>
        </p:nvSpPr>
        <p:spPr/>
        <p:txBody>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ea typeface="+mn-ea"/>
                <a:cs typeface="Calibri" panose="020F0502020204030204" pitchFamily="34" charset="0"/>
              </a:rPr>
              <a:t>AOA Theory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BD9BFC4-631A-5D10-2A6A-EB4803F48404}"/>
                  </a:ext>
                </a:extLst>
              </p:cNvPr>
              <p:cNvSpPr>
                <a:spLocks noGrp="1"/>
              </p:cNvSpPr>
              <p:nvPr>
                <p:ph idx="1"/>
              </p:nvPr>
            </p:nvSpPr>
            <p:spPr>
              <a:xfrm>
                <a:off x="1103312" y="1544320"/>
                <a:ext cx="8946541" cy="4704079"/>
              </a:xfrm>
            </p:spPr>
            <p:txBody>
              <a:bodyPr>
                <a:normAutofit fontScale="92500" lnSpcReduction="20000"/>
              </a:bodyPr>
              <a:lstStyle/>
              <a:p>
                <a:pPr algn="l" rtl="0"/>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If we assume that many object are immersed in the same fluid and each one of them tries to reach equilibrium state. The object will be in the equilibrium state if the buoyant force </a:t>
                </a:r>
                <a14:m>
                  <m:oMath xmlns:m="http://schemas.openxmlformats.org/officeDocument/2006/math">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𝑏</m:t>
                        </m:r>
                      </m:sub>
                    </m:sSub>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equal to the object’s weight </a:t>
                </a:r>
                <a14:m>
                  <m:oMath xmlns:m="http://schemas.openxmlformats.org/officeDocument/2006/math">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𝑊</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𝑜</m:t>
                        </m:r>
                      </m:sub>
                    </m:sSub>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algn="ctr">
                  <a:lnSpc>
                    <a:spcPct val="150000"/>
                  </a:lnSpc>
                  <a:spcBef>
                    <a:spcPts val="0"/>
                  </a:spcBef>
                  <a:spcAft>
                    <a:spcPts val="800"/>
                  </a:spcAft>
                </a:pP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𝐹</m:t>
                        </m:r>
                      </m:e>
                      <m:sub>
                        <m:r>
                          <a:rPr lang="en-US" sz="3200" i="1">
                            <a:latin typeface="Cambria Math" panose="02040503050406030204" pitchFamily="18" charset="0"/>
                          </a:rPr>
                          <m:t>𝑏</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𝑊</m:t>
                        </m:r>
                      </m:e>
                      <m:sub>
                        <m:r>
                          <a:rPr lang="en-US" sz="3200" i="1">
                            <a:latin typeface="Cambria Math" panose="02040503050406030204" pitchFamily="18" charset="0"/>
                          </a:rPr>
                          <m:t>𝑜</m:t>
                        </m:r>
                      </m:sub>
                    </m:sSub>
                  </m:oMath>
                </a14:m>
                <a:endParaRPr lang="en-US" sz="3200" i="1" dirty="0">
                  <a:latin typeface="Cambria Math" panose="02040503050406030204" pitchFamily="18" charset="0"/>
                </a:endParaRPr>
              </a:p>
              <a:p>
                <a:pPr algn="ctr"/>
                <a14:m>
                  <m:oMath xmlns:m="http://schemas.openxmlformats.org/officeDocument/2006/math">
                    <m:sSub>
                      <m:sSubPr>
                        <m:ctrlPr>
                          <a:rPr lang="en-US" sz="3500" i="1">
                            <a:latin typeface="Cambria Math" panose="02040503050406030204" pitchFamily="18" charset="0"/>
                          </a:rPr>
                        </m:ctrlPr>
                      </m:sSubPr>
                      <m:e>
                        <m:r>
                          <a:rPr lang="en-US" sz="3500" i="1">
                            <a:latin typeface="Cambria Math" panose="02040503050406030204" pitchFamily="18" charset="0"/>
                          </a:rPr>
                          <m:t>𝑝</m:t>
                        </m:r>
                      </m:e>
                      <m:sub>
                        <m:r>
                          <a:rPr lang="en-US" sz="3500" i="1">
                            <a:latin typeface="Cambria Math" panose="02040503050406030204" pitchFamily="18" charset="0"/>
                          </a:rPr>
                          <m:t>𝑏</m:t>
                        </m:r>
                      </m:sub>
                    </m:sSub>
                    <m:sSub>
                      <m:sSubPr>
                        <m:ctrlPr>
                          <a:rPr lang="en-US" sz="3500" i="1">
                            <a:latin typeface="Cambria Math" panose="02040503050406030204" pitchFamily="18" charset="0"/>
                          </a:rPr>
                        </m:ctrlPr>
                      </m:sSubPr>
                      <m:e>
                        <m:r>
                          <a:rPr lang="en-US" sz="3500" i="1">
                            <a:latin typeface="Cambria Math" panose="02040503050406030204" pitchFamily="18" charset="0"/>
                          </a:rPr>
                          <m:t>𝑣</m:t>
                        </m:r>
                      </m:e>
                      <m:sub>
                        <m:r>
                          <a:rPr lang="en-US" sz="3500" i="1">
                            <a:latin typeface="Cambria Math" panose="02040503050406030204" pitchFamily="18" charset="0"/>
                          </a:rPr>
                          <m:t>𝑏</m:t>
                        </m:r>
                      </m:sub>
                    </m:sSub>
                    <m:sSub>
                      <m:sSubPr>
                        <m:ctrlPr>
                          <a:rPr lang="en-US" sz="3500" i="1">
                            <a:latin typeface="Cambria Math" panose="02040503050406030204" pitchFamily="18" charset="0"/>
                          </a:rPr>
                        </m:ctrlPr>
                      </m:sSubPr>
                      <m:e>
                        <m:r>
                          <a:rPr lang="en-US" sz="3500" i="1">
                            <a:latin typeface="Cambria Math" panose="02040503050406030204" pitchFamily="18" charset="0"/>
                          </a:rPr>
                          <m:t>𝑎</m:t>
                        </m:r>
                      </m:e>
                      <m:sub>
                        <m:r>
                          <a:rPr lang="en-US" sz="3500" i="1">
                            <a:latin typeface="Cambria Math" panose="02040503050406030204" pitchFamily="18" charset="0"/>
                          </a:rPr>
                          <m:t>𝑏</m:t>
                        </m:r>
                      </m:sub>
                    </m:sSub>
                    <m:r>
                      <a:rPr lang="en-US" sz="3500" i="1">
                        <a:latin typeface="Cambria Math" panose="02040503050406030204" pitchFamily="18" charset="0"/>
                      </a:rPr>
                      <m:t>=</m:t>
                    </m:r>
                    <m:sSub>
                      <m:sSubPr>
                        <m:ctrlPr>
                          <a:rPr lang="en-US" sz="3500" i="1">
                            <a:latin typeface="Cambria Math" panose="02040503050406030204" pitchFamily="18" charset="0"/>
                          </a:rPr>
                        </m:ctrlPr>
                      </m:sSubPr>
                      <m:e>
                        <m:r>
                          <a:rPr lang="en-US" sz="3500" i="1">
                            <a:latin typeface="Cambria Math" panose="02040503050406030204" pitchFamily="18" charset="0"/>
                          </a:rPr>
                          <m:t>𝑝</m:t>
                        </m:r>
                      </m:e>
                      <m:sub>
                        <m:r>
                          <a:rPr lang="en-US" sz="3500" i="1">
                            <a:latin typeface="Cambria Math" panose="02040503050406030204" pitchFamily="18" charset="0"/>
                          </a:rPr>
                          <m:t>𝑜</m:t>
                        </m:r>
                      </m:sub>
                    </m:sSub>
                    <m:sSub>
                      <m:sSubPr>
                        <m:ctrlPr>
                          <a:rPr lang="en-US" sz="3500" i="1">
                            <a:latin typeface="Cambria Math" panose="02040503050406030204" pitchFamily="18" charset="0"/>
                          </a:rPr>
                        </m:ctrlPr>
                      </m:sSubPr>
                      <m:e>
                        <m:r>
                          <a:rPr lang="en-US" sz="3500" i="1">
                            <a:latin typeface="Cambria Math" panose="02040503050406030204" pitchFamily="18" charset="0"/>
                          </a:rPr>
                          <m:t>𝑣</m:t>
                        </m:r>
                      </m:e>
                      <m:sub>
                        <m:r>
                          <a:rPr lang="en-US" sz="3500" i="1">
                            <a:latin typeface="Cambria Math" panose="02040503050406030204" pitchFamily="18" charset="0"/>
                          </a:rPr>
                          <m:t>𝑜</m:t>
                        </m:r>
                      </m:sub>
                    </m:sSub>
                    <m:sSub>
                      <m:sSubPr>
                        <m:ctrlPr>
                          <a:rPr lang="en-US" sz="3500" i="1">
                            <a:latin typeface="Cambria Math" panose="02040503050406030204" pitchFamily="18" charset="0"/>
                          </a:rPr>
                        </m:ctrlPr>
                      </m:sSubPr>
                      <m:e>
                        <m:r>
                          <a:rPr lang="en-US" sz="3500" i="1">
                            <a:latin typeface="Cambria Math" panose="02040503050406030204" pitchFamily="18" charset="0"/>
                          </a:rPr>
                          <m:t>𝑎</m:t>
                        </m:r>
                      </m:e>
                      <m:sub>
                        <m:r>
                          <a:rPr lang="en-US" sz="3500" i="1">
                            <a:latin typeface="Cambria Math" panose="02040503050406030204" pitchFamily="18" charset="0"/>
                          </a:rPr>
                          <m:t>𝑜</m:t>
                        </m:r>
                      </m:sub>
                    </m:sSub>
                  </m:oMath>
                </a14:m>
                <a:endParaRPr lang="en-US" sz="3500" i="1" dirty="0">
                  <a:latin typeface="Cambria Math" panose="02040503050406030204" pitchFamily="18" charset="0"/>
                </a:endParaRPr>
              </a:p>
              <a:p>
                <a:pPr marL="0" indent="0" algn="l" rtl="0">
                  <a:buNone/>
                </a:pPr>
                <a:endParaRPr lang="en-US" dirty="0"/>
              </a:p>
              <a:p>
                <a:pPr algn="l" rtl="0"/>
                <a:r>
                  <a:rPr lang="en-US" sz="2200" dirty="0">
                    <a:latin typeface="Times New Roman" panose="02020603050405020304" pitchFamily="18" charset="0"/>
                    <a:ea typeface="Times New Roman" panose="02020603050405020304" pitchFamily="18" charset="0"/>
                    <a:cs typeface="Times New Roman" panose="02020603050405020304" pitchFamily="18" charset="0"/>
                  </a:rPr>
                  <a:t>Where </a:t>
                </a:r>
                <a14:m>
                  <m:oMath xmlns:m="http://schemas.openxmlformats.org/officeDocument/2006/math">
                    <m:r>
                      <a:rPr lang="en-US" sz="2200">
                        <a:latin typeface="Times New Roman" panose="02020603050405020304" pitchFamily="18" charset="0"/>
                        <a:ea typeface="Times New Roman" panose="02020603050405020304" pitchFamily="18" charset="0"/>
                        <a:cs typeface="Times New Roman" panose="02020603050405020304" pitchFamily="18" charset="0"/>
                      </a:rPr>
                      <m:t>𝑝</m:t>
                    </m:r>
                  </m:oMath>
                </a14:m>
                <a:r>
                  <a:rPr lang="en-US" sz="2200" dirty="0">
                    <a:latin typeface="Times New Roman" panose="02020603050405020304" pitchFamily="18" charset="0"/>
                    <a:ea typeface="Times New Roman" panose="02020603050405020304" pitchFamily="18" charset="0"/>
                    <a:cs typeface="Times New Roman" panose="02020603050405020304" pitchFamily="18" charset="0"/>
                  </a:rPr>
                  <a:t> is the density, </a:t>
                </a:r>
                <a14:m>
                  <m:oMath xmlns:m="http://schemas.openxmlformats.org/officeDocument/2006/math">
                    <m:r>
                      <a:rPr lang="en-US" sz="2200">
                        <a:latin typeface="Times New Roman" panose="02020603050405020304" pitchFamily="18" charset="0"/>
                        <a:ea typeface="Times New Roman" panose="02020603050405020304" pitchFamily="18" charset="0"/>
                        <a:cs typeface="Times New Roman" panose="02020603050405020304" pitchFamily="18" charset="0"/>
                      </a:rPr>
                      <m:t>𝑣</m:t>
                    </m:r>
                  </m:oMath>
                </a14:m>
                <a:r>
                  <a:rPr lang="en-US" sz="2200" dirty="0">
                    <a:latin typeface="Times New Roman" panose="02020603050405020304" pitchFamily="18" charset="0"/>
                    <a:ea typeface="Times New Roman" panose="02020603050405020304" pitchFamily="18" charset="0"/>
                    <a:cs typeface="Times New Roman" panose="02020603050405020304" pitchFamily="18" charset="0"/>
                  </a:rPr>
                  <a:t> is the volume, and </a:t>
                </a:r>
                <a14:m>
                  <m:oMath xmlns:m="http://schemas.openxmlformats.org/officeDocument/2006/math">
                    <m:r>
                      <a:rPr lang="en-US" sz="2200">
                        <a:latin typeface="Times New Roman" panose="02020603050405020304" pitchFamily="18" charset="0"/>
                        <a:ea typeface="Times New Roman" panose="02020603050405020304" pitchFamily="18" charset="0"/>
                        <a:cs typeface="Times New Roman" panose="02020603050405020304" pitchFamily="18" charset="0"/>
                      </a:rPr>
                      <m:t>𝑎</m:t>
                    </m:r>
                  </m:oMath>
                </a14:m>
                <a:r>
                  <a:rPr lang="en-US" sz="2200" dirty="0">
                    <a:latin typeface="Times New Roman" panose="02020603050405020304" pitchFamily="18" charset="0"/>
                    <a:ea typeface="Times New Roman" panose="02020603050405020304" pitchFamily="18" charset="0"/>
                    <a:cs typeface="Times New Roman" panose="02020603050405020304" pitchFamily="18" charset="0"/>
                  </a:rPr>
                  <a:t> is the gravity or acceleration, subscripts </a:t>
                </a:r>
                <a14:m>
                  <m:oMath xmlns:m="http://schemas.openxmlformats.org/officeDocument/2006/math">
                    <m:r>
                      <a:rPr lang="en-US" sz="2200">
                        <a:latin typeface="Times New Roman" panose="02020603050405020304" pitchFamily="18" charset="0"/>
                        <a:ea typeface="Times New Roman" panose="02020603050405020304" pitchFamily="18" charset="0"/>
                        <a:cs typeface="Times New Roman" panose="02020603050405020304" pitchFamily="18" charset="0"/>
                      </a:rPr>
                      <m:t>𝑏</m:t>
                    </m:r>
                  </m:oMath>
                </a14:m>
                <a:r>
                  <a:rPr lang="en-US" sz="2200" dirty="0">
                    <a:latin typeface="Times New Roman" panose="02020603050405020304" pitchFamily="18" charset="0"/>
                    <a:ea typeface="Times New Roman" panose="02020603050405020304" pitchFamily="18" charset="0"/>
                    <a:cs typeface="Times New Roman" panose="02020603050405020304" pitchFamily="18" charset="0"/>
                  </a:rPr>
                  <a:t> and </a:t>
                </a:r>
                <a14:m>
                  <m:oMath xmlns:m="http://schemas.openxmlformats.org/officeDocument/2006/math">
                    <m:r>
                      <a:rPr lang="en-US" sz="2200">
                        <a:latin typeface="Times New Roman" panose="02020603050405020304" pitchFamily="18" charset="0"/>
                        <a:ea typeface="Times New Roman" panose="02020603050405020304" pitchFamily="18" charset="0"/>
                        <a:cs typeface="Times New Roman" panose="02020603050405020304" pitchFamily="18" charset="0"/>
                      </a:rPr>
                      <m:t>𝑜</m:t>
                    </m:r>
                  </m:oMath>
                </a14:m>
                <a:r>
                  <a:rPr lang="en-US" sz="2200" dirty="0">
                    <a:latin typeface="Times New Roman" panose="02020603050405020304" pitchFamily="18" charset="0"/>
                    <a:ea typeface="Times New Roman" panose="02020603050405020304" pitchFamily="18" charset="0"/>
                    <a:cs typeface="Times New Roman" panose="02020603050405020304" pitchFamily="18" charset="0"/>
                  </a:rPr>
                  <a:t> are for fluid and immersed object, respectively. This equation can be rearranged as:</a:t>
                </a:r>
              </a:p>
              <a:p>
                <a:pPr marL="0" indent="0" algn="ctr" rtl="0">
                  <a:buNone/>
                </a:pPr>
                <a:br>
                  <a:rPr lang="en-US" sz="3200" i="1" dirty="0">
                    <a:effectLst/>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US" sz="3200" i="1" smtClean="0">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𝑎</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𝑜</m:t>
                          </m:r>
                        </m:sub>
                      </m:sSub>
                      <m:r>
                        <a:rPr lang="en-US" sz="28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US" sz="3200" i="1">
                              <a:effectLst/>
                              <a:latin typeface="Cambria Math" panose="02040503050406030204" pitchFamily="18" charset="0"/>
                            </a:rPr>
                          </m:ctrlPr>
                        </m:fPr>
                        <m:num>
                          <m:sSub>
                            <m:sSubPr>
                              <m:ctrlPr>
                                <a:rPr lang="en-US" sz="32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𝑏</m:t>
                              </m:r>
                            </m:sub>
                          </m:sSub>
                          <m:sSub>
                            <m:sSubPr>
                              <m:ctrlPr>
                                <a:rPr lang="en-US" sz="32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𝑣</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𝑏</m:t>
                              </m:r>
                            </m:sub>
                          </m:sSub>
                          <m:sSub>
                            <m:sSubPr>
                              <m:ctrlPr>
                                <a:rPr lang="en-US" sz="32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𝑎</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𝑏</m:t>
                              </m:r>
                            </m:sub>
                          </m:sSub>
                        </m:num>
                        <m:den>
                          <m:sSub>
                            <m:sSubPr>
                              <m:ctrlPr>
                                <a:rPr lang="en-US" sz="32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𝑜</m:t>
                              </m:r>
                            </m:sub>
                          </m:sSub>
                          <m:sSub>
                            <m:sSubPr>
                              <m:ctrlPr>
                                <a:rPr lang="en-US" sz="32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𝑣</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𝑜</m:t>
                              </m:r>
                            </m:sub>
                          </m:sSub>
                        </m:den>
                      </m:f>
                    </m:oMath>
                  </m:oMathPara>
                </a14:m>
                <a:endParaRPr lang="en-US" sz="3200" dirty="0"/>
              </a:p>
            </p:txBody>
          </p:sp>
        </mc:Choice>
        <mc:Fallback>
          <p:sp>
            <p:nvSpPr>
              <p:cNvPr id="3" name="Content Placeholder 2">
                <a:extLst>
                  <a:ext uri="{FF2B5EF4-FFF2-40B4-BE49-F238E27FC236}">
                    <a16:creationId xmlns:a16="http://schemas.microsoft.com/office/drawing/2014/main" id="{3BD9BFC4-631A-5D10-2A6A-EB4803F48404}"/>
                  </a:ext>
                </a:extLst>
              </p:cNvPr>
              <p:cNvSpPr>
                <a:spLocks noGrp="1" noRot="1" noChangeAspect="1" noMove="1" noResize="1" noEditPoints="1" noAdjustHandles="1" noChangeArrowheads="1" noChangeShapeType="1" noTextEdit="1"/>
              </p:cNvSpPr>
              <p:nvPr>
                <p:ph idx="1"/>
              </p:nvPr>
            </p:nvSpPr>
            <p:spPr>
              <a:xfrm>
                <a:off x="1103312" y="1544320"/>
                <a:ext cx="8946541" cy="4704079"/>
              </a:xfrm>
              <a:blipFill>
                <a:blip r:embed="rId2"/>
                <a:stretch>
                  <a:fillRect l="-341" t="-1943"/>
                </a:stretch>
              </a:blipFill>
            </p:spPr>
            <p:txBody>
              <a:bodyPr/>
              <a:lstStyle/>
              <a:p>
                <a:r>
                  <a:rPr lang="en-US">
                    <a:noFill/>
                  </a:rPr>
                  <a:t> </a:t>
                </a:r>
              </a:p>
            </p:txBody>
          </p:sp>
        </mc:Fallback>
      </mc:AlternateContent>
    </p:spTree>
    <p:extLst>
      <p:ext uri="{BB962C8B-B14F-4D97-AF65-F5344CB8AC3E}">
        <p14:creationId xmlns:p14="http://schemas.microsoft.com/office/powerpoint/2010/main" val="1831656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8740DD-4D0F-4492-AFE7-283B57470C74}"/>
              </a:ext>
            </a:extLst>
          </p:cNvPr>
          <p:cNvSpPr>
            <a:spLocks noGrp="1"/>
          </p:cNvSpPr>
          <p:nvPr>
            <p:ph type="title"/>
          </p:nvPr>
        </p:nvSpPr>
        <p:spPr>
          <a:prstGeom prst="roundRec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1" fromWordArt="0" anchor="ctr" anchorCtr="0" forceAA="0" compatLnSpc="1">
            <a:prstTxWarp prst="textNoShape">
              <a:avLst/>
            </a:prstTxWarp>
            <a:noAutofit/>
          </a:bodyPr>
          <a:lstStyle/>
          <a:p>
            <a:pPr algn="ctr" rtl="1">
              <a:spcAft>
                <a:spcPts val="0"/>
              </a:spcAft>
            </a:pPr>
            <a:r>
              <a:rPr lang="en-US" sz="3600" b="1" kern="1400" spc="-50" dirty="0">
                <a:effectLst/>
                <a:ea typeface="Times New Roman" panose="02020603050405020304" pitchFamily="18" charset="0"/>
                <a:cs typeface="Times New Roman" panose="02020603050405020304" pitchFamily="18" charset="0"/>
              </a:rPr>
              <a:t>Team work</a:t>
            </a:r>
            <a:endParaRPr lang="en-US" sz="2800" kern="1400" spc="-50" dirty="0">
              <a:effectLst/>
              <a:ea typeface="Times New Roman" panose="02020603050405020304" pitchFamily="18" charset="0"/>
              <a:cs typeface="Times New Roman" panose="02020603050405020304" pitchFamily="18" charset="0"/>
            </a:endParaRPr>
          </a:p>
          <a:p>
            <a:pPr algn="ctr" rtl="1">
              <a:lnSpc>
                <a:spcPct val="107000"/>
              </a:lnSpc>
              <a:spcAft>
                <a:spcPts val="800"/>
              </a:spcAft>
            </a:pPr>
            <a:r>
              <a:rPr lang="en-US" sz="1100" dirty="0">
                <a:effectLst/>
                <a:ea typeface="Century Gothic" panose="020B0502020202020204" pitchFamily="34" charset="0"/>
                <a:cs typeface="Arial" panose="020B0604020202020204" pitchFamily="34" charset="0"/>
              </a:rPr>
              <a:t> </a:t>
            </a:r>
          </a:p>
        </p:txBody>
      </p:sp>
      <p:sp>
        <p:nvSpPr>
          <p:cNvPr id="6" name="Rectangle 5"/>
          <p:cNvSpPr/>
          <p:nvPr/>
        </p:nvSpPr>
        <p:spPr>
          <a:xfrm>
            <a:off x="646111" y="2149019"/>
            <a:ext cx="4567451" cy="4197559"/>
          </a:xfrm>
          <a:prstGeom prst="rect">
            <a:avLst/>
          </a:prstGeom>
        </p:spPr>
        <p:txBody>
          <a:bodyPr wrap="square">
            <a:spAutoFit/>
          </a:bodyPr>
          <a:lstStyle/>
          <a:p>
            <a:pPr marL="342900" indent="-342900">
              <a:lnSpc>
                <a:spcPct val="15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Moustafa Mohamed Abdelghani Abdalla Shahin</a:t>
            </a:r>
          </a:p>
          <a:p>
            <a:pPr marL="342900" indent="-342900">
              <a:lnSpc>
                <a:spcPct val="15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Khaled Ahmed </a:t>
            </a:r>
            <a:r>
              <a:rPr lang="en-US" b="1" dirty="0" err="1">
                <a:latin typeface="Times New Roman" panose="02020603050405020304" pitchFamily="18" charset="0"/>
                <a:ea typeface="Calibri" panose="020F0502020204030204" pitchFamily="34" charset="0"/>
                <a:cs typeface="Arial" panose="020B0604020202020204" pitchFamily="34" charset="0"/>
              </a:rPr>
              <a:t>Soltan</a:t>
            </a:r>
            <a:endParaRPr lang="en-US" b="1" dirty="0">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Rabie Abdelhamid Mohamed </a:t>
            </a:r>
            <a:r>
              <a:rPr lang="en-US" b="1" dirty="0" err="1">
                <a:latin typeface="Times New Roman" panose="02020603050405020304" pitchFamily="18" charset="0"/>
                <a:ea typeface="Calibri" panose="020F0502020204030204" pitchFamily="34" charset="0"/>
                <a:cs typeface="Arial" panose="020B0604020202020204" pitchFamily="34" charset="0"/>
              </a:rPr>
              <a:t>Elshiekh</a:t>
            </a:r>
            <a:endParaRPr lang="en-US" b="1" dirty="0">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Moustafa Mohamed Abdelghani Nada</a:t>
            </a:r>
          </a:p>
          <a:p>
            <a:pPr marL="342900" indent="-342900">
              <a:lnSpc>
                <a:spcPct val="15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a:t>
            </a:r>
            <a:r>
              <a:rPr lang="en-US" b="1" dirty="0" err="1">
                <a:latin typeface="Times New Roman" panose="02020603050405020304" pitchFamily="18" charset="0"/>
                <a:ea typeface="Calibri" panose="020F0502020204030204" pitchFamily="34" charset="0"/>
                <a:cs typeface="Arial" panose="020B0604020202020204" pitchFamily="34" charset="0"/>
              </a:rPr>
              <a:t>Fekry</a:t>
            </a:r>
            <a:r>
              <a:rPr lang="en-US" b="1" dirty="0">
                <a:latin typeface="Times New Roman" panose="02020603050405020304" pitchFamily="18" charset="0"/>
                <a:ea typeface="Calibri" panose="020F0502020204030204" pitchFamily="34" charset="0"/>
                <a:cs typeface="Arial" panose="020B0604020202020204" pitchFamily="34" charset="0"/>
              </a:rPr>
              <a:t> Mohamed </a:t>
            </a:r>
            <a:r>
              <a:rPr lang="en-US" b="1" dirty="0" err="1">
                <a:latin typeface="Times New Roman" panose="02020603050405020304" pitchFamily="18" charset="0"/>
                <a:ea typeface="Calibri" panose="020F0502020204030204" pitchFamily="34" charset="0"/>
                <a:cs typeface="Arial" panose="020B0604020202020204" pitchFamily="34" charset="0"/>
              </a:rPr>
              <a:t>Abdelwareth</a:t>
            </a:r>
            <a:r>
              <a:rPr lang="en-US" b="1" dirty="0">
                <a:latin typeface="Times New Roman" panose="02020603050405020304" pitchFamily="18" charset="0"/>
                <a:ea typeface="Calibri" panose="020F0502020204030204" pitchFamily="34" charset="0"/>
                <a:cs typeface="Arial" panose="020B0604020202020204" pitchFamily="34" charset="0"/>
              </a:rPr>
              <a:t> Zahran</a:t>
            </a:r>
          </a:p>
          <a:p>
            <a:pPr marL="342900" indent="-342900">
              <a:lnSpc>
                <a:spcPct val="15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a:t>
            </a:r>
            <a:r>
              <a:rPr lang="en-US" b="1" dirty="0" err="1">
                <a:latin typeface="Times New Roman" panose="02020603050405020304" pitchFamily="18" charset="0"/>
                <a:ea typeface="Calibri" panose="020F0502020204030204" pitchFamily="34" charset="0"/>
                <a:cs typeface="Arial" panose="020B0604020202020204" pitchFamily="34" charset="0"/>
              </a:rPr>
              <a:t>EmadAldean</a:t>
            </a:r>
            <a:r>
              <a:rPr lang="en-US" b="1" dirty="0">
                <a:latin typeface="Times New Roman" panose="02020603050405020304" pitchFamily="18" charset="0"/>
                <a:ea typeface="Calibri" panose="020F0502020204030204" pitchFamily="34" charset="0"/>
                <a:cs typeface="Arial" panose="020B0604020202020204" pitchFamily="34" charset="0"/>
              </a:rPr>
              <a:t> </a:t>
            </a:r>
            <a:r>
              <a:rPr lang="en-US" b="1" dirty="0" err="1">
                <a:latin typeface="Times New Roman" panose="02020603050405020304" pitchFamily="18" charset="0"/>
                <a:ea typeface="Calibri" panose="020F0502020204030204" pitchFamily="34" charset="0"/>
                <a:cs typeface="Arial" panose="020B0604020202020204" pitchFamily="34" charset="0"/>
              </a:rPr>
              <a:t>Abdelnabi</a:t>
            </a:r>
            <a:r>
              <a:rPr lang="en-US" b="1" dirty="0">
                <a:latin typeface="Times New Roman" panose="02020603050405020304" pitchFamily="18" charset="0"/>
                <a:ea typeface="Calibri" panose="020F0502020204030204" pitchFamily="34" charset="0"/>
                <a:cs typeface="Arial" panose="020B0604020202020204" pitchFamily="34" charset="0"/>
              </a:rPr>
              <a:t> Abdallah</a:t>
            </a:r>
          </a:p>
        </p:txBody>
      </p:sp>
      <p:sp>
        <p:nvSpPr>
          <p:cNvPr id="7" name="Rectangle 6"/>
          <p:cNvSpPr/>
          <p:nvPr/>
        </p:nvSpPr>
        <p:spPr>
          <a:xfrm>
            <a:off x="5348472" y="2093446"/>
            <a:ext cx="5932227" cy="2777940"/>
          </a:xfrm>
          <a:prstGeom prst="rect">
            <a:avLst/>
          </a:prstGeom>
        </p:spPr>
        <p:txBody>
          <a:bodyPr wrap="square">
            <a:spAutoFit/>
          </a:bodyPr>
          <a:lstStyle/>
          <a:p>
            <a:pPr marL="342900" indent="-342900">
              <a:lnSpc>
                <a:spcPct val="20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Ali </a:t>
            </a:r>
            <a:r>
              <a:rPr lang="en-US" b="1" dirty="0" err="1">
                <a:latin typeface="Times New Roman" panose="02020603050405020304" pitchFamily="18" charset="0"/>
                <a:ea typeface="Calibri" panose="020F0502020204030204" pitchFamily="34" charset="0"/>
                <a:cs typeface="Arial" panose="020B0604020202020204" pitchFamily="34" charset="0"/>
              </a:rPr>
              <a:t>Elsayed</a:t>
            </a:r>
            <a:r>
              <a:rPr lang="en-US" b="1" dirty="0">
                <a:latin typeface="Times New Roman" panose="02020603050405020304" pitchFamily="18" charset="0"/>
                <a:ea typeface="Calibri" panose="020F0502020204030204" pitchFamily="34" charset="0"/>
                <a:cs typeface="Arial" panose="020B0604020202020204" pitchFamily="34" charset="0"/>
              </a:rPr>
              <a:t> </a:t>
            </a:r>
            <a:r>
              <a:rPr lang="en-US" b="1" dirty="0" err="1">
                <a:latin typeface="Times New Roman" panose="02020603050405020304" pitchFamily="18" charset="0"/>
                <a:ea typeface="Calibri" panose="020F0502020204030204" pitchFamily="34" charset="0"/>
                <a:cs typeface="Arial" panose="020B0604020202020204" pitchFamily="34" charset="0"/>
              </a:rPr>
              <a:t>Abdelgleil</a:t>
            </a:r>
            <a:endParaRPr lang="en-US" b="1" dirty="0">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20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a:t>
            </a:r>
            <a:r>
              <a:rPr lang="en-US" b="1" dirty="0" err="1">
                <a:latin typeface="Times New Roman" panose="02020603050405020304" pitchFamily="18" charset="0"/>
                <a:ea typeface="Calibri" panose="020F0502020204030204" pitchFamily="34" charset="0"/>
                <a:cs typeface="Arial" panose="020B0604020202020204" pitchFamily="34" charset="0"/>
              </a:rPr>
              <a:t>Eldesoky</a:t>
            </a:r>
            <a:r>
              <a:rPr lang="en-US" b="1" dirty="0">
                <a:latin typeface="Times New Roman" panose="02020603050405020304" pitchFamily="18" charset="0"/>
                <a:ea typeface="Calibri" panose="020F0502020204030204" pitchFamily="34" charset="0"/>
                <a:cs typeface="Arial" panose="020B0604020202020204" pitchFamily="34" charset="0"/>
              </a:rPr>
              <a:t> Ahmed </a:t>
            </a:r>
            <a:r>
              <a:rPr lang="en-US" b="1" dirty="0" err="1">
                <a:latin typeface="Times New Roman" panose="02020603050405020304" pitchFamily="18" charset="0"/>
                <a:ea typeface="Calibri" panose="020F0502020204030204" pitchFamily="34" charset="0"/>
                <a:cs typeface="Arial" panose="020B0604020202020204" pitchFamily="34" charset="0"/>
              </a:rPr>
              <a:t>Halema</a:t>
            </a:r>
            <a:endParaRPr lang="en-US" b="1" dirty="0">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20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Ragab </a:t>
            </a:r>
            <a:r>
              <a:rPr lang="en-US" b="1" dirty="0" err="1">
                <a:latin typeface="Times New Roman" panose="02020603050405020304" pitchFamily="18" charset="0"/>
                <a:ea typeface="Calibri" panose="020F0502020204030204" pitchFamily="34" charset="0"/>
                <a:cs typeface="Arial" panose="020B0604020202020204" pitchFamily="34" charset="0"/>
              </a:rPr>
              <a:t>Abdelmoati</a:t>
            </a:r>
            <a:r>
              <a:rPr lang="en-US" b="1" dirty="0">
                <a:latin typeface="Times New Roman" panose="02020603050405020304" pitchFamily="18" charset="0"/>
                <a:ea typeface="Calibri" panose="020F0502020204030204" pitchFamily="34" charset="0"/>
                <a:cs typeface="Arial" panose="020B0604020202020204" pitchFamily="34" charset="0"/>
              </a:rPr>
              <a:t> </a:t>
            </a:r>
            <a:r>
              <a:rPr lang="en-US" b="1" dirty="0" err="1">
                <a:latin typeface="Times New Roman" panose="02020603050405020304" pitchFamily="18" charset="0"/>
                <a:ea typeface="Calibri" panose="020F0502020204030204" pitchFamily="34" charset="0"/>
                <a:cs typeface="Arial" panose="020B0604020202020204" pitchFamily="34" charset="0"/>
              </a:rPr>
              <a:t>Khafaga</a:t>
            </a:r>
            <a:endParaRPr lang="en-US" b="1" dirty="0">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20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Moustafa Ahmed Sabry </a:t>
            </a:r>
            <a:r>
              <a:rPr lang="en-US" b="1" dirty="0" err="1">
                <a:latin typeface="Times New Roman" panose="02020603050405020304" pitchFamily="18" charset="0"/>
                <a:ea typeface="Calibri" panose="020F0502020204030204" pitchFamily="34" charset="0"/>
                <a:cs typeface="Arial" panose="020B0604020202020204" pitchFamily="34" charset="0"/>
              </a:rPr>
              <a:t>Alashmawi</a:t>
            </a:r>
            <a:endParaRPr lang="en-US" b="1" dirty="0">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20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Islam Gamal </a:t>
            </a:r>
            <a:r>
              <a:rPr lang="en-US" b="1" dirty="0" err="1">
                <a:latin typeface="Times New Roman" panose="02020603050405020304" pitchFamily="18" charset="0"/>
                <a:ea typeface="Calibri" panose="020F0502020204030204" pitchFamily="34" charset="0"/>
                <a:cs typeface="Arial" panose="020B0604020202020204" pitchFamily="34" charset="0"/>
              </a:rPr>
              <a:t>Hussien</a:t>
            </a:r>
            <a:r>
              <a:rPr lang="en-US" b="1" dirty="0">
                <a:latin typeface="Times New Roman" panose="02020603050405020304" pitchFamily="18" charset="0"/>
                <a:ea typeface="Calibri" panose="020F0502020204030204" pitchFamily="34" charset="0"/>
                <a:cs typeface="Arial" panose="020B0604020202020204" pitchFamily="34" charset="0"/>
              </a:rPr>
              <a:t> </a:t>
            </a:r>
            <a:r>
              <a:rPr lang="en-US" b="1" dirty="0" err="1">
                <a:latin typeface="Times New Roman" panose="02020603050405020304" pitchFamily="18" charset="0"/>
                <a:ea typeface="Calibri" panose="020F0502020204030204" pitchFamily="34" charset="0"/>
                <a:cs typeface="Arial" panose="020B0604020202020204" pitchFamily="34" charset="0"/>
              </a:rPr>
              <a:t>Alagha</a:t>
            </a:r>
            <a:endParaRPr lang="en-US" b="1" dirty="0">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5773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227F-9C79-9498-C667-D02DEDB35C8C}"/>
              </a:ext>
            </a:extLst>
          </p:cNvPr>
          <p:cNvSpPr>
            <a:spLocks noGrp="1"/>
          </p:cNvSpPr>
          <p:nvPr>
            <p:ph type="title"/>
          </p:nvPr>
        </p:nvSpPr>
        <p:spPr/>
        <p:txBody>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ea typeface="+mn-ea"/>
                <a:cs typeface="Calibri" panose="020F0502020204030204" pitchFamily="34" charset="0"/>
              </a:rPr>
              <a:t>AOA Theory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BD9BFC4-631A-5D10-2A6A-EB4803F48404}"/>
                  </a:ext>
                </a:extLst>
              </p:cNvPr>
              <p:cNvSpPr>
                <a:spLocks noGrp="1"/>
              </p:cNvSpPr>
              <p:nvPr>
                <p:ph idx="1"/>
              </p:nvPr>
            </p:nvSpPr>
            <p:spPr>
              <a:xfrm>
                <a:off x="1103312" y="1544320"/>
                <a:ext cx="8946541" cy="4704079"/>
              </a:xfrm>
            </p:spPr>
            <p:txBody>
              <a:bodyPr>
                <a:normAutofit/>
              </a:bodyPr>
              <a:lstStyle/>
              <a:p>
                <a:pPr algn="l" rtl="0">
                  <a:lnSpc>
                    <a:spcPct val="90000"/>
                  </a:lnSpc>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If there is another force influenced on the object like collision with another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neighbouring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object (</a:t>
                </a:r>
                <a14:m>
                  <m:oMath xmlns:m="http://schemas.openxmlformats.org/officeDocument/2006/math">
                    <m:r>
                      <a:rPr lang="en-US" sz="2400">
                        <a:latin typeface="Times New Roman" panose="02020603050405020304" pitchFamily="18" charset="0"/>
                        <a:ea typeface="Times New Roman" panose="02020603050405020304" pitchFamily="18" charset="0"/>
                        <a:cs typeface="Times New Roman" panose="02020603050405020304" pitchFamily="18" charset="0"/>
                      </a:rPr>
                      <m:t>𝑟</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the equilibrium state will be:</a:t>
                </a:r>
              </a:p>
              <a:p>
                <a:pPr marL="0" marR="0" algn="ctr">
                  <a:lnSpc>
                    <a:spcPct val="150000"/>
                  </a:lnSpc>
                  <a:spcBef>
                    <a:spcPts val="0"/>
                  </a:spcBef>
                  <a:spcAft>
                    <a:spcPts val="800"/>
                  </a:spcAft>
                </a:pPr>
                <a14:m>
                  <m:oMath xmlns:m="http://schemas.openxmlformats.org/officeDocument/2006/math">
                    <m:sSub>
                      <m:sSubPr>
                        <m:ctrlPr>
                          <a:rPr lang="en-US" sz="2800" i="1" smtClean="0">
                            <a:effectLst/>
                            <a:latin typeface="Cambria Math" panose="02040503050406030204" pitchFamily="18" charset="0"/>
                            <a:ea typeface="Times New Roman" panose="02020603050405020304" pitchFamily="18" charset="0"/>
                            <a:cs typeface="Arial" panose="020B0604020202020204" pitchFamily="34"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𝐹</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𝑏</m:t>
                        </m:r>
                      </m:sub>
                    </m:sSub>
                    <m:r>
                      <a:rPr lang="en-US" sz="2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2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𝑊</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𝑜</m:t>
                        </m:r>
                      </m:sub>
                    </m:sSub>
                  </m:oMath>
                </a14:m>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p>
                <a:pPr marL="0" marR="0" algn="ctr">
                  <a:lnSpc>
                    <a:spcPct val="150000"/>
                  </a:lnSpc>
                  <a:spcBef>
                    <a:spcPts val="0"/>
                  </a:spcBef>
                  <a:spcAft>
                    <a:spcPts val="800"/>
                  </a:spcAft>
                </a:pPr>
                <a14:m>
                  <m:oMath xmlns:m="http://schemas.openxmlformats.org/officeDocument/2006/math">
                    <m:sSub>
                      <m:sSubPr>
                        <m:ctrlPr>
                          <a:rPr lang="en-US" sz="2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𝑊</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𝑏</m:t>
                        </m:r>
                      </m:sub>
                    </m:sSub>
                    <m:r>
                      <a:rPr lang="en-US" sz="2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2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𝑊</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𝑟</m:t>
                        </m:r>
                      </m:sub>
                    </m:sSub>
                    <m:r>
                      <a:rPr lang="en-US" sz="2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2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𝑊</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𝑜</m:t>
                        </m:r>
                      </m:sub>
                    </m:sSub>
                  </m:oMath>
                </a14:m>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p>
                <a:pPr algn="ctr"/>
                <a14:m>
                  <m:oMath xmlns:m="http://schemas.openxmlformats.org/officeDocument/2006/math">
                    <m:sSub>
                      <m:sSubPr>
                        <m:ctrlPr>
                          <a:rPr lang="en-US" sz="40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𝑏</m:t>
                        </m:r>
                      </m:sub>
                    </m:sSub>
                    <m:sSub>
                      <m:sSubPr>
                        <m:ctrlPr>
                          <a:rPr lang="en-US" sz="40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𝑣</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𝑏</m:t>
                        </m:r>
                      </m:sub>
                    </m:sSub>
                    <m:sSub>
                      <m:sSubPr>
                        <m:ctrlPr>
                          <a:rPr lang="en-US" sz="40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𝑎</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𝑏</m:t>
                        </m:r>
                      </m:sub>
                    </m:sSub>
                    <m:r>
                      <a:rPr lang="en-US" sz="2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40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𝑟</m:t>
                        </m:r>
                      </m:sub>
                    </m:sSub>
                    <m:sSub>
                      <m:sSubPr>
                        <m:ctrlPr>
                          <a:rPr lang="en-US" sz="40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𝑣</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𝑟</m:t>
                        </m:r>
                      </m:sub>
                    </m:sSub>
                    <m:sSub>
                      <m:sSubPr>
                        <m:ctrlPr>
                          <a:rPr lang="en-US" sz="40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𝑎</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𝑟</m:t>
                        </m:r>
                      </m:sub>
                    </m:sSub>
                    <m:r>
                      <a:rPr lang="en-US" sz="2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40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𝑜</m:t>
                        </m:r>
                      </m:sub>
                    </m:sSub>
                    <m:sSub>
                      <m:sSubPr>
                        <m:ctrlPr>
                          <a:rPr lang="en-US" sz="40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𝑣</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𝑜</m:t>
                        </m:r>
                      </m:sub>
                    </m:sSub>
                    <m:sSub>
                      <m:sSubPr>
                        <m:ctrlPr>
                          <a:rPr lang="en-US" sz="40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𝑎</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𝑜</m:t>
                        </m:r>
                      </m:sub>
                    </m:sSub>
                  </m:oMath>
                </a14:m>
                <a:endParaRPr lang="en-US" sz="4400" dirty="0"/>
              </a:p>
            </p:txBody>
          </p:sp>
        </mc:Choice>
        <mc:Fallback>
          <p:sp>
            <p:nvSpPr>
              <p:cNvPr id="3" name="Content Placeholder 2">
                <a:extLst>
                  <a:ext uri="{FF2B5EF4-FFF2-40B4-BE49-F238E27FC236}">
                    <a16:creationId xmlns:a16="http://schemas.microsoft.com/office/drawing/2014/main" id="{3BD9BFC4-631A-5D10-2A6A-EB4803F48404}"/>
                  </a:ext>
                </a:extLst>
              </p:cNvPr>
              <p:cNvSpPr>
                <a:spLocks noGrp="1" noRot="1" noChangeAspect="1" noMove="1" noResize="1" noEditPoints="1" noAdjustHandles="1" noChangeArrowheads="1" noChangeShapeType="1" noTextEdit="1"/>
              </p:cNvSpPr>
              <p:nvPr>
                <p:ph idx="1"/>
              </p:nvPr>
            </p:nvSpPr>
            <p:spPr>
              <a:xfrm>
                <a:off x="1103312" y="1544320"/>
                <a:ext cx="8946541" cy="4704079"/>
              </a:xfrm>
              <a:blipFill>
                <a:blip r:embed="rId2"/>
                <a:stretch>
                  <a:fillRect l="-545" t="-1813"/>
                </a:stretch>
              </a:blipFill>
            </p:spPr>
            <p:txBody>
              <a:bodyPr/>
              <a:lstStyle/>
              <a:p>
                <a:r>
                  <a:rPr lang="en-US">
                    <a:noFill/>
                  </a:rPr>
                  <a:t> </a:t>
                </a:r>
              </a:p>
            </p:txBody>
          </p:sp>
        </mc:Fallback>
      </mc:AlternateContent>
    </p:spTree>
    <p:extLst>
      <p:ext uri="{BB962C8B-B14F-4D97-AF65-F5344CB8AC3E}">
        <p14:creationId xmlns:p14="http://schemas.microsoft.com/office/powerpoint/2010/main" val="142175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08AF-01E5-3F62-364D-E95F9E3F8094}"/>
              </a:ext>
            </a:extLst>
          </p:cNvPr>
          <p:cNvSpPr>
            <a:spLocks noGrp="1"/>
          </p:cNvSpPr>
          <p:nvPr>
            <p:ph type="title"/>
          </p:nvPr>
        </p:nvSpPr>
        <p:spPr/>
        <p:txBody>
          <a:bodyPr>
            <a:norm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ea typeface="+mn-ea"/>
                <a:cs typeface="Calibri" panose="020F0502020204030204" pitchFamily="34" charset="0"/>
              </a:rPr>
              <a:t>AOA algorithmic steps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94CEB3B-3EF2-2CA4-3322-958CD7C948B0}"/>
                  </a:ext>
                </a:extLst>
              </p:cNvPr>
              <p:cNvSpPr>
                <a:spLocks noGrp="1"/>
              </p:cNvSpPr>
              <p:nvPr>
                <p:ph idx="1"/>
              </p:nvPr>
            </p:nvSpPr>
            <p:spPr>
              <a:xfrm>
                <a:off x="1103312" y="1661160"/>
                <a:ext cx="8946541" cy="4587239"/>
              </a:xfrm>
            </p:spPr>
            <p:txBody>
              <a:bodyPr/>
              <a:lstStyle/>
              <a:p>
                <a:pPr marL="342900" marR="0" lvl="0" indent="-342900" algn="l" rtl="0">
                  <a:lnSpc>
                    <a:spcPct val="150000"/>
                  </a:lnSpc>
                  <a:spcBef>
                    <a:spcPts val="0"/>
                  </a:spcBef>
                  <a:spcAft>
                    <a:spcPts val="0"/>
                  </a:spcAft>
                  <a:buFont typeface="Symbol" panose="05050102010706020507" pitchFamily="18" charset="2"/>
                  <a:buChar char=""/>
                  <a:tabLst>
                    <a:tab pos="4935855" algn="l"/>
                  </a:tabLst>
                </a:pPr>
                <a:r>
                  <a:rPr lang="en-GB" sz="2000" b="1" dirty="0">
                    <a:effectLst/>
                    <a:latin typeface="Times New Roman" panose="02020603050405020304" pitchFamily="18" charset="0"/>
                    <a:ea typeface="Times New Roman" panose="02020603050405020304" pitchFamily="18" charset="0"/>
                    <a:cs typeface="Times New Roman" panose="02020603050405020304" pitchFamily="18" charset="0"/>
                  </a:rPr>
                  <a:t>Step 1: initialize the positions of all objects using</a:t>
                </a:r>
                <a:br>
                  <a:rPr lang="ar-EG" sz="2000" b="1" dirty="0">
                    <a:effectLst/>
                    <a:latin typeface="Times New Roman" panose="02020603050405020304" pitchFamily="18" charset="0"/>
                    <a:ea typeface="Times New Roman" panose="02020603050405020304" pitchFamily="18" charset="0"/>
                    <a:cs typeface="Times New Roman" panose="02020603050405020304" pitchFamily="18" charset="0"/>
                  </a:rPr>
                </a:br>
                <a14:m>
                  <m:oMath xmlns:m="http://schemas.openxmlformats.org/officeDocument/2006/math">
                    <m:sSub>
                      <m:sSubPr>
                        <m:ctrlPr>
                          <a:rPr lang="en-US"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𝑂</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0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𝑙𝑏</m:t>
                    </m:r>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0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𝑟𝑎𝑛𝑑</m:t>
                    </m:r>
                    <m:r>
                      <a:rPr lang="en-US" sz="20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𝑢</m:t>
                    </m:r>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𝑙</m:t>
                    </m:r>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000">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ar-EG"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rtl="0">
                  <a:lnSpc>
                    <a:spcPct val="150000"/>
                  </a:lnSpc>
                  <a:spcBef>
                    <a:spcPts val="0"/>
                  </a:spcBef>
                  <a:buNone/>
                  <a:tabLst>
                    <a:tab pos="4935855" algn="l"/>
                  </a:tabLst>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Times New Roman" panose="02020603050405020304" pitchFamily="18" charset="0"/>
                          <a:cs typeface="Arial" panose="020B0604020202020204" pitchFamily="34" charset="0"/>
                        </a:rPr>
                        <m:t>𝑑𝑒</m:t>
                      </m:r>
                      <m:sSub>
                        <m:sSubPr>
                          <m:ctrlPr>
                            <a:rPr lang="en-US" i="1">
                              <a:latin typeface="Cambria Math" panose="02040503050406030204" pitchFamily="18" charset="0"/>
                              <a:ea typeface="Times New Roman" panose="02020603050405020304" pitchFamily="18" charset="0"/>
                              <a:cs typeface="Arial" panose="020B0604020202020204" pitchFamily="34" charset="0"/>
                            </a:rPr>
                          </m:ctrlPr>
                        </m:sSubPr>
                        <m:e>
                          <m:r>
                            <a:rPr lang="en-US" i="1">
                              <a:latin typeface="Cambria Math" panose="02040503050406030204" pitchFamily="18" charset="0"/>
                              <a:ea typeface="Times New Roman" panose="02020603050405020304" pitchFamily="18" charset="0"/>
                              <a:cs typeface="Arial" panose="020B0604020202020204" pitchFamily="34" charset="0"/>
                            </a:rPr>
                            <m:t>𝑛</m:t>
                          </m:r>
                        </m:e>
                        <m:sub>
                          <m:r>
                            <a:rPr lang="en-US" i="1">
                              <a:latin typeface="Cambria Math" panose="02040503050406030204" pitchFamily="18" charset="0"/>
                              <a:ea typeface="Times New Roman" panose="02020603050405020304" pitchFamily="18" charset="0"/>
                              <a:cs typeface="Arial" panose="020B0604020202020204" pitchFamily="34" charset="0"/>
                            </a:rPr>
                            <m:t>𝑖</m:t>
                          </m:r>
                        </m:sub>
                      </m:sSub>
                      <m:r>
                        <a:rPr lang="en-US" i="1">
                          <a:latin typeface="Cambria Math" panose="02040503050406030204" pitchFamily="18" charset="0"/>
                          <a:ea typeface="Times New Roman" panose="02020603050405020304" pitchFamily="18" charset="0"/>
                          <a:cs typeface="Arial" panose="020B0604020202020204" pitchFamily="34" charset="0"/>
                        </a:rPr>
                        <m:t>=</m:t>
                      </m:r>
                      <m:r>
                        <a:rPr lang="en-US" i="1">
                          <a:latin typeface="Cambria Math" panose="02040503050406030204" pitchFamily="18" charset="0"/>
                          <a:ea typeface="Times New Roman" panose="02020603050405020304" pitchFamily="18" charset="0"/>
                          <a:cs typeface="Arial" panose="020B0604020202020204" pitchFamily="34" charset="0"/>
                        </a:rPr>
                        <m:t>𝑟𝑎𝑛𝑑</m:t>
                      </m:r>
                    </m:oMath>
                  </m:oMathPara>
                </a14:m>
                <a:endParaRPr lang="en-US" i="1" dirty="0">
                  <a:latin typeface="Cambria Math" panose="02040503050406030204" pitchFamily="18" charset="0"/>
                  <a:ea typeface="Times New Roman" panose="02020603050405020304" pitchFamily="18" charset="0"/>
                  <a:cs typeface="Arial" panose="020B0604020202020204" pitchFamily="34" charset="0"/>
                </a:endParaRPr>
              </a:p>
              <a:p>
                <a:pPr marL="0" marR="0" lvl="0" indent="0" algn="just" rtl="0">
                  <a:lnSpc>
                    <a:spcPct val="150000"/>
                  </a:lnSpc>
                  <a:spcBef>
                    <a:spcPts val="0"/>
                  </a:spcBef>
                  <a:spcAft>
                    <a:spcPts val="0"/>
                  </a:spcAft>
                  <a:buNone/>
                  <a:tabLst>
                    <a:tab pos="4935855" algn="l"/>
                  </a:tabLst>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Times New Roman" panose="02020603050405020304" pitchFamily="18" charset="0"/>
                          <a:cs typeface="Arial" panose="020B0604020202020204" pitchFamily="34" charset="0"/>
                        </a:rPr>
                        <m:t>𝑣𝑜</m:t>
                      </m:r>
                      <m:sSub>
                        <m:sSubPr>
                          <m:ctrlPr>
                            <a:rPr lang="en-US" i="1">
                              <a:latin typeface="Cambria Math" panose="02040503050406030204" pitchFamily="18" charset="0"/>
                              <a:ea typeface="Times New Roman" panose="02020603050405020304" pitchFamily="18" charset="0"/>
                              <a:cs typeface="Arial" panose="020B0604020202020204" pitchFamily="34" charset="0"/>
                            </a:rPr>
                          </m:ctrlPr>
                        </m:sSubPr>
                        <m:e>
                          <m:r>
                            <a:rPr lang="en-US" i="1">
                              <a:latin typeface="Cambria Math" panose="02040503050406030204" pitchFamily="18" charset="0"/>
                              <a:ea typeface="Times New Roman" panose="02020603050405020304" pitchFamily="18" charset="0"/>
                              <a:cs typeface="Arial" panose="020B0604020202020204" pitchFamily="34" charset="0"/>
                            </a:rPr>
                            <m:t>𝑙</m:t>
                          </m:r>
                        </m:e>
                        <m:sub>
                          <m:r>
                            <a:rPr lang="en-US" i="1">
                              <a:latin typeface="Cambria Math" panose="02040503050406030204" pitchFamily="18" charset="0"/>
                              <a:ea typeface="Times New Roman" panose="02020603050405020304" pitchFamily="18" charset="0"/>
                              <a:cs typeface="Arial" panose="020B0604020202020204" pitchFamily="34" charset="0"/>
                            </a:rPr>
                            <m:t>𝑖</m:t>
                          </m:r>
                        </m:sub>
                      </m:sSub>
                      <m:r>
                        <a:rPr lang="en-US" i="1">
                          <a:latin typeface="Cambria Math" panose="02040503050406030204" pitchFamily="18" charset="0"/>
                          <a:ea typeface="Times New Roman" panose="02020603050405020304" pitchFamily="18" charset="0"/>
                          <a:cs typeface="Arial" panose="020B0604020202020204" pitchFamily="34" charset="0"/>
                        </a:rPr>
                        <m:t>=</m:t>
                      </m:r>
                      <m:r>
                        <a:rPr lang="en-US" i="1">
                          <a:latin typeface="Cambria Math" panose="02040503050406030204" pitchFamily="18" charset="0"/>
                          <a:ea typeface="Times New Roman" panose="02020603050405020304" pitchFamily="18" charset="0"/>
                          <a:cs typeface="Arial" panose="020B0604020202020204" pitchFamily="34" charset="0"/>
                        </a:rPr>
                        <m:t>𝑟𝑎𝑛𝑑</m:t>
                      </m:r>
                    </m:oMath>
                  </m:oMathPara>
                </a14:m>
                <a:endParaRPr lang="en-US" i="1" dirty="0">
                  <a:latin typeface="Cambria Math" panose="02040503050406030204" pitchFamily="18" charset="0"/>
                  <a:ea typeface="Times New Roman" panose="02020603050405020304" pitchFamily="18" charset="0"/>
                  <a:cs typeface="Arial" panose="020B0604020202020204" pitchFamily="34" charset="0"/>
                </a:endParaRPr>
              </a:p>
              <a:p>
                <a:pPr marL="0" indent="0" algn="l" rtl="0">
                  <a:buNone/>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Arial" panose="020B0604020202020204" pitchFamily="34" charset="0"/>
                        </a:rPr>
                        <m:t>𝑎𝑐</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𝑙</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𝑏</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𝑟𝑎𝑛𝑑</m:t>
                      </m:r>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𝑢</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𝑏</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𝑙</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𝑏</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oMath>
                  </m:oMathPara>
                </a14:m>
                <a:endParaRPr lang="ar-EG" dirty="0"/>
              </a:p>
              <a:p>
                <a:pPr algn="l" rtl="0">
                  <a:lnSpc>
                    <a:spcPct val="150000"/>
                  </a:lnSpc>
                  <a:spcBef>
                    <a:spcPts val="0"/>
                  </a:spcBef>
                  <a:buFont typeface="Symbol" panose="05050102010706020507" pitchFamily="18" charset="2"/>
                  <a:buChar char=""/>
                  <a:tabLst>
                    <a:tab pos="4935855" algn="l"/>
                  </a:tabLst>
                </a:pPr>
                <a:r>
                  <a:rPr lang="en-GB" b="1" dirty="0">
                    <a:latin typeface="Times New Roman" panose="02020603050405020304" pitchFamily="18" charset="0"/>
                    <a:cs typeface="Times New Roman" panose="02020603050405020304" pitchFamily="18" charset="0"/>
                  </a:rPr>
                  <a:t>Step 2: update densities, volumes using</a:t>
                </a:r>
                <a:br>
                  <a:rPr lang="en-GB" b="1" dirty="0">
                    <a:latin typeface="Times New Roman" panose="02020603050405020304" pitchFamily="18" charset="0"/>
                    <a:cs typeface="Times New Roman" panose="02020603050405020304" pitchFamily="18" charset="0"/>
                  </a:rPr>
                </a:br>
                <a14:m>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𝑑𝑒</m:t>
                    </m:r>
                    <m:sSubSup>
                      <m:sSubSup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𝑑𝑒</m:t>
                    </m:r>
                    <m:sSubSup>
                      <m:sSubSup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𝑟𝑎𝑛𝑑</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d>
                      <m:dPr>
                        <m:ctrlPr>
                          <a:rPr lang="en-US" sz="1800" i="1" smtClean="0">
                            <a:effectLst/>
                            <a:latin typeface="Cambria Math" panose="02040503050406030204" pitchFamily="18" charset="0"/>
                            <a:ea typeface="Times New Roman" panose="02020603050405020304" pitchFamily="18" charset="0"/>
                            <a:cs typeface="Arial" panose="020B0604020202020204" pitchFamily="34"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𝑑𝑒</m:t>
                        </m:r>
                        <m:sSub>
                          <m:sSub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𝑏𝑒𝑠𝑡</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𝑑𝑒</m:t>
                        </m:r>
                        <m:sSubSup>
                          <m:sSubSup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e>
                    </m:d>
                  </m:oMath>
                </a14:m>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p>
                <a:pPr marL="0" indent="0" algn="l" rtl="0">
                  <a:lnSpc>
                    <a:spcPct val="150000"/>
                  </a:lnSpc>
                  <a:spcBef>
                    <a:spcPts val="0"/>
                  </a:spcBef>
                  <a:buNone/>
                  <a:tabLst>
                    <a:tab pos="4935855" algn="l"/>
                  </a:tabLst>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𝑣𝑜</m:t>
                      </m:r>
                      <m:sSup>
                        <m:sSupPr>
                          <m:ctrlPr>
                            <a:rPr lang="en-US" sz="1600" i="1">
                              <a:effectLst/>
                              <a:latin typeface="Cambria Math" panose="02040503050406030204" pitchFamily="18" charset="0"/>
                            </a:rPr>
                          </m:ctrlPr>
                        </m:s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e>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𝑣𝑜</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𝑟𝑎𝑛𝑑</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𝑣𝑜</m:t>
                      </m:r>
                      <m:sSub>
                        <m:sSubPr>
                          <m:ctrlPr>
                            <a:rPr lang="en-US" sz="1600"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𝑏𝑒𝑠𝑡</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𝑣𝑜</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oMath>
                  </m:oMathPara>
                </a14:m>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algn="l" rtl="0">
                  <a:lnSpc>
                    <a:spcPct val="150000"/>
                  </a:lnSpc>
                  <a:spcBef>
                    <a:spcPts val="0"/>
                  </a:spcBef>
                  <a:spcAft>
                    <a:spcPts val="0"/>
                  </a:spcAft>
                  <a:buFont typeface="Symbol" panose="05050102010706020507" pitchFamily="18" charset="2"/>
                  <a:buChar char=""/>
                  <a:tabLst>
                    <a:tab pos="4935855" algn="l"/>
                  </a:tabLst>
                </a:pPr>
                <a:endParaRPr lang="en-US" b="1" dirty="0">
                  <a:latin typeface="Times New Roman" panose="02020603050405020304" pitchFamily="18" charset="0"/>
                  <a:cs typeface="Times New Roman" panose="02020603050405020304" pitchFamily="18" charset="0"/>
                </a:endParaRPr>
              </a:p>
              <a:p>
                <a:pPr marL="0" indent="0" algn="l" rtl="0">
                  <a:buNone/>
                </a:pPr>
                <a:endParaRPr lang="en-US" dirty="0"/>
              </a:p>
            </p:txBody>
          </p:sp>
        </mc:Choice>
        <mc:Fallback>
          <p:sp>
            <p:nvSpPr>
              <p:cNvPr id="3" name="Content Placeholder 2">
                <a:extLst>
                  <a:ext uri="{FF2B5EF4-FFF2-40B4-BE49-F238E27FC236}">
                    <a16:creationId xmlns:a16="http://schemas.microsoft.com/office/drawing/2014/main" id="{F94CEB3B-3EF2-2CA4-3322-958CD7C948B0}"/>
                  </a:ext>
                </a:extLst>
              </p:cNvPr>
              <p:cNvSpPr>
                <a:spLocks noGrp="1" noRot="1" noChangeAspect="1" noMove="1" noResize="1" noEditPoints="1" noAdjustHandles="1" noChangeArrowheads="1" noChangeShapeType="1" noTextEdit="1"/>
              </p:cNvSpPr>
              <p:nvPr>
                <p:ph idx="1"/>
              </p:nvPr>
            </p:nvSpPr>
            <p:spPr>
              <a:xfrm>
                <a:off x="1103312" y="1661160"/>
                <a:ext cx="8946541" cy="4587239"/>
              </a:xfrm>
              <a:blipFill>
                <a:blip r:embed="rId2"/>
                <a:stretch>
                  <a:fillRect l="-409"/>
                </a:stretch>
              </a:blipFill>
            </p:spPr>
            <p:txBody>
              <a:bodyPr/>
              <a:lstStyle/>
              <a:p>
                <a:r>
                  <a:rPr lang="en-US">
                    <a:noFill/>
                  </a:rPr>
                  <a:t> </a:t>
                </a:r>
              </a:p>
            </p:txBody>
          </p:sp>
        </mc:Fallback>
      </mc:AlternateContent>
    </p:spTree>
    <p:extLst>
      <p:ext uri="{BB962C8B-B14F-4D97-AF65-F5344CB8AC3E}">
        <p14:creationId xmlns:p14="http://schemas.microsoft.com/office/powerpoint/2010/main" val="1910579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08AF-01E5-3F62-364D-E95F9E3F8094}"/>
              </a:ext>
            </a:extLst>
          </p:cNvPr>
          <p:cNvSpPr>
            <a:spLocks noGrp="1"/>
          </p:cNvSpPr>
          <p:nvPr>
            <p:ph type="title"/>
          </p:nvPr>
        </p:nvSpPr>
        <p:spPr/>
        <p:txBody>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ea typeface="+mn-ea"/>
                <a:cs typeface="Calibri" panose="020F0502020204030204" pitchFamily="34" charset="0"/>
              </a:rPr>
              <a:t>AOA algorithmic steps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94CEB3B-3EF2-2CA4-3322-958CD7C948B0}"/>
                  </a:ext>
                </a:extLst>
              </p:cNvPr>
              <p:cNvSpPr>
                <a:spLocks noGrp="1"/>
              </p:cNvSpPr>
              <p:nvPr>
                <p:ph idx="1"/>
              </p:nvPr>
            </p:nvSpPr>
            <p:spPr>
              <a:xfrm>
                <a:off x="1103312" y="1539240"/>
                <a:ext cx="8946541" cy="4709159"/>
              </a:xfrm>
            </p:spPr>
            <p:txBody>
              <a:bodyPr/>
              <a:lstStyle/>
              <a:p>
                <a:pPr algn="l" rtl="0">
                  <a:lnSpc>
                    <a:spcPct val="150000"/>
                  </a:lnSpc>
                  <a:spcBef>
                    <a:spcPts val="0"/>
                  </a:spcBef>
                  <a:buFont typeface="Symbol" panose="05050102010706020507" pitchFamily="18" charset="2"/>
                  <a:buChar char=""/>
                  <a:tabLst>
                    <a:tab pos="4935855" algn="l"/>
                  </a:tabLst>
                </a:pPr>
                <a:r>
                  <a:rPr lang="en-GB" b="1" dirty="0">
                    <a:latin typeface="Times New Roman" panose="02020603050405020304" pitchFamily="18" charset="0"/>
                    <a:cs typeface="Times New Roman" panose="02020603050405020304" pitchFamily="18" charset="0"/>
                  </a:rPr>
                  <a:t>Step 3: calculate Transfer operator and density factor using </a:t>
                </a:r>
                <a:endParaRPr lang="en-US" b="1"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tabLst>
                    <a:tab pos="4935855" algn="l"/>
                  </a:tabLst>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𝑇𝐹</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n-US" i="1">
                              <a:effectLst/>
                              <a:latin typeface="Cambria Math" panose="02040503050406030204" pitchFamily="18" charset="0"/>
                            </a:rPr>
                          </m:ctrlPr>
                        </m:s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𝑒</m:t>
                          </m:r>
                        </m:e>
                        <m:sup>
                          <m:d>
                            <m:dPr>
                              <m:ctrlPr>
                                <a:rPr lang="en-US" i="1">
                                  <a:effectLst/>
                                  <a:latin typeface="Cambria Math" panose="02040503050406030204" pitchFamily="18" charset="0"/>
                                </a:rPr>
                              </m:ctrlPr>
                            </m:dPr>
                            <m:e>
                              <m:f>
                                <m:fPr>
                                  <m:ctrlPr>
                                    <a:rPr lang="en-US" i="1">
                                      <a:effectLst/>
                                      <a:latin typeface="Cambria Math" panose="02040503050406030204" pitchFamily="18" charset="0"/>
                                    </a:rPr>
                                  </m:ctrlPr>
                                </m:fPr>
                                <m:num>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e>
                                    <m:sub>
                                      <m:func>
                                        <m:funcPr>
                                          <m:ctrlPr>
                                            <a:rPr lang="en-US" i="1">
                                              <a:effectLst/>
                                              <a:latin typeface="Cambria Math" panose="02040503050406030204" pitchFamily="18" charset="0"/>
                                            </a:rPr>
                                          </m:ctrlPr>
                                        </m:funcPr>
                                        <m:fName>
                                          <m:r>
                                            <m:rPr>
                                              <m:sty m:val="p"/>
                                            </m:rPr>
                                            <a:rPr lang="en-US" sz="1800">
                                              <a:effectLst/>
                                              <a:latin typeface="Cambria Math" panose="02040503050406030204" pitchFamily="18" charset="0"/>
                                              <a:ea typeface="Times New Roman" panose="02020603050405020304" pitchFamily="18" charset="0"/>
                                              <a:cs typeface="Arial" panose="020B0604020202020204" pitchFamily="34" charset="0"/>
                                            </a:rPr>
                                            <m:t>max</m:t>
                                          </m:r>
                                        </m:fName>
                                        <m:e>
                                          <m:r>
                                            <a:rPr lang="en-US" sz="1800" i="1">
                                              <a:effectLst/>
                                              <a:latin typeface="Cambria Math" panose="02040503050406030204" pitchFamily="18" charset="0"/>
                                              <a:ea typeface="Times New Roman" panose="02020603050405020304" pitchFamily="18" charset="0"/>
                                              <a:cs typeface="Arial" panose="020B0604020202020204" pitchFamily="34" charset="0"/>
                                            </a:rPr>
                                            <m:t> </m:t>
                                          </m:r>
                                        </m:e>
                                      </m:func>
                                    </m:sub>
                                  </m:sSub>
                                </m:num>
                                <m:den>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e>
                                    <m:sub>
                                      <m:func>
                                        <m:funcPr>
                                          <m:ctrlPr>
                                            <a:rPr lang="en-US" i="1">
                                              <a:effectLst/>
                                              <a:latin typeface="Cambria Math" panose="02040503050406030204" pitchFamily="18" charset="0"/>
                                            </a:rPr>
                                          </m:ctrlPr>
                                        </m:funcPr>
                                        <m:fName>
                                          <m:r>
                                            <m:rPr>
                                              <m:sty m:val="p"/>
                                            </m:rPr>
                                            <a:rPr lang="en-US" sz="1800">
                                              <a:effectLst/>
                                              <a:latin typeface="Cambria Math" panose="02040503050406030204" pitchFamily="18" charset="0"/>
                                              <a:ea typeface="Times New Roman" panose="02020603050405020304" pitchFamily="18" charset="0"/>
                                              <a:cs typeface="Arial" panose="020B0604020202020204" pitchFamily="34" charset="0"/>
                                            </a:rPr>
                                            <m:t>max</m:t>
                                          </m:r>
                                        </m:fName>
                                        <m:e>
                                          <m:r>
                                            <a:rPr lang="en-US" sz="1800" i="1">
                                              <a:effectLst/>
                                              <a:latin typeface="Cambria Math" panose="02040503050406030204" pitchFamily="18" charset="0"/>
                                              <a:ea typeface="Times New Roman" panose="02020603050405020304" pitchFamily="18" charset="0"/>
                                              <a:cs typeface="Arial" panose="020B0604020202020204" pitchFamily="34" charset="0"/>
                                            </a:rPr>
                                            <m:t> </m:t>
                                          </m:r>
                                        </m:e>
                                      </m:func>
                                    </m:sub>
                                  </m:sSub>
                                </m:den>
                              </m:f>
                            </m:e>
                          </m:d>
                        </m:sup>
                      </m:sSup>
                    </m:oMath>
                  </m:oMathPara>
                </a14:m>
                <a:endParaRPr lang="en-US" b="1" dirty="0">
                  <a:latin typeface="Times New Roman" panose="02020603050405020304" pitchFamily="18" charset="0"/>
                  <a:cs typeface="Times New Roman" panose="02020603050405020304" pitchFamily="18" charset="0"/>
                </a:endParaRPr>
              </a:p>
              <a:p>
                <a:pPr marL="0" indent="0" algn="l" rtl="0">
                  <a:buNone/>
                </a:pPr>
                <a14:m>
                  <m:oMathPara xmlns:m="http://schemas.openxmlformats.org/officeDocument/2006/math">
                    <m:oMathParaPr>
                      <m:jc m:val="centerGroup"/>
                    </m:oMathParaPr>
                    <m:oMath xmlns:m="http://schemas.openxmlformats.org/officeDocument/2006/math">
                      <m:sSup>
                        <m:sSupPr>
                          <m:ctrlPr>
                            <a:rPr lang="en-US" i="1" smtClean="0">
                              <a:effectLst/>
                              <a:latin typeface="Cambria Math" panose="02040503050406030204" pitchFamily="18" charset="0"/>
                            </a:rPr>
                          </m:ctrlPr>
                        </m:s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𝑑</m:t>
                          </m:r>
                        </m:e>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n-US" i="1">
                              <a:effectLst/>
                              <a:latin typeface="Cambria Math" panose="02040503050406030204" pitchFamily="18" charset="0"/>
                            </a:rPr>
                          </m:ctrlPr>
                        </m:s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𝑒</m:t>
                          </m:r>
                        </m:e>
                        <m:sup>
                          <m:f>
                            <m:fPr>
                              <m:ctrlPr>
                                <a:rPr lang="en-US" i="1">
                                  <a:effectLst/>
                                  <a:latin typeface="Cambria Math" panose="02040503050406030204" pitchFamily="18" charset="0"/>
                                </a:rPr>
                              </m:ctrlPr>
                            </m:fPr>
                            <m:num>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e>
                                <m:sub>
                                  <m:func>
                                    <m:funcPr>
                                      <m:ctrlPr>
                                        <a:rPr lang="en-US" i="1">
                                          <a:effectLst/>
                                          <a:latin typeface="Cambria Math" panose="02040503050406030204" pitchFamily="18" charset="0"/>
                                        </a:rPr>
                                      </m:ctrlPr>
                                    </m:funcPr>
                                    <m:fName>
                                      <m:r>
                                        <m:rPr>
                                          <m:sty m:val="p"/>
                                        </m:rPr>
                                        <a:rPr lang="en-US" sz="1800">
                                          <a:effectLst/>
                                          <a:latin typeface="Cambria Math" panose="02040503050406030204" pitchFamily="18" charset="0"/>
                                          <a:ea typeface="Times New Roman" panose="02020603050405020304" pitchFamily="18" charset="0"/>
                                          <a:cs typeface="Arial" panose="020B0604020202020204" pitchFamily="34" charset="0"/>
                                        </a:rPr>
                                        <m:t>max</m:t>
                                      </m:r>
                                    </m:fName>
                                    <m:e>
                                      <m:r>
                                        <a:rPr lang="en-US" sz="1800" i="1">
                                          <a:effectLst/>
                                          <a:latin typeface="Cambria Math" panose="02040503050406030204" pitchFamily="18" charset="0"/>
                                          <a:ea typeface="Times New Roman" panose="02020603050405020304" pitchFamily="18" charset="0"/>
                                          <a:cs typeface="Arial" panose="020B0604020202020204" pitchFamily="34" charset="0"/>
                                        </a:rPr>
                                        <m:t> </m:t>
                                      </m:r>
                                    </m:e>
                                  </m:func>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num>
                            <m:den>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e>
                                <m:sub>
                                  <m:func>
                                    <m:funcPr>
                                      <m:ctrlPr>
                                        <a:rPr lang="en-US" i="1">
                                          <a:effectLst/>
                                          <a:latin typeface="Cambria Math" panose="02040503050406030204" pitchFamily="18" charset="0"/>
                                        </a:rPr>
                                      </m:ctrlPr>
                                    </m:funcPr>
                                    <m:fName>
                                      <m:r>
                                        <m:rPr>
                                          <m:sty m:val="p"/>
                                        </m:rPr>
                                        <a:rPr lang="en-US" sz="1800">
                                          <a:effectLst/>
                                          <a:latin typeface="Cambria Math" panose="02040503050406030204" pitchFamily="18" charset="0"/>
                                          <a:ea typeface="Times New Roman" panose="02020603050405020304" pitchFamily="18" charset="0"/>
                                          <a:cs typeface="Arial" panose="020B0604020202020204" pitchFamily="34" charset="0"/>
                                        </a:rPr>
                                        <m:t>max</m:t>
                                      </m:r>
                                    </m:fName>
                                    <m:e>
                                      <m:r>
                                        <a:rPr lang="en-US" sz="1800" i="1">
                                          <a:effectLst/>
                                          <a:latin typeface="Cambria Math" panose="02040503050406030204" pitchFamily="18" charset="0"/>
                                          <a:ea typeface="Times New Roman" panose="02020603050405020304" pitchFamily="18" charset="0"/>
                                          <a:cs typeface="Arial" panose="020B0604020202020204" pitchFamily="34" charset="0"/>
                                        </a:rPr>
                                        <m:t> </m:t>
                                      </m:r>
                                    </m:e>
                                  </m:func>
                                </m:sub>
                              </m:sSub>
                            </m:den>
                          </m:f>
                        </m:sup>
                      </m:s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d>
                        <m:dPr>
                          <m:ctrlPr>
                            <a:rPr lang="en-US" i="1">
                              <a:effectLst/>
                              <a:latin typeface="Cambria Math" panose="02040503050406030204" pitchFamily="18" charset="0"/>
                            </a:rPr>
                          </m:ctrlPr>
                        </m:dPr>
                        <m:e>
                          <m:f>
                            <m:fPr>
                              <m:ctrlPr>
                                <a:rPr lang="en-US" i="1">
                                  <a:effectLst/>
                                  <a:latin typeface="Cambria Math" panose="02040503050406030204" pitchFamily="18" charset="0"/>
                                </a:rPr>
                              </m:ctrlPr>
                            </m:fPr>
                            <m:num>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num>
                            <m:den>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e>
                                <m:sub>
                                  <m:func>
                                    <m:funcPr>
                                      <m:ctrlPr>
                                        <a:rPr lang="en-US" i="1">
                                          <a:effectLst/>
                                          <a:latin typeface="Cambria Math" panose="02040503050406030204" pitchFamily="18" charset="0"/>
                                        </a:rPr>
                                      </m:ctrlPr>
                                    </m:funcPr>
                                    <m:fName>
                                      <m:r>
                                        <m:rPr>
                                          <m:sty m:val="p"/>
                                        </m:rPr>
                                        <a:rPr lang="en-US" sz="1800">
                                          <a:effectLst/>
                                          <a:latin typeface="Cambria Math" panose="02040503050406030204" pitchFamily="18" charset="0"/>
                                          <a:ea typeface="Times New Roman" panose="02020603050405020304" pitchFamily="18" charset="0"/>
                                          <a:cs typeface="Arial" panose="020B0604020202020204" pitchFamily="34" charset="0"/>
                                        </a:rPr>
                                        <m:t>max</m:t>
                                      </m:r>
                                    </m:fName>
                                    <m:e>
                                      <m:r>
                                        <a:rPr lang="en-US" sz="1800" i="1">
                                          <a:effectLst/>
                                          <a:latin typeface="Cambria Math" panose="02040503050406030204" pitchFamily="18" charset="0"/>
                                          <a:ea typeface="Times New Roman" panose="02020603050405020304" pitchFamily="18" charset="0"/>
                                          <a:cs typeface="Arial" panose="020B0604020202020204" pitchFamily="34" charset="0"/>
                                        </a:rPr>
                                        <m:t> </m:t>
                                      </m:r>
                                    </m:e>
                                  </m:func>
                                </m:sub>
                              </m:sSub>
                            </m:den>
                          </m:f>
                        </m:e>
                      </m:d>
                    </m:oMath>
                  </m:oMathPara>
                </a14:m>
                <a:endParaRPr lang="en-US" dirty="0"/>
              </a:p>
              <a:p>
                <a:pPr marL="342900" marR="0" lvl="0" indent="-342900" algn="just" rtl="0">
                  <a:lnSpc>
                    <a:spcPct val="150000"/>
                  </a:lnSpc>
                  <a:spcBef>
                    <a:spcPts val="0"/>
                  </a:spcBef>
                  <a:spcAft>
                    <a:spcPts val="0"/>
                  </a:spcAft>
                  <a:buFont typeface="Symbol" panose="05050102010706020507" pitchFamily="18" charset="2"/>
                  <a:buChar char=""/>
                  <a:tabLst>
                    <a:tab pos="4935855" algn="l"/>
                  </a:tabLst>
                </a:pPr>
                <a:r>
                  <a:rPr lang="en-GB" sz="2000" b="1" dirty="0">
                    <a:effectLst/>
                    <a:latin typeface="Times New Roman" panose="02020603050405020304" pitchFamily="18" charset="0"/>
                    <a:ea typeface="Times New Roman" panose="02020603050405020304" pitchFamily="18" charset="0"/>
                    <a:cs typeface="Times New Roman" panose="02020603050405020304" pitchFamily="18" charset="0"/>
                  </a:rPr>
                  <a:t>Step 4.1: Exploration phase (collision between objects occurs)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l" rtl="0">
                  <a:buNone/>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𝑎𝑐</m:t>
                      </m:r>
                      <m:sSubSup>
                        <m:sSubSupPr>
                          <m:ctrlPr>
                            <a:rPr lang="en-US"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US" i="1">
                              <a:effectLst/>
                              <a:latin typeface="Cambria Math" panose="02040503050406030204" pitchFamily="18" charset="0"/>
                            </a:rPr>
                          </m:ctrlPr>
                        </m:fPr>
                        <m:num>
                          <m:r>
                            <a:rPr lang="en-US" sz="1800" i="1">
                              <a:effectLst/>
                              <a:latin typeface="Cambria Math" panose="02040503050406030204" pitchFamily="18" charset="0"/>
                              <a:ea typeface="Times New Roman" panose="02020603050405020304" pitchFamily="18" charset="0"/>
                              <a:cs typeface="Arial" panose="020B0604020202020204" pitchFamily="34" charset="0"/>
                            </a:rPr>
                            <m:t>𝑑𝑒</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𝑚𝑟</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𝑣𝑜</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𝑚𝑟</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𝑎𝑐</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𝑚𝑟</m:t>
                              </m:r>
                            </m:sub>
                          </m:sSub>
                        </m:num>
                        <m:den>
                          <m:r>
                            <a:rPr lang="en-US" sz="1800" i="1">
                              <a:effectLst/>
                              <a:latin typeface="Cambria Math" panose="02040503050406030204" pitchFamily="18" charset="0"/>
                              <a:ea typeface="Times New Roman" panose="02020603050405020304" pitchFamily="18" charset="0"/>
                              <a:cs typeface="Arial" panose="020B0604020202020204" pitchFamily="34" charset="0"/>
                            </a:rPr>
                            <m:t>𝑑𝑒</m:t>
                          </m:r>
                          <m:sSubSup>
                            <m:sSubSupPr>
                              <m:ctrlPr>
                                <a:rPr lang="en-US"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𝑣𝑜</m:t>
                          </m:r>
                          <m:sSup>
                            <m:sSupPr>
                              <m:ctrlPr>
                                <a:rPr lang="en-US" i="1">
                                  <a:effectLst/>
                                  <a:latin typeface="Cambria Math" panose="02040503050406030204" pitchFamily="18" charset="0"/>
                                </a:rPr>
                              </m:ctrlPr>
                            </m:s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e>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p>
                        </m:den>
                      </m:f>
                    </m:oMath>
                  </m:oMathPara>
                </a14:m>
                <a:endParaRPr lang="en-US" dirty="0"/>
              </a:p>
              <a:p>
                <a:pPr marL="342900" marR="0" lvl="0" indent="-342900" algn="just" rtl="0">
                  <a:lnSpc>
                    <a:spcPct val="150000"/>
                  </a:lnSpc>
                  <a:spcBef>
                    <a:spcPts val="0"/>
                  </a:spcBef>
                  <a:spcAft>
                    <a:spcPts val="0"/>
                  </a:spcAft>
                  <a:buFont typeface="Symbol" panose="05050102010706020507" pitchFamily="18" charset="2"/>
                  <a:buChar char=""/>
                  <a:tabLst>
                    <a:tab pos="4935855" algn="l"/>
                  </a:tabLst>
                </a:pPr>
                <a:r>
                  <a:rPr lang="en-GB" sz="2000" b="1" dirty="0">
                    <a:effectLst/>
                    <a:latin typeface="Times New Roman" panose="02020603050405020304" pitchFamily="18" charset="0"/>
                    <a:ea typeface="Times New Roman" panose="02020603050405020304" pitchFamily="18" charset="0"/>
                    <a:cs typeface="Times New Roman" panose="02020603050405020304" pitchFamily="18" charset="0"/>
                  </a:rPr>
                  <a:t>Step 4.2: Exploitation phase (no collision between objects)</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l" rtl="0">
                  <a:buNone/>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Arial" panose="020B0604020202020204" pitchFamily="34" charset="0"/>
                        </a:rPr>
                        <m:t>𝑎𝑐</m:t>
                      </m:r>
                      <m:sSubSup>
                        <m:sSubSupPr>
                          <m:ctrlPr>
                            <a:rPr lang="en-US" i="1">
                              <a:effectLst/>
                              <a:latin typeface="Cambria Math" panose="02040503050406030204" pitchFamily="18" charset="0"/>
                            </a:rPr>
                          </m:ctrlPr>
                        </m:sSubSupPr>
                        <m:e>
                          <m:r>
                            <a:rPr lang="en-US" sz="20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r>
                            <a:rPr lang="en-US" sz="20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20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US" i="1">
                              <a:effectLst/>
                              <a:latin typeface="Cambria Math" panose="02040503050406030204" pitchFamily="18" charset="0"/>
                            </a:rPr>
                          </m:ctrlPr>
                        </m:fPr>
                        <m:num>
                          <m:r>
                            <a:rPr lang="en-US" sz="2000" i="1">
                              <a:effectLst/>
                              <a:latin typeface="Cambria Math" panose="02040503050406030204" pitchFamily="18" charset="0"/>
                              <a:ea typeface="Times New Roman" panose="02020603050405020304" pitchFamily="18" charset="0"/>
                              <a:cs typeface="Arial" panose="020B0604020202020204" pitchFamily="34" charset="0"/>
                            </a:rPr>
                            <m:t>𝑑𝑒</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𝑏𝑒𝑠𝑡</m:t>
                              </m:r>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𝑣𝑜</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𝑙</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𝑏𝑒𝑠𝑡</m:t>
                              </m:r>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𝑎𝑐</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𝑏𝑒𝑠𝑡</m:t>
                              </m:r>
                            </m:sub>
                          </m:sSub>
                        </m:num>
                        <m:den>
                          <m:r>
                            <a:rPr lang="en-US" sz="2000" i="1">
                              <a:effectLst/>
                              <a:latin typeface="Cambria Math" panose="02040503050406030204" pitchFamily="18" charset="0"/>
                              <a:ea typeface="Times New Roman" panose="02020603050405020304" pitchFamily="18" charset="0"/>
                              <a:cs typeface="Arial" panose="020B0604020202020204" pitchFamily="34" charset="0"/>
                            </a:rPr>
                            <m:t>𝑑𝑒</m:t>
                          </m:r>
                          <m:sSubSup>
                            <m:sSubSupPr>
                              <m:ctrlPr>
                                <a:rPr lang="en-US" i="1">
                                  <a:effectLst/>
                                  <a:latin typeface="Cambria Math" panose="02040503050406030204" pitchFamily="18" charset="0"/>
                                </a:rPr>
                              </m:ctrlPr>
                            </m:sSubSupPr>
                            <m:e>
                              <m:r>
                                <a:rPr lang="en-US" sz="20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r>
                                <a:rPr lang="en-US" sz="20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𝑣𝑜</m:t>
                          </m:r>
                          <m:sSubSup>
                            <m:sSubSupPr>
                              <m:ctrlPr>
                                <a:rPr lang="en-US" i="1">
                                  <a:effectLst/>
                                  <a:latin typeface="Cambria Math" panose="02040503050406030204" pitchFamily="18" charset="0"/>
                                </a:rPr>
                              </m:ctrlPr>
                            </m:sSubSupPr>
                            <m:e>
                              <m:r>
                                <a:rPr lang="en-US" sz="2000" i="1">
                                  <a:effectLst/>
                                  <a:latin typeface="Cambria Math" panose="02040503050406030204" pitchFamily="18" charset="0"/>
                                  <a:ea typeface="Times New Roman" panose="02020603050405020304" pitchFamily="18" charset="0"/>
                                  <a:cs typeface="Arial" panose="020B0604020202020204" pitchFamily="34" charset="0"/>
                                </a:rPr>
                                <m:t>𝑙</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r>
                                <a:rPr lang="en-US" sz="2000" i="1">
                                  <a:effectLst/>
                                  <a:latin typeface="Cambria Math" panose="02040503050406030204" pitchFamily="18" charset="0"/>
                                  <a:ea typeface="Times New Roman" panose="02020603050405020304" pitchFamily="18" charset="0"/>
                                  <a:cs typeface="Arial" panose="020B0604020202020204" pitchFamily="34" charset="0"/>
                                </a:rPr>
                                <m:t>+1</m:t>
                              </m:r>
                            </m:sup>
                          </m:sSubSup>
                        </m:den>
                      </m:f>
                    </m:oMath>
                  </m:oMathPara>
                </a14:m>
                <a:endParaRPr lang="en-US" dirty="0"/>
              </a:p>
            </p:txBody>
          </p:sp>
        </mc:Choice>
        <mc:Fallback>
          <p:sp>
            <p:nvSpPr>
              <p:cNvPr id="3" name="Content Placeholder 2">
                <a:extLst>
                  <a:ext uri="{FF2B5EF4-FFF2-40B4-BE49-F238E27FC236}">
                    <a16:creationId xmlns:a16="http://schemas.microsoft.com/office/drawing/2014/main" id="{F94CEB3B-3EF2-2CA4-3322-958CD7C948B0}"/>
                  </a:ext>
                </a:extLst>
              </p:cNvPr>
              <p:cNvSpPr>
                <a:spLocks noGrp="1" noRot="1" noChangeAspect="1" noMove="1" noResize="1" noEditPoints="1" noAdjustHandles="1" noChangeArrowheads="1" noChangeShapeType="1" noTextEdit="1"/>
              </p:cNvSpPr>
              <p:nvPr>
                <p:ph idx="1"/>
              </p:nvPr>
            </p:nvSpPr>
            <p:spPr>
              <a:xfrm>
                <a:off x="1103312" y="1539240"/>
                <a:ext cx="8946541" cy="4709159"/>
              </a:xfrm>
              <a:blipFill>
                <a:blip r:embed="rId2"/>
                <a:stretch>
                  <a:fillRect l="-409"/>
                </a:stretch>
              </a:blipFill>
            </p:spPr>
            <p:txBody>
              <a:bodyPr/>
              <a:lstStyle/>
              <a:p>
                <a:r>
                  <a:rPr lang="en-US">
                    <a:noFill/>
                  </a:rPr>
                  <a:t> </a:t>
                </a:r>
              </a:p>
            </p:txBody>
          </p:sp>
        </mc:Fallback>
      </mc:AlternateContent>
    </p:spTree>
    <p:extLst>
      <p:ext uri="{BB962C8B-B14F-4D97-AF65-F5344CB8AC3E}">
        <p14:creationId xmlns:p14="http://schemas.microsoft.com/office/powerpoint/2010/main" val="3099496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08AF-01E5-3F62-364D-E95F9E3F8094}"/>
              </a:ext>
            </a:extLst>
          </p:cNvPr>
          <p:cNvSpPr>
            <a:spLocks noGrp="1"/>
          </p:cNvSpPr>
          <p:nvPr>
            <p:ph type="title"/>
          </p:nvPr>
        </p:nvSpPr>
        <p:spPr/>
        <p:txBody>
          <a:bodyPr>
            <a:norm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ea typeface="+mn-ea"/>
                <a:cs typeface="Calibri" panose="020F0502020204030204" pitchFamily="34" charset="0"/>
              </a:rPr>
              <a:t>AOA algorithmic steps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94CEB3B-3EF2-2CA4-3322-958CD7C948B0}"/>
                  </a:ext>
                </a:extLst>
              </p:cNvPr>
              <p:cNvSpPr>
                <a:spLocks noGrp="1"/>
              </p:cNvSpPr>
              <p:nvPr>
                <p:ph idx="1"/>
              </p:nvPr>
            </p:nvSpPr>
            <p:spPr>
              <a:xfrm>
                <a:off x="1103312" y="1853248"/>
                <a:ext cx="8946541" cy="4395151"/>
              </a:xfrm>
            </p:spPr>
            <p:txBody>
              <a:bodyPr/>
              <a:lstStyle/>
              <a:p>
                <a:pPr marL="342900" marR="0" lvl="0" indent="-342900" algn="justLow" rtl="0">
                  <a:lnSpc>
                    <a:spcPct val="150000"/>
                  </a:lnSpc>
                  <a:spcBef>
                    <a:spcPts val="0"/>
                  </a:spcBef>
                  <a:spcAft>
                    <a:spcPts val="0"/>
                  </a:spcAft>
                  <a:buFont typeface="Symbol" panose="05050102010706020507" pitchFamily="18" charset="2"/>
                  <a:buChar char=""/>
                  <a:tabLst>
                    <a:tab pos="4935855" algn="l"/>
                    <a:tab pos="1263650" algn="l"/>
                    <a:tab pos="4935855" algn="l"/>
                  </a:tabLst>
                </a:pPr>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Step 4.3: Normalize acceleration </a:t>
                </a:r>
              </a:p>
              <a:p>
                <a:pPr marL="0" marR="0" lvl="0" indent="0" algn="justLow" rtl="0">
                  <a:lnSpc>
                    <a:spcPct val="150000"/>
                  </a:lnSpc>
                  <a:spcBef>
                    <a:spcPts val="0"/>
                  </a:spcBef>
                  <a:spcAft>
                    <a:spcPts val="0"/>
                  </a:spcAft>
                  <a:buNone/>
                  <a:tabLst>
                    <a:tab pos="4935855" algn="l"/>
                    <a:tab pos="1263650" algn="l"/>
                    <a:tab pos="4935855" algn="l"/>
                  </a:tabLst>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𝑎𝑐</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𝑛𝑜𝑟𝑚</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𝑢</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US" sz="1600" i="1">
                              <a:effectLst/>
                              <a:latin typeface="Cambria Math" panose="02040503050406030204" pitchFamily="18" charset="0"/>
                            </a:rPr>
                          </m:ctrlPr>
                        </m:fPr>
                        <m:num>
                          <m:d>
                            <m:dPr>
                              <m:ctrlPr>
                                <a:rPr lang="en-US" sz="1600" i="1">
                                  <a:effectLst/>
                                  <a:latin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𝑎𝑐</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func>
                                <m:funcPr>
                                  <m:ctrlPr>
                                    <a:rPr lang="en-US" sz="1600" i="1">
                                      <a:effectLst/>
                                      <a:latin typeface="Cambria Math" panose="02040503050406030204" pitchFamily="18" charset="0"/>
                                    </a:rPr>
                                  </m:ctrlPr>
                                </m:funcPr>
                                <m:fName>
                                  <m:r>
                                    <m:rPr>
                                      <m:sty m:val="p"/>
                                    </m:rPr>
                                    <a:rPr lang="en-US" sz="1800">
                                      <a:effectLst/>
                                      <a:latin typeface="Cambria Math" panose="02040503050406030204" pitchFamily="18" charset="0"/>
                                      <a:ea typeface="Times New Roman" panose="02020603050405020304" pitchFamily="18" charset="0"/>
                                      <a:cs typeface="Arial" panose="020B0604020202020204" pitchFamily="34" charset="0"/>
                                    </a:rPr>
                                    <m:t>min</m:t>
                                  </m:r>
                                </m:fName>
                                <m:e>
                                  <m:d>
                                    <m:dPr>
                                      <m:ctrlPr>
                                        <a:rPr lang="en-US" sz="1600" i="1">
                                          <a:effectLst/>
                                          <a:latin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𝑎𝑐𝑐</m:t>
                                      </m:r>
                                    </m:e>
                                  </m:d>
                                </m:e>
                              </m:func>
                            </m:e>
                          </m:d>
                        </m:num>
                        <m:den>
                          <m:func>
                            <m:funcPr>
                              <m:ctrlPr>
                                <a:rPr lang="en-US" sz="1600" i="1">
                                  <a:effectLst/>
                                  <a:latin typeface="Cambria Math" panose="02040503050406030204" pitchFamily="18" charset="0"/>
                                </a:rPr>
                              </m:ctrlPr>
                            </m:funcPr>
                            <m:fName>
                              <m:r>
                                <m:rPr>
                                  <m:sty m:val="p"/>
                                </m:rPr>
                                <a:rPr lang="en-US" sz="1800">
                                  <a:effectLst/>
                                  <a:latin typeface="Cambria Math" panose="02040503050406030204" pitchFamily="18" charset="0"/>
                                  <a:ea typeface="Times New Roman" panose="02020603050405020304" pitchFamily="18" charset="0"/>
                                  <a:cs typeface="Arial" panose="020B0604020202020204" pitchFamily="34" charset="0"/>
                                </a:rPr>
                                <m:t>max</m:t>
                              </m:r>
                            </m:fName>
                            <m:e>
                              <m:d>
                                <m:dPr>
                                  <m:ctrlPr>
                                    <a:rPr lang="en-US" sz="1600" i="1">
                                      <a:effectLst/>
                                      <a:latin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𝑎𝑐𝑐</m:t>
                                  </m:r>
                                </m:e>
                              </m:d>
                            </m:e>
                          </m:func>
                          <m:r>
                            <a:rPr lang="en-US" sz="1800" i="1">
                              <a:effectLst/>
                              <a:latin typeface="Cambria Math" panose="02040503050406030204" pitchFamily="18" charset="0"/>
                              <a:ea typeface="Times New Roman" panose="02020603050405020304" pitchFamily="18" charset="0"/>
                              <a:cs typeface="Arial" panose="020B0604020202020204" pitchFamily="34" charset="0"/>
                            </a:rPr>
                            <m:t>−</m:t>
                          </m:r>
                          <m:r>
                            <m:rPr>
                              <m:sty m:val="p"/>
                            </m:rPr>
                            <a:rPr lang="en-US" sz="1800">
                              <a:effectLst/>
                              <a:latin typeface="Cambria Math" panose="02040503050406030204" pitchFamily="18" charset="0"/>
                              <a:ea typeface="Times New Roman" panose="02020603050405020304" pitchFamily="18" charset="0"/>
                              <a:cs typeface="Arial" panose="020B0604020202020204" pitchFamily="34" charset="0"/>
                            </a:rPr>
                            <m:t>min</m:t>
                          </m:r>
                          <m:r>
                            <a:rPr lang="en-US" sz="1800">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𝑎𝑐𝑐</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den>
                      </m:f>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oMath>
                  </m:oMathPara>
                </a14:m>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rtl="0">
                  <a:lnSpc>
                    <a:spcPct val="150000"/>
                  </a:lnSpc>
                  <a:spcBef>
                    <a:spcPts val="0"/>
                  </a:spcBef>
                  <a:spcAft>
                    <a:spcPts val="0"/>
                  </a:spcAft>
                  <a:buFont typeface="Symbol" panose="05050102010706020507" pitchFamily="18" charset="2"/>
                  <a:buChar char=""/>
                  <a:tabLst>
                    <a:tab pos="4935855" algn="l"/>
                    <a:tab pos="1263650" algn="l"/>
                    <a:tab pos="4935855" algn="l"/>
                  </a:tabLst>
                </a:pPr>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Step 5: update position </a:t>
                </a:r>
              </a:p>
              <a:p>
                <a:pPr marL="0" marR="0" lvl="0" indent="0" algn="ctr" rtl="0">
                  <a:lnSpc>
                    <a:spcPct val="150000"/>
                  </a:lnSpc>
                  <a:spcBef>
                    <a:spcPts val="0"/>
                  </a:spcBef>
                  <a:spcAft>
                    <a:spcPts val="0"/>
                  </a:spcAft>
                  <a:buNone/>
                  <a:tabLst>
                    <a:tab pos="4935855" algn="l"/>
                    <a:tab pos="1263650" algn="l"/>
                    <a:tab pos="4935855" algn="l"/>
                  </a:tabLst>
                </a:pPr>
                <a:r>
                  <a:rPr lang="en-GB" sz="1800" b="1" dirty="0">
                    <a:latin typeface="Times New Roman" panose="02020603050405020304" pitchFamily="18" charset="0"/>
                    <a:ea typeface="Times New Roman" panose="02020603050405020304" pitchFamily="18" charset="0"/>
                    <a:cs typeface="Times New Roman" panose="02020603050405020304" pitchFamily="18" charset="0"/>
                  </a:rPr>
                  <a:t> Exploration phase </a:t>
                </a:r>
              </a:p>
              <a:p>
                <a:pPr marL="0" marR="0" lvl="0" indent="0" algn="ctr" rtl="0">
                  <a:lnSpc>
                    <a:spcPct val="150000"/>
                  </a:lnSpc>
                  <a:spcBef>
                    <a:spcPts val="0"/>
                  </a:spcBef>
                  <a:spcAft>
                    <a:spcPts val="0"/>
                  </a:spcAft>
                  <a:buNone/>
                  <a:tabLst>
                    <a:tab pos="4935855" algn="l"/>
                    <a:tab pos="1263650" algn="l"/>
                    <a:tab pos="4935855" algn="l"/>
                  </a:tabLst>
                </a:pPr>
                <a14:m>
                  <m:oMathPara xmlns:m="http://schemas.openxmlformats.org/officeDocument/2006/math">
                    <m:oMathParaPr>
                      <m:jc m:val="centerGroup"/>
                    </m:oMathParaPr>
                    <m:oMath xmlns:m="http://schemas.openxmlformats.org/officeDocument/2006/math">
                      <m:sSubSup>
                        <m:sSubSupPr>
                          <m:ctrlPr>
                            <a:rPr lang="en-US" sz="1600" i="1" smtClean="0">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1600"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𝐶</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𝑟𝑎𝑛𝑑</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𝑎𝑐</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𝑛𝑜𝑟𝑚</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𝑑</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1600"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𝑟𝑎𝑛𝑑</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oMath>
                  </m:oMathPara>
                </a14:m>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rtl="0">
                  <a:lnSpc>
                    <a:spcPct val="150000"/>
                  </a:lnSpc>
                  <a:spcBef>
                    <a:spcPts val="0"/>
                  </a:spcBef>
                  <a:spcAft>
                    <a:spcPts val="0"/>
                  </a:spcAft>
                  <a:buNone/>
                  <a:tabLst>
                    <a:tab pos="4935855" algn="l"/>
                    <a:tab pos="1263650" algn="l"/>
                    <a:tab pos="4935855"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Exploitation phase</a:t>
                </a:r>
              </a:p>
              <a:p>
                <a:pPr marL="0" marR="0" lvl="0" indent="0" algn="ctr" rtl="0">
                  <a:lnSpc>
                    <a:spcPct val="150000"/>
                  </a:lnSpc>
                  <a:spcBef>
                    <a:spcPts val="0"/>
                  </a:spcBef>
                  <a:spcAft>
                    <a:spcPts val="0"/>
                  </a:spcAft>
                  <a:buNone/>
                  <a:tabLst>
                    <a:tab pos="4935855" algn="l"/>
                    <a:tab pos="1263650" algn="l"/>
                    <a:tab pos="4935855"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1600" i="1" smtClean="0">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𝑏𝑒𝑠𝑡</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𝐹</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1600"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𝐶</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2</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𝑟𝑎𝑛𝑑</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𝑎𝑐</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𝑛𝑜𝑟𝑚</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𝑑</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𝑇</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1600"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𝑏𝑒𝑠𝑡</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oMath>
                </a14:m>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F94CEB3B-3EF2-2CA4-3322-958CD7C948B0}"/>
                  </a:ext>
                </a:extLst>
              </p:cNvPr>
              <p:cNvSpPr>
                <a:spLocks noGrp="1" noRot="1" noChangeAspect="1" noMove="1" noResize="1" noEditPoints="1" noAdjustHandles="1" noChangeArrowheads="1" noChangeShapeType="1" noTextEdit="1"/>
              </p:cNvSpPr>
              <p:nvPr>
                <p:ph idx="1"/>
              </p:nvPr>
            </p:nvSpPr>
            <p:spPr>
              <a:xfrm>
                <a:off x="1103312" y="1853248"/>
                <a:ext cx="8946541" cy="4395151"/>
              </a:xfrm>
              <a:blipFill>
                <a:blip r:embed="rId2"/>
                <a:stretch>
                  <a:fillRect l="-272"/>
                </a:stretch>
              </a:blipFill>
            </p:spPr>
            <p:txBody>
              <a:bodyPr/>
              <a:lstStyle/>
              <a:p>
                <a:r>
                  <a:rPr lang="en-US">
                    <a:noFill/>
                  </a:rPr>
                  <a:t> </a:t>
                </a:r>
              </a:p>
            </p:txBody>
          </p:sp>
        </mc:Fallback>
      </mc:AlternateContent>
    </p:spTree>
    <p:extLst>
      <p:ext uri="{BB962C8B-B14F-4D97-AF65-F5344CB8AC3E}">
        <p14:creationId xmlns:p14="http://schemas.microsoft.com/office/powerpoint/2010/main" val="1591485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08AF-01E5-3F62-364D-E95F9E3F8094}"/>
              </a:ext>
            </a:extLst>
          </p:cNvPr>
          <p:cNvSpPr>
            <a:spLocks noGrp="1"/>
          </p:cNvSpPr>
          <p:nvPr>
            <p:ph type="title"/>
          </p:nvPr>
        </p:nvSpPr>
        <p:spPr/>
        <p:txBody>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ea typeface="+mn-ea"/>
                <a:cs typeface="Calibri" panose="020F0502020204030204" pitchFamily="34" charset="0"/>
              </a:rPr>
              <a:t>Pseudo code of AOA</a:t>
            </a:r>
          </a:p>
        </p:txBody>
      </p:sp>
      <p:pic>
        <p:nvPicPr>
          <p:cNvPr id="6" name="Picture 5" descr="Text&#10;&#10;Description automatically generated">
            <a:extLst>
              <a:ext uri="{FF2B5EF4-FFF2-40B4-BE49-F238E27FC236}">
                <a16:creationId xmlns:a16="http://schemas.microsoft.com/office/drawing/2014/main" id="{0B4D3F05-1298-B626-EC7F-27DB4D8443A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228148" y="1554480"/>
            <a:ext cx="3315652" cy="5020944"/>
          </a:xfrm>
          <a:prstGeom prst="rect">
            <a:avLst/>
          </a:prstGeom>
        </p:spPr>
      </p:pic>
    </p:spTree>
    <p:extLst>
      <p:ext uri="{BB962C8B-B14F-4D97-AF65-F5344CB8AC3E}">
        <p14:creationId xmlns:p14="http://schemas.microsoft.com/office/powerpoint/2010/main" val="662376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WordArt 4">
            <a:extLst>
              <a:ext uri="{FF2B5EF4-FFF2-40B4-BE49-F238E27FC236}">
                <a16:creationId xmlns:a16="http://schemas.microsoft.com/office/drawing/2014/main" id="{A537A481-CC06-4A06-847C-559214091B11}"/>
              </a:ext>
            </a:extLst>
          </p:cNvPr>
          <p:cNvSpPr>
            <a:spLocks noChangeArrowheads="1" noChangeShapeType="1" noTextEdit="1"/>
          </p:cNvSpPr>
          <p:nvPr/>
        </p:nvSpPr>
        <p:spPr bwMode="auto">
          <a:xfrm>
            <a:off x="2636157" y="3387272"/>
            <a:ext cx="7137400" cy="769939"/>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APPLICATIONS AND RESULTS</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
        <p:nvSpPr>
          <p:cNvPr id="4" name="Title 1">
            <a:extLst>
              <a:ext uri="{FF2B5EF4-FFF2-40B4-BE49-F238E27FC236}">
                <a16:creationId xmlns:a16="http://schemas.microsoft.com/office/drawing/2014/main" id="{EF044286-B5C0-86DE-108C-E8E5A5BD8EB6}"/>
              </a:ext>
            </a:extLst>
          </p:cNvPr>
          <p:cNvSpPr>
            <a:spLocks noGrp="1"/>
          </p:cNvSpPr>
          <p:nvPr>
            <p:ph type="title"/>
          </p:nvPr>
        </p:nvSpPr>
        <p:spPr>
          <a:xfrm>
            <a:off x="96252" y="2104398"/>
            <a:ext cx="12368463" cy="5729288"/>
          </a:xfrm>
        </p:spPr>
        <p:txBody>
          <a:bodyPr>
            <a:noAutofit/>
          </a:bodyPr>
          <a:lstStyle/>
          <a:p>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CHAPTER 5 </a:t>
            </a:r>
            <a: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a:t>
            </a:r>
            <a:b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br>
            <a:endPar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325041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4">
            <a:extLst>
              <a:ext uri="{FF2B5EF4-FFF2-40B4-BE49-F238E27FC236}">
                <a16:creationId xmlns:a16="http://schemas.microsoft.com/office/drawing/2014/main" id="{5BC62831-92AF-4A54-A399-9B91F240CDB2}"/>
              </a:ext>
            </a:extLst>
          </p:cNvPr>
          <p:cNvSpPr>
            <a:spLocks noChangeArrowheads="1" noChangeShapeType="1" noTextEdit="1"/>
          </p:cNvSpPr>
          <p:nvPr/>
        </p:nvSpPr>
        <p:spPr bwMode="auto">
          <a:xfrm>
            <a:off x="3028043" y="130629"/>
            <a:ext cx="6304643" cy="543154"/>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APPLICATIONS AND RESULTS</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
        <p:nvSpPr>
          <p:cNvPr id="5" name="Rectangle 4">
            <a:extLst>
              <a:ext uri="{FF2B5EF4-FFF2-40B4-BE49-F238E27FC236}">
                <a16:creationId xmlns:a16="http://schemas.microsoft.com/office/drawing/2014/main" id="{8B64B367-91F9-401E-ADEE-16777EAB3C9F}"/>
              </a:ext>
            </a:extLst>
          </p:cNvPr>
          <p:cNvSpPr/>
          <p:nvPr/>
        </p:nvSpPr>
        <p:spPr>
          <a:xfrm>
            <a:off x="0" y="541868"/>
            <a:ext cx="11777974" cy="5647700"/>
          </a:xfrm>
          <a:prstGeom prst="rect">
            <a:avLst/>
          </a:prstGeom>
        </p:spPr>
        <p:txBody>
          <a:bodyPr wrap="square">
            <a:spAutoFit/>
          </a:bodyPr>
          <a:lstStyle/>
          <a:p>
            <a:pPr marL="571500" indent="-571500">
              <a:lnSpc>
                <a:spcPct val="150000"/>
              </a:lnSpc>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Test systems</a:t>
            </a:r>
          </a:p>
          <a:p>
            <a:pPr marL="285750" indent="-285750" algn="just">
              <a:spcAft>
                <a:spcPts val="600"/>
              </a:spcAft>
              <a:buFont typeface="Wingdings" panose="05000000000000000000" pitchFamily="2" charset="2"/>
              <a:buChar char="v"/>
            </a:pPr>
            <a:r>
              <a:rPr lang="en-US" sz="2600" b="1" dirty="0">
                <a:latin typeface="Calibri" panose="020F0502020204030204" pitchFamily="34" charset="0"/>
                <a:ea typeface="Times New Roman" panose="02020603050405020304" pitchFamily="18" charset="0"/>
                <a:cs typeface="Calibri" panose="020F0502020204030204" pitchFamily="34" charset="0"/>
              </a:rPr>
              <a:t>34-bus standard radial distribution system .</a:t>
            </a:r>
          </a:p>
          <a:p>
            <a:pPr marL="285750" indent="-285750" algn="just">
              <a:spcAft>
                <a:spcPts val="600"/>
              </a:spcAft>
              <a:buFont typeface="Wingdings" panose="05000000000000000000" pitchFamily="2" charset="2"/>
              <a:buChar char="v"/>
            </a:pPr>
            <a:endParaRPr lang="en-US" sz="900" b="1" dirty="0">
              <a:latin typeface="Calibri" panose="020F0502020204030204" pitchFamily="34"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r>
              <a:rPr lang="en-US" sz="2600" b="1" dirty="0">
                <a:latin typeface="Calibri" panose="020F0502020204030204" pitchFamily="34" charset="0"/>
                <a:ea typeface="Times New Roman" panose="02020603050405020304" pitchFamily="18" charset="0"/>
                <a:cs typeface="Calibri" panose="020F0502020204030204" pitchFamily="34" charset="0"/>
              </a:rPr>
              <a:t>East Delta </a:t>
            </a:r>
            <a:r>
              <a:rPr lang="en-US" sz="2600" b="1" dirty="0">
                <a:latin typeface="Calibri" panose="020F0502020204030204" pitchFamily="34" charset="0"/>
                <a:cs typeface="Calibri" panose="020F0502020204030204" pitchFamily="34" charset="0"/>
              </a:rPr>
              <a:t>Network</a:t>
            </a:r>
            <a:r>
              <a:rPr lang="en-US" sz="2600" b="1" dirty="0">
                <a:latin typeface="Calibri" panose="020F0502020204030204" pitchFamily="34" charset="0"/>
                <a:ea typeface="Times New Roman" panose="02020603050405020304" pitchFamily="18" charset="0"/>
                <a:cs typeface="Calibri" panose="020F0502020204030204" pitchFamily="34" charset="0"/>
              </a:rPr>
              <a:t> (EDN) radial distribution system as a part of the Unified Egyptian Network (UEN).</a:t>
            </a:r>
          </a:p>
          <a:p>
            <a:pPr marL="571500" indent="-571500">
              <a:lnSpc>
                <a:spcPct val="150000"/>
              </a:lnSpc>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Objective functions</a:t>
            </a:r>
          </a:p>
          <a:p>
            <a:pPr marL="285750" indent="-285750" algn="just">
              <a:lnSpc>
                <a:spcPct val="150000"/>
              </a:lnSpc>
              <a:buFont typeface="Wingdings" panose="05000000000000000000" pitchFamily="2" charset="2"/>
              <a:buChar char="v"/>
            </a:pPr>
            <a:r>
              <a:rPr lang="en-US" sz="2600" b="1" dirty="0">
                <a:latin typeface="Calibri" panose="020F0502020204030204" pitchFamily="34" charset="0"/>
                <a:ea typeface="Times New Roman" panose="02020603050405020304" pitchFamily="18" charset="0"/>
                <a:cs typeface="Calibri" panose="020F0502020204030204" pitchFamily="34" charset="0"/>
              </a:rPr>
              <a:t>Total power loss minimization </a:t>
            </a:r>
          </a:p>
          <a:p>
            <a:pPr marL="285750" indent="-285750" algn="just">
              <a:lnSpc>
                <a:spcPct val="150000"/>
              </a:lnSpc>
              <a:buFont typeface="Wingdings" panose="05000000000000000000" pitchFamily="2" charset="2"/>
              <a:buChar char="v"/>
            </a:pPr>
            <a:r>
              <a:rPr lang="en-US" sz="2600" b="1" dirty="0">
                <a:latin typeface="Calibri" panose="020F0502020204030204" pitchFamily="34" charset="0"/>
                <a:ea typeface="Times New Roman" panose="02020603050405020304" pitchFamily="18" charset="0"/>
                <a:cs typeface="Calibri" panose="020F0502020204030204" pitchFamily="34" charset="0"/>
              </a:rPr>
              <a:t>Total voltage deviation minimization</a:t>
            </a:r>
          </a:p>
          <a:p>
            <a:pPr marL="285750" indent="-285750" algn="just">
              <a:buFont typeface="Wingdings" panose="05000000000000000000" pitchFamily="2" charset="2"/>
              <a:buChar char="v"/>
            </a:pPr>
            <a:endParaRPr lang="en-US" sz="2800" b="1" u="sng" dirty="0">
              <a:solidFill>
                <a:srgbClr val="FFFF00"/>
              </a:solidFill>
              <a:latin typeface="Calibri" panose="020F0502020204030204" pitchFamily="34"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endParaRPr lang="en-US" sz="2600" b="1"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858525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 calcmode="lin" valueType="num">
                                      <p:cBhvr additive="base">
                                        <p:cTn id="2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 calcmode="lin" valueType="num">
                                      <p:cBhvr additive="base">
                                        <p:cTn id="2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 calcmode="lin" valueType="num">
                                      <p:cBhvr additive="base">
                                        <p:cTn id="3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anim calcmode="lin" valueType="num">
                                      <p:cBhvr additive="base">
                                        <p:cTn id="3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anim calcmode="lin" valueType="num">
                                      <p:cBhvr additive="base">
                                        <p:cTn id="4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FDAC6-E4C5-4875-A201-63B276DD3BED}"/>
              </a:ext>
            </a:extLst>
          </p:cNvPr>
          <p:cNvSpPr/>
          <p:nvPr/>
        </p:nvSpPr>
        <p:spPr>
          <a:xfrm>
            <a:off x="0" y="673783"/>
            <a:ext cx="3649057" cy="920252"/>
          </a:xfrm>
          <a:prstGeom prst="rect">
            <a:avLst/>
          </a:prstGeom>
        </p:spPr>
        <p:txBody>
          <a:bodyPr wrap="square">
            <a:spAutoFit/>
          </a:bodyPr>
          <a:lstStyle/>
          <a:p>
            <a:pPr marL="571500" indent="-571500">
              <a:lnSpc>
                <a:spcPct val="150000"/>
              </a:lnSpc>
              <a:spcBef>
                <a:spcPts val="300"/>
              </a:spcBef>
              <a:buFont typeface="Wingdings" panose="05000000000000000000" pitchFamily="2" charset="2"/>
              <a:buChar char="q"/>
            </a:pPr>
            <a:r>
              <a:rPr lang="en-US" sz="4000" b="1" u="sng" dirty="0">
                <a:solidFill>
                  <a:srgbClr val="00B0F0"/>
                </a:solidFill>
                <a:latin typeface="Calibri" panose="020F0502020204030204" pitchFamily="34" charset="0"/>
                <a:cs typeface="Calibri" panose="020F0502020204030204" pitchFamily="34" charset="0"/>
              </a:rPr>
              <a:t>Case Studies </a:t>
            </a:r>
          </a:p>
        </p:txBody>
      </p:sp>
      <p:sp>
        <p:nvSpPr>
          <p:cNvPr id="2" name="Rectangle 1">
            <a:extLst>
              <a:ext uri="{FF2B5EF4-FFF2-40B4-BE49-F238E27FC236}">
                <a16:creationId xmlns:a16="http://schemas.microsoft.com/office/drawing/2014/main" id="{006B8721-5E40-4D1C-920B-EE393B4D3EB9}"/>
              </a:ext>
            </a:extLst>
          </p:cNvPr>
          <p:cNvSpPr/>
          <p:nvPr/>
        </p:nvSpPr>
        <p:spPr>
          <a:xfrm>
            <a:off x="0" y="1861418"/>
            <a:ext cx="12192000" cy="5293757"/>
          </a:xfrm>
          <a:prstGeom prst="rect">
            <a:avLst/>
          </a:prstGeom>
        </p:spPr>
        <p:txBody>
          <a:bodyPr wrap="square">
            <a:spAutoFit/>
          </a:bodyPr>
          <a:lstStyle/>
          <a:p>
            <a:pPr marL="285750" indent="-285750">
              <a:spcAft>
                <a:spcPts val="2400"/>
              </a:spcAft>
              <a:buFont typeface="Wingdings" panose="05000000000000000000" pitchFamily="2" charset="2"/>
              <a:buChar char="v"/>
            </a:pPr>
            <a:r>
              <a:rPr lang="en-US" sz="2600" b="1" u="sng" dirty="0">
                <a:solidFill>
                  <a:schemeClr val="accent2">
                    <a:lumMod val="60000"/>
                    <a:lumOff val="40000"/>
                  </a:schemeClr>
                </a:solidFill>
              </a:rPr>
              <a:t>Case 0</a:t>
            </a:r>
            <a:r>
              <a:rPr lang="en-US" sz="2600" b="1" dirty="0"/>
              <a:t>:  Without DGs and capacitors (i.e., the BFS algorithm results).</a:t>
            </a:r>
          </a:p>
          <a:p>
            <a:pPr marL="285750" indent="-285750">
              <a:spcAft>
                <a:spcPts val="2400"/>
              </a:spcAft>
              <a:buFont typeface="Wingdings" panose="05000000000000000000" pitchFamily="2" charset="2"/>
              <a:buChar char="v"/>
            </a:pPr>
            <a:r>
              <a:rPr lang="en-US" sz="2600" b="1" u="sng" dirty="0">
                <a:solidFill>
                  <a:schemeClr val="accent2">
                    <a:lumMod val="60000"/>
                    <a:lumOff val="40000"/>
                  </a:schemeClr>
                </a:solidFill>
              </a:rPr>
              <a:t>Case 1</a:t>
            </a:r>
            <a:r>
              <a:rPr lang="en-US" sz="2600" b="1" dirty="0"/>
              <a:t>:  With only DGs operating at unity power factor (</a:t>
            </a:r>
            <a:r>
              <a:rPr lang="en-US" sz="2600" b="1" dirty="0" err="1"/>
              <a:t>p.f</a:t>
            </a:r>
            <a:r>
              <a:rPr lang="en-US" sz="2600" b="1" dirty="0"/>
              <a:t>.)</a:t>
            </a:r>
          </a:p>
          <a:p>
            <a:pPr marL="285750" indent="-285750">
              <a:spcAft>
                <a:spcPts val="2400"/>
              </a:spcAft>
              <a:buFont typeface="Wingdings" panose="05000000000000000000" pitchFamily="2" charset="2"/>
              <a:buChar char="v"/>
            </a:pPr>
            <a:r>
              <a:rPr lang="en-US" sz="2600" b="1" u="sng" dirty="0">
                <a:solidFill>
                  <a:schemeClr val="accent2">
                    <a:lumMod val="60000"/>
                    <a:lumOff val="40000"/>
                  </a:schemeClr>
                </a:solidFill>
              </a:rPr>
              <a:t>Case 2</a:t>
            </a:r>
            <a:r>
              <a:rPr lang="en-US" sz="2600" b="1" dirty="0"/>
              <a:t>: With only DGs operating at </a:t>
            </a:r>
            <a:r>
              <a:rPr lang="en-US" sz="2600" b="1" dirty="0" err="1"/>
              <a:t>p.f</a:t>
            </a:r>
            <a:r>
              <a:rPr lang="en-US" sz="2600" b="1" dirty="0"/>
              <a:t>. = 0.9, means that active and reactive power injections.</a:t>
            </a:r>
          </a:p>
          <a:p>
            <a:pPr marL="285750" indent="-285750">
              <a:spcAft>
                <a:spcPts val="2400"/>
              </a:spcAft>
              <a:buFont typeface="Wingdings" panose="05000000000000000000" pitchFamily="2" charset="2"/>
              <a:buChar char="v"/>
            </a:pPr>
            <a:r>
              <a:rPr lang="en-US" sz="2600" b="1" u="sng" dirty="0">
                <a:solidFill>
                  <a:schemeClr val="accent2">
                    <a:lumMod val="60000"/>
                    <a:lumOff val="40000"/>
                  </a:schemeClr>
                </a:solidFill>
              </a:rPr>
              <a:t>Case 3</a:t>
            </a:r>
            <a:r>
              <a:rPr lang="en-US" sz="2600" b="1" dirty="0"/>
              <a:t>:</a:t>
            </a:r>
            <a:r>
              <a:rPr lang="en-US" sz="2800" dirty="0">
                <a:latin typeface="Times New Roman" panose="02020603050405020304" pitchFamily="18" charset="0"/>
                <a:ea typeface="Times New Roman" panose="02020603050405020304" pitchFamily="18" charset="0"/>
                <a:cs typeface="Arial" panose="020B0604020202020204" pitchFamily="34" charset="0"/>
              </a:rPr>
              <a:t> </a:t>
            </a:r>
            <a:r>
              <a:rPr lang="en-US" sz="2600" b="1" dirty="0"/>
              <a:t>With only capacitors, means that only reactive power injections.</a:t>
            </a:r>
          </a:p>
          <a:p>
            <a:pPr marL="285750" indent="-285750">
              <a:spcAft>
                <a:spcPts val="2400"/>
              </a:spcAft>
              <a:buFont typeface="Wingdings" panose="05000000000000000000" pitchFamily="2" charset="2"/>
              <a:buChar char="v"/>
            </a:pPr>
            <a:r>
              <a:rPr lang="en-US" sz="2600" b="1" u="sng" dirty="0">
                <a:solidFill>
                  <a:schemeClr val="accent2">
                    <a:lumMod val="60000"/>
                    <a:lumOff val="40000"/>
                  </a:schemeClr>
                </a:solidFill>
              </a:rPr>
              <a:t>Case 4: </a:t>
            </a:r>
            <a:r>
              <a:rPr lang="en-US" sz="2600" b="1" dirty="0"/>
              <a:t>with both DGs at unity power factor and capacitors.</a:t>
            </a:r>
          </a:p>
          <a:p>
            <a:pPr marL="285750" indent="-285750">
              <a:spcAft>
                <a:spcPts val="2400"/>
              </a:spcAft>
              <a:buFont typeface="Wingdings" panose="05000000000000000000" pitchFamily="2" charset="2"/>
              <a:buChar char="v"/>
            </a:pPr>
            <a:r>
              <a:rPr lang="en-US" sz="2600" b="1" u="sng" dirty="0">
                <a:solidFill>
                  <a:schemeClr val="accent2">
                    <a:lumMod val="60000"/>
                    <a:lumOff val="40000"/>
                  </a:schemeClr>
                </a:solidFill>
              </a:rPr>
              <a:t>Case 5</a:t>
            </a:r>
            <a:r>
              <a:rPr lang="en-US" sz="2800" dirty="0">
                <a:latin typeface="Times New Roman" panose="02020603050405020304" pitchFamily="18" charset="0"/>
                <a:ea typeface="Times New Roman" panose="02020603050405020304" pitchFamily="18" charset="0"/>
                <a:cs typeface="Arial" panose="020B0604020202020204" pitchFamily="34" charset="0"/>
              </a:rPr>
              <a:t>: </a:t>
            </a:r>
            <a:r>
              <a:rPr lang="en-US" sz="2600" b="1" dirty="0"/>
              <a:t>with DGs at power factor .9 and capacitors</a:t>
            </a:r>
          </a:p>
          <a:p>
            <a:pPr marL="285750" indent="-285750">
              <a:spcAft>
                <a:spcPts val="2400"/>
              </a:spcAft>
              <a:buFont typeface="Wingdings" panose="05000000000000000000" pitchFamily="2" charset="2"/>
              <a:buChar char="v"/>
            </a:pPr>
            <a:endParaRPr lang="en-US" sz="2600" b="1" dirty="0"/>
          </a:p>
        </p:txBody>
      </p:sp>
      <p:sp>
        <p:nvSpPr>
          <p:cNvPr id="6" name="WordArt 4">
            <a:extLst>
              <a:ext uri="{FF2B5EF4-FFF2-40B4-BE49-F238E27FC236}">
                <a16:creationId xmlns:a16="http://schemas.microsoft.com/office/drawing/2014/main" id="{CC144890-F5ED-44C6-B3B7-360AC91EE13D}"/>
              </a:ext>
            </a:extLst>
          </p:cNvPr>
          <p:cNvSpPr>
            <a:spLocks noChangeArrowheads="1" noChangeShapeType="1" noTextEdit="1"/>
          </p:cNvSpPr>
          <p:nvPr/>
        </p:nvSpPr>
        <p:spPr bwMode="auto">
          <a:xfrm>
            <a:off x="3028043" y="130629"/>
            <a:ext cx="6304643" cy="543154"/>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APPLICATIONS AND RESULTS</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355164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 calcmode="lin" valueType="num">
                                      <p:cBhvr additive="base">
                                        <p:cTn id="21"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 calcmode="lin" valueType="num">
                                      <p:cBhvr additive="base">
                                        <p:cTn id="2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 calcmode="lin" valueType="num">
                                      <p:cBhvr additive="base">
                                        <p:cTn id="3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anim calcmode="lin" valueType="num">
                                      <p:cBhvr additive="base">
                                        <p:cTn id="3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
                                            <p:txEl>
                                              <p:pRg st="4" end="4"/>
                                            </p:txEl>
                                          </p:spTgt>
                                        </p:tgtEl>
                                        <p:attrNameLst>
                                          <p:attrName>style.visibility</p:attrName>
                                        </p:attrNameLst>
                                      </p:cBhvr>
                                      <p:to>
                                        <p:strVal val="visible"/>
                                      </p:to>
                                    </p:set>
                                    <p:anim calcmode="lin" valueType="num">
                                      <p:cBhvr additive="base">
                                        <p:cTn id="4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
                                            <p:txEl>
                                              <p:pRg st="5" end="5"/>
                                            </p:txEl>
                                          </p:spTgt>
                                        </p:tgtEl>
                                        <p:attrNameLst>
                                          <p:attrName>style.visibility</p:attrName>
                                        </p:attrNameLst>
                                      </p:cBhvr>
                                      <p:to>
                                        <p:strVal val="visible"/>
                                      </p:to>
                                    </p:set>
                                    <p:anim calcmode="lin" valueType="num">
                                      <p:cBhvr additive="base">
                                        <p:cTn id="5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(case 1)</a:t>
            </a:r>
          </a:p>
        </p:txBody>
      </p:sp>
      <p:graphicFrame>
        <p:nvGraphicFramePr>
          <p:cNvPr id="8" name="Table 7">
            <a:extLst>
              <a:ext uri="{FF2B5EF4-FFF2-40B4-BE49-F238E27FC236}">
                <a16:creationId xmlns:a16="http://schemas.microsoft.com/office/drawing/2014/main" id="{3D203D30-1010-8E0A-76D0-6D81F3F7BC73}"/>
              </a:ext>
            </a:extLst>
          </p:cNvPr>
          <p:cNvGraphicFramePr>
            <a:graphicFrameLocks noGrp="1"/>
          </p:cNvGraphicFramePr>
          <p:nvPr>
            <p:extLst>
              <p:ext uri="{D42A27DB-BD31-4B8C-83A1-F6EECF244321}">
                <p14:modId xmlns:p14="http://schemas.microsoft.com/office/powerpoint/2010/main" val="3053759571"/>
              </p:ext>
            </p:extLst>
          </p:nvPr>
        </p:nvGraphicFramePr>
        <p:xfrm>
          <a:off x="1066800" y="1211580"/>
          <a:ext cx="8869680" cy="5213870"/>
        </p:xfrm>
        <a:graphic>
          <a:graphicData uri="http://schemas.openxmlformats.org/drawingml/2006/table">
            <a:tbl>
              <a:tblPr firstRow="1" firstCol="1" bandRow="1">
                <a:tableStyleId>{5C22544A-7EE6-4342-B048-85BDC9FD1C3A}</a:tableStyleId>
              </a:tblPr>
              <a:tblGrid>
                <a:gridCol w="1745161">
                  <a:extLst>
                    <a:ext uri="{9D8B030D-6E8A-4147-A177-3AD203B41FA5}">
                      <a16:colId xmlns:a16="http://schemas.microsoft.com/office/drawing/2014/main" val="2442168765"/>
                    </a:ext>
                  </a:extLst>
                </a:gridCol>
                <a:gridCol w="1133245">
                  <a:extLst>
                    <a:ext uri="{9D8B030D-6E8A-4147-A177-3AD203B41FA5}">
                      <a16:colId xmlns:a16="http://schemas.microsoft.com/office/drawing/2014/main" val="1764890969"/>
                    </a:ext>
                  </a:extLst>
                </a:gridCol>
                <a:gridCol w="629678">
                  <a:extLst>
                    <a:ext uri="{9D8B030D-6E8A-4147-A177-3AD203B41FA5}">
                      <a16:colId xmlns:a16="http://schemas.microsoft.com/office/drawing/2014/main" val="388285768"/>
                    </a:ext>
                  </a:extLst>
                </a:gridCol>
                <a:gridCol w="629678">
                  <a:extLst>
                    <a:ext uri="{9D8B030D-6E8A-4147-A177-3AD203B41FA5}">
                      <a16:colId xmlns:a16="http://schemas.microsoft.com/office/drawing/2014/main" val="1645878032"/>
                    </a:ext>
                  </a:extLst>
                </a:gridCol>
                <a:gridCol w="629678">
                  <a:extLst>
                    <a:ext uri="{9D8B030D-6E8A-4147-A177-3AD203B41FA5}">
                      <a16:colId xmlns:a16="http://schemas.microsoft.com/office/drawing/2014/main" val="3427215222"/>
                    </a:ext>
                  </a:extLst>
                </a:gridCol>
                <a:gridCol w="629678">
                  <a:extLst>
                    <a:ext uri="{9D8B030D-6E8A-4147-A177-3AD203B41FA5}">
                      <a16:colId xmlns:a16="http://schemas.microsoft.com/office/drawing/2014/main" val="1095067185"/>
                    </a:ext>
                  </a:extLst>
                </a:gridCol>
                <a:gridCol w="629678">
                  <a:extLst>
                    <a:ext uri="{9D8B030D-6E8A-4147-A177-3AD203B41FA5}">
                      <a16:colId xmlns:a16="http://schemas.microsoft.com/office/drawing/2014/main" val="1824290670"/>
                    </a:ext>
                  </a:extLst>
                </a:gridCol>
                <a:gridCol w="629678">
                  <a:extLst>
                    <a:ext uri="{9D8B030D-6E8A-4147-A177-3AD203B41FA5}">
                      <a16:colId xmlns:a16="http://schemas.microsoft.com/office/drawing/2014/main" val="1402129319"/>
                    </a:ext>
                  </a:extLst>
                </a:gridCol>
                <a:gridCol w="503567">
                  <a:extLst>
                    <a:ext uri="{9D8B030D-6E8A-4147-A177-3AD203B41FA5}">
                      <a16:colId xmlns:a16="http://schemas.microsoft.com/office/drawing/2014/main" val="2468731178"/>
                    </a:ext>
                  </a:extLst>
                </a:gridCol>
                <a:gridCol w="503567">
                  <a:extLst>
                    <a:ext uri="{9D8B030D-6E8A-4147-A177-3AD203B41FA5}">
                      <a16:colId xmlns:a16="http://schemas.microsoft.com/office/drawing/2014/main" val="1533936907"/>
                    </a:ext>
                  </a:extLst>
                </a:gridCol>
                <a:gridCol w="603036">
                  <a:extLst>
                    <a:ext uri="{9D8B030D-6E8A-4147-A177-3AD203B41FA5}">
                      <a16:colId xmlns:a16="http://schemas.microsoft.com/office/drawing/2014/main" val="3727320073"/>
                    </a:ext>
                  </a:extLst>
                </a:gridCol>
                <a:gridCol w="603036">
                  <a:extLst>
                    <a:ext uri="{9D8B030D-6E8A-4147-A177-3AD203B41FA5}">
                      <a16:colId xmlns:a16="http://schemas.microsoft.com/office/drawing/2014/main" val="3382279444"/>
                    </a:ext>
                  </a:extLst>
                </a:gridCol>
              </a:tblGrid>
              <a:tr h="216112">
                <a:tc rowSpan="2">
                  <a:txBody>
                    <a:bodyPr/>
                    <a:lstStyle/>
                    <a:p>
                      <a:pPr marL="0" marR="0" algn="justLow">
                        <a:lnSpc>
                          <a:spcPct val="150000"/>
                        </a:lnSpc>
                        <a:spcBef>
                          <a:spcPts val="0"/>
                        </a:spcBef>
                        <a:spcAft>
                          <a:spcPts val="0"/>
                        </a:spcAft>
                      </a:pPr>
                      <a:r>
                        <a:rPr lang="en-US" sz="1050" dirty="0">
                          <a:effectLst/>
                        </a:rPr>
                        <a:t>Items</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rowSpan="2">
                  <a:txBody>
                    <a:bodyPr/>
                    <a:lstStyle/>
                    <a:p>
                      <a:pPr marL="0" marR="0" algn="justLow">
                        <a:lnSpc>
                          <a:spcPct val="150000"/>
                        </a:lnSpc>
                        <a:spcBef>
                          <a:spcPts val="0"/>
                        </a:spcBef>
                        <a:spcAft>
                          <a:spcPts val="0"/>
                        </a:spcAft>
                      </a:pPr>
                      <a:r>
                        <a:rPr lang="en-US" sz="1050">
                          <a:effectLst/>
                        </a:rPr>
                        <a:t>Un-compensated </a:t>
                      </a:r>
                      <a:endParaRPr lang="en-US" sz="1100">
                        <a:effectLst/>
                      </a:endParaRPr>
                    </a:p>
                    <a:p>
                      <a:pPr marL="0" marR="0" algn="justLow">
                        <a:lnSpc>
                          <a:spcPct val="150000"/>
                        </a:lnSpc>
                        <a:spcBef>
                          <a:spcPts val="0"/>
                        </a:spcBef>
                        <a:spcAft>
                          <a:spcPts val="0"/>
                        </a:spcAft>
                      </a:pPr>
                      <a:r>
                        <a:rPr lang="en-US" sz="1050">
                          <a:effectLst/>
                        </a:rPr>
                        <a:t>(Case 0)</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10">
                  <a:txBody>
                    <a:bodyPr/>
                    <a:lstStyle/>
                    <a:p>
                      <a:pPr marL="0" marR="0" algn="ctr">
                        <a:lnSpc>
                          <a:spcPct val="150000"/>
                        </a:lnSpc>
                        <a:spcBef>
                          <a:spcPts val="0"/>
                        </a:spcBef>
                        <a:spcAft>
                          <a:spcPts val="0"/>
                        </a:spcAft>
                      </a:pPr>
                      <a:r>
                        <a:rPr lang="en-US" sz="1050" dirty="0">
                          <a:effectLst/>
                        </a:rPr>
                        <a:t>Compensated (Case </a:t>
                      </a:r>
                      <a:r>
                        <a:rPr lang="ar-SA" sz="1050" dirty="0">
                          <a:effectLst/>
                        </a:rPr>
                        <a:t>1</a:t>
                      </a:r>
                      <a:r>
                        <a:rPr lang="en-US" sz="1050" dirty="0">
                          <a:effectLst/>
                        </a:rPr>
                        <a:t>)</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14451860"/>
                  </a:ext>
                </a:extLst>
              </a:tr>
              <a:tr h="536301">
                <a:tc vMerge="1">
                  <a:txBody>
                    <a:bodyPr/>
                    <a:lstStyle/>
                    <a:p>
                      <a:endParaRPr lang="en-US"/>
                    </a:p>
                  </a:txBody>
                  <a:tcPr/>
                </a:tc>
                <a:tc v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DPS [10]</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Analytical Method [11]</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MBFO</a:t>
                      </a:r>
                      <a:endParaRPr lang="en-US" sz="1100">
                        <a:effectLst/>
                      </a:endParaRPr>
                    </a:p>
                    <a:p>
                      <a:pPr marL="0" marR="0" algn="justLow">
                        <a:lnSpc>
                          <a:spcPct val="150000"/>
                        </a:lnSpc>
                        <a:spcBef>
                          <a:spcPts val="0"/>
                        </a:spcBef>
                        <a:spcAft>
                          <a:spcPts val="0"/>
                        </a:spcAft>
                      </a:pPr>
                      <a:r>
                        <a:rPr lang="en-US" sz="1050">
                          <a:effectLst/>
                        </a:rPr>
                        <a:t>[12]</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GA [13]</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Proposed procedure</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3737813370"/>
                  </a:ext>
                </a:extLst>
              </a:tr>
              <a:tr h="385881">
                <a:tc rowSpan="6">
                  <a:txBody>
                    <a:bodyPr/>
                    <a:lstStyle/>
                    <a:p>
                      <a:pPr marL="0" marR="0" algn="justLow">
                        <a:lnSpc>
                          <a:spcPct val="150000"/>
                        </a:lnSpc>
                        <a:spcBef>
                          <a:spcPts val="0"/>
                        </a:spcBef>
                        <a:spcAft>
                          <a:spcPts val="0"/>
                        </a:spcAft>
                      </a:pPr>
                      <a:r>
                        <a:rPr lang="en-US" sz="1050" dirty="0">
                          <a:effectLst/>
                        </a:rPr>
                        <a:t>Optimal locations and sizes of DGs (kW) </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rowSpan="6">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27</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2500</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dirty="0">
                          <a:effectLst/>
                        </a:rPr>
                        <a:t>21</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2884.8</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21</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2951.7</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4</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500</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ar-SA" sz="1050">
                          <a:effectLst/>
                        </a:rPr>
                        <a:t>23</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ar-SA" sz="1050">
                          <a:effectLst/>
                        </a:rPr>
                        <a:t>1847.5</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extLst>
                  <a:ext uri="{0D108BD9-81ED-4DB2-BD59-A6C34878D82A}">
                    <a16:rowId xmlns:a16="http://schemas.microsoft.com/office/drawing/2014/main" val="607298471"/>
                  </a:ext>
                </a:extLst>
              </a:tr>
              <a:tr h="385881">
                <a:tc vMerge="1">
                  <a:txBody>
                    <a:bodyPr/>
                    <a:lstStyle/>
                    <a:p>
                      <a:endParaRPr lang="en-US"/>
                    </a:p>
                  </a:txBody>
                  <a:tcPr/>
                </a:tc>
                <a:tc vMerge="1">
                  <a:txBody>
                    <a:bodyPr/>
                    <a:lstStyle/>
                    <a:p>
                      <a:endParaRPr lang="en-US"/>
                    </a:p>
                  </a:txBody>
                  <a:tcPr/>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7</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500</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ar-SA" sz="1050">
                          <a:effectLst/>
                        </a:rPr>
                        <a:t>31</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ar-SA" sz="1050">
                          <a:effectLst/>
                        </a:rPr>
                        <a:t>1152.5</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extLst>
                  <a:ext uri="{0D108BD9-81ED-4DB2-BD59-A6C34878D82A}">
                    <a16:rowId xmlns:a16="http://schemas.microsoft.com/office/drawing/2014/main" val="562428880"/>
                  </a:ext>
                </a:extLst>
              </a:tr>
              <a:tr h="385881">
                <a:tc vMerge="1">
                  <a:txBody>
                    <a:bodyPr/>
                    <a:lstStyle/>
                    <a:p>
                      <a:endParaRPr lang="en-US"/>
                    </a:p>
                  </a:txBody>
                  <a:tcPr/>
                </a:tc>
                <a:tc vMerge="1">
                  <a:txBody>
                    <a:bodyPr/>
                    <a:lstStyle/>
                    <a:p>
                      <a:endParaRPr lang="en-US"/>
                    </a:p>
                  </a:txBody>
                  <a:tcPr/>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dirty="0">
                          <a:effectLst/>
                        </a:rPr>
                        <a:t>17</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500</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extLst>
                  <a:ext uri="{0D108BD9-81ED-4DB2-BD59-A6C34878D82A}">
                    <a16:rowId xmlns:a16="http://schemas.microsoft.com/office/drawing/2014/main" val="1808845595"/>
                  </a:ext>
                </a:extLst>
              </a:tr>
              <a:tr h="385881">
                <a:tc vMerge="1">
                  <a:txBody>
                    <a:bodyPr/>
                    <a:lstStyle/>
                    <a:p>
                      <a:endParaRPr lang="en-US"/>
                    </a:p>
                  </a:txBody>
                  <a:tcPr/>
                </a:tc>
                <a:tc vMerge="1">
                  <a:txBody>
                    <a:bodyPr/>
                    <a:lstStyle/>
                    <a:p>
                      <a:endParaRPr lang="en-US"/>
                    </a:p>
                  </a:txBody>
                  <a:tcPr/>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21</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500</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extLst>
                  <a:ext uri="{0D108BD9-81ED-4DB2-BD59-A6C34878D82A}">
                    <a16:rowId xmlns:a16="http://schemas.microsoft.com/office/drawing/2014/main" val="1816583483"/>
                  </a:ext>
                </a:extLst>
              </a:tr>
              <a:tr h="385881">
                <a:tc vMerge="1">
                  <a:txBody>
                    <a:bodyPr/>
                    <a:lstStyle/>
                    <a:p>
                      <a:endParaRPr lang="en-US"/>
                    </a:p>
                  </a:txBody>
                  <a:tcPr/>
                </a:tc>
                <a:tc vMerge="1">
                  <a:txBody>
                    <a:bodyPr/>
                    <a:lstStyle/>
                    <a:p>
                      <a:endParaRPr lang="en-US"/>
                    </a:p>
                  </a:txBody>
                  <a:tcPr/>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25</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500</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extLst>
                  <a:ext uri="{0D108BD9-81ED-4DB2-BD59-A6C34878D82A}">
                    <a16:rowId xmlns:a16="http://schemas.microsoft.com/office/drawing/2014/main" val="1588952585"/>
                  </a:ext>
                </a:extLst>
              </a:tr>
              <a:tr h="385881">
                <a:tc vMerge="1">
                  <a:txBody>
                    <a:bodyPr/>
                    <a:lstStyle/>
                    <a:p>
                      <a:endParaRPr lang="en-US"/>
                    </a:p>
                  </a:txBody>
                  <a:tcPr/>
                </a:tc>
                <a:tc vMerge="1">
                  <a:txBody>
                    <a:bodyPr/>
                    <a:lstStyle/>
                    <a:p>
                      <a:endParaRPr lang="en-US"/>
                    </a:p>
                  </a:txBody>
                  <a:tcPr/>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28</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500</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extLst>
                  <a:ext uri="{0D108BD9-81ED-4DB2-BD59-A6C34878D82A}">
                    <a16:rowId xmlns:a16="http://schemas.microsoft.com/office/drawing/2014/main" val="3984307383"/>
                  </a:ext>
                </a:extLst>
              </a:tr>
              <a:tr h="216764">
                <a:tc>
                  <a:txBody>
                    <a:bodyPr/>
                    <a:lstStyle/>
                    <a:p>
                      <a:pPr marL="0" marR="0" algn="justLow">
                        <a:lnSpc>
                          <a:spcPct val="150000"/>
                        </a:lnSpc>
                        <a:spcBef>
                          <a:spcPts val="0"/>
                        </a:spcBef>
                        <a:spcAft>
                          <a:spcPts val="0"/>
                        </a:spcAft>
                      </a:pPr>
                      <a:r>
                        <a:rPr lang="en-US" sz="1050">
                          <a:effectLst/>
                        </a:rPr>
                        <a:t>Total size</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2">
                  <a:txBody>
                    <a:bodyPr/>
                    <a:lstStyle/>
                    <a:p>
                      <a:pPr marL="0" marR="0" algn="justLow">
                        <a:lnSpc>
                          <a:spcPct val="150000"/>
                        </a:lnSpc>
                        <a:spcBef>
                          <a:spcPts val="0"/>
                        </a:spcBef>
                        <a:spcAft>
                          <a:spcPts val="0"/>
                        </a:spcAft>
                      </a:pPr>
                      <a:r>
                        <a:rPr lang="en-US" sz="1050">
                          <a:effectLst/>
                        </a:rPr>
                        <a:t>2500</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2884.8</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2951.7</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3000</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ar-SA" sz="1050">
                          <a:effectLst/>
                        </a:rPr>
                        <a:t>3000</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1159714509"/>
                  </a:ext>
                </a:extLst>
              </a:tr>
              <a:tr h="251900">
                <a:tc>
                  <a:txBody>
                    <a:bodyPr/>
                    <a:lstStyle/>
                    <a:p>
                      <a:pPr marL="0" marR="0" algn="justLow">
                        <a:lnSpc>
                          <a:spcPct val="150000"/>
                        </a:lnSpc>
                        <a:spcBef>
                          <a:spcPts val="0"/>
                        </a:spcBef>
                        <a:spcAft>
                          <a:spcPts val="0"/>
                        </a:spcAft>
                      </a:pPr>
                      <a:r>
                        <a:rPr lang="en-US" sz="1050">
                          <a:effectLst/>
                        </a:rPr>
                        <a:t>Total losses (kW)  </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221.752</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2">
                  <a:txBody>
                    <a:bodyPr/>
                    <a:lstStyle/>
                    <a:p>
                      <a:pPr marL="0" marR="0" algn="justLow">
                        <a:lnSpc>
                          <a:spcPct val="150000"/>
                        </a:lnSpc>
                        <a:spcBef>
                          <a:spcPts val="0"/>
                        </a:spcBef>
                        <a:spcAft>
                          <a:spcPts val="0"/>
                        </a:spcAft>
                      </a:pPr>
                      <a:r>
                        <a:rPr lang="en-US" sz="1050">
                          <a:effectLst/>
                        </a:rPr>
                        <a:t>118.8</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93.838</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93.751</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83.84</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ar-SA" sz="1050">
                          <a:effectLst/>
                        </a:rPr>
                        <a:t>74.416</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3100373262"/>
                  </a:ext>
                </a:extLst>
              </a:tr>
              <a:tr h="251900">
                <a:tc>
                  <a:txBody>
                    <a:bodyPr/>
                    <a:lstStyle/>
                    <a:p>
                      <a:pPr marL="0" marR="0" algn="justLow">
                        <a:lnSpc>
                          <a:spcPct val="150000"/>
                        </a:lnSpc>
                        <a:spcBef>
                          <a:spcPts val="0"/>
                        </a:spcBef>
                        <a:spcAft>
                          <a:spcPts val="0"/>
                        </a:spcAft>
                      </a:pPr>
                      <a:r>
                        <a:rPr lang="en-US" sz="1050">
                          <a:effectLst/>
                        </a:rPr>
                        <a:t>TVD</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0.0483</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2">
                  <a:txBody>
                    <a:bodyPr/>
                    <a:lstStyle/>
                    <a:p>
                      <a:pPr marL="0" marR="0" algn="justLow">
                        <a:lnSpc>
                          <a:spcPct val="150000"/>
                        </a:lnSpc>
                        <a:spcBef>
                          <a:spcPts val="0"/>
                        </a:spcBef>
                        <a:spcAft>
                          <a:spcPts val="0"/>
                        </a:spcAft>
                      </a:pPr>
                      <a:r>
                        <a:rPr lang="en-US" sz="1050">
                          <a:effectLst/>
                        </a:rPr>
                        <a:t>0.0086</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0.0079</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0.0074</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0.0108</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0.0046</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4233032660"/>
                  </a:ext>
                </a:extLst>
              </a:tr>
              <a:tr h="519863">
                <a:tc>
                  <a:txBody>
                    <a:bodyPr/>
                    <a:lstStyle/>
                    <a:p>
                      <a:pPr marL="0" marR="0" algn="justLow">
                        <a:lnSpc>
                          <a:spcPct val="150000"/>
                        </a:lnSpc>
                        <a:spcBef>
                          <a:spcPts val="0"/>
                        </a:spcBef>
                        <a:spcAft>
                          <a:spcPts val="0"/>
                        </a:spcAft>
                      </a:pPr>
                      <a:r>
                        <a:rPr lang="en-US" sz="1050">
                          <a:effectLst/>
                        </a:rPr>
                        <a:t>Minimum bus voltage(p.u.)</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0.9417 (#27)</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2">
                  <a:txBody>
                    <a:bodyPr/>
                    <a:lstStyle/>
                    <a:p>
                      <a:pPr marL="0" marR="0" algn="justLow">
                        <a:lnSpc>
                          <a:spcPct val="150000"/>
                        </a:lnSpc>
                        <a:spcBef>
                          <a:spcPts val="0"/>
                        </a:spcBef>
                        <a:spcAft>
                          <a:spcPts val="0"/>
                        </a:spcAft>
                      </a:pPr>
                      <a:r>
                        <a:rPr lang="en-US" sz="1050">
                          <a:effectLst/>
                        </a:rPr>
                        <a:t>0.9750 (#34)</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0.9773 (#34)</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0.9777 (#34)</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0.9723 (#27)</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 0.9832 (#27)</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3846088568"/>
                  </a:ext>
                </a:extLst>
              </a:tr>
              <a:tr h="519863">
                <a:tc>
                  <a:txBody>
                    <a:bodyPr/>
                    <a:lstStyle/>
                    <a:p>
                      <a:pPr marL="0" marR="0" algn="justLow">
                        <a:lnSpc>
                          <a:spcPct val="150000"/>
                        </a:lnSpc>
                        <a:spcBef>
                          <a:spcPts val="0"/>
                        </a:spcBef>
                        <a:spcAft>
                          <a:spcPts val="0"/>
                        </a:spcAft>
                      </a:pPr>
                      <a:r>
                        <a:rPr lang="en-US" sz="1050">
                          <a:effectLst/>
                        </a:rPr>
                        <a:t>Maximum bus voltage(p.u.)</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0.9941 (#2)</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2">
                  <a:txBody>
                    <a:bodyPr/>
                    <a:lstStyle/>
                    <a:p>
                      <a:pPr marL="0" marR="0" algn="justLow">
                        <a:lnSpc>
                          <a:spcPct val="150000"/>
                        </a:lnSpc>
                        <a:spcBef>
                          <a:spcPts val="0"/>
                        </a:spcBef>
                        <a:spcAft>
                          <a:spcPts val="0"/>
                        </a:spcAft>
                      </a:pPr>
                      <a:r>
                        <a:rPr lang="en-US" sz="1050">
                          <a:effectLst/>
                        </a:rPr>
                        <a:t>1.0034 (#27)</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0.9971 (#2)</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0.9971 (#2)</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0.9972 (#2)</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a:t>
                      </a:r>
                      <a:r>
                        <a:rPr lang="ar-SA" sz="1050">
                          <a:effectLst/>
                        </a:rPr>
                        <a:t>9972</a:t>
                      </a:r>
                      <a:r>
                        <a:rPr lang="en-US" sz="1050">
                          <a:effectLst/>
                        </a:rPr>
                        <a:t> (#2)</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277950640"/>
                  </a:ext>
                </a:extLst>
              </a:tr>
              <a:tr h="385881">
                <a:tc>
                  <a:txBody>
                    <a:bodyPr/>
                    <a:lstStyle/>
                    <a:p>
                      <a:pPr marL="0" marR="0" algn="justLow">
                        <a:lnSpc>
                          <a:spcPct val="150000"/>
                        </a:lnSpc>
                        <a:spcBef>
                          <a:spcPts val="0"/>
                        </a:spcBef>
                        <a:spcAft>
                          <a:spcPts val="0"/>
                        </a:spcAft>
                      </a:pPr>
                      <a:r>
                        <a:rPr lang="en-US" sz="1050">
                          <a:effectLst/>
                        </a:rPr>
                        <a:t>Overall power factor</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0.85</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2">
                  <a:txBody>
                    <a:bodyPr/>
                    <a:lstStyle/>
                    <a:p>
                      <a:pPr marL="0" marR="0" algn="justLow">
                        <a:lnSpc>
                          <a:spcPct val="150000"/>
                        </a:lnSpc>
                        <a:spcBef>
                          <a:spcPts val="0"/>
                        </a:spcBef>
                        <a:spcAft>
                          <a:spcPts val="0"/>
                        </a:spcAft>
                      </a:pPr>
                      <a:r>
                        <a:rPr lang="en-US" sz="1050">
                          <a:effectLst/>
                        </a:rPr>
                        <a:t>0.5967</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0.5205</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0.5058</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0.4949</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dirty="0">
                          <a:effectLst/>
                        </a:rPr>
                        <a:t>0.</a:t>
                      </a:r>
                      <a:r>
                        <a:rPr lang="ar-SA" sz="1050" dirty="0">
                          <a:effectLst/>
                        </a:rPr>
                        <a:t>4949</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280111647"/>
                  </a:ext>
                </a:extLst>
              </a:tr>
            </a:tbl>
          </a:graphicData>
        </a:graphic>
      </p:graphicFrame>
    </p:spTree>
    <p:extLst>
      <p:ext uri="{BB962C8B-B14F-4D97-AF65-F5344CB8AC3E}">
        <p14:creationId xmlns:p14="http://schemas.microsoft.com/office/powerpoint/2010/main" val="76364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(case 2)</a:t>
            </a:r>
          </a:p>
        </p:txBody>
      </p:sp>
      <p:graphicFrame>
        <p:nvGraphicFramePr>
          <p:cNvPr id="3" name="Table 2">
            <a:extLst>
              <a:ext uri="{FF2B5EF4-FFF2-40B4-BE49-F238E27FC236}">
                <a16:creationId xmlns:a16="http://schemas.microsoft.com/office/drawing/2014/main" id="{FAB2F3B1-2A50-DFED-67E4-15A577A11ECC}"/>
              </a:ext>
            </a:extLst>
          </p:cNvPr>
          <p:cNvGraphicFramePr>
            <a:graphicFrameLocks noGrp="1"/>
          </p:cNvGraphicFramePr>
          <p:nvPr>
            <p:extLst>
              <p:ext uri="{D42A27DB-BD31-4B8C-83A1-F6EECF244321}">
                <p14:modId xmlns:p14="http://schemas.microsoft.com/office/powerpoint/2010/main" val="3476067534"/>
              </p:ext>
            </p:extLst>
          </p:nvPr>
        </p:nvGraphicFramePr>
        <p:xfrm>
          <a:off x="1325880" y="1346900"/>
          <a:ext cx="8229600" cy="5130097"/>
        </p:xfrm>
        <a:graphic>
          <a:graphicData uri="http://schemas.openxmlformats.org/drawingml/2006/table">
            <a:tbl>
              <a:tblPr firstRow="1" firstCol="1" bandRow="1">
                <a:tableStyleId>{5C22544A-7EE6-4342-B048-85BDC9FD1C3A}</a:tableStyleId>
              </a:tblPr>
              <a:tblGrid>
                <a:gridCol w="2150888">
                  <a:extLst>
                    <a:ext uri="{9D8B030D-6E8A-4147-A177-3AD203B41FA5}">
                      <a16:colId xmlns:a16="http://schemas.microsoft.com/office/drawing/2014/main" val="1931111816"/>
                    </a:ext>
                  </a:extLst>
                </a:gridCol>
                <a:gridCol w="1301242">
                  <a:extLst>
                    <a:ext uri="{9D8B030D-6E8A-4147-A177-3AD203B41FA5}">
                      <a16:colId xmlns:a16="http://schemas.microsoft.com/office/drawing/2014/main" val="3133683469"/>
                    </a:ext>
                  </a:extLst>
                </a:gridCol>
                <a:gridCol w="1012970">
                  <a:extLst>
                    <a:ext uri="{9D8B030D-6E8A-4147-A177-3AD203B41FA5}">
                      <a16:colId xmlns:a16="http://schemas.microsoft.com/office/drawing/2014/main" val="1574861435"/>
                    </a:ext>
                  </a:extLst>
                </a:gridCol>
                <a:gridCol w="869280">
                  <a:extLst>
                    <a:ext uri="{9D8B030D-6E8A-4147-A177-3AD203B41FA5}">
                      <a16:colId xmlns:a16="http://schemas.microsoft.com/office/drawing/2014/main" val="3797469258"/>
                    </a:ext>
                  </a:extLst>
                </a:gridCol>
                <a:gridCol w="1012078">
                  <a:extLst>
                    <a:ext uri="{9D8B030D-6E8A-4147-A177-3AD203B41FA5}">
                      <a16:colId xmlns:a16="http://schemas.microsoft.com/office/drawing/2014/main" val="1650972230"/>
                    </a:ext>
                  </a:extLst>
                </a:gridCol>
                <a:gridCol w="1012078">
                  <a:extLst>
                    <a:ext uri="{9D8B030D-6E8A-4147-A177-3AD203B41FA5}">
                      <a16:colId xmlns:a16="http://schemas.microsoft.com/office/drawing/2014/main" val="3282930018"/>
                    </a:ext>
                  </a:extLst>
                </a:gridCol>
                <a:gridCol w="871064">
                  <a:extLst>
                    <a:ext uri="{9D8B030D-6E8A-4147-A177-3AD203B41FA5}">
                      <a16:colId xmlns:a16="http://schemas.microsoft.com/office/drawing/2014/main" val="3028354889"/>
                    </a:ext>
                  </a:extLst>
                </a:gridCol>
              </a:tblGrid>
              <a:tr h="218541">
                <a:tc rowSpan="2">
                  <a:txBody>
                    <a:bodyPr/>
                    <a:lstStyle/>
                    <a:p>
                      <a:pPr marL="0" marR="0" algn="justLow">
                        <a:lnSpc>
                          <a:spcPct val="150000"/>
                        </a:lnSpc>
                        <a:spcBef>
                          <a:spcPts val="0"/>
                        </a:spcBef>
                        <a:spcAft>
                          <a:spcPts val="0"/>
                        </a:spcAft>
                      </a:pPr>
                      <a:r>
                        <a:rPr lang="en-US" sz="1000" dirty="0">
                          <a:effectLst/>
                        </a:rPr>
                        <a:t>Items</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rowSpan="2">
                  <a:txBody>
                    <a:bodyPr/>
                    <a:lstStyle/>
                    <a:p>
                      <a:pPr marL="0" marR="0" algn="justLow">
                        <a:lnSpc>
                          <a:spcPct val="150000"/>
                        </a:lnSpc>
                        <a:spcBef>
                          <a:spcPts val="0"/>
                        </a:spcBef>
                        <a:spcAft>
                          <a:spcPts val="0"/>
                        </a:spcAft>
                      </a:pPr>
                      <a:r>
                        <a:rPr lang="en-US" sz="1000">
                          <a:effectLst/>
                        </a:rPr>
                        <a:t>Un-compensated </a:t>
                      </a:r>
                      <a:endParaRPr lang="en-US" sz="1400">
                        <a:effectLst/>
                      </a:endParaRPr>
                    </a:p>
                    <a:p>
                      <a:pPr marL="0" marR="0" algn="justLow">
                        <a:lnSpc>
                          <a:spcPct val="150000"/>
                        </a:lnSpc>
                        <a:spcBef>
                          <a:spcPts val="0"/>
                        </a:spcBef>
                        <a:spcAft>
                          <a:spcPts val="0"/>
                        </a:spcAft>
                      </a:pPr>
                      <a:r>
                        <a:rPr lang="en-US" sz="1000">
                          <a:effectLst/>
                        </a:rPr>
                        <a:t>(Case </a:t>
                      </a:r>
                      <a:r>
                        <a:rPr lang="ar-SA" sz="1000">
                          <a:effectLst/>
                        </a:rPr>
                        <a:t>0</a:t>
                      </a: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gridSpan="5">
                  <a:txBody>
                    <a:bodyPr/>
                    <a:lstStyle/>
                    <a:p>
                      <a:pPr marL="0" marR="0" algn="ctr">
                        <a:lnSpc>
                          <a:spcPct val="150000"/>
                        </a:lnSpc>
                        <a:spcBef>
                          <a:spcPts val="0"/>
                        </a:spcBef>
                        <a:spcAft>
                          <a:spcPts val="0"/>
                        </a:spcAft>
                      </a:pPr>
                      <a:r>
                        <a:rPr lang="en-US" sz="1000" dirty="0">
                          <a:effectLst/>
                        </a:rPr>
                        <a:t>Compensated (Case </a:t>
                      </a:r>
                      <a:r>
                        <a:rPr lang="ar-SA" sz="1000" dirty="0">
                          <a:effectLst/>
                        </a:rPr>
                        <a:t>2</a:t>
                      </a:r>
                      <a:r>
                        <a:rPr lang="en-US" sz="10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85421678"/>
                  </a:ext>
                </a:extLst>
              </a:tr>
              <a:tr h="745495">
                <a:tc vMerge="1">
                  <a:txBody>
                    <a:bodyPr/>
                    <a:lstStyle/>
                    <a:p>
                      <a:endParaRPr lang="en-US"/>
                    </a:p>
                  </a:txBody>
                  <a:tcPr/>
                </a:tc>
                <a:tc vMerge="1">
                  <a:txBody>
                    <a:bodyPr/>
                    <a:lstStyle/>
                    <a:p>
                      <a:endParaRPr lang="en-US"/>
                    </a:p>
                  </a:txBody>
                  <a:tcPr/>
                </a:tc>
                <a:tc gridSpan="3">
                  <a:txBody>
                    <a:bodyPr/>
                    <a:lstStyle/>
                    <a:p>
                      <a:pPr marL="0" marR="0" algn="justLow">
                        <a:lnSpc>
                          <a:spcPct val="150000"/>
                        </a:lnSpc>
                        <a:spcBef>
                          <a:spcPts val="0"/>
                        </a:spcBef>
                        <a:spcAft>
                          <a:spcPts val="0"/>
                        </a:spcAft>
                      </a:pPr>
                      <a:r>
                        <a:rPr lang="en-US" sz="1000">
                          <a:effectLst/>
                        </a:rPr>
                        <a:t>Analytical Approach [18]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gridSpan="2">
                  <a:txBody>
                    <a:bodyPr/>
                    <a:lstStyle/>
                    <a:p>
                      <a:pPr marL="0" marR="0" algn="justLow">
                        <a:lnSpc>
                          <a:spcPct val="150000"/>
                        </a:lnSpc>
                        <a:spcBef>
                          <a:spcPts val="0"/>
                        </a:spcBef>
                        <a:spcAft>
                          <a:spcPts val="0"/>
                        </a:spcAft>
                      </a:pPr>
                      <a:r>
                        <a:rPr lang="en-US" sz="1000">
                          <a:effectLst/>
                        </a:rPr>
                        <a:t>Proposed procedure</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extLst>
                  <a:ext uri="{0D108BD9-81ED-4DB2-BD59-A6C34878D82A}">
                    <a16:rowId xmlns:a16="http://schemas.microsoft.com/office/drawing/2014/main" val="1291256918"/>
                  </a:ext>
                </a:extLst>
              </a:tr>
              <a:tr h="715746">
                <a:tc rowSpan="4">
                  <a:txBody>
                    <a:bodyPr/>
                    <a:lstStyle/>
                    <a:p>
                      <a:pPr marL="0" marR="0" algn="justLow">
                        <a:lnSpc>
                          <a:spcPct val="150000"/>
                        </a:lnSpc>
                        <a:spcBef>
                          <a:spcPts val="0"/>
                        </a:spcBef>
                        <a:spcAft>
                          <a:spcPts val="0"/>
                        </a:spcAft>
                      </a:pPr>
                      <a:r>
                        <a:rPr lang="en-US" sz="1000">
                          <a:effectLst/>
                        </a:rPr>
                        <a:t>Optimal locations and sizes of DGs (kW, kVAR)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rowSpan="4">
                  <a:txBody>
                    <a:bodyPr/>
                    <a:lstStyle/>
                    <a:p>
                      <a:pPr marL="0" marR="0" algn="justLow">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Locations</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DG Size (kW)</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Locations</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DG size (kW)</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extLst>
                  <a:ext uri="{0D108BD9-81ED-4DB2-BD59-A6C34878D82A}">
                    <a16:rowId xmlns:a16="http://schemas.microsoft.com/office/drawing/2014/main" val="2769527797"/>
                  </a:ext>
                </a:extLst>
              </a:tr>
              <a:tr h="467246">
                <a:tc vMerge="1">
                  <a:txBody>
                    <a:bodyPr/>
                    <a:lstStyle/>
                    <a:p>
                      <a:endParaRPr lang="en-US"/>
                    </a:p>
                  </a:txBody>
                  <a:tcPr/>
                </a:tc>
                <a:tc vMerge="1">
                  <a:txBody>
                    <a:bodyPr/>
                    <a:lstStyle/>
                    <a:p>
                      <a:endParaRPr lang="en-US"/>
                    </a:p>
                  </a:txBody>
                  <a:tcPr/>
                </a:tc>
                <a:tc>
                  <a:txBody>
                    <a:bodyPr/>
                    <a:lstStyle/>
                    <a:p>
                      <a:pPr marL="0" marR="0" algn="justLow">
                        <a:lnSpc>
                          <a:spcPct val="150000"/>
                        </a:lnSpc>
                        <a:spcBef>
                          <a:spcPts val="0"/>
                        </a:spcBef>
                        <a:spcAft>
                          <a:spcPts val="0"/>
                        </a:spcAft>
                      </a:pPr>
                      <a:r>
                        <a:rPr lang="en-US" sz="1000">
                          <a:effectLst/>
                        </a:rPr>
                        <a:t>20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3231.8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23</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1863.3</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extLst>
                  <a:ext uri="{0D108BD9-81ED-4DB2-BD59-A6C34878D82A}">
                    <a16:rowId xmlns:a16="http://schemas.microsoft.com/office/drawing/2014/main" val="3686403006"/>
                  </a:ext>
                </a:extLst>
              </a:tr>
              <a:tr h="462542">
                <a:tc vMerge="1">
                  <a:txBody>
                    <a:bodyPr/>
                    <a:lstStyle/>
                    <a:p>
                      <a:endParaRPr lang="en-US"/>
                    </a:p>
                  </a:txBody>
                  <a:tcPr/>
                </a:tc>
                <a:tc vMerge="1">
                  <a:txBody>
                    <a:bodyPr/>
                    <a:lstStyle/>
                    <a:p>
                      <a:endParaRPr lang="en-US"/>
                    </a:p>
                  </a:txBody>
                  <a:tcPr/>
                </a:tc>
                <a:tc>
                  <a:txBody>
                    <a:bodyPr/>
                    <a:lstStyle/>
                    <a:p>
                      <a:pPr marL="0" marR="0" algn="justLow">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10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1136.7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extLst>
                  <a:ext uri="{0D108BD9-81ED-4DB2-BD59-A6C34878D82A}">
                    <a16:rowId xmlns:a16="http://schemas.microsoft.com/office/drawing/2014/main" val="1248067996"/>
                  </a:ext>
                </a:extLst>
              </a:tr>
              <a:tr h="218749">
                <a:tc vMerge="1">
                  <a:txBody>
                    <a:bodyPr/>
                    <a:lstStyle/>
                    <a:p>
                      <a:endParaRPr lang="en-US"/>
                    </a:p>
                  </a:txBody>
                  <a:tcPr/>
                </a:tc>
                <a:tc vMerge="1">
                  <a:txBody>
                    <a:bodyPr/>
                    <a:lstStyle/>
                    <a:p>
                      <a:endParaRPr lang="en-US"/>
                    </a:p>
                  </a:txBody>
                  <a:tcPr/>
                </a:tc>
                <a:tc>
                  <a:txBody>
                    <a:bodyPr/>
                    <a:lstStyle/>
                    <a:p>
                      <a:pPr marL="0" marR="0" algn="justLow">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extLst>
                  <a:ext uri="{0D108BD9-81ED-4DB2-BD59-A6C34878D82A}">
                    <a16:rowId xmlns:a16="http://schemas.microsoft.com/office/drawing/2014/main" val="708825922"/>
                  </a:ext>
                </a:extLst>
              </a:tr>
              <a:tr h="467246">
                <a:tc>
                  <a:txBody>
                    <a:bodyPr/>
                    <a:lstStyle/>
                    <a:p>
                      <a:pPr marL="0" marR="0" algn="justLow">
                        <a:lnSpc>
                          <a:spcPct val="150000"/>
                        </a:lnSpc>
                        <a:spcBef>
                          <a:spcPts val="0"/>
                        </a:spcBef>
                        <a:spcAft>
                          <a:spcPts val="0"/>
                        </a:spcAft>
                      </a:pPr>
                      <a:r>
                        <a:rPr lang="en-US" sz="1000">
                          <a:effectLst/>
                        </a:rPr>
                        <a:t>Total size</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3231.8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3000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extLst>
                  <a:ext uri="{0D108BD9-81ED-4DB2-BD59-A6C34878D82A}">
                    <a16:rowId xmlns:a16="http://schemas.microsoft.com/office/drawing/2014/main" val="1629266151"/>
                  </a:ext>
                </a:extLst>
              </a:tr>
              <a:tr h="218749">
                <a:tc>
                  <a:txBody>
                    <a:bodyPr/>
                    <a:lstStyle/>
                    <a:p>
                      <a:pPr marL="0" marR="0" algn="justLow">
                        <a:lnSpc>
                          <a:spcPct val="150000"/>
                        </a:lnSpc>
                        <a:spcBef>
                          <a:spcPts val="0"/>
                        </a:spcBef>
                        <a:spcAft>
                          <a:spcPts val="0"/>
                        </a:spcAft>
                      </a:pPr>
                      <a:r>
                        <a:rPr lang="en-US" sz="1000">
                          <a:effectLst/>
                        </a:rPr>
                        <a:t>Total losses (kW)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221.752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gridSpan="3">
                  <a:txBody>
                    <a:bodyPr/>
                    <a:lstStyle/>
                    <a:p>
                      <a:pPr marL="0" marR="0" algn="justLow">
                        <a:lnSpc>
                          <a:spcPct val="150000"/>
                        </a:lnSpc>
                        <a:spcBef>
                          <a:spcPts val="0"/>
                        </a:spcBef>
                        <a:spcAft>
                          <a:spcPts val="0"/>
                        </a:spcAft>
                      </a:pPr>
                      <a:r>
                        <a:rPr lang="en-US" sz="1000">
                          <a:effectLst/>
                        </a:rPr>
                        <a:t>49.415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gridSpan="2">
                  <a:txBody>
                    <a:bodyPr/>
                    <a:lstStyle/>
                    <a:p>
                      <a:pPr marL="0" marR="0" algn="justLow">
                        <a:lnSpc>
                          <a:spcPct val="150000"/>
                        </a:lnSpc>
                        <a:spcBef>
                          <a:spcPts val="0"/>
                        </a:spcBef>
                        <a:spcAft>
                          <a:spcPts val="0"/>
                        </a:spcAft>
                      </a:pPr>
                      <a:r>
                        <a:rPr lang="en-US" sz="1000">
                          <a:effectLst/>
                        </a:rPr>
                        <a:t>25.348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extLst>
                  <a:ext uri="{0D108BD9-81ED-4DB2-BD59-A6C34878D82A}">
                    <a16:rowId xmlns:a16="http://schemas.microsoft.com/office/drawing/2014/main" val="797736588"/>
                  </a:ext>
                </a:extLst>
              </a:tr>
              <a:tr h="218749">
                <a:tc>
                  <a:txBody>
                    <a:bodyPr/>
                    <a:lstStyle/>
                    <a:p>
                      <a:pPr marL="0" marR="0" algn="justLow">
                        <a:lnSpc>
                          <a:spcPct val="150000"/>
                        </a:lnSpc>
                        <a:spcBef>
                          <a:spcPts val="0"/>
                        </a:spcBef>
                        <a:spcAft>
                          <a:spcPts val="0"/>
                        </a:spcAft>
                      </a:pPr>
                      <a:r>
                        <a:rPr lang="en-US" sz="1000">
                          <a:effectLst/>
                        </a:rPr>
                        <a:t>TVD</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0.0483</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gridSpan="3">
                  <a:txBody>
                    <a:bodyPr/>
                    <a:lstStyle/>
                    <a:p>
                      <a:pPr marL="0" marR="0" algn="justLow">
                        <a:lnSpc>
                          <a:spcPct val="150000"/>
                        </a:lnSpc>
                        <a:spcBef>
                          <a:spcPts val="0"/>
                        </a:spcBef>
                        <a:spcAft>
                          <a:spcPts val="0"/>
                        </a:spcAft>
                      </a:pPr>
                      <a:r>
                        <a:rPr lang="en-US" sz="1000">
                          <a:effectLst/>
                        </a:rPr>
                        <a:t>0.004</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gridSpan="2">
                  <a:txBody>
                    <a:bodyPr/>
                    <a:lstStyle/>
                    <a:p>
                      <a:pPr marL="0" marR="0" algn="justLow">
                        <a:lnSpc>
                          <a:spcPct val="150000"/>
                        </a:lnSpc>
                        <a:spcBef>
                          <a:spcPts val="0"/>
                        </a:spcBef>
                        <a:spcAft>
                          <a:spcPts val="0"/>
                        </a:spcAft>
                      </a:pPr>
                      <a:r>
                        <a:rPr lang="en-US" sz="1000">
                          <a:effectLst/>
                        </a:rPr>
                        <a:t>0.0023</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extLst>
                  <a:ext uri="{0D108BD9-81ED-4DB2-BD59-A6C34878D82A}">
                    <a16:rowId xmlns:a16="http://schemas.microsoft.com/office/drawing/2014/main" val="1080049563"/>
                  </a:ext>
                </a:extLst>
              </a:tr>
              <a:tr h="467246">
                <a:tc>
                  <a:txBody>
                    <a:bodyPr/>
                    <a:lstStyle/>
                    <a:p>
                      <a:pPr marL="0" marR="0" algn="justLow">
                        <a:lnSpc>
                          <a:spcPct val="150000"/>
                        </a:lnSpc>
                        <a:spcBef>
                          <a:spcPts val="0"/>
                        </a:spcBef>
                        <a:spcAft>
                          <a:spcPts val="0"/>
                        </a:spcAft>
                      </a:pPr>
                      <a:r>
                        <a:rPr lang="en-US" sz="1000">
                          <a:effectLst/>
                        </a:rPr>
                        <a:t>Minimum bus voltage(p.u.)</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0.9417 (#27)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gridSpan="3">
                  <a:txBody>
                    <a:bodyPr/>
                    <a:lstStyle/>
                    <a:p>
                      <a:pPr marL="0" marR="0" algn="justLow">
                        <a:lnSpc>
                          <a:spcPct val="150000"/>
                        </a:lnSpc>
                        <a:spcBef>
                          <a:spcPts val="0"/>
                        </a:spcBef>
                        <a:spcAft>
                          <a:spcPts val="0"/>
                        </a:spcAft>
                      </a:pPr>
                      <a:r>
                        <a:rPr lang="en-US" sz="1000">
                          <a:effectLst/>
                        </a:rPr>
                        <a:t>0.9832 (#34)</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gridSpan="2">
                  <a:txBody>
                    <a:bodyPr/>
                    <a:lstStyle/>
                    <a:p>
                      <a:pPr marL="0" marR="0" algn="justLow">
                        <a:lnSpc>
                          <a:spcPct val="150000"/>
                        </a:lnSpc>
                        <a:spcBef>
                          <a:spcPts val="0"/>
                        </a:spcBef>
                        <a:spcAft>
                          <a:spcPts val="0"/>
                        </a:spcAft>
                      </a:pPr>
                      <a:r>
                        <a:rPr lang="en-US" sz="1000">
                          <a:effectLst/>
                        </a:rPr>
                        <a:t>0. 9888 (#27)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extLst>
                  <a:ext uri="{0D108BD9-81ED-4DB2-BD59-A6C34878D82A}">
                    <a16:rowId xmlns:a16="http://schemas.microsoft.com/office/drawing/2014/main" val="1735907797"/>
                  </a:ext>
                </a:extLst>
              </a:tr>
              <a:tr h="467246">
                <a:tc>
                  <a:txBody>
                    <a:bodyPr/>
                    <a:lstStyle/>
                    <a:p>
                      <a:pPr marL="0" marR="0" algn="justLow">
                        <a:lnSpc>
                          <a:spcPct val="150000"/>
                        </a:lnSpc>
                        <a:spcBef>
                          <a:spcPts val="0"/>
                        </a:spcBef>
                        <a:spcAft>
                          <a:spcPts val="0"/>
                        </a:spcAft>
                      </a:pPr>
                      <a:r>
                        <a:rPr lang="en-US" sz="1000">
                          <a:effectLst/>
                        </a:rPr>
                        <a:t>Maximum bus voltage(p.u.)</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0.9941 (#2)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gridSpan="3">
                  <a:txBody>
                    <a:bodyPr/>
                    <a:lstStyle/>
                    <a:p>
                      <a:pPr marL="0" marR="0" algn="justLow">
                        <a:lnSpc>
                          <a:spcPct val="150000"/>
                        </a:lnSpc>
                        <a:spcBef>
                          <a:spcPts val="0"/>
                        </a:spcBef>
                        <a:spcAft>
                          <a:spcPts val="0"/>
                        </a:spcAft>
                      </a:pPr>
                      <a:r>
                        <a:rPr lang="en-US" sz="1000">
                          <a:effectLst/>
                        </a:rPr>
                        <a:t>1.0015 (#20)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gridSpan="2">
                  <a:txBody>
                    <a:bodyPr/>
                    <a:lstStyle/>
                    <a:p>
                      <a:pPr marL="0" marR="0" algn="justLow">
                        <a:lnSpc>
                          <a:spcPct val="150000"/>
                        </a:lnSpc>
                        <a:spcBef>
                          <a:spcPts val="0"/>
                        </a:spcBef>
                        <a:spcAft>
                          <a:spcPts val="0"/>
                        </a:spcAft>
                      </a:pPr>
                      <a:r>
                        <a:rPr lang="en-US" sz="1000">
                          <a:effectLst/>
                        </a:rPr>
                        <a:t>0.9978 (#2)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extLst>
                  <a:ext uri="{0D108BD9-81ED-4DB2-BD59-A6C34878D82A}">
                    <a16:rowId xmlns:a16="http://schemas.microsoft.com/office/drawing/2014/main" val="4062384707"/>
                  </a:ext>
                </a:extLst>
              </a:tr>
              <a:tr h="462542">
                <a:tc>
                  <a:txBody>
                    <a:bodyPr/>
                    <a:lstStyle/>
                    <a:p>
                      <a:pPr marL="0" marR="0" algn="justLow">
                        <a:lnSpc>
                          <a:spcPct val="150000"/>
                        </a:lnSpc>
                        <a:spcBef>
                          <a:spcPts val="0"/>
                        </a:spcBef>
                        <a:spcAft>
                          <a:spcPts val="0"/>
                        </a:spcAft>
                      </a:pPr>
                      <a:r>
                        <a:rPr lang="en-US" sz="1000">
                          <a:effectLst/>
                        </a:rPr>
                        <a:t>Overall power factor</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0.85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gridSpan="3">
                  <a:txBody>
                    <a:bodyPr/>
                    <a:lstStyle/>
                    <a:p>
                      <a:pPr marL="0" marR="0" algn="justLow">
                        <a:lnSpc>
                          <a:spcPct val="150000"/>
                        </a:lnSpc>
                        <a:spcBef>
                          <a:spcPts val="0"/>
                        </a:spcBef>
                        <a:spcAft>
                          <a:spcPts val="0"/>
                        </a:spcAft>
                      </a:pPr>
                      <a:r>
                        <a:rPr lang="en-US" sz="1000">
                          <a:effectLst/>
                        </a:rPr>
                        <a:t>0.85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gridSpan="2">
                  <a:txBody>
                    <a:bodyPr/>
                    <a:lstStyle/>
                    <a:p>
                      <a:pPr marL="0" marR="0" algn="justLow">
                        <a:lnSpc>
                          <a:spcPct val="150000"/>
                        </a:lnSpc>
                        <a:spcBef>
                          <a:spcPts val="0"/>
                        </a:spcBef>
                        <a:spcAft>
                          <a:spcPts val="0"/>
                        </a:spcAft>
                      </a:pPr>
                      <a:r>
                        <a:rPr lang="en-US" sz="1000" dirty="0">
                          <a:effectLst/>
                        </a:rPr>
                        <a:t>0. 7552</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extLst>
                  <a:ext uri="{0D108BD9-81ED-4DB2-BD59-A6C34878D82A}">
                    <a16:rowId xmlns:a16="http://schemas.microsoft.com/office/drawing/2014/main" val="2319744834"/>
                  </a:ext>
                </a:extLst>
              </a:tr>
            </a:tbl>
          </a:graphicData>
        </a:graphic>
      </p:graphicFrame>
    </p:spTree>
    <p:extLst>
      <p:ext uri="{BB962C8B-B14F-4D97-AF65-F5344CB8AC3E}">
        <p14:creationId xmlns:p14="http://schemas.microsoft.com/office/powerpoint/2010/main" val="3199064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20E630-2E69-422A-A9F2-8AECF2D25A2C}"/>
              </a:ext>
            </a:extLst>
          </p:cNvPr>
          <p:cNvSpPr/>
          <p:nvPr/>
        </p:nvSpPr>
        <p:spPr>
          <a:xfrm>
            <a:off x="0" y="161717"/>
            <a:ext cx="12192000" cy="4908523"/>
          </a:xfrm>
          <a:prstGeom prst="rect">
            <a:avLst/>
          </a:prstGeom>
        </p:spPr>
        <p:txBody>
          <a:bodyPr wrap="square">
            <a:spAutoFit/>
          </a:bodyPr>
          <a:lstStyle/>
          <a:p>
            <a:pPr marL="571500" indent="-571500" algn="justLow">
              <a:lnSpc>
                <a:spcPct val="150000"/>
              </a:lnSpc>
              <a:spcBef>
                <a:spcPts val="1000"/>
              </a:spcBef>
              <a:buFont typeface="Wingdings" panose="05000000000000000000" pitchFamily="2" charset="2"/>
              <a:buChar char="q"/>
              <a:tabLst>
                <a:tab pos="5311140" algn="r"/>
              </a:tabLst>
            </a:pPr>
            <a:r>
              <a:rPr lang="en-US" sz="4400" b="1" u="sng" dirty="0">
                <a:solidFill>
                  <a:schemeClr val="accent2">
                    <a:lumMod val="40000"/>
                    <a:lumOff val="60000"/>
                  </a:schemeClr>
                </a:solidFill>
                <a:latin typeface="Times New Roman" panose="02020603050405020304" pitchFamily="18" charset="0"/>
                <a:ea typeface="Times New Roman" panose="02020603050405020304" pitchFamily="18" charset="0"/>
              </a:rPr>
              <a:t>Project outlines</a:t>
            </a:r>
            <a:endParaRPr lang="en-US" sz="4400" u="sng" dirty="0">
              <a:solidFill>
                <a:schemeClr val="accent2">
                  <a:lumMod val="40000"/>
                  <a:lumOff val="60000"/>
                </a:schemeClr>
              </a:solidFill>
              <a:latin typeface="Times New Roman" panose="02020603050405020304" pitchFamily="18" charset="0"/>
              <a:ea typeface="Times New Roman" panose="02020603050405020304" pitchFamily="18" charset="0"/>
            </a:endParaRPr>
          </a:p>
          <a:p>
            <a:pPr marL="1028700" indent="-1028700" algn="justLow">
              <a:lnSpc>
                <a:spcPct val="150000"/>
              </a:lnSpc>
            </a:pPr>
            <a:r>
              <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rPr>
              <a:t>CHAPTER 1</a:t>
            </a:r>
            <a:r>
              <a:rPr lang="en-US" sz="2800" b="1" dirty="0">
                <a:solidFill>
                  <a:schemeClr val="accent1">
                    <a:lumMod val="60000"/>
                    <a:lumOff val="40000"/>
                  </a:schemeClr>
                </a:solidFill>
                <a:latin typeface="Times New Roman" panose="02020603050405020304" pitchFamily="18" charset="0"/>
                <a:ea typeface="Times New Roman" panose="02020603050405020304" pitchFamily="18" charset="0"/>
              </a:rPr>
              <a:t>   </a:t>
            </a:r>
            <a:r>
              <a:rPr lang="en-US" sz="2800" b="1" dirty="0">
                <a:latin typeface="Times New Roman" panose="02020603050405020304" pitchFamily="18" charset="0"/>
                <a:ea typeface="Times New Roman" panose="02020603050405020304" pitchFamily="18" charset="0"/>
              </a:rPr>
              <a:t>Introduction</a:t>
            </a:r>
          </a:p>
          <a:p>
            <a:pPr marL="1028700" indent="-1028700" algn="justLow">
              <a:lnSpc>
                <a:spcPct val="150000"/>
              </a:lnSpc>
            </a:pPr>
            <a:r>
              <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rPr>
              <a:t>CHAPTER 2</a:t>
            </a:r>
            <a:r>
              <a:rPr lang="en-US" sz="2800" b="1" dirty="0">
                <a:solidFill>
                  <a:schemeClr val="accent1">
                    <a:lumMod val="60000"/>
                    <a:lumOff val="40000"/>
                  </a:schemeClr>
                </a:solidFill>
                <a:latin typeface="Times New Roman" panose="02020603050405020304" pitchFamily="18" charset="0"/>
                <a:ea typeface="Times New Roman" panose="02020603050405020304" pitchFamily="18" charset="0"/>
              </a:rPr>
              <a:t>   </a:t>
            </a:r>
            <a:r>
              <a:rPr lang="en-US" sz="2800" b="1" dirty="0">
                <a:latin typeface="Times New Roman" panose="02020603050405020304" pitchFamily="18" charset="0"/>
                <a:ea typeface="Times New Roman" panose="02020603050405020304" pitchFamily="18" charset="0"/>
              </a:rPr>
              <a:t>Distributed Generations and Capacitors Technologies</a:t>
            </a:r>
          </a:p>
          <a:p>
            <a:pPr marL="1028700" indent="-1028700" algn="justLow">
              <a:lnSpc>
                <a:spcPct val="150000"/>
              </a:lnSpc>
            </a:pPr>
            <a:r>
              <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rPr>
              <a:t>CHAPTER 3</a:t>
            </a:r>
            <a:r>
              <a:rPr lang="en-US" sz="2800" b="1" dirty="0">
                <a:solidFill>
                  <a:schemeClr val="accent1">
                    <a:lumMod val="60000"/>
                    <a:lumOff val="40000"/>
                  </a:schemeClr>
                </a:solidFill>
                <a:latin typeface="Times New Roman" panose="02020603050405020304" pitchFamily="18" charset="0"/>
                <a:ea typeface="Times New Roman" panose="02020603050405020304" pitchFamily="18" charset="0"/>
              </a:rPr>
              <a:t>   </a:t>
            </a:r>
            <a:r>
              <a:rPr lang="en-US" sz="2800" b="1" dirty="0">
                <a:latin typeface="Times New Roman" panose="02020603050405020304" pitchFamily="18" charset="0"/>
                <a:ea typeface="Times New Roman" panose="02020603050405020304" pitchFamily="18" charset="0"/>
              </a:rPr>
              <a:t>Problem Formulation</a:t>
            </a:r>
          </a:p>
          <a:p>
            <a:pPr marL="1029970" indent="-1029970" algn="justLow">
              <a:lnSpc>
                <a:spcPct val="150000"/>
              </a:lnSpc>
            </a:pPr>
            <a:r>
              <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rPr>
              <a:t>CHAPTER 4</a:t>
            </a:r>
            <a:r>
              <a:rPr lang="en-US" sz="2800" b="1" dirty="0">
                <a:solidFill>
                  <a:schemeClr val="accent1">
                    <a:lumMod val="60000"/>
                    <a:lumOff val="40000"/>
                  </a:schemeClr>
                </a:solidFill>
                <a:latin typeface="Times New Roman" panose="02020603050405020304" pitchFamily="18" charset="0"/>
                <a:ea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Archimedes Optimization Algorithm</a:t>
            </a:r>
          </a:p>
          <a:p>
            <a:pPr marL="1028700" indent="-1028700" algn="justLow">
              <a:lnSpc>
                <a:spcPct val="150000"/>
              </a:lnSpc>
            </a:pPr>
            <a:r>
              <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rPr>
              <a:t>CHAPTER 5  </a:t>
            </a:r>
            <a:r>
              <a:rPr lang="en-US" sz="2800" b="1" dirty="0">
                <a:latin typeface="Times New Roman" panose="02020603050405020304" pitchFamily="18" charset="0"/>
                <a:ea typeface="Times New Roman" panose="02020603050405020304" pitchFamily="18" charset="0"/>
              </a:rPr>
              <a:t>Applications and Results</a:t>
            </a:r>
            <a:endPar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endParaRPr>
          </a:p>
          <a:p>
            <a:pPr marL="1028700" indent="-1028700" algn="justLow">
              <a:lnSpc>
                <a:spcPct val="150000"/>
              </a:lnSpc>
            </a:pPr>
            <a:r>
              <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rPr>
              <a:t>CHAPTER 6  </a:t>
            </a:r>
            <a:r>
              <a:rPr lang="en-US" sz="2800" b="1" dirty="0">
                <a:latin typeface="Times New Roman" panose="02020603050405020304" pitchFamily="18" charset="0"/>
                <a:ea typeface="Times New Roman" panose="02020603050405020304" pitchFamily="18" charset="0"/>
              </a:rPr>
              <a:t>Conclusions</a:t>
            </a:r>
          </a:p>
        </p:txBody>
      </p:sp>
    </p:spTree>
    <p:extLst>
      <p:ext uri="{BB962C8B-B14F-4D97-AF65-F5344CB8AC3E}">
        <p14:creationId xmlns:p14="http://schemas.microsoft.com/office/powerpoint/2010/main" val="139718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 calcmode="lin" valueType="num">
                                      <p:cBhvr additive="base">
                                        <p:cTn id="14"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 calcmode="lin" valueType="num">
                                      <p:cBhvr additive="base">
                                        <p:cTn id="20"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 calcmode="lin" valueType="num">
                                      <p:cBhvr additive="base">
                                        <p:cTn id="26"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 calcmode="lin" valueType="num">
                                      <p:cBhvr additive="base">
                                        <p:cTn id="32"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anim calcmode="lin" valueType="num">
                                      <p:cBhvr additive="base">
                                        <p:cTn id="38"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anim calcmode="lin" valueType="num">
                                      <p:cBhvr additive="base">
                                        <p:cTn id="44"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(case 3)</a:t>
            </a:r>
          </a:p>
        </p:txBody>
      </p:sp>
      <p:graphicFrame>
        <p:nvGraphicFramePr>
          <p:cNvPr id="3" name="Table 2">
            <a:extLst>
              <a:ext uri="{FF2B5EF4-FFF2-40B4-BE49-F238E27FC236}">
                <a16:creationId xmlns:a16="http://schemas.microsoft.com/office/drawing/2014/main" id="{8F63AB0F-56F1-2C2A-E304-3A489827CFFB}"/>
              </a:ext>
            </a:extLst>
          </p:cNvPr>
          <p:cNvGraphicFramePr>
            <a:graphicFrameLocks noGrp="1"/>
          </p:cNvGraphicFramePr>
          <p:nvPr>
            <p:extLst>
              <p:ext uri="{D42A27DB-BD31-4B8C-83A1-F6EECF244321}">
                <p14:modId xmlns:p14="http://schemas.microsoft.com/office/powerpoint/2010/main" val="3425452250"/>
              </p:ext>
            </p:extLst>
          </p:nvPr>
        </p:nvGraphicFramePr>
        <p:xfrm>
          <a:off x="1539240" y="1346900"/>
          <a:ext cx="7508235" cy="4897685"/>
        </p:xfrm>
        <a:graphic>
          <a:graphicData uri="http://schemas.openxmlformats.org/drawingml/2006/table">
            <a:tbl>
              <a:tblPr firstRow="1" firstCol="1" bandRow="1">
                <a:tableStyleId>{5C22544A-7EE6-4342-B048-85BDC9FD1C3A}</a:tableStyleId>
              </a:tblPr>
              <a:tblGrid>
                <a:gridCol w="1519275">
                  <a:extLst>
                    <a:ext uri="{9D8B030D-6E8A-4147-A177-3AD203B41FA5}">
                      <a16:colId xmlns:a16="http://schemas.microsoft.com/office/drawing/2014/main" val="1119053411"/>
                    </a:ext>
                  </a:extLst>
                </a:gridCol>
                <a:gridCol w="986562">
                  <a:extLst>
                    <a:ext uri="{9D8B030D-6E8A-4147-A177-3AD203B41FA5}">
                      <a16:colId xmlns:a16="http://schemas.microsoft.com/office/drawing/2014/main" val="1322280877"/>
                    </a:ext>
                  </a:extLst>
                </a:gridCol>
                <a:gridCol w="438386">
                  <a:extLst>
                    <a:ext uri="{9D8B030D-6E8A-4147-A177-3AD203B41FA5}">
                      <a16:colId xmlns:a16="http://schemas.microsoft.com/office/drawing/2014/main" val="2781901895"/>
                    </a:ext>
                  </a:extLst>
                </a:gridCol>
                <a:gridCol w="438386">
                  <a:extLst>
                    <a:ext uri="{9D8B030D-6E8A-4147-A177-3AD203B41FA5}">
                      <a16:colId xmlns:a16="http://schemas.microsoft.com/office/drawing/2014/main" val="2149764812"/>
                    </a:ext>
                  </a:extLst>
                </a:gridCol>
                <a:gridCol w="494055">
                  <a:extLst>
                    <a:ext uri="{9D8B030D-6E8A-4147-A177-3AD203B41FA5}">
                      <a16:colId xmlns:a16="http://schemas.microsoft.com/office/drawing/2014/main" val="3533957554"/>
                    </a:ext>
                  </a:extLst>
                </a:gridCol>
                <a:gridCol w="494055">
                  <a:extLst>
                    <a:ext uri="{9D8B030D-6E8A-4147-A177-3AD203B41FA5}">
                      <a16:colId xmlns:a16="http://schemas.microsoft.com/office/drawing/2014/main" val="4953709"/>
                    </a:ext>
                  </a:extLst>
                </a:gridCol>
                <a:gridCol w="438386">
                  <a:extLst>
                    <a:ext uri="{9D8B030D-6E8A-4147-A177-3AD203B41FA5}">
                      <a16:colId xmlns:a16="http://schemas.microsoft.com/office/drawing/2014/main" val="3937188907"/>
                    </a:ext>
                  </a:extLst>
                </a:gridCol>
                <a:gridCol w="438386">
                  <a:extLst>
                    <a:ext uri="{9D8B030D-6E8A-4147-A177-3AD203B41FA5}">
                      <a16:colId xmlns:a16="http://schemas.microsoft.com/office/drawing/2014/main" val="4032308869"/>
                    </a:ext>
                  </a:extLst>
                </a:gridCol>
                <a:gridCol w="438386">
                  <a:extLst>
                    <a:ext uri="{9D8B030D-6E8A-4147-A177-3AD203B41FA5}">
                      <a16:colId xmlns:a16="http://schemas.microsoft.com/office/drawing/2014/main" val="182561576"/>
                    </a:ext>
                  </a:extLst>
                </a:gridCol>
                <a:gridCol w="438386">
                  <a:extLst>
                    <a:ext uri="{9D8B030D-6E8A-4147-A177-3AD203B41FA5}">
                      <a16:colId xmlns:a16="http://schemas.microsoft.com/office/drawing/2014/main" val="726883219"/>
                    </a:ext>
                  </a:extLst>
                </a:gridCol>
                <a:gridCol w="691986">
                  <a:extLst>
                    <a:ext uri="{9D8B030D-6E8A-4147-A177-3AD203B41FA5}">
                      <a16:colId xmlns:a16="http://schemas.microsoft.com/office/drawing/2014/main" val="1529336871"/>
                    </a:ext>
                  </a:extLst>
                </a:gridCol>
                <a:gridCol w="691986">
                  <a:extLst>
                    <a:ext uri="{9D8B030D-6E8A-4147-A177-3AD203B41FA5}">
                      <a16:colId xmlns:a16="http://schemas.microsoft.com/office/drawing/2014/main" val="2673230365"/>
                    </a:ext>
                  </a:extLst>
                </a:gridCol>
              </a:tblGrid>
              <a:tr h="217929">
                <a:tc rowSpan="2">
                  <a:txBody>
                    <a:bodyPr/>
                    <a:lstStyle/>
                    <a:p>
                      <a:pPr marL="0" marR="0" algn="justLow">
                        <a:lnSpc>
                          <a:spcPct val="150000"/>
                        </a:lnSpc>
                        <a:spcBef>
                          <a:spcPts val="0"/>
                        </a:spcBef>
                        <a:spcAft>
                          <a:spcPts val="0"/>
                        </a:spcAft>
                      </a:pPr>
                      <a:r>
                        <a:rPr lang="en-US" sz="1050" dirty="0">
                          <a:effectLst/>
                        </a:rPr>
                        <a:t>Items</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rowSpan="2">
                  <a:txBody>
                    <a:bodyPr/>
                    <a:lstStyle/>
                    <a:p>
                      <a:pPr marL="0" marR="0" algn="justLow">
                        <a:lnSpc>
                          <a:spcPct val="150000"/>
                        </a:lnSpc>
                        <a:spcBef>
                          <a:spcPts val="0"/>
                        </a:spcBef>
                        <a:spcAft>
                          <a:spcPts val="0"/>
                        </a:spcAft>
                      </a:pPr>
                      <a:r>
                        <a:rPr lang="en-US" sz="1050">
                          <a:effectLst/>
                        </a:rPr>
                        <a:t>Un-compensated</a:t>
                      </a:r>
                      <a:endParaRPr lang="en-US" sz="1600">
                        <a:effectLst/>
                      </a:endParaRPr>
                    </a:p>
                    <a:p>
                      <a:pPr marL="0" marR="0" algn="justLow">
                        <a:lnSpc>
                          <a:spcPct val="150000"/>
                        </a:lnSpc>
                        <a:spcBef>
                          <a:spcPts val="0"/>
                        </a:spcBef>
                        <a:spcAft>
                          <a:spcPts val="0"/>
                        </a:spcAft>
                      </a:pPr>
                      <a:r>
                        <a:rPr lang="en-US" sz="1050">
                          <a:effectLst/>
                        </a:rPr>
                        <a:t>(Case </a:t>
                      </a:r>
                      <a:r>
                        <a:rPr lang="ar-SA" sz="1050">
                          <a:effectLst/>
                        </a:rPr>
                        <a:t>0</a:t>
                      </a:r>
                      <a:r>
                        <a:rPr lang="en-US" sz="1050">
                          <a:effectLst/>
                        </a:rPr>
                        <a:t>)</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10">
                  <a:txBody>
                    <a:bodyPr/>
                    <a:lstStyle/>
                    <a:p>
                      <a:pPr marL="0" marR="0" algn="ctr">
                        <a:lnSpc>
                          <a:spcPct val="150000"/>
                        </a:lnSpc>
                        <a:spcBef>
                          <a:spcPts val="0"/>
                        </a:spcBef>
                        <a:spcAft>
                          <a:spcPts val="0"/>
                        </a:spcAft>
                      </a:pPr>
                      <a:r>
                        <a:rPr lang="en-US" sz="1050" dirty="0">
                          <a:effectLst/>
                        </a:rPr>
                        <a:t>Compensated (Case 3)</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48226964"/>
                  </a:ext>
                </a:extLst>
              </a:tr>
              <a:tr h="985419">
                <a:tc vMerge="1">
                  <a:txBody>
                    <a:bodyPr/>
                    <a:lstStyle/>
                    <a:p>
                      <a:endParaRPr lang="en-US"/>
                    </a:p>
                  </a:txBody>
                  <a:tcPr/>
                </a:tc>
                <a:tc v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PGSA [14]</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BFA [15]</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GA [16]</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APSO [17]</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Proposed procedure</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2557440089"/>
                  </a:ext>
                </a:extLst>
              </a:tr>
              <a:tr h="465497">
                <a:tc rowSpan="3">
                  <a:txBody>
                    <a:bodyPr/>
                    <a:lstStyle/>
                    <a:p>
                      <a:pPr marL="0" marR="0" algn="justLow">
                        <a:lnSpc>
                          <a:spcPct val="150000"/>
                        </a:lnSpc>
                        <a:spcBef>
                          <a:spcPts val="0"/>
                        </a:spcBef>
                        <a:spcAft>
                          <a:spcPts val="0"/>
                        </a:spcAft>
                      </a:pPr>
                      <a:r>
                        <a:rPr lang="en-US" sz="1050">
                          <a:effectLst/>
                        </a:rPr>
                        <a:t>Optimal locations and sizes of capacitors (kVAR)</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rowSpan="3">
                  <a:txBody>
                    <a:bodyPr/>
                    <a:lstStyle/>
                    <a:p>
                      <a:pPr marL="0" marR="0" algn="justLow">
                        <a:lnSpc>
                          <a:spcPct val="150000"/>
                        </a:lnSpc>
                        <a:spcBef>
                          <a:spcPts val="0"/>
                        </a:spcBef>
                        <a:spcAft>
                          <a:spcPts val="0"/>
                        </a:spcAft>
                      </a:pPr>
                      <a:r>
                        <a:rPr lang="en-US" sz="1050">
                          <a:effectLst/>
                        </a:rPr>
                        <a:t>-</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en-US" sz="1050">
                          <a:effectLst/>
                        </a:rPr>
                        <a:t>19</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en-US" sz="1050">
                          <a:effectLst/>
                        </a:rPr>
                        <a:t>1200</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en-US" sz="1050">
                          <a:effectLst/>
                        </a:rPr>
                        <a:t>9</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en-US" sz="1050">
                          <a:effectLst/>
                        </a:rPr>
                        <a:t>600</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rowSpan="3">
                  <a:txBody>
                    <a:bodyPr/>
                    <a:lstStyle/>
                    <a:p>
                      <a:pPr marL="0" marR="0" algn="justLow">
                        <a:lnSpc>
                          <a:spcPct val="150000"/>
                        </a:lnSpc>
                        <a:spcBef>
                          <a:spcPts val="0"/>
                        </a:spcBef>
                        <a:spcAft>
                          <a:spcPts val="0"/>
                        </a:spcAft>
                      </a:pPr>
                      <a:r>
                        <a:rPr lang="en-US" sz="1050">
                          <a:effectLst/>
                        </a:rPr>
                        <a:t>7</a:t>
                      </a:r>
                      <a:endParaRPr lang="en-US" sz="1600">
                        <a:effectLst/>
                      </a:endParaRPr>
                    </a:p>
                    <a:p>
                      <a:pPr marL="0" marR="0" algn="justLow">
                        <a:lnSpc>
                          <a:spcPct val="150000"/>
                        </a:lnSpc>
                        <a:spcBef>
                          <a:spcPts val="0"/>
                        </a:spcBef>
                        <a:spcAft>
                          <a:spcPts val="0"/>
                        </a:spcAft>
                      </a:pPr>
                      <a:r>
                        <a:rPr lang="en-US" sz="1050">
                          <a:effectLst/>
                        </a:rPr>
                        <a:t>buses</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rowSpan="3">
                  <a:txBody>
                    <a:bodyPr/>
                    <a:lstStyle/>
                    <a:p>
                      <a:pPr marL="0" marR="0" algn="justLow">
                        <a:lnSpc>
                          <a:spcPct val="150000"/>
                        </a:lnSpc>
                        <a:spcBef>
                          <a:spcPts val="0"/>
                        </a:spcBef>
                        <a:spcAft>
                          <a:spcPts val="0"/>
                        </a:spcAft>
                      </a:pPr>
                      <a:r>
                        <a:rPr lang="en-US" sz="1050">
                          <a:effectLst/>
                        </a:rPr>
                        <a:t>1629</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en-US" sz="1050">
                          <a:effectLst/>
                        </a:rPr>
                        <a:t>19</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en-US" sz="1050">
                          <a:effectLst/>
                        </a:rPr>
                        <a:t>1050</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ar-SA" sz="1050">
                          <a:effectLst/>
                        </a:rPr>
                        <a:t>18</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ar-SA" sz="1050">
                          <a:effectLst/>
                        </a:rPr>
                        <a:t>896.88</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extLst>
                  <a:ext uri="{0D108BD9-81ED-4DB2-BD59-A6C34878D82A}">
                    <a16:rowId xmlns:a16="http://schemas.microsoft.com/office/drawing/2014/main" val="1065977504"/>
                  </a:ext>
                </a:extLst>
              </a:tr>
              <a:tr h="465497">
                <a:tc vMerge="1">
                  <a:txBody>
                    <a:bodyPr/>
                    <a:lstStyle/>
                    <a:p>
                      <a:endParaRPr lang="en-US"/>
                    </a:p>
                  </a:txBody>
                  <a:tcPr/>
                </a:tc>
                <a:tc vMerge="1">
                  <a:txBody>
                    <a:bodyPr/>
                    <a:lstStyle/>
                    <a:p>
                      <a:endParaRPr lang="en-US"/>
                    </a:p>
                  </a:txBody>
                  <a:tcPr/>
                </a:tc>
                <a:tc>
                  <a:txBody>
                    <a:bodyPr/>
                    <a:lstStyle/>
                    <a:p>
                      <a:pPr marL="0" marR="0" algn="justLow">
                        <a:lnSpc>
                          <a:spcPct val="150000"/>
                        </a:lnSpc>
                        <a:spcBef>
                          <a:spcPts val="0"/>
                        </a:spcBef>
                        <a:spcAft>
                          <a:spcPts val="0"/>
                        </a:spcAft>
                      </a:pPr>
                      <a:r>
                        <a:rPr lang="en-US" sz="1050">
                          <a:effectLst/>
                        </a:rPr>
                        <a:t>20</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en-US" sz="1050">
                          <a:effectLst/>
                        </a:rPr>
                        <a:t>200</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en-US" sz="1050">
                          <a:effectLst/>
                        </a:rPr>
                        <a:t>22</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en-US" sz="1050">
                          <a:effectLst/>
                        </a:rPr>
                        <a:t>900</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vMerge="1">
                  <a:txBody>
                    <a:bodyPr/>
                    <a:lstStyle/>
                    <a:p>
                      <a:endParaRPr lang="en-US"/>
                    </a:p>
                  </a:txBody>
                  <a:tcPr/>
                </a:tc>
                <a:tc vMerge="1">
                  <a:txBody>
                    <a:bodyPr/>
                    <a:lstStyle/>
                    <a:p>
                      <a:endParaRPr lang="en-US"/>
                    </a:p>
                  </a:txBody>
                  <a:tcPr/>
                </a:tc>
                <a:tc>
                  <a:txBody>
                    <a:bodyPr/>
                    <a:lstStyle/>
                    <a:p>
                      <a:pPr marL="0" marR="0" algn="justLow">
                        <a:lnSpc>
                          <a:spcPct val="150000"/>
                        </a:lnSpc>
                        <a:spcBef>
                          <a:spcPts val="0"/>
                        </a:spcBef>
                        <a:spcAft>
                          <a:spcPts val="0"/>
                        </a:spcAft>
                      </a:pPr>
                      <a:r>
                        <a:rPr lang="en-US" sz="1050">
                          <a:effectLst/>
                        </a:rPr>
                        <a:t>25</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en-US" sz="1050">
                          <a:effectLst/>
                        </a:rPr>
                        <a:t>750</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ar-SA" sz="1050">
                          <a:effectLst/>
                        </a:rPr>
                        <a:t>9</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ar-SA" sz="1050">
                          <a:effectLst/>
                        </a:rPr>
                        <a:t>758.562</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extLst>
                  <a:ext uri="{0D108BD9-81ED-4DB2-BD59-A6C34878D82A}">
                    <a16:rowId xmlns:a16="http://schemas.microsoft.com/office/drawing/2014/main" val="982033243"/>
                  </a:ext>
                </a:extLst>
              </a:tr>
              <a:tr h="465497">
                <a:tc vMerge="1">
                  <a:txBody>
                    <a:bodyPr/>
                    <a:lstStyle/>
                    <a:p>
                      <a:endParaRPr lang="en-US"/>
                    </a:p>
                  </a:txBody>
                  <a:tcPr/>
                </a:tc>
                <a:tc vMerge="1">
                  <a:txBody>
                    <a:bodyPr/>
                    <a:lstStyle/>
                    <a:p>
                      <a:endParaRPr lang="en-US"/>
                    </a:p>
                  </a:txBody>
                  <a:tcPr/>
                </a:tc>
                <a:tc>
                  <a:txBody>
                    <a:bodyPr/>
                    <a:lstStyle/>
                    <a:p>
                      <a:pPr marL="0" marR="0" algn="justLow">
                        <a:lnSpc>
                          <a:spcPct val="150000"/>
                        </a:lnSpc>
                        <a:spcBef>
                          <a:spcPts val="0"/>
                        </a:spcBef>
                        <a:spcAft>
                          <a:spcPts val="0"/>
                        </a:spcAft>
                      </a:pPr>
                      <a:r>
                        <a:rPr lang="en-US" sz="1050">
                          <a:effectLst/>
                        </a:rPr>
                        <a:t>22</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en-US" sz="1050">
                          <a:effectLst/>
                        </a:rPr>
                        <a:t>639</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en-US" sz="1050">
                          <a:effectLst/>
                        </a:rPr>
                        <a:t>-</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en-US" sz="1050">
                          <a:effectLst/>
                        </a:rPr>
                        <a:t>-</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vMerge="1">
                  <a:txBody>
                    <a:bodyPr/>
                    <a:lstStyle/>
                    <a:p>
                      <a:endParaRPr lang="en-US"/>
                    </a:p>
                  </a:txBody>
                  <a:tcPr/>
                </a:tc>
                <a:tc vMerge="1">
                  <a:txBody>
                    <a:bodyPr/>
                    <a:lstStyle/>
                    <a:p>
                      <a:endParaRPr lang="en-US"/>
                    </a:p>
                  </a:txBody>
                  <a:tcPr/>
                </a:tc>
                <a:tc>
                  <a:txBody>
                    <a:bodyPr/>
                    <a:lstStyle/>
                    <a:p>
                      <a:pPr marL="0" marR="0" algn="justLow">
                        <a:lnSpc>
                          <a:spcPct val="150000"/>
                        </a:lnSpc>
                        <a:spcBef>
                          <a:spcPts val="0"/>
                        </a:spcBef>
                        <a:spcAft>
                          <a:spcPts val="0"/>
                        </a:spcAft>
                      </a:pPr>
                      <a:r>
                        <a:rPr lang="en-US" sz="1050">
                          <a:effectLst/>
                        </a:rPr>
                        <a:t>-</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en-US" sz="1050">
                          <a:effectLst/>
                        </a:rPr>
                        <a:t>-</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ar-SA" sz="1050">
                          <a:effectLst/>
                        </a:rPr>
                        <a:t>24</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ar-SA" sz="1050">
                          <a:effectLst/>
                        </a:rPr>
                        <a:t>862.755</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extLst>
                  <a:ext uri="{0D108BD9-81ED-4DB2-BD59-A6C34878D82A}">
                    <a16:rowId xmlns:a16="http://schemas.microsoft.com/office/drawing/2014/main" val="293656759"/>
                  </a:ext>
                </a:extLst>
              </a:tr>
              <a:tr h="217929">
                <a:tc>
                  <a:txBody>
                    <a:bodyPr/>
                    <a:lstStyle/>
                    <a:p>
                      <a:pPr marL="0" marR="0" algn="justLow">
                        <a:lnSpc>
                          <a:spcPct val="150000"/>
                        </a:lnSpc>
                        <a:spcBef>
                          <a:spcPts val="0"/>
                        </a:spcBef>
                        <a:spcAft>
                          <a:spcPts val="0"/>
                        </a:spcAft>
                      </a:pPr>
                      <a:r>
                        <a:rPr lang="en-US" sz="1050">
                          <a:effectLst/>
                        </a:rPr>
                        <a:t>Total size</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en-US" sz="1050">
                          <a:effectLst/>
                        </a:rPr>
                        <a:t>-</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2">
                  <a:txBody>
                    <a:bodyPr/>
                    <a:lstStyle/>
                    <a:p>
                      <a:pPr marL="0" marR="0" algn="justLow">
                        <a:lnSpc>
                          <a:spcPct val="150000"/>
                        </a:lnSpc>
                        <a:spcBef>
                          <a:spcPts val="0"/>
                        </a:spcBef>
                        <a:spcAft>
                          <a:spcPts val="0"/>
                        </a:spcAft>
                      </a:pPr>
                      <a:r>
                        <a:rPr lang="en-US" sz="1050">
                          <a:effectLst/>
                        </a:rPr>
                        <a:t>2039</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1500</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1629</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1800</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ar-SA" sz="1050">
                          <a:effectLst/>
                        </a:rPr>
                        <a:t>2482.5</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4268422753"/>
                  </a:ext>
                </a:extLst>
              </a:tr>
              <a:tr h="465497">
                <a:tc>
                  <a:txBody>
                    <a:bodyPr/>
                    <a:lstStyle/>
                    <a:p>
                      <a:pPr marL="0" marR="0" algn="justLow">
                        <a:lnSpc>
                          <a:spcPct val="150000"/>
                        </a:lnSpc>
                        <a:spcBef>
                          <a:spcPts val="0"/>
                        </a:spcBef>
                        <a:spcAft>
                          <a:spcPts val="0"/>
                        </a:spcAft>
                      </a:pPr>
                      <a:r>
                        <a:rPr lang="en-US" sz="1050">
                          <a:effectLst/>
                        </a:rPr>
                        <a:t>Total losses (kW)</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en-US" sz="1050">
                          <a:effectLst/>
                        </a:rPr>
                        <a:t>221.752</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2">
                  <a:txBody>
                    <a:bodyPr/>
                    <a:lstStyle/>
                    <a:p>
                      <a:pPr marL="0" marR="0" algn="justLow">
                        <a:lnSpc>
                          <a:spcPct val="150000"/>
                        </a:lnSpc>
                        <a:spcBef>
                          <a:spcPts val="0"/>
                        </a:spcBef>
                        <a:spcAft>
                          <a:spcPts val="0"/>
                        </a:spcAft>
                      </a:pPr>
                      <a:r>
                        <a:rPr lang="en-US" sz="1050">
                          <a:effectLst/>
                        </a:rPr>
                        <a:t>169.167</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169.07</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168.955</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168.023</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160.</a:t>
                      </a:r>
                      <a:r>
                        <a:rPr lang="ar-SA" sz="1050">
                          <a:effectLst/>
                        </a:rPr>
                        <a:t>4252</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2787431766"/>
                  </a:ext>
                </a:extLst>
              </a:tr>
              <a:tr h="217929">
                <a:tc>
                  <a:txBody>
                    <a:bodyPr/>
                    <a:lstStyle/>
                    <a:p>
                      <a:pPr marL="0" marR="0" algn="justLow">
                        <a:lnSpc>
                          <a:spcPct val="150000"/>
                        </a:lnSpc>
                        <a:spcBef>
                          <a:spcPts val="0"/>
                        </a:spcBef>
                        <a:spcAft>
                          <a:spcPts val="0"/>
                        </a:spcAft>
                      </a:pPr>
                      <a:r>
                        <a:rPr lang="en-US" sz="1050">
                          <a:effectLst/>
                        </a:rPr>
                        <a:t>TVD</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en-US" sz="1050">
                          <a:effectLst/>
                        </a:rPr>
                        <a:t>0.0483</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2">
                  <a:txBody>
                    <a:bodyPr/>
                    <a:lstStyle/>
                    <a:p>
                      <a:pPr marL="0" marR="0" algn="justLow">
                        <a:lnSpc>
                          <a:spcPct val="150000"/>
                        </a:lnSpc>
                        <a:spcBef>
                          <a:spcPts val="0"/>
                        </a:spcBef>
                        <a:spcAft>
                          <a:spcPts val="0"/>
                        </a:spcAft>
                      </a:pPr>
                      <a:r>
                        <a:rPr lang="en-US" sz="1050">
                          <a:effectLst/>
                        </a:rPr>
                        <a:t>0.0368</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0.0394</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0.0408</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0.0375</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0.0344</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2957294679"/>
                  </a:ext>
                </a:extLst>
              </a:tr>
              <a:tr h="465497">
                <a:tc>
                  <a:txBody>
                    <a:bodyPr/>
                    <a:lstStyle/>
                    <a:p>
                      <a:pPr marL="0" marR="0" algn="justLow">
                        <a:lnSpc>
                          <a:spcPct val="150000"/>
                        </a:lnSpc>
                        <a:spcBef>
                          <a:spcPts val="0"/>
                        </a:spcBef>
                        <a:spcAft>
                          <a:spcPts val="0"/>
                        </a:spcAft>
                      </a:pPr>
                      <a:r>
                        <a:rPr lang="en-US" sz="1050">
                          <a:effectLst/>
                        </a:rPr>
                        <a:t>Minimum bus voltage(p.u.)</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en-US" sz="1050">
                          <a:effectLst/>
                        </a:rPr>
                        <a:t>0.9417 (#27)</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2">
                  <a:txBody>
                    <a:bodyPr/>
                    <a:lstStyle/>
                    <a:p>
                      <a:pPr marL="0" marR="0" algn="justLow">
                        <a:lnSpc>
                          <a:spcPct val="150000"/>
                        </a:lnSpc>
                        <a:spcBef>
                          <a:spcPts val="0"/>
                        </a:spcBef>
                        <a:spcAft>
                          <a:spcPts val="0"/>
                        </a:spcAft>
                      </a:pPr>
                      <a:r>
                        <a:rPr lang="en-US" sz="1050">
                          <a:effectLst/>
                        </a:rPr>
                        <a:t>0.9492 (#27)</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0.9503 (#27)</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0.9491 (#27)</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0.9416 (#27)</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0.9503 (#27)</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1523049401"/>
                  </a:ext>
                </a:extLst>
              </a:tr>
              <a:tr h="465497">
                <a:tc>
                  <a:txBody>
                    <a:bodyPr/>
                    <a:lstStyle/>
                    <a:p>
                      <a:pPr marL="0" marR="0" algn="justLow">
                        <a:lnSpc>
                          <a:spcPct val="150000"/>
                        </a:lnSpc>
                        <a:spcBef>
                          <a:spcPts val="0"/>
                        </a:spcBef>
                        <a:spcAft>
                          <a:spcPts val="0"/>
                        </a:spcAft>
                      </a:pPr>
                      <a:r>
                        <a:rPr lang="en-US" sz="1050">
                          <a:effectLst/>
                        </a:rPr>
                        <a:t>Maximum bus voltage(p.u.)</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en-US" sz="1050">
                          <a:effectLst/>
                        </a:rPr>
                        <a:t>0.9941 (#2)</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2">
                  <a:txBody>
                    <a:bodyPr/>
                    <a:lstStyle/>
                    <a:p>
                      <a:pPr marL="0" marR="0" algn="justLow">
                        <a:lnSpc>
                          <a:spcPct val="150000"/>
                        </a:lnSpc>
                        <a:spcBef>
                          <a:spcPts val="0"/>
                        </a:spcBef>
                        <a:spcAft>
                          <a:spcPts val="0"/>
                        </a:spcAft>
                      </a:pPr>
                      <a:r>
                        <a:rPr lang="en-US" sz="1050">
                          <a:effectLst/>
                        </a:rPr>
                        <a:t>0.995 (#2)</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0.9948 (#2)</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0.9948 (#2)</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0.9949 (#2)</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0.9952 (#2)</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2038764203"/>
                  </a:ext>
                </a:extLst>
              </a:tr>
              <a:tr h="465497">
                <a:tc>
                  <a:txBody>
                    <a:bodyPr/>
                    <a:lstStyle/>
                    <a:p>
                      <a:pPr marL="0" marR="0" algn="justLow">
                        <a:lnSpc>
                          <a:spcPct val="150000"/>
                        </a:lnSpc>
                        <a:spcBef>
                          <a:spcPts val="0"/>
                        </a:spcBef>
                        <a:spcAft>
                          <a:spcPts val="0"/>
                        </a:spcAft>
                      </a:pPr>
                      <a:r>
                        <a:rPr lang="en-US" sz="1050">
                          <a:effectLst/>
                        </a:rPr>
                        <a:t>Overall power factor</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en-US" sz="1050">
                          <a:effectLst/>
                        </a:rPr>
                        <a:t>0.85</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2">
                  <a:txBody>
                    <a:bodyPr/>
                    <a:lstStyle/>
                    <a:p>
                      <a:pPr marL="0" marR="0" algn="justLow">
                        <a:lnSpc>
                          <a:spcPct val="150000"/>
                        </a:lnSpc>
                        <a:spcBef>
                          <a:spcPts val="0"/>
                        </a:spcBef>
                        <a:spcAft>
                          <a:spcPts val="0"/>
                        </a:spcAft>
                      </a:pPr>
                      <a:r>
                        <a:rPr lang="en-US" sz="1050">
                          <a:effectLst/>
                        </a:rPr>
                        <a:t>0.9842</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0.9588</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0.9658</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0.9738</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dirty="0">
                          <a:effectLst/>
                        </a:rPr>
                        <a:t>0.9965</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3102389293"/>
                  </a:ext>
                </a:extLst>
              </a:tr>
            </a:tbl>
          </a:graphicData>
        </a:graphic>
      </p:graphicFrame>
    </p:spTree>
    <p:extLst>
      <p:ext uri="{BB962C8B-B14F-4D97-AF65-F5344CB8AC3E}">
        <p14:creationId xmlns:p14="http://schemas.microsoft.com/office/powerpoint/2010/main" val="2968340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(case 4)</a:t>
            </a:r>
          </a:p>
        </p:txBody>
      </p:sp>
      <p:graphicFrame>
        <p:nvGraphicFramePr>
          <p:cNvPr id="3" name="Table 2">
            <a:extLst>
              <a:ext uri="{FF2B5EF4-FFF2-40B4-BE49-F238E27FC236}">
                <a16:creationId xmlns:a16="http://schemas.microsoft.com/office/drawing/2014/main" id="{8FBE6689-3EFE-9D82-415A-063BC3536DCA}"/>
              </a:ext>
            </a:extLst>
          </p:cNvPr>
          <p:cNvGraphicFramePr>
            <a:graphicFrameLocks noGrp="1"/>
          </p:cNvGraphicFramePr>
          <p:nvPr>
            <p:extLst>
              <p:ext uri="{D42A27DB-BD31-4B8C-83A1-F6EECF244321}">
                <p14:modId xmlns:p14="http://schemas.microsoft.com/office/powerpoint/2010/main" val="167374310"/>
              </p:ext>
            </p:extLst>
          </p:nvPr>
        </p:nvGraphicFramePr>
        <p:xfrm>
          <a:off x="2106592" y="1346899"/>
          <a:ext cx="6889627" cy="5342740"/>
        </p:xfrm>
        <a:graphic>
          <a:graphicData uri="http://schemas.openxmlformats.org/drawingml/2006/table">
            <a:tbl>
              <a:tblPr firstRow="1" firstCol="1" bandRow="1">
                <a:tableStyleId>{5C22544A-7EE6-4342-B048-85BDC9FD1C3A}</a:tableStyleId>
              </a:tblPr>
              <a:tblGrid>
                <a:gridCol w="1919914">
                  <a:extLst>
                    <a:ext uri="{9D8B030D-6E8A-4147-A177-3AD203B41FA5}">
                      <a16:colId xmlns:a16="http://schemas.microsoft.com/office/drawing/2014/main" val="300467120"/>
                    </a:ext>
                  </a:extLst>
                </a:gridCol>
                <a:gridCol w="864435">
                  <a:extLst>
                    <a:ext uri="{9D8B030D-6E8A-4147-A177-3AD203B41FA5}">
                      <a16:colId xmlns:a16="http://schemas.microsoft.com/office/drawing/2014/main" val="4256536182"/>
                    </a:ext>
                  </a:extLst>
                </a:gridCol>
                <a:gridCol w="1919914">
                  <a:extLst>
                    <a:ext uri="{9D8B030D-6E8A-4147-A177-3AD203B41FA5}">
                      <a16:colId xmlns:a16="http://schemas.microsoft.com/office/drawing/2014/main" val="1329548759"/>
                    </a:ext>
                  </a:extLst>
                </a:gridCol>
                <a:gridCol w="147629">
                  <a:extLst>
                    <a:ext uri="{9D8B030D-6E8A-4147-A177-3AD203B41FA5}">
                      <a16:colId xmlns:a16="http://schemas.microsoft.com/office/drawing/2014/main" val="2671003117"/>
                    </a:ext>
                  </a:extLst>
                </a:gridCol>
                <a:gridCol w="1890106">
                  <a:extLst>
                    <a:ext uri="{9D8B030D-6E8A-4147-A177-3AD203B41FA5}">
                      <a16:colId xmlns:a16="http://schemas.microsoft.com/office/drawing/2014/main" val="1138716626"/>
                    </a:ext>
                  </a:extLst>
                </a:gridCol>
                <a:gridCol w="147629">
                  <a:extLst>
                    <a:ext uri="{9D8B030D-6E8A-4147-A177-3AD203B41FA5}">
                      <a16:colId xmlns:a16="http://schemas.microsoft.com/office/drawing/2014/main" val="3755354054"/>
                    </a:ext>
                  </a:extLst>
                </a:gridCol>
              </a:tblGrid>
              <a:tr h="206201">
                <a:tc rowSpan="2">
                  <a:txBody>
                    <a:bodyPr/>
                    <a:lstStyle/>
                    <a:p>
                      <a:pPr marL="0" marR="0" algn="justLow">
                        <a:lnSpc>
                          <a:spcPct val="150000"/>
                        </a:lnSpc>
                        <a:spcBef>
                          <a:spcPts val="0"/>
                        </a:spcBef>
                        <a:spcAft>
                          <a:spcPts val="0"/>
                        </a:spcAft>
                      </a:pPr>
                      <a:r>
                        <a:rPr lang="en-US" sz="1000" dirty="0">
                          <a:effectLst/>
                        </a:rPr>
                        <a:t>Items</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rowSpan="2">
                  <a:txBody>
                    <a:bodyPr/>
                    <a:lstStyle/>
                    <a:p>
                      <a:pPr marL="0" marR="0" algn="justLow">
                        <a:lnSpc>
                          <a:spcPct val="150000"/>
                        </a:lnSpc>
                        <a:spcBef>
                          <a:spcPts val="0"/>
                        </a:spcBef>
                        <a:spcAft>
                          <a:spcPts val="0"/>
                        </a:spcAft>
                      </a:pPr>
                      <a:r>
                        <a:rPr lang="en-US" sz="1000">
                          <a:effectLst/>
                        </a:rPr>
                        <a:t>Un-compensated</a:t>
                      </a:r>
                      <a:endParaRPr lang="en-US" sz="1400">
                        <a:effectLst/>
                      </a:endParaRPr>
                    </a:p>
                    <a:p>
                      <a:pPr marL="0" marR="0" algn="justLow">
                        <a:lnSpc>
                          <a:spcPct val="150000"/>
                        </a:lnSpc>
                        <a:spcBef>
                          <a:spcPts val="0"/>
                        </a:spcBef>
                        <a:spcAft>
                          <a:spcPts val="0"/>
                        </a:spcAft>
                      </a:pPr>
                      <a:r>
                        <a:rPr lang="en-US" sz="1000">
                          <a:effectLst/>
                        </a:rPr>
                        <a:t>(Case </a:t>
                      </a:r>
                      <a:r>
                        <a:rPr lang="ar-SA" sz="1000">
                          <a:effectLst/>
                        </a:rPr>
                        <a:t>0</a:t>
                      </a: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4">
                  <a:txBody>
                    <a:bodyPr/>
                    <a:lstStyle/>
                    <a:p>
                      <a:pPr marL="0" marR="0" algn="ctr">
                        <a:lnSpc>
                          <a:spcPct val="150000"/>
                        </a:lnSpc>
                        <a:spcBef>
                          <a:spcPts val="0"/>
                        </a:spcBef>
                        <a:spcAft>
                          <a:spcPts val="0"/>
                        </a:spcAft>
                      </a:pPr>
                      <a:r>
                        <a:rPr lang="en-US" sz="1000">
                          <a:effectLst/>
                        </a:rPr>
                        <a:t>Compensated (Case 4)</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79250602"/>
                  </a:ext>
                </a:extLst>
              </a:tr>
              <a:tr h="882500">
                <a:tc vMerge="1">
                  <a:txBody>
                    <a:bodyPr/>
                    <a:lstStyle/>
                    <a:p>
                      <a:endParaRPr lang="en-US"/>
                    </a:p>
                  </a:txBody>
                  <a:tcPr/>
                </a:tc>
                <a:tc vMerge="1">
                  <a:txBody>
                    <a:bodyPr/>
                    <a:lstStyle/>
                    <a:p>
                      <a:endParaRPr lang="en-US"/>
                    </a:p>
                  </a:txBody>
                  <a:tcPr/>
                </a:tc>
                <a:tc gridSpan="3">
                  <a:txBody>
                    <a:bodyPr/>
                    <a:lstStyle/>
                    <a:p>
                      <a:pPr marL="0" marR="0" algn="ctr">
                        <a:lnSpc>
                          <a:spcPct val="150000"/>
                        </a:lnSpc>
                        <a:spcBef>
                          <a:spcPts val="0"/>
                        </a:spcBef>
                        <a:spcAft>
                          <a:spcPts val="0"/>
                        </a:spcAft>
                      </a:pPr>
                      <a:r>
                        <a:rPr lang="en-US" sz="1000" dirty="0">
                          <a:effectLst/>
                        </a:rPr>
                        <a:t>Proposed procedure</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tc>
                  <a:txBody>
                    <a:bodyPr/>
                    <a:lstStyle/>
                    <a:p>
                      <a:pPr marL="0" marR="0" algn="justLow">
                        <a:lnSpc>
                          <a:spcPct val="150000"/>
                        </a:lnSpc>
                        <a:spcBef>
                          <a:spcPts val="0"/>
                        </a:spcBef>
                        <a:spcAft>
                          <a:spcPts val="800"/>
                        </a:spcAft>
                      </a:pPr>
                      <a:r>
                        <a:rPr lang="en-US" sz="1400">
                          <a:effectLst/>
                        </a:rPr>
                        <a:t>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3473310289"/>
                  </a:ext>
                </a:extLst>
              </a:tr>
              <a:tr h="270043">
                <a:tc rowSpan="3">
                  <a:txBody>
                    <a:bodyPr/>
                    <a:lstStyle/>
                    <a:p>
                      <a:pPr marL="0" marR="0" algn="justLow">
                        <a:lnSpc>
                          <a:spcPct val="150000"/>
                        </a:lnSpc>
                        <a:spcBef>
                          <a:spcPts val="0"/>
                        </a:spcBef>
                        <a:spcAft>
                          <a:spcPts val="0"/>
                        </a:spcAft>
                      </a:pPr>
                      <a:r>
                        <a:rPr lang="en-US" sz="1000">
                          <a:effectLst/>
                        </a:rPr>
                        <a:t>Optimal locations and sizes of DGs (KW)</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rowSpan="3">
                  <a:txBody>
                    <a:bodyPr/>
                    <a:lstStyle/>
                    <a:p>
                      <a:pPr marL="0" marR="0" algn="ctr">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2">
                  <a:txBody>
                    <a:bodyPr/>
                    <a:lstStyle/>
                    <a:p>
                      <a:pPr marL="0" marR="0" algn="ctr">
                        <a:lnSpc>
                          <a:spcPct val="150000"/>
                        </a:lnSpc>
                        <a:spcBef>
                          <a:spcPts val="0"/>
                        </a:spcBef>
                        <a:spcAft>
                          <a:spcPts val="0"/>
                        </a:spcAft>
                      </a:pPr>
                      <a:r>
                        <a:rPr lang="en-US" sz="1000">
                          <a:effectLst/>
                        </a:rPr>
                        <a:t>9</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a:txBody>
                    <a:bodyPr/>
                    <a:lstStyle/>
                    <a:p>
                      <a:pPr marL="0" marR="0" algn="ctr">
                        <a:lnSpc>
                          <a:spcPct val="150000"/>
                        </a:lnSpc>
                        <a:spcBef>
                          <a:spcPts val="0"/>
                        </a:spcBef>
                        <a:spcAft>
                          <a:spcPts val="0"/>
                        </a:spcAft>
                      </a:pPr>
                      <a:r>
                        <a:rPr lang="en-US" sz="1000">
                          <a:effectLst/>
                        </a:rPr>
                        <a:t>952.8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justLow">
                        <a:lnSpc>
                          <a:spcPct val="150000"/>
                        </a:lnSpc>
                        <a:spcBef>
                          <a:spcPts val="0"/>
                        </a:spcBef>
                        <a:spcAft>
                          <a:spcPts val="800"/>
                        </a:spcAft>
                      </a:pPr>
                      <a:r>
                        <a:rPr lang="en-US" sz="1400">
                          <a:effectLst/>
                        </a:rPr>
                        <a:t>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3769264641"/>
                  </a:ext>
                </a:extLst>
              </a:tr>
              <a:tr h="270043">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21</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a:txBody>
                    <a:bodyPr/>
                    <a:lstStyle/>
                    <a:p>
                      <a:pPr marL="0" marR="0" algn="ctr">
                        <a:lnSpc>
                          <a:spcPct val="150000"/>
                        </a:lnSpc>
                        <a:spcBef>
                          <a:spcPts val="0"/>
                        </a:spcBef>
                        <a:spcAft>
                          <a:spcPts val="0"/>
                        </a:spcAft>
                      </a:pPr>
                      <a:r>
                        <a:rPr lang="en-US" sz="1000">
                          <a:effectLst/>
                        </a:rPr>
                        <a:t>1125.5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justLow">
                        <a:lnSpc>
                          <a:spcPct val="150000"/>
                        </a:lnSpc>
                        <a:spcBef>
                          <a:spcPts val="0"/>
                        </a:spcBef>
                        <a:spcAft>
                          <a:spcPts val="800"/>
                        </a:spcAft>
                      </a:pPr>
                      <a:r>
                        <a:rPr lang="en-US" sz="1400">
                          <a:effectLst/>
                        </a:rPr>
                        <a:t>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540985519"/>
                  </a:ext>
                </a:extLst>
              </a:tr>
              <a:tr h="270043">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25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a:txBody>
                    <a:bodyPr/>
                    <a:lstStyle/>
                    <a:p>
                      <a:pPr marL="0" marR="0" algn="ctr">
                        <a:lnSpc>
                          <a:spcPct val="150000"/>
                        </a:lnSpc>
                        <a:spcBef>
                          <a:spcPts val="0"/>
                        </a:spcBef>
                        <a:spcAft>
                          <a:spcPts val="0"/>
                        </a:spcAft>
                      </a:pPr>
                      <a:r>
                        <a:rPr lang="en-US" sz="1000">
                          <a:effectLst/>
                        </a:rPr>
                        <a:t>921.6</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justLow">
                        <a:lnSpc>
                          <a:spcPct val="150000"/>
                        </a:lnSpc>
                        <a:spcBef>
                          <a:spcPts val="0"/>
                        </a:spcBef>
                        <a:spcAft>
                          <a:spcPts val="800"/>
                        </a:spcAft>
                      </a:pPr>
                      <a:r>
                        <a:rPr lang="en-US" sz="1400">
                          <a:effectLst/>
                        </a:rPr>
                        <a:t>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660626861"/>
                  </a:ext>
                </a:extLst>
              </a:tr>
              <a:tr h="270043">
                <a:tc>
                  <a:txBody>
                    <a:bodyPr/>
                    <a:lstStyle/>
                    <a:p>
                      <a:pPr marL="0" marR="0" algn="justLow">
                        <a:lnSpc>
                          <a:spcPct val="150000"/>
                        </a:lnSpc>
                        <a:spcBef>
                          <a:spcPts val="0"/>
                        </a:spcBef>
                        <a:spcAft>
                          <a:spcPts val="0"/>
                        </a:spcAft>
                      </a:pPr>
                      <a:r>
                        <a:rPr lang="en-US" sz="1000">
                          <a:effectLst/>
                        </a:rPr>
                        <a:t>Total DGs size</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1000">
                          <a:effectLst/>
                        </a:rPr>
                        <a:t>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000">
                          <a:effectLst/>
                        </a:rPr>
                        <a:t>3000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tc>
                  <a:txBody>
                    <a:bodyPr/>
                    <a:lstStyle/>
                    <a:p>
                      <a:pPr marL="0" marR="0" algn="justLow">
                        <a:lnSpc>
                          <a:spcPct val="150000"/>
                        </a:lnSpc>
                        <a:spcBef>
                          <a:spcPts val="0"/>
                        </a:spcBef>
                        <a:spcAft>
                          <a:spcPts val="800"/>
                        </a:spcAft>
                      </a:pPr>
                      <a:r>
                        <a:rPr lang="en-US" sz="1400">
                          <a:effectLst/>
                        </a:rPr>
                        <a:t>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400791309"/>
                  </a:ext>
                </a:extLst>
              </a:tr>
              <a:tr h="270043">
                <a:tc rowSpan="3">
                  <a:txBody>
                    <a:bodyPr/>
                    <a:lstStyle/>
                    <a:p>
                      <a:pPr marL="0" marR="0" algn="justLow">
                        <a:lnSpc>
                          <a:spcPct val="150000"/>
                        </a:lnSpc>
                        <a:spcBef>
                          <a:spcPts val="0"/>
                        </a:spcBef>
                        <a:spcAft>
                          <a:spcPts val="0"/>
                        </a:spcAft>
                      </a:pPr>
                      <a:r>
                        <a:rPr lang="en-US" sz="1000">
                          <a:effectLst/>
                        </a:rPr>
                        <a:t>Optimal locations and sizes of capacitors (KVAR)</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rowSpan="3">
                  <a:txBody>
                    <a:bodyPr/>
                    <a:lstStyle/>
                    <a:p>
                      <a:pPr marL="0" marR="0" algn="ctr">
                        <a:lnSpc>
                          <a:spcPct val="150000"/>
                        </a:lnSpc>
                        <a:spcBef>
                          <a:spcPts val="0"/>
                        </a:spcBef>
                        <a:spcAft>
                          <a:spcPts val="0"/>
                        </a:spcAft>
                      </a:pPr>
                      <a:r>
                        <a:rPr lang="en-US" sz="1000">
                          <a:effectLst/>
                        </a:rPr>
                        <a:t>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1000">
                          <a:effectLst/>
                        </a:rPr>
                        <a:t>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2">
                  <a:txBody>
                    <a:bodyPr/>
                    <a:lstStyle/>
                    <a:p>
                      <a:pPr marL="0" marR="0" algn="ctr" rtl="0">
                        <a:lnSpc>
                          <a:spcPct val="150000"/>
                        </a:lnSpc>
                        <a:spcBef>
                          <a:spcPts val="0"/>
                        </a:spcBef>
                        <a:spcAft>
                          <a:spcPts val="0"/>
                        </a:spcAft>
                      </a:pPr>
                      <a:r>
                        <a:rPr lang="en-US" sz="1000">
                          <a:effectLst/>
                        </a:rPr>
                        <a:t>1110.4</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a:txBody>
                    <a:bodyPr/>
                    <a:lstStyle/>
                    <a:p>
                      <a:pPr marL="0" marR="0" algn="justLow">
                        <a:lnSpc>
                          <a:spcPct val="150000"/>
                        </a:lnSpc>
                        <a:spcBef>
                          <a:spcPts val="0"/>
                        </a:spcBef>
                        <a:spcAft>
                          <a:spcPts val="800"/>
                        </a:spcAft>
                      </a:pPr>
                      <a:r>
                        <a:rPr lang="en-US" sz="1400">
                          <a:effectLst/>
                        </a:rPr>
                        <a:t>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1647262657"/>
                  </a:ext>
                </a:extLst>
              </a:tr>
              <a:tr h="270043">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000">
                          <a:effectLst/>
                        </a:rPr>
                        <a:t>24</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2">
                  <a:txBody>
                    <a:bodyPr/>
                    <a:lstStyle/>
                    <a:p>
                      <a:pPr marL="0" marR="0" algn="ctr" rtl="0">
                        <a:lnSpc>
                          <a:spcPct val="150000"/>
                        </a:lnSpc>
                        <a:spcBef>
                          <a:spcPts val="0"/>
                        </a:spcBef>
                        <a:spcAft>
                          <a:spcPts val="0"/>
                        </a:spcAft>
                      </a:pPr>
                      <a:r>
                        <a:rPr lang="en-US" sz="1000">
                          <a:effectLst/>
                        </a:rPr>
                        <a:t>816.6</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a:txBody>
                    <a:bodyPr/>
                    <a:lstStyle/>
                    <a:p>
                      <a:pPr marL="0" marR="0" algn="justLow">
                        <a:lnSpc>
                          <a:spcPct val="150000"/>
                        </a:lnSpc>
                        <a:spcBef>
                          <a:spcPts val="0"/>
                        </a:spcBef>
                        <a:spcAft>
                          <a:spcPts val="800"/>
                        </a:spcAft>
                      </a:pPr>
                      <a:r>
                        <a:rPr lang="en-US" sz="1400">
                          <a:effectLst/>
                        </a:rPr>
                        <a:t>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1759753464"/>
                  </a:ext>
                </a:extLst>
              </a:tr>
              <a:tr h="270043">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ar-SA" sz="1000">
                          <a:effectLst/>
                        </a:rPr>
                        <a:t>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2">
                  <a:txBody>
                    <a:bodyPr/>
                    <a:lstStyle/>
                    <a:p>
                      <a:pPr marL="0" marR="0" algn="ctr">
                        <a:lnSpc>
                          <a:spcPct val="150000"/>
                        </a:lnSpc>
                        <a:spcBef>
                          <a:spcPts val="0"/>
                        </a:spcBef>
                        <a:spcAft>
                          <a:spcPts val="0"/>
                        </a:spcAft>
                      </a:pPr>
                      <a:r>
                        <a:rPr lang="ar-SA" sz="1000">
                          <a:effectLst/>
                        </a:rPr>
                        <a:t>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a:txBody>
                    <a:bodyPr/>
                    <a:lstStyle/>
                    <a:p>
                      <a:pPr marL="0" marR="0" algn="justLow">
                        <a:lnSpc>
                          <a:spcPct val="150000"/>
                        </a:lnSpc>
                        <a:spcBef>
                          <a:spcPts val="0"/>
                        </a:spcBef>
                        <a:spcAft>
                          <a:spcPts val="800"/>
                        </a:spcAft>
                      </a:pPr>
                      <a:r>
                        <a:rPr lang="en-US" sz="1400">
                          <a:effectLst/>
                        </a:rPr>
                        <a:t>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3950452631"/>
                  </a:ext>
                </a:extLst>
              </a:tr>
              <a:tr h="419561">
                <a:tc>
                  <a:txBody>
                    <a:bodyPr/>
                    <a:lstStyle/>
                    <a:p>
                      <a:pPr marL="0" marR="0" algn="justLow">
                        <a:lnSpc>
                          <a:spcPct val="150000"/>
                        </a:lnSpc>
                        <a:spcBef>
                          <a:spcPts val="0"/>
                        </a:spcBef>
                        <a:spcAft>
                          <a:spcPts val="0"/>
                        </a:spcAft>
                      </a:pPr>
                      <a:r>
                        <a:rPr lang="en-US" sz="1000">
                          <a:effectLst/>
                        </a:rPr>
                        <a:t>Total capacitors size</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000">
                          <a:effectLst/>
                        </a:rPr>
                        <a:t>1927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tc>
                  <a:txBody>
                    <a:bodyPr/>
                    <a:lstStyle/>
                    <a:p>
                      <a:pPr marL="0" marR="0" algn="justLow">
                        <a:lnSpc>
                          <a:spcPct val="150000"/>
                        </a:lnSpc>
                        <a:spcBef>
                          <a:spcPts val="0"/>
                        </a:spcBef>
                        <a:spcAft>
                          <a:spcPts val="800"/>
                        </a:spcAft>
                      </a:pPr>
                      <a:r>
                        <a:rPr lang="en-US" sz="1400">
                          <a:effectLst/>
                        </a:rPr>
                        <a:t>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2018942391"/>
                  </a:ext>
                </a:extLst>
              </a:tr>
              <a:tr h="270043">
                <a:tc>
                  <a:txBody>
                    <a:bodyPr/>
                    <a:lstStyle/>
                    <a:p>
                      <a:pPr marL="0" marR="0" algn="justLow">
                        <a:lnSpc>
                          <a:spcPct val="150000"/>
                        </a:lnSpc>
                        <a:spcBef>
                          <a:spcPts val="0"/>
                        </a:spcBef>
                        <a:spcAft>
                          <a:spcPts val="0"/>
                        </a:spcAft>
                      </a:pPr>
                      <a:r>
                        <a:rPr lang="en-US" sz="1000">
                          <a:effectLst/>
                        </a:rPr>
                        <a:t>Total losses (kW)</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1000">
                          <a:effectLst/>
                        </a:rPr>
                        <a:t>221.752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000">
                          <a:effectLst/>
                        </a:rPr>
                        <a:t>18.15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tc>
                  <a:txBody>
                    <a:bodyPr/>
                    <a:lstStyle/>
                    <a:p>
                      <a:pPr marL="0" marR="0" algn="justLow">
                        <a:lnSpc>
                          <a:spcPct val="150000"/>
                        </a:lnSpc>
                        <a:spcBef>
                          <a:spcPts val="0"/>
                        </a:spcBef>
                        <a:spcAft>
                          <a:spcPts val="800"/>
                        </a:spcAft>
                      </a:pPr>
                      <a:r>
                        <a:rPr lang="en-US" sz="1400">
                          <a:effectLst/>
                        </a:rPr>
                        <a:t>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2645122888"/>
                  </a:ext>
                </a:extLst>
              </a:tr>
              <a:tr h="270043">
                <a:tc>
                  <a:txBody>
                    <a:bodyPr/>
                    <a:lstStyle/>
                    <a:p>
                      <a:pPr marL="0" marR="0" algn="justLow">
                        <a:lnSpc>
                          <a:spcPct val="150000"/>
                        </a:lnSpc>
                        <a:spcBef>
                          <a:spcPts val="0"/>
                        </a:spcBef>
                        <a:spcAft>
                          <a:spcPts val="0"/>
                        </a:spcAft>
                      </a:pPr>
                      <a:r>
                        <a:rPr lang="en-US" sz="1000">
                          <a:effectLst/>
                        </a:rPr>
                        <a:t>TVD</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1000">
                          <a:effectLst/>
                        </a:rPr>
                        <a:t>0.0483</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000">
                          <a:effectLst/>
                        </a:rPr>
                        <a:t>0.0023</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tc>
                  <a:txBody>
                    <a:bodyPr/>
                    <a:lstStyle/>
                    <a:p>
                      <a:pPr marL="0" marR="0" algn="justLow">
                        <a:lnSpc>
                          <a:spcPct val="150000"/>
                        </a:lnSpc>
                        <a:spcBef>
                          <a:spcPts val="0"/>
                        </a:spcBef>
                        <a:spcAft>
                          <a:spcPts val="800"/>
                        </a:spcAft>
                      </a:pPr>
                      <a:r>
                        <a:rPr lang="en-US" sz="1400">
                          <a:effectLst/>
                        </a:rPr>
                        <a:t>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2288480392"/>
                  </a:ext>
                </a:extLst>
              </a:tr>
              <a:tr h="440443">
                <a:tc>
                  <a:txBody>
                    <a:bodyPr/>
                    <a:lstStyle/>
                    <a:p>
                      <a:pPr marL="0" marR="0" algn="justLow">
                        <a:lnSpc>
                          <a:spcPct val="150000"/>
                        </a:lnSpc>
                        <a:spcBef>
                          <a:spcPts val="0"/>
                        </a:spcBef>
                        <a:spcAft>
                          <a:spcPts val="0"/>
                        </a:spcAft>
                      </a:pPr>
                      <a:r>
                        <a:rPr lang="en-US" sz="1000">
                          <a:effectLst/>
                        </a:rPr>
                        <a:t>Minimum bus voltage(p.u.)</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1000">
                          <a:effectLst/>
                        </a:rPr>
                        <a:t>0.9417 (#27)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000">
                          <a:effectLst/>
                        </a:rPr>
                        <a:t>0.9892 (#33)</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tc>
                  <a:txBody>
                    <a:bodyPr/>
                    <a:lstStyle/>
                    <a:p>
                      <a:pPr marL="0" marR="0" algn="justLow">
                        <a:lnSpc>
                          <a:spcPct val="150000"/>
                        </a:lnSpc>
                        <a:spcBef>
                          <a:spcPts val="0"/>
                        </a:spcBef>
                        <a:spcAft>
                          <a:spcPts val="800"/>
                        </a:spcAft>
                      </a:pPr>
                      <a:r>
                        <a:rPr lang="en-US" sz="1400">
                          <a:effectLst/>
                        </a:rPr>
                        <a:t>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2782712184"/>
                  </a:ext>
                </a:extLst>
              </a:tr>
              <a:tr h="440443">
                <a:tc>
                  <a:txBody>
                    <a:bodyPr/>
                    <a:lstStyle/>
                    <a:p>
                      <a:pPr marL="0" marR="0" algn="justLow">
                        <a:lnSpc>
                          <a:spcPct val="150000"/>
                        </a:lnSpc>
                        <a:spcBef>
                          <a:spcPts val="0"/>
                        </a:spcBef>
                        <a:spcAft>
                          <a:spcPts val="0"/>
                        </a:spcAft>
                      </a:pPr>
                      <a:r>
                        <a:rPr lang="en-US" sz="1000">
                          <a:effectLst/>
                        </a:rPr>
                        <a:t>Maximum bus voltage(p.u.)</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1000">
                          <a:effectLst/>
                        </a:rPr>
                        <a:t>0.9941 (#2)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000">
                          <a:effectLst/>
                        </a:rPr>
                        <a:t>0.998 (#2)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tc>
                  <a:txBody>
                    <a:bodyPr/>
                    <a:lstStyle/>
                    <a:p>
                      <a:pPr marL="0" marR="0" algn="justLow">
                        <a:lnSpc>
                          <a:spcPct val="150000"/>
                        </a:lnSpc>
                        <a:spcBef>
                          <a:spcPts val="0"/>
                        </a:spcBef>
                        <a:spcAft>
                          <a:spcPts val="800"/>
                        </a:spcAft>
                      </a:pPr>
                      <a:r>
                        <a:rPr lang="en-US" sz="1400">
                          <a:effectLst/>
                        </a:rPr>
                        <a:t>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3297605868"/>
                  </a:ext>
                </a:extLst>
              </a:tr>
              <a:tr h="419561">
                <a:tc>
                  <a:txBody>
                    <a:bodyPr/>
                    <a:lstStyle/>
                    <a:p>
                      <a:pPr marL="0" marR="0" algn="justLow">
                        <a:lnSpc>
                          <a:spcPct val="150000"/>
                        </a:lnSpc>
                        <a:spcBef>
                          <a:spcPts val="0"/>
                        </a:spcBef>
                        <a:spcAft>
                          <a:spcPts val="0"/>
                        </a:spcAft>
                      </a:pPr>
                      <a:r>
                        <a:rPr lang="en-US" sz="1000">
                          <a:effectLst/>
                        </a:rPr>
                        <a:t>Overall power factor</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1000">
                          <a:effectLst/>
                        </a:rPr>
                        <a:t>0.85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000">
                          <a:effectLst/>
                        </a:rPr>
                        <a:t>0.8656</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tc>
                  <a:txBody>
                    <a:bodyPr/>
                    <a:lstStyle/>
                    <a:p>
                      <a:pPr marL="0" marR="0" algn="justLow">
                        <a:lnSpc>
                          <a:spcPct val="150000"/>
                        </a:lnSpc>
                        <a:spcBef>
                          <a:spcPts val="0"/>
                        </a:spcBef>
                        <a:spcAft>
                          <a:spcPts val="800"/>
                        </a:spcAft>
                      </a:pPr>
                      <a:r>
                        <a:rPr lang="en-US" sz="1400" dirty="0">
                          <a:effectLst/>
                        </a:rPr>
                        <a:t> </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2020842812"/>
                  </a:ext>
                </a:extLst>
              </a:tr>
            </a:tbl>
          </a:graphicData>
        </a:graphic>
      </p:graphicFrame>
    </p:spTree>
    <p:extLst>
      <p:ext uri="{BB962C8B-B14F-4D97-AF65-F5344CB8AC3E}">
        <p14:creationId xmlns:p14="http://schemas.microsoft.com/office/powerpoint/2010/main" val="251121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(case 5)</a:t>
            </a:r>
          </a:p>
        </p:txBody>
      </p:sp>
      <p:graphicFrame>
        <p:nvGraphicFramePr>
          <p:cNvPr id="2" name="Table 1">
            <a:extLst>
              <a:ext uri="{FF2B5EF4-FFF2-40B4-BE49-F238E27FC236}">
                <a16:creationId xmlns:a16="http://schemas.microsoft.com/office/drawing/2014/main" id="{9E07B5A6-7A8D-F508-FD6A-F78D51547D32}"/>
              </a:ext>
            </a:extLst>
          </p:cNvPr>
          <p:cNvGraphicFramePr>
            <a:graphicFrameLocks noGrp="1"/>
          </p:cNvGraphicFramePr>
          <p:nvPr>
            <p:extLst>
              <p:ext uri="{D42A27DB-BD31-4B8C-83A1-F6EECF244321}">
                <p14:modId xmlns:p14="http://schemas.microsoft.com/office/powerpoint/2010/main" val="4290415795"/>
              </p:ext>
            </p:extLst>
          </p:nvPr>
        </p:nvGraphicFramePr>
        <p:xfrm>
          <a:off x="1427481" y="1277350"/>
          <a:ext cx="7818119" cy="5307402"/>
        </p:xfrm>
        <a:graphic>
          <a:graphicData uri="http://schemas.openxmlformats.org/drawingml/2006/table">
            <a:tbl>
              <a:tblPr firstRow="1" firstCol="1" bandRow="1">
                <a:tableStyleId>{5C22544A-7EE6-4342-B048-85BDC9FD1C3A}</a:tableStyleId>
              </a:tblPr>
              <a:tblGrid>
                <a:gridCol w="1374845">
                  <a:extLst>
                    <a:ext uri="{9D8B030D-6E8A-4147-A177-3AD203B41FA5}">
                      <a16:colId xmlns:a16="http://schemas.microsoft.com/office/drawing/2014/main" val="3642325693"/>
                    </a:ext>
                  </a:extLst>
                </a:gridCol>
                <a:gridCol w="601740">
                  <a:extLst>
                    <a:ext uri="{9D8B030D-6E8A-4147-A177-3AD203B41FA5}">
                      <a16:colId xmlns:a16="http://schemas.microsoft.com/office/drawing/2014/main" val="2312172768"/>
                    </a:ext>
                  </a:extLst>
                </a:gridCol>
                <a:gridCol w="606832">
                  <a:extLst>
                    <a:ext uri="{9D8B030D-6E8A-4147-A177-3AD203B41FA5}">
                      <a16:colId xmlns:a16="http://schemas.microsoft.com/office/drawing/2014/main" val="1311588073"/>
                    </a:ext>
                  </a:extLst>
                </a:gridCol>
                <a:gridCol w="2617351">
                  <a:extLst>
                    <a:ext uri="{9D8B030D-6E8A-4147-A177-3AD203B41FA5}">
                      <a16:colId xmlns:a16="http://schemas.microsoft.com/office/drawing/2014/main" val="2706736999"/>
                    </a:ext>
                  </a:extLst>
                </a:gridCol>
                <a:gridCol w="2617351">
                  <a:extLst>
                    <a:ext uri="{9D8B030D-6E8A-4147-A177-3AD203B41FA5}">
                      <a16:colId xmlns:a16="http://schemas.microsoft.com/office/drawing/2014/main" val="1851936399"/>
                    </a:ext>
                  </a:extLst>
                </a:gridCol>
              </a:tblGrid>
              <a:tr h="194559">
                <a:tc rowSpan="2">
                  <a:txBody>
                    <a:bodyPr/>
                    <a:lstStyle/>
                    <a:p>
                      <a:pPr marL="0" marR="0" algn="justLow">
                        <a:lnSpc>
                          <a:spcPct val="150000"/>
                        </a:lnSpc>
                        <a:spcBef>
                          <a:spcPts val="0"/>
                        </a:spcBef>
                        <a:spcAft>
                          <a:spcPts val="800"/>
                        </a:spcAft>
                      </a:pPr>
                      <a:r>
                        <a:rPr lang="en-US" sz="1100" dirty="0">
                          <a:effectLst/>
                        </a:rPr>
                        <a:t>Items</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rowSpan="2">
                  <a:txBody>
                    <a:bodyPr/>
                    <a:lstStyle/>
                    <a:p>
                      <a:pPr marL="0" marR="0" algn="justLow">
                        <a:lnSpc>
                          <a:spcPct val="150000"/>
                        </a:lnSpc>
                        <a:spcBef>
                          <a:spcPts val="0"/>
                        </a:spcBef>
                        <a:spcAft>
                          <a:spcPts val="800"/>
                        </a:spcAft>
                      </a:pPr>
                      <a:r>
                        <a:rPr lang="en-US" sz="1100">
                          <a:effectLst/>
                        </a:rPr>
                        <a:t>Base case</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 </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gridSpan="2">
                  <a:txBody>
                    <a:bodyPr/>
                    <a:lstStyle/>
                    <a:p>
                      <a:pPr marL="0" marR="0" algn="ctr">
                        <a:lnSpc>
                          <a:spcPct val="150000"/>
                        </a:lnSpc>
                        <a:spcBef>
                          <a:spcPts val="0"/>
                        </a:spcBef>
                        <a:spcAft>
                          <a:spcPts val="800"/>
                        </a:spcAft>
                      </a:pPr>
                      <a:r>
                        <a:rPr lang="en-US" sz="1100">
                          <a:effectLst/>
                        </a:rPr>
                        <a:t>Case 5</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hMerge="1">
                  <a:txBody>
                    <a:bodyPr/>
                    <a:lstStyle/>
                    <a:p>
                      <a:endParaRPr lang="en-US"/>
                    </a:p>
                  </a:txBody>
                  <a:tcPr/>
                </a:tc>
                <a:extLst>
                  <a:ext uri="{0D108BD9-81ED-4DB2-BD59-A6C34878D82A}">
                    <a16:rowId xmlns:a16="http://schemas.microsoft.com/office/drawing/2014/main" val="579530243"/>
                  </a:ext>
                </a:extLst>
              </a:tr>
              <a:tr h="221019">
                <a:tc vMerge="1">
                  <a:txBody>
                    <a:bodyPr/>
                    <a:lstStyle/>
                    <a:p>
                      <a:endParaRPr lang="en-US"/>
                    </a:p>
                  </a:txBody>
                  <a:tcPr/>
                </a:tc>
                <a:tc vMerge="1">
                  <a:txBody>
                    <a:bodyPr/>
                    <a:lstStyle/>
                    <a:p>
                      <a:endParaRPr lang="en-US"/>
                    </a:p>
                  </a:txBody>
                  <a:tcPr/>
                </a:tc>
                <a:tc>
                  <a:txBody>
                    <a:bodyPr/>
                    <a:lstStyle/>
                    <a:p>
                      <a:pPr marL="0" marR="0" algn="justLow">
                        <a:lnSpc>
                          <a:spcPct val="150000"/>
                        </a:lnSpc>
                        <a:spcBef>
                          <a:spcPts val="0"/>
                        </a:spcBef>
                        <a:spcAft>
                          <a:spcPts val="800"/>
                        </a:spcAft>
                      </a:pPr>
                      <a:r>
                        <a:rPr lang="en-US" sz="1100">
                          <a:effectLst/>
                        </a:rPr>
                        <a:t> </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FPA [9]</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100">
                          <a:effectLst/>
                        </a:rPr>
                        <a:t>Proposed method</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3827563972"/>
                  </a:ext>
                </a:extLst>
              </a:tr>
              <a:tr h="862523">
                <a:tc>
                  <a:txBody>
                    <a:bodyPr/>
                    <a:lstStyle/>
                    <a:p>
                      <a:pPr marL="0" marR="0" algn="justLow">
                        <a:lnSpc>
                          <a:spcPct val="150000"/>
                        </a:lnSpc>
                        <a:spcBef>
                          <a:spcPts val="0"/>
                        </a:spcBef>
                        <a:spcAft>
                          <a:spcPts val="800"/>
                        </a:spcAft>
                      </a:pPr>
                      <a:r>
                        <a:rPr lang="en-US" sz="1100">
                          <a:effectLst/>
                        </a:rPr>
                        <a:t>DG size (kW, kVAR) and location</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 </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2086, 1292.8 (#26)</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100">
                          <a:effectLst/>
                        </a:rPr>
                        <a:t>799.3, 387.09 (#31),</a:t>
                      </a:r>
                      <a:endParaRPr lang="en-US" sz="1600">
                        <a:effectLst/>
                      </a:endParaRPr>
                    </a:p>
                    <a:p>
                      <a:pPr marL="0" marR="0" algn="ctr">
                        <a:lnSpc>
                          <a:spcPct val="150000"/>
                        </a:lnSpc>
                        <a:spcBef>
                          <a:spcPts val="0"/>
                        </a:spcBef>
                        <a:spcAft>
                          <a:spcPts val="800"/>
                        </a:spcAft>
                      </a:pPr>
                      <a:r>
                        <a:rPr lang="en-US" sz="1100">
                          <a:effectLst/>
                        </a:rPr>
                        <a:t>946.5, 458.37 (#24),</a:t>
                      </a:r>
                      <a:endParaRPr lang="en-US" sz="1600">
                        <a:effectLst/>
                      </a:endParaRPr>
                    </a:p>
                    <a:p>
                      <a:pPr marL="0" marR="0" algn="ctr">
                        <a:lnSpc>
                          <a:spcPct val="150000"/>
                        </a:lnSpc>
                        <a:spcBef>
                          <a:spcPts val="0"/>
                        </a:spcBef>
                        <a:spcAft>
                          <a:spcPts val="800"/>
                        </a:spcAft>
                      </a:pPr>
                      <a:r>
                        <a:rPr lang="en-US" sz="1100">
                          <a:effectLst/>
                        </a:rPr>
                        <a:t>1254.2, 607.39 (#21)</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2693077507"/>
                  </a:ext>
                </a:extLst>
              </a:tr>
              <a:tr h="636597">
                <a:tc>
                  <a:txBody>
                    <a:bodyPr/>
                    <a:lstStyle/>
                    <a:p>
                      <a:pPr marL="0" marR="0" algn="justLow">
                        <a:lnSpc>
                          <a:spcPct val="150000"/>
                        </a:lnSpc>
                        <a:spcBef>
                          <a:spcPts val="0"/>
                        </a:spcBef>
                        <a:spcAft>
                          <a:spcPts val="800"/>
                        </a:spcAft>
                      </a:pPr>
                      <a:r>
                        <a:rPr lang="en-US" sz="1100">
                          <a:effectLst/>
                        </a:rPr>
                        <a:t>Capacitor size (kVAR) and location</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 </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dirty="0">
                          <a:effectLst/>
                        </a:rPr>
                        <a:t>1250 (#26)</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100">
                          <a:effectLst/>
                        </a:rPr>
                        <a:t>365.568 (#8)</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1027383862"/>
                  </a:ext>
                </a:extLst>
              </a:tr>
              <a:tr h="636597">
                <a:tc>
                  <a:txBody>
                    <a:bodyPr/>
                    <a:lstStyle/>
                    <a:p>
                      <a:pPr marL="0" marR="0" algn="justLow">
                        <a:lnSpc>
                          <a:spcPct val="150000"/>
                        </a:lnSpc>
                        <a:spcBef>
                          <a:spcPts val="0"/>
                        </a:spcBef>
                        <a:spcAft>
                          <a:spcPts val="800"/>
                        </a:spcAft>
                      </a:pPr>
                      <a:r>
                        <a:rPr lang="en-US" sz="1100">
                          <a:effectLst/>
                        </a:rPr>
                        <a:t>Total size of DGs (kW, kVAR)</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 </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2086, 1292.8</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100">
                          <a:effectLst/>
                        </a:rPr>
                        <a:t>3000, 1452.86</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1420058348"/>
                  </a:ext>
                </a:extLst>
              </a:tr>
              <a:tr h="636597">
                <a:tc>
                  <a:txBody>
                    <a:bodyPr/>
                    <a:lstStyle/>
                    <a:p>
                      <a:pPr marL="0" marR="0" algn="justLow">
                        <a:lnSpc>
                          <a:spcPct val="150000"/>
                        </a:lnSpc>
                        <a:spcBef>
                          <a:spcPts val="0"/>
                        </a:spcBef>
                        <a:spcAft>
                          <a:spcPts val="800"/>
                        </a:spcAft>
                      </a:pPr>
                      <a:r>
                        <a:rPr lang="en-US" sz="1100">
                          <a:effectLst/>
                        </a:rPr>
                        <a:t>Total size of capacitors (kVAR)</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 </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1250</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100">
                          <a:effectLst/>
                        </a:rPr>
                        <a:t>1112.9</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4148404360"/>
                  </a:ext>
                </a:extLst>
              </a:tr>
              <a:tr h="415578">
                <a:tc>
                  <a:txBody>
                    <a:bodyPr/>
                    <a:lstStyle/>
                    <a:p>
                      <a:pPr marL="0" marR="0" algn="justLow">
                        <a:lnSpc>
                          <a:spcPct val="150000"/>
                        </a:lnSpc>
                        <a:spcBef>
                          <a:spcPts val="0"/>
                        </a:spcBef>
                        <a:spcAft>
                          <a:spcPts val="800"/>
                        </a:spcAft>
                      </a:pPr>
                      <a:r>
                        <a:rPr lang="en-US" sz="1100">
                          <a:effectLst/>
                        </a:rPr>
                        <a:t>f</a:t>
                      </a:r>
                      <a:r>
                        <a:rPr lang="en-US" sz="1100" baseline="-25000">
                          <a:effectLst/>
                        </a:rPr>
                        <a:t>1</a:t>
                      </a:r>
                      <a:r>
                        <a:rPr lang="en-US" sz="1100">
                          <a:effectLst/>
                        </a:rPr>
                        <a:t> [Loss (kW)]</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221.752</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 </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58.8298</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100">
                          <a:effectLst/>
                        </a:rPr>
                        <a:t>17.1153</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1416154111"/>
                  </a:ext>
                </a:extLst>
              </a:tr>
              <a:tr h="415578">
                <a:tc>
                  <a:txBody>
                    <a:bodyPr/>
                    <a:lstStyle/>
                    <a:p>
                      <a:pPr marL="0" marR="0" algn="justLow">
                        <a:lnSpc>
                          <a:spcPct val="150000"/>
                        </a:lnSpc>
                        <a:spcBef>
                          <a:spcPts val="0"/>
                        </a:spcBef>
                        <a:spcAft>
                          <a:spcPts val="800"/>
                        </a:spcAft>
                      </a:pPr>
                      <a:r>
                        <a:rPr lang="en-US" sz="1100">
                          <a:effectLst/>
                        </a:rPr>
                        <a:t>TVD</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0.0483</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 </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0.007</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100">
                          <a:effectLst/>
                        </a:rPr>
                        <a:t>0.0021</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3777406362"/>
                  </a:ext>
                </a:extLst>
              </a:tr>
              <a:tr h="857616">
                <a:tc>
                  <a:txBody>
                    <a:bodyPr/>
                    <a:lstStyle/>
                    <a:p>
                      <a:pPr marL="0" marR="0" algn="justLow">
                        <a:lnSpc>
                          <a:spcPct val="150000"/>
                        </a:lnSpc>
                        <a:spcBef>
                          <a:spcPts val="0"/>
                        </a:spcBef>
                        <a:spcAft>
                          <a:spcPts val="800"/>
                        </a:spcAft>
                      </a:pPr>
                      <a:r>
                        <a:rPr lang="en-US" sz="1100">
                          <a:effectLst/>
                        </a:rPr>
                        <a:t>Min. voltage (p.u.)</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0.9417 (#27)</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 </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0.9751 (#34)</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100">
                          <a:effectLst/>
                        </a:rPr>
                        <a:t>0.99 (#12)</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4066107534"/>
                  </a:ext>
                </a:extLst>
              </a:tr>
              <a:tr h="194559">
                <a:tc>
                  <a:txBody>
                    <a:bodyPr/>
                    <a:lstStyle/>
                    <a:p>
                      <a:pPr marL="0" marR="0" algn="justLow">
                        <a:lnSpc>
                          <a:spcPct val="150000"/>
                        </a:lnSpc>
                        <a:spcBef>
                          <a:spcPts val="0"/>
                        </a:spcBef>
                        <a:spcAft>
                          <a:spcPts val="800"/>
                        </a:spcAft>
                      </a:pPr>
                      <a:r>
                        <a:rPr lang="en-US" sz="1100">
                          <a:effectLst/>
                        </a:rPr>
                        <a:t>Overall p.f.</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0.85</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 </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0.8436</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100" dirty="0">
                          <a:effectLst/>
                        </a:rPr>
                        <a:t>0.8405</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2913173175"/>
                  </a:ext>
                </a:extLst>
              </a:tr>
            </a:tbl>
          </a:graphicData>
        </a:graphic>
      </p:graphicFrame>
    </p:spTree>
    <p:extLst>
      <p:ext uri="{BB962C8B-B14F-4D97-AF65-F5344CB8AC3E}">
        <p14:creationId xmlns:p14="http://schemas.microsoft.com/office/powerpoint/2010/main" val="485154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1230593"/>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(Voltage profile)</a:t>
            </a:r>
          </a:p>
        </p:txBody>
      </p:sp>
      <p:pic>
        <p:nvPicPr>
          <p:cNvPr id="6" name="Picture 5" descr="Chart, histogram&#10;&#10;Description automatically generated">
            <a:extLst>
              <a:ext uri="{FF2B5EF4-FFF2-40B4-BE49-F238E27FC236}">
                <a16:creationId xmlns:a16="http://schemas.microsoft.com/office/drawing/2014/main" id="{C1BDDD0A-3B10-0CBF-A7EA-527B3140D6D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3318" y="1249820"/>
            <a:ext cx="6786965" cy="5098753"/>
          </a:xfrm>
          <a:prstGeom prst="rect">
            <a:avLst/>
          </a:prstGeom>
          <a:noFill/>
          <a:ln>
            <a:noFill/>
          </a:ln>
        </p:spPr>
      </p:pic>
    </p:spTree>
    <p:extLst>
      <p:ext uri="{BB962C8B-B14F-4D97-AF65-F5344CB8AC3E}">
        <p14:creationId xmlns:p14="http://schemas.microsoft.com/office/powerpoint/2010/main" val="73016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1230593"/>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(convergence curves)</a:t>
            </a:r>
          </a:p>
        </p:txBody>
      </p:sp>
      <p:pic>
        <p:nvPicPr>
          <p:cNvPr id="7" name="Picture 6">
            <a:extLst>
              <a:ext uri="{FF2B5EF4-FFF2-40B4-BE49-F238E27FC236}">
                <a16:creationId xmlns:a16="http://schemas.microsoft.com/office/drawing/2014/main" id="{BDD28937-5794-68B2-EEEB-574F5A50074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4119" y="1895792"/>
            <a:ext cx="5195838" cy="3895408"/>
          </a:xfrm>
          <a:prstGeom prst="rect">
            <a:avLst/>
          </a:prstGeom>
          <a:noFill/>
          <a:ln>
            <a:noFill/>
          </a:ln>
        </p:spPr>
      </p:pic>
      <p:pic>
        <p:nvPicPr>
          <p:cNvPr id="8" name="Picture 7">
            <a:extLst>
              <a:ext uri="{FF2B5EF4-FFF2-40B4-BE49-F238E27FC236}">
                <a16:creationId xmlns:a16="http://schemas.microsoft.com/office/drawing/2014/main" id="{C33475DD-5E3A-F36D-A105-3488C4418F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09272" y="1850074"/>
            <a:ext cx="5256848" cy="3941126"/>
          </a:xfrm>
          <a:prstGeom prst="rect">
            <a:avLst/>
          </a:prstGeom>
          <a:noFill/>
          <a:ln>
            <a:noFill/>
          </a:ln>
        </p:spPr>
      </p:pic>
    </p:spTree>
    <p:extLst>
      <p:ext uri="{BB962C8B-B14F-4D97-AF65-F5344CB8AC3E}">
        <p14:creationId xmlns:p14="http://schemas.microsoft.com/office/powerpoint/2010/main" val="105120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(case 1)</a:t>
            </a:r>
          </a:p>
        </p:txBody>
      </p:sp>
      <p:graphicFrame>
        <p:nvGraphicFramePr>
          <p:cNvPr id="6" name="Table 5">
            <a:extLst>
              <a:ext uri="{FF2B5EF4-FFF2-40B4-BE49-F238E27FC236}">
                <a16:creationId xmlns:a16="http://schemas.microsoft.com/office/drawing/2014/main" id="{6576076E-62A3-C0DC-8BB2-35146A327B06}"/>
              </a:ext>
            </a:extLst>
          </p:cNvPr>
          <p:cNvGraphicFramePr>
            <a:graphicFrameLocks noGrp="1"/>
          </p:cNvGraphicFramePr>
          <p:nvPr>
            <p:extLst>
              <p:ext uri="{D42A27DB-BD31-4B8C-83A1-F6EECF244321}">
                <p14:modId xmlns:p14="http://schemas.microsoft.com/office/powerpoint/2010/main" val="3203354369"/>
              </p:ext>
            </p:extLst>
          </p:nvPr>
        </p:nvGraphicFramePr>
        <p:xfrm>
          <a:off x="1920240" y="1402079"/>
          <a:ext cx="6522720" cy="4946493"/>
        </p:xfrm>
        <a:graphic>
          <a:graphicData uri="http://schemas.openxmlformats.org/drawingml/2006/table">
            <a:tbl>
              <a:tblPr firstRow="1" firstCol="1" bandRow="1">
                <a:tableStyleId>{5C22544A-7EE6-4342-B048-85BDC9FD1C3A}</a:tableStyleId>
              </a:tblPr>
              <a:tblGrid>
                <a:gridCol w="2354953">
                  <a:extLst>
                    <a:ext uri="{9D8B030D-6E8A-4147-A177-3AD203B41FA5}">
                      <a16:colId xmlns:a16="http://schemas.microsoft.com/office/drawing/2014/main" val="3743156965"/>
                    </a:ext>
                  </a:extLst>
                </a:gridCol>
                <a:gridCol w="1589959">
                  <a:extLst>
                    <a:ext uri="{9D8B030D-6E8A-4147-A177-3AD203B41FA5}">
                      <a16:colId xmlns:a16="http://schemas.microsoft.com/office/drawing/2014/main" val="3856729790"/>
                    </a:ext>
                  </a:extLst>
                </a:gridCol>
                <a:gridCol w="1467592">
                  <a:extLst>
                    <a:ext uri="{9D8B030D-6E8A-4147-A177-3AD203B41FA5}">
                      <a16:colId xmlns:a16="http://schemas.microsoft.com/office/drawing/2014/main" val="3855500217"/>
                    </a:ext>
                  </a:extLst>
                </a:gridCol>
                <a:gridCol w="1110216">
                  <a:extLst>
                    <a:ext uri="{9D8B030D-6E8A-4147-A177-3AD203B41FA5}">
                      <a16:colId xmlns:a16="http://schemas.microsoft.com/office/drawing/2014/main" val="1849460573"/>
                    </a:ext>
                  </a:extLst>
                </a:gridCol>
              </a:tblGrid>
              <a:tr h="1183318">
                <a:tc>
                  <a:txBody>
                    <a:bodyPr/>
                    <a:lstStyle/>
                    <a:p>
                      <a:pPr marL="0" marR="0" algn="justLow">
                        <a:lnSpc>
                          <a:spcPct val="150000"/>
                        </a:lnSpc>
                        <a:spcBef>
                          <a:spcPts val="0"/>
                        </a:spcBef>
                        <a:spcAft>
                          <a:spcPts val="0"/>
                        </a:spcAft>
                      </a:pPr>
                      <a:r>
                        <a:rPr lang="en-US" sz="1200" dirty="0">
                          <a:effectLst/>
                        </a:rPr>
                        <a:t>Items</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r>
                        <a:rPr lang="en-US" sz="1200">
                          <a:effectLst/>
                        </a:rPr>
                        <a:t>Un-compensated</a:t>
                      </a:r>
                      <a:endParaRPr lang="en-US" sz="1800">
                        <a:effectLst/>
                      </a:endParaRPr>
                    </a:p>
                    <a:p>
                      <a:pPr marL="0" marR="0" algn="justLow">
                        <a:lnSpc>
                          <a:spcPct val="150000"/>
                        </a:lnSpc>
                        <a:spcBef>
                          <a:spcPts val="0"/>
                        </a:spcBef>
                        <a:spcAft>
                          <a:spcPts val="0"/>
                        </a:spcAft>
                      </a:pPr>
                      <a:r>
                        <a:rPr lang="en-US" sz="1200">
                          <a:effectLst/>
                        </a:rPr>
                        <a:t>(Case 0)</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200">
                          <a:effectLst/>
                        </a:rPr>
                        <a:t>Compensated (Case 1)</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735371653"/>
                  </a:ext>
                </a:extLst>
              </a:tr>
              <a:tr h="360463">
                <a:tc rowSpan="2">
                  <a:txBody>
                    <a:bodyPr/>
                    <a:lstStyle/>
                    <a:p>
                      <a:pPr marL="0" marR="0" algn="justLow">
                        <a:lnSpc>
                          <a:spcPct val="150000"/>
                        </a:lnSpc>
                        <a:spcBef>
                          <a:spcPts val="0"/>
                        </a:spcBef>
                        <a:spcAft>
                          <a:spcPts val="0"/>
                        </a:spcAft>
                      </a:pPr>
                      <a:r>
                        <a:rPr lang="en-US" sz="1200">
                          <a:effectLst/>
                        </a:rPr>
                        <a:t>Optimal locations and sizes of DGs (kW)</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2">
                  <a:txBody>
                    <a:bodyPr/>
                    <a:lstStyle/>
                    <a:p>
                      <a:pPr marL="0" marR="0" algn="justLow">
                        <a:lnSpc>
                          <a:spcPct val="150000"/>
                        </a:lnSpc>
                        <a:spcBef>
                          <a:spcPts val="0"/>
                        </a:spcBef>
                        <a:spcAft>
                          <a:spcPts val="0"/>
                        </a:spcAft>
                      </a:pPr>
                      <a:r>
                        <a:rPr lang="en-US" sz="1200">
                          <a:effectLst/>
                        </a:rPr>
                        <a:t>-</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ar-SA" sz="1200">
                          <a:effectLst/>
                        </a:rPr>
                        <a:t>21</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ar-SA" sz="1200">
                          <a:effectLst/>
                        </a:rPr>
                        <a:t>1999.9</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579655755"/>
                  </a:ext>
                </a:extLst>
              </a:tr>
              <a:tr h="411942">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200">
                          <a:effectLst/>
                        </a:rPr>
                        <a:t>2</a:t>
                      </a:r>
                      <a:r>
                        <a:rPr lang="ar-SA" sz="1200">
                          <a:effectLst/>
                        </a:rPr>
                        <a:t>5</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ar-SA" sz="1200">
                          <a:effectLst/>
                        </a:rPr>
                        <a:t>2000</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4056786189"/>
                  </a:ext>
                </a:extLst>
              </a:tr>
              <a:tr h="361490">
                <a:tc>
                  <a:txBody>
                    <a:bodyPr/>
                    <a:lstStyle/>
                    <a:p>
                      <a:pPr marL="0" marR="0" algn="justLow">
                        <a:lnSpc>
                          <a:spcPct val="150000"/>
                        </a:lnSpc>
                        <a:spcBef>
                          <a:spcPts val="0"/>
                        </a:spcBef>
                        <a:spcAft>
                          <a:spcPts val="0"/>
                        </a:spcAft>
                      </a:pPr>
                      <a:r>
                        <a:rPr lang="en-US" sz="1200">
                          <a:effectLst/>
                        </a:rPr>
                        <a:t>Total size</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r>
                        <a:rPr lang="en-US" sz="1200">
                          <a:effectLst/>
                        </a:rPr>
                        <a:t>-</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rtl="1">
                        <a:lnSpc>
                          <a:spcPct val="150000"/>
                        </a:lnSpc>
                        <a:spcBef>
                          <a:spcPts val="0"/>
                        </a:spcBef>
                        <a:spcAft>
                          <a:spcPts val="0"/>
                        </a:spcAft>
                      </a:pPr>
                      <a:r>
                        <a:rPr lang="ar-SA" sz="1200">
                          <a:effectLst/>
                        </a:rPr>
                        <a:t>3999.9</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547781348"/>
                  </a:ext>
                </a:extLst>
              </a:tr>
              <a:tr h="361490">
                <a:tc>
                  <a:txBody>
                    <a:bodyPr/>
                    <a:lstStyle/>
                    <a:p>
                      <a:pPr marL="0" marR="0" algn="justLow">
                        <a:lnSpc>
                          <a:spcPct val="150000"/>
                        </a:lnSpc>
                        <a:spcBef>
                          <a:spcPts val="0"/>
                        </a:spcBef>
                        <a:spcAft>
                          <a:spcPts val="0"/>
                        </a:spcAft>
                      </a:pPr>
                      <a:r>
                        <a:rPr lang="en-US" sz="1200">
                          <a:effectLst/>
                        </a:rPr>
                        <a:t>Total losses (kW)</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r>
                        <a:rPr lang="en-US" sz="1200">
                          <a:effectLst/>
                        </a:rPr>
                        <a:t>805.73</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200">
                          <a:effectLst/>
                        </a:rPr>
                        <a:t>542.459</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917693370"/>
                  </a:ext>
                </a:extLst>
              </a:tr>
              <a:tr h="361490">
                <a:tc>
                  <a:txBody>
                    <a:bodyPr/>
                    <a:lstStyle/>
                    <a:p>
                      <a:pPr marL="0" marR="0" algn="justLow">
                        <a:lnSpc>
                          <a:spcPct val="150000"/>
                        </a:lnSpc>
                        <a:spcBef>
                          <a:spcPts val="0"/>
                        </a:spcBef>
                        <a:spcAft>
                          <a:spcPts val="0"/>
                        </a:spcAft>
                      </a:pPr>
                      <a:r>
                        <a:rPr lang="en-US" sz="1200">
                          <a:effectLst/>
                        </a:rPr>
                        <a:t>TVD</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r>
                        <a:rPr lang="en-US" sz="1200">
                          <a:effectLst/>
                        </a:rPr>
                        <a:t>0.0439</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200">
                          <a:effectLst/>
                        </a:rPr>
                        <a:t>0.0225</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538049899"/>
                  </a:ext>
                </a:extLst>
              </a:tr>
              <a:tr h="772405">
                <a:tc>
                  <a:txBody>
                    <a:bodyPr/>
                    <a:lstStyle/>
                    <a:p>
                      <a:pPr marL="0" marR="0" algn="justLow">
                        <a:lnSpc>
                          <a:spcPct val="150000"/>
                        </a:lnSpc>
                        <a:spcBef>
                          <a:spcPts val="0"/>
                        </a:spcBef>
                        <a:spcAft>
                          <a:spcPts val="0"/>
                        </a:spcAft>
                      </a:pPr>
                      <a:r>
                        <a:rPr lang="en-US" sz="1200">
                          <a:effectLst/>
                        </a:rPr>
                        <a:t>Minimum bus voltage(p.u.)</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r>
                        <a:rPr lang="en-US" sz="1200">
                          <a:effectLst/>
                        </a:rPr>
                        <a:t>0.9463 (#30)</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200">
                          <a:effectLst/>
                        </a:rPr>
                        <a:t>0.96</a:t>
                      </a:r>
                      <a:r>
                        <a:rPr lang="ar-SA" sz="1200">
                          <a:effectLst/>
                        </a:rPr>
                        <a:t>69</a:t>
                      </a:r>
                      <a:r>
                        <a:rPr lang="en-US" sz="1200">
                          <a:effectLst/>
                        </a:rPr>
                        <a:t> (#23)</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4080366716"/>
                  </a:ext>
                </a:extLst>
              </a:tr>
              <a:tr h="772405">
                <a:tc>
                  <a:txBody>
                    <a:bodyPr/>
                    <a:lstStyle/>
                    <a:p>
                      <a:pPr marL="0" marR="0" algn="justLow">
                        <a:lnSpc>
                          <a:spcPct val="150000"/>
                        </a:lnSpc>
                        <a:spcBef>
                          <a:spcPts val="0"/>
                        </a:spcBef>
                        <a:spcAft>
                          <a:spcPts val="0"/>
                        </a:spcAft>
                      </a:pPr>
                      <a:r>
                        <a:rPr lang="en-US" sz="1200">
                          <a:effectLst/>
                        </a:rPr>
                        <a:t>Maximum bus voltage(p.u.)</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r>
                        <a:rPr lang="en-US" sz="1200">
                          <a:effectLst/>
                        </a:rPr>
                        <a:t>0.9854 (#2)</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200">
                          <a:effectLst/>
                        </a:rPr>
                        <a:t>0.9874 (#2)</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4063864224"/>
                  </a:ext>
                </a:extLst>
              </a:tr>
              <a:tr h="361490">
                <a:tc>
                  <a:txBody>
                    <a:bodyPr/>
                    <a:lstStyle/>
                    <a:p>
                      <a:pPr marL="0" marR="0" algn="justLow">
                        <a:lnSpc>
                          <a:spcPct val="150000"/>
                        </a:lnSpc>
                        <a:spcBef>
                          <a:spcPts val="0"/>
                        </a:spcBef>
                        <a:spcAft>
                          <a:spcPts val="0"/>
                        </a:spcAft>
                      </a:pPr>
                      <a:r>
                        <a:rPr lang="en-US" sz="1200">
                          <a:effectLst/>
                        </a:rPr>
                        <a:t>Overall power factor</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r>
                        <a:rPr lang="en-US" sz="1200">
                          <a:effectLst/>
                        </a:rPr>
                        <a:t>0.8457</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200" dirty="0">
                          <a:effectLst/>
                        </a:rPr>
                        <a:t>0.7932</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694653913"/>
                  </a:ext>
                </a:extLst>
              </a:tr>
            </a:tbl>
          </a:graphicData>
        </a:graphic>
      </p:graphicFrame>
    </p:spTree>
    <p:extLst>
      <p:ext uri="{BB962C8B-B14F-4D97-AF65-F5344CB8AC3E}">
        <p14:creationId xmlns:p14="http://schemas.microsoft.com/office/powerpoint/2010/main" val="83179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(case 2)</a:t>
            </a:r>
          </a:p>
        </p:txBody>
      </p:sp>
      <p:graphicFrame>
        <p:nvGraphicFramePr>
          <p:cNvPr id="2" name="Table 1">
            <a:extLst>
              <a:ext uri="{FF2B5EF4-FFF2-40B4-BE49-F238E27FC236}">
                <a16:creationId xmlns:a16="http://schemas.microsoft.com/office/drawing/2014/main" id="{CE8AE717-E7CE-0D59-4391-C1958BA838C7}"/>
              </a:ext>
            </a:extLst>
          </p:cNvPr>
          <p:cNvGraphicFramePr>
            <a:graphicFrameLocks noGrp="1"/>
          </p:cNvGraphicFramePr>
          <p:nvPr>
            <p:extLst>
              <p:ext uri="{D42A27DB-BD31-4B8C-83A1-F6EECF244321}">
                <p14:modId xmlns:p14="http://schemas.microsoft.com/office/powerpoint/2010/main" val="1464990213"/>
              </p:ext>
            </p:extLst>
          </p:nvPr>
        </p:nvGraphicFramePr>
        <p:xfrm>
          <a:off x="1661160" y="1341120"/>
          <a:ext cx="7071361" cy="4884420"/>
        </p:xfrm>
        <a:graphic>
          <a:graphicData uri="http://schemas.openxmlformats.org/drawingml/2006/table">
            <a:tbl>
              <a:tblPr firstRow="1" firstCol="1" bandRow="1">
                <a:tableStyleId>{5C22544A-7EE6-4342-B048-85BDC9FD1C3A}</a:tableStyleId>
              </a:tblPr>
              <a:tblGrid>
                <a:gridCol w="2518673">
                  <a:extLst>
                    <a:ext uri="{9D8B030D-6E8A-4147-A177-3AD203B41FA5}">
                      <a16:colId xmlns:a16="http://schemas.microsoft.com/office/drawing/2014/main" val="3910513429"/>
                    </a:ext>
                  </a:extLst>
                </a:gridCol>
                <a:gridCol w="1518212">
                  <a:extLst>
                    <a:ext uri="{9D8B030D-6E8A-4147-A177-3AD203B41FA5}">
                      <a16:colId xmlns:a16="http://schemas.microsoft.com/office/drawing/2014/main" val="1964163021"/>
                    </a:ext>
                  </a:extLst>
                </a:gridCol>
                <a:gridCol w="1517238">
                  <a:extLst>
                    <a:ext uri="{9D8B030D-6E8A-4147-A177-3AD203B41FA5}">
                      <a16:colId xmlns:a16="http://schemas.microsoft.com/office/drawing/2014/main" val="2832777516"/>
                    </a:ext>
                  </a:extLst>
                </a:gridCol>
                <a:gridCol w="1517238">
                  <a:extLst>
                    <a:ext uri="{9D8B030D-6E8A-4147-A177-3AD203B41FA5}">
                      <a16:colId xmlns:a16="http://schemas.microsoft.com/office/drawing/2014/main" val="801278946"/>
                    </a:ext>
                  </a:extLst>
                </a:gridCol>
              </a:tblGrid>
              <a:tr h="1136310">
                <a:tc>
                  <a:txBody>
                    <a:bodyPr/>
                    <a:lstStyle/>
                    <a:p>
                      <a:pPr marL="0" marR="0" algn="justLow">
                        <a:lnSpc>
                          <a:spcPct val="150000"/>
                        </a:lnSpc>
                        <a:spcBef>
                          <a:spcPts val="0"/>
                        </a:spcBef>
                        <a:spcAft>
                          <a:spcPts val="0"/>
                        </a:spcAft>
                      </a:pPr>
                      <a:r>
                        <a:rPr lang="en-US" sz="1200">
                          <a:effectLst/>
                        </a:rPr>
                        <a:t>Items</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r>
                        <a:rPr lang="en-US" sz="1200">
                          <a:effectLst/>
                        </a:rPr>
                        <a:t>Un-compensated</a:t>
                      </a:r>
                      <a:endParaRPr lang="en-US" sz="1800">
                        <a:effectLst/>
                      </a:endParaRPr>
                    </a:p>
                    <a:p>
                      <a:pPr marL="0" marR="0" algn="justLow">
                        <a:lnSpc>
                          <a:spcPct val="150000"/>
                        </a:lnSpc>
                        <a:spcBef>
                          <a:spcPts val="0"/>
                        </a:spcBef>
                        <a:spcAft>
                          <a:spcPts val="0"/>
                        </a:spcAft>
                      </a:pPr>
                      <a:r>
                        <a:rPr lang="en-US" sz="1200">
                          <a:effectLst/>
                        </a:rPr>
                        <a:t>(Case 0)</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200">
                          <a:effectLst/>
                        </a:rPr>
                        <a:t>Compensated (Case 2)</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741097101"/>
                  </a:ext>
                </a:extLst>
              </a:tr>
              <a:tr h="550542">
                <a:tc rowSpan="4">
                  <a:txBody>
                    <a:bodyPr/>
                    <a:lstStyle/>
                    <a:p>
                      <a:pPr marL="0" marR="0" algn="justLow">
                        <a:lnSpc>
                          <a:spcPct val="150000"/>
                        </a:lnSpc>
                        <a:spcBef>
                          <a:spcPts val="0"/>
                        </a:spcBef>
                        <a:spcAft>
                          <a:spcPts val="0"/>
                        </a:spcAft>
                      </a:pPr>
                      <a:r>
                        <a:rPr lang="en-US" sz="1200" dirty="0">
                          <a:effectLst/>
                        </a:rPr>
                        <a:t>Optimal locations and sizes of DGs (kW)</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4">
                  <a:txBody>
                    <a:bodyPr/>
                    <a:lstStyle/>
                    <a:p>
                      <a:pPr marL="0" marR="0" algn="justLow">
                        <a:lnSpc>
                          <a:spcPct val="150000"/>
                        </a:lnSpc>
                        <a:spcBef>
                          <a:spcPts val="0"/>
                        </a:spcBef>
                        <a:spcAft>
                          <a:spcPts val="0"/>
                        </a:spcAft>
                      </a:pPr>
                      <a:r>
                        <a:rPr lang="en-US" sz="1200">
                          <a:effectLst/>
                        </a:rPr>
                        <a:t>-</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Locations</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DG size (kW)</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093593139"/>
                  </a:ext>
                </a:extLst>
              </a:tr>
              <a:tr h="25765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200">
                          <a:effectLst/>
                        </a:rPr>
                        <a:t>25</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2000</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732126562"/>
                  </a:ext>
                </a:extLst>
              </a:tr>
              <a:tr h="25765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200">
                          <a:effectLst/>
                        </a:rPr>
                        <a:t>21</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2000</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675792801"/>
                  </a:ext>
                </a:extLst>
              </a:tr>
              <a:tr h="25765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200">
                          <a:effectLst/>
                        </a:rPr>
                        <a:t> </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 </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077219876"/>
                  </a:ext>
                </a:extLst>
              </a:tr>
              <a:tr h="257657">
                <a:tc>
                  <a:txBody>
                    <a:bodyPr/>
                    <a:lstStyle/>
                    <a:p>
                      <a:pPr marL="0" marR="0" algn="justLow">
                        <a:lnSpc>
                          <a:spcPct val="150000"/>
                        </a:lnSpc>
                        <a:spcBef>
                          <a:spcPts val="0"/>
                        </a:spcBef>
                        <a:spcAft>
                          <a:spcPts val="0"/>
                        </a:spcAft>
                      </a:pPr>
                      <a:r>
                        <a:rPr lang="en-US" sz="1200">
                          <a:effectLst/>
                        </a:rPr>
                        <a:t>Total size</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r>
                        <a:rPr lang="en-US" sz="1200">
                          <a:effectLst/>
                        </a:rPr>
                        <a:t>-</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4000</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8361557"/>
                  </a:ext>
                </a:extLst>
              </a:tr>
              <a:tr h="257657">
                <a:tc>
                  <a:txBody>
                    <a:bodyPr/>
                    <a:lstStyle/>
                    <a:p>
                      <a:pPr marL="0" marR="0" algn="justLow">
                        <a:lnSpc>
                          <a:spcPct val="150000"/>
                        </a:lnSpc>
                        <a:spcBef>
                          <a:spcPts val="0"/>
                        </a:spcBef>
                        <a:spcAft>
                          <a:spcPts val="0"/>
                        </a:spcAft>
                      </a:pPr>
                      <a:r>
                        <a:rPr lang="en-US" sz="1200">
                          <a:effectLst/>
                        </a:rPr>
                        <a:t>Total losses (kW)</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r>
                        <a:rPr lang="en-US" sz="1200">
                          <a:effectLst/>
                        </a:rPr>
                        <a:t>805.73</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200">
                          <a:effectLst/>
                        </a:rPr>
                        <a:t>458.85</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430493945"/>
                  </a:ext>
                </a:extLst>
              </a:tr>
              <a:tr h="257657">
                <a:tc>
                  <a:txBody>
                    <a:bodyPr/>
                    <a:lstStyle/>
                    <a:p>
                      <a:pPr marL="0" marR="0" algn="justLow">
                        <a:lnSpc>
                          <a:spcPct val="150000"/>
                        </a:lnSpc>
                        <a:spcBef>
                          <a:spcPts val="0"/>
                        </a:spcBef>
                        <a:spcAft>
                          <a:spcPts val="0"/>
                        </a:spcAft>
                      </a:pPr>
                      <a:r>
                        <a:rPr lang="en-US" sz="1200">
                          <a:effectLst/>
                        </a:rPr>
                        <a:t>TVD</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r>
                        <a:rPr lang="en-US" sz="1200">
                          <a:effectLst/>
                        </a:rPr>
                        <a:t>0.0439</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200">
                          <a:effectLst/>
                        </a:rPr>
                        <a:t>0.0193</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448639095"/>
                  </a:ext>
                </a:extLst>
              </a:tr>
              <a:tr h="550542">
                <a:tc>
                  <a:txBody>
                    <a:bodyPr/>
                    <a:lstStyle/>
                    <a:p>
                      <a:pPr marL="0" marR="0" algn="justLow">
                        <a:lnSpc>
                          <a:spcPct val="150000"/>
                        </a:lnSpc>
                        <a:spcBef>
                          <a:spcPts val="0"/>
                        </a:spcBef>
                        <a:spcAft>
                          <a:spcPts val="0"/>
                        </a:spcAft>
                      </a:pPr>
                      <a:r>
                        <a:rPr lang="en-US" sz="1200">
                          <a:effectLst/>
                        </a:rPr>
                        <a:t>Minimum bus voltage(p.u.)</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r>
                        <a:rPr lang="en-US" sz="1200">
                          <a:effectLst/>
                        </a:rPr>
                        <a:t>0.9463 (#30)</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200">
                          <a:effectLst/>
                        </a:rPr>
                        <a:t>0. 9699 (#23)</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744413747"/>
                  </a:ext>
                </a:extLst>
              </a:tr>
              <a:tr h="550542">
                <a:tc>
                  <a:txBody>
                    <a:bodyPr/>
                    <a:lstStyle/>
                    <a:p>
                      <a:pPr marL="0" marR="0" algn="justLow">
                        <a:lnSpc>
                          <a:spcPct val="150000"/>
                        </a:lnSpc>
                        <a:spcBef>
                          <a:spcPts val="0"/>
                        </a:spcBef>
                        <a:spcAft>
                          <a:spcPts val="0"/>
                        </a:spcAft>
                      </a:pPr>
                      <a:r>
                        <a:rPr lang="en-US" sz="1200">
                          <a:effectLst/>
                        </a:rPr>
                        <a:t>Maximum bus voltage(p.u.)</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r>
                        <a:rPr lang="en-US" sz="1200">
                          <a:effectLst/>
                        </a:rPr>
                        <a:t>0.9854 (#2)</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200">
                          <a:effectLst/>
                        </a:rPr>
                        <a:t>0.9879 (#2)</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523909163"/>
                  </a:ext>
                </a:extLst>
              </a:tr>
              <a:tr h="550542">
                <a:tc>
                  <a:txBody>
                    <a:bodyPr/>
                    <a:lstStyle/>
                    <a:p>
                      <a:pPr marL="0" marR="0" algn="justLow">
                        <a:lnSpc>
                          <a:spcPct val="150000"/>
                        </a:lnSpc>
                        <a:spcBef>
                          <a:spcPts val="0"/>
                        </a:spcBef>
                        <a:spcAft>
                          <a:spcPts val="0"/>
                        </a:spcAft>
                      </a:pPr>
                      <a:r>
                        <a:rPr lang="en-US" sz="1200">
                          <a:effectLst/>
                        </a:rPr>
                        <a:t>Overall power factor</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r>
                        <a:rPr lang="en-US" sz="1200">
                          <a:effectLst/>
                        </a:rPr>
                        <a:t>0.8457</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200" dirty="0">
                          <a:effectLst/>
                        </a:rPr>
                        <a:t>0.8335</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92132756"/>
                  </a:ext>
                </a:extLst>
              </a:tr>
            </a:tbl>
          </a:graphicData>
        </a:graphic>
      </p:graphicFrame>
    </p:spTree>
    <p:extLst>
      <p:ext uri="{BB962C8B-B14F-4D97-AF65-F5344CB8AC3E}">
        <p14:creationId xmlns:p14="http://schemas.microsoft.com/office/powerpoint/2010/main" val="34356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(case 1)</a:t>
            </a:r>
          </a:p>
        </p:txBody>
      </p:sp>
    </p:spTree>
    <p:extLst>
      <p:ext uri="{BB962C8B-B14F-4D97-AF65-F5344CB8AC3E}">
        <p14:creationId xmlns:p14="http://schemas.microsoft.com/office/powerpoint/2010/main" val="53912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a:t>
            </a:r>
            <a:r>
              <a:rPr lang="en-US" sz="2600" b="1" u="sng">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case 3)</a:t>
            </a:r>
            <a:endPar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59034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(case 1)</a:t>
            </a:r>
          </a:p>
        </p:txBody>
      </p:sp>
    </p:spTree>
    <p:extLst>
      <p:ext uri="{BB962C8B-B14F-4D97-AF65-F5344CB8AC3E}">
        <p14:creationId xmlns:p14="http://schemas.microsoft.com/office/powerpoint/2010/main" val="7211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00E63-BD36-494D-AA68-6AD17406A664}"/>
              </a:ext>
            </a:extLst>
          </p:cNvPr>
          <p:cNvSpPr>
            <a:spLocks noGrp="1"/>
          </p:cNvSpPr>
          <p:nvPr>
            <p:ph type="title"/>
          </p:nvPr>
        </p:nvSpPr>
        <p:spPr>
          <a:xfrm>
            <a:off x="779145" y="483515"/>
            <a:ext cx="10515600" cy="1325563"/>
          </a:xfrm>
        </p:spPr>
        <p:txBody>
          <a:bodyPr>
            <a:noAutofit/>
          </a:bodyPr>
          <a:lstStyle/>
          <a:p>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a:t>
            </a:r>
            <a:b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br>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CHAPTER 1</a:t>
            </a:r>
            <a:b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br>
            <a:endParaRPr lang="ar-EG" sz="6600" dirty="0">
              <a:solidFill>
                <a:schemeClr val="tx1">
                  <a:lumMod val="85000"/>
                </a:schemeClr>
              </a:solidFill>
            </a:endParaRPr>
          </a:p>
        </p:txBody>
      </p:sp>
      <p:sp>
        <p:nvSpPr>
          <p:cNvPr id="3" name="Content Placeholder 2">
            <a:extLst>
              <a:ext uri="{FF2B5EF4-FFF2-40B4-BE49-F238E27FC236}">
                <a16:creationId xmlns:a16="http://schemas.microsoft.com/office/drawing/2014/main" id="{908F0F50-A5D8-4B9C-A4A7-5952372EF322}"/>
              </a:ext>
            </a:extLst>
          </p:cNvPr>
          <p:cNvSpPr>
            <a:spLocks noGrp="1"/>
          </p:cNvSpPr>
          <p:nvPr>
            <p:ph idx="1"/>
          </p:nvPr>
        </p:nvSpPr>
        <p:spPr>
          <a:xfrm>
            <a:off x="0" y="2052918"/>
            <a:ext cx="12192000" cy="4195481"/>
          </a:xfrm>
        </p:spPr>
        <p:txBody>
          <a:bodyPr/>
          <a:lstStyle/>
          <a:p>
            <a:pPr marL="0" indent="0">
              <a:buNone/>
            </a:pPr>
            <a:endParaRPr lang="en-US"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endParaRPr>
          </a:p>
          <a:p>
            <a:pPr marL="0" indent="0">
              <a:buNone/>
            </a:pPr>
            <a:r>
              <a:rPr lang="en-US" sz="6000"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                   </a:t>
            </a:r>
          </a:p>
          <a:p>
            <a:pPr marL="0" indent="0" algn="ctr">
              <a:buNone/>
            </a:pPr>
            <a:r>
              <a:rPr lang="en-US" sz="6000"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  </a:t>
            </a:r>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INTRODUCTION</a:t>
            </a:r>
            <a:endParaRPr lang="ar-EG" sz="6600" dirty="0">
              <a:solidFill>
                <a:schemeClr val="tx1">
                  <a:lumMod val="85000"/>
                </a:schemeClr>
              </a:solidFill>
            </a:endParaRPr>
          </a:p>
        </p:txBody>
      </p:sp>
    </p:spTree>
    <p:extLst>
      <p:ext uri="{BB962C8B-B14F-4D97-AF65-F5344CB8AC3E}">
        <p14:creationId xmlns:p14="http://schemas.microsoft.com/office/powerpoint/2010/main" val="410859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(case 1)</a:t>
            </a:r>
          </a:p>
        </p:txBody>
      </p:sp>
    </p:spTree>
    <p:extLst>
      <p:ext uri="{BB962C8B-B14F-4D97-AF65-F5344CB8AC3E}">
        <p14:creationId xmlns:p14="http://schemas.microsoft.com/office/powerpoint/2010/main" val="397967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(case 1)</a:t>
            </a:r>
          </a:p>
        </p:txBody>
      </p:sp>
    </p:spTree>
    <p:extLst>
      <p:ext uri="{BB962C8B-B14F-4D97-AF65-F5344CB8AC3E}">
        <p14:creationId xmlns:p14="http://schemas.microsoft.com/office/powerpoint/2010/main" val="308844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2">
            <a:extLst>
              <a:ext uri="{FF2B5EF4-FFF2-40B4-BE49-F238E27FC236}">
                <a16:creationId xmlns:a16="http://schemas.microsoft.com/office/drawing/2014/main" id="{CC7DAB46-1F29-4750-8760-5A8D299AF89D}"/>
              </a:ext>
            </a:extLst>
          </p:cNvPr>
          <p:cNvSpPr>
            <a:spLocks noChangeArrowheads="1" noChangeShapeType="1" noTextEdit="1"/>
          </p:cNvSpPr>
          <p:nvPr/>
        </p:nvSpPr>
        <p:spPr bwMode="auto">
          <a:xfrm>
            <a:off x="3257550" y="2914650"/>
            <a:ext cx="5386388" cy="776425"/>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CONCLUSIONS</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214783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E97130-5701-4608-BF37-3F829187C9DC}"/>
              </a:ext>
            </a:extLst>
          </p:cNvPr>
          <p:cNvSpPr/>
          <p:nvPr/>
        </p:nvSpPr>
        <p:spPr>
          <a:xfrm>
            <a:off x="4660491" y="235974"/>
            <a:ext cx="3303639" cy="707886"/>
          </a:xfrm>
          <a:prstGeom prst="rect">
            <a:avLst/>
          </a:prstGeom>
        </p:spPr>
        <p:txBody>
          <a:bodyPr wrap="square">
            <a:spAutoFit/>
          </a:bodyPr>
          <a:lstStyle/>
          <a:p>
            <a:r>
              <a:rPr lang="en-US" sz="40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CONCLUSIONS</a:t>
            </a:r>
            <a:endParaRPr lang="ar-EG" sz="4000" dirty="0"/>
          </a:p>
        </p:txBody>
      </p:sp>
      <p:sp>
        <p:nvSpPr>
          <p:cNvPr id="3" name="Rectangle 2"/>
          <p:cNvSpPr/>
          <p:nvPr/>
        </p:nvSpPr>
        <p:spPr>
          <a:xfrm>
            <a:off x="277503" y="943860"/>
            <a:ext cx="11614245" cy="923330"/>
          </a:xfrm>
          <a:prstGeom prst="rect">
            <a:avLst/>
          </a:prstGeom>
        </p:spPr>
        <p:txBody>
          <a:bodyPr wrap="square">
            <a:spAutoFit/>
          </a:bodyPr>
          <a:lstStyle/>
          <a:p>
            <a:pPr marL="342900" lvl="0" indent="-342900" algn="justLow">
              <a:lnSpc>
                <a:spcPct val="150000"/>
              </a:lnSpc>
              <a:buFont typeface="Symbol" panose="05050102010706020507" pitchFamily="18" charset="2"/>
              <a:buChar char=""/>
              <a:tabLst>
                <a:tab pos="228600" algn="l"/>
              </a:tabLst>
            </a:pPr>
            <a:r>
              <a:rPr lang="en-US" b="1" dirty="0">
                <a:latin typeface="+mj-lt"/>
                <a:ea typeface="Times New Roman" panose="02020603050405020304" pitchFamily="18" charset="0"/>
              </a:rPr>
              <a:t>Efficient and accurate proposed procedure has been introduced to find the optimal placement of DGs and capacitors using proposed LSIs and BBA compared with other techniques.</a:t>
            </a:r>
            <a:endParaRPr lang="en-US" sz="1600" b="1" dirty="0">
              <a:effectLst/>
              <a:latin typeface="+mj-lt"/>
              <a:ea typeface="Times New Roman" panose="02020603050405020304" pitchFamily="18" charset="0"/>
            </a:endParaRPr>
          </a:p>
        </p:txBody>
      </p:sp>
      <p:sp>
        <p:nvSpPr>
          <p:cNvPr id="4" name="Rectangle 3"/>
          <p:cNvSpPr/>
          <p:nvPr/>
        </p:nvSpPr>
        <p:spPr>
          <a:xfrm>
            <a:off x="277503" y="2081748"/>
            <a:ext cx="11914497" cy="1338828"/>
          </a:xfrm>
          <a:prstGeom prst="rect">
            <a:avLst/>
          </a:prstGeom>
        </p:spPr>
        <p:txBody>
          <a:bodyPr wrap="square">
            <a:spAutoFit/>
          </a:bodyPr>
          <a:lstStyle/>
          <a:p>
            <a:pPr marL="342900" lvl="0" indent="-342900" algn="justLow">
              <a:lnSpc>
                <a:spcPct val="150000"/>
              </a:lnSpc>
              <a:buFont typeface="Symbol" panose="05050102010706020507" pitchFamily="18" charset="2"/>
              <a:buChar char=""/>
              <a:tabLst>
                <a:tab pos="228600" algn="l"/>
              </a:tabLst>
            </a:pPr>
            <a:r>
              <a:rPr lang="en-US" b="1" dirty="0">
                <a:latin typeface="+mj-lt"/>
                <a:ea typeface="Times New Roman" panose="02020603050405020304" pitchFamily="18" charset="0"/>
              </a:rPr>
              <a:t>Efficient proposed LSIs have been introduced to rank the load buses, based on two LSIs. However, the most sensitive buses are considered as the candidate buses for the installation of DGs and capacitors, while the most insensitive buses are not considered for the installation of DGs and capacitors</a:t>
            </a:r>
            <a:r>
              <a:rPr lang="en-US" dirty="0">
                <a:latin typeface="Times New Roman" panose="02020603050405020304" pitchFamily="18"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p:txBody>
      </p:sp>
      <p:sp>
        <p:nvSpPr>
          <p:cNvPr id="5" name="Rectangle 4"/>
          <p:cNvSpPr/>
          <p:nvPr/>
        </p:nvSpPr>
        <p:spPr>
          <a:xfrm>
            <a:off x="277502" y="3635134"/>
            <a:ext cx="11914497" cy="869790"/>
          </a:xfrm>
          <a:prstGeom prst="rect">
            <a:avLst/>
          </a:prstGeom>
        </p:spPr>
        <p:txBody>
          <a:bodyPr wrap="square">
            <a:spAutoFit/>
          </a:bodyPr>
          <a:lstStyle/>
          <a:p>
            <a:pPr marL="342900" lvl="0" indent="-342900" algn="justLow">
              <a:lnSpc>
                <a:spcPct val="150000"/>
              </a:lnSpc>
              <a:buFont typeface="Symbol" panose="05050102010706020507" pitchFamily="18" charset="2"/>
              <a:buChar char=""/>
              <a:tabLst>
                <a:tab pos="228600" algn="l"/>
              </a:tabLst>
            </a:pPr>
            <a:r>
              <a:rPr lang="en-US" b="1" dirty="0">
                <a:latin typeface="+mj-lt"/>
                <a:ea typeface="Times New Roman" panose="02020603050405020304" pitchFamily="18" charset="0"/>
              </a:rPr>
              <a:t>The proposed LSIs have been characterized as; simple, efficient, accurate, non-iterative process, minimum time computation and suitable for large-scale power systems.</a:t>
            </a:r>
            <a:endParaRPr lang="en-US" sz="1600" b="1" dirty="0">
              <a:effectLst/>
              <a:latin typeface="+mj-lt"/>
              <a:ea typeface="Times New Roman" panose="02020603050405020304" pitchFamily="18" charset="0"/>
            </a:endParaRPr>
          </a:p>
        </p:txBody>
      </p:sp>
      <p:sp>
        <p:nvSpPr>
          <p:cNvPr id="7" name="Rectangle 6"/>
          <p:cNvSpPr/>
          <p:nvPr/>
        </p:nvSpPr>
        <p:spPr>
          <a:xfrm>
            <a:off x="277501" y="4558464"/>
            <a:ext cx="11914497" cy="1285288"/>
          </a:xfrm>
          <a:prstGeom prst="rect">
            <a:avLst/>
          </a:prstGeom>
        </p:spPr>
        <p:txBody>
          <a:bodyPr wrap="square">
            <a:spAutoFit/>
          </a:bodyPr>
          <a:lstStyle/>
          <a:p>
            <a:pPr marL="342900" lvl="0" indent="-342900" algn="justLow">
              <a:lnSpc>
                <a:spcPct val="150000"/>
              </a:lnSpc>
              <a:buFont typeface="Symbol" panose="05050102010706020507" pitchFamily="18" charset="2"/>
              <a:buChar char=""/>
              <a:tabLst>
                <a:tab pos="228600" algn="l"/>
              </a:tabLst>
            </a:pPr>
            <a:r>
              <a:rPr lang="en-US" b="1" dirty="0">
                <a:latin typeface="+mj-lt"/>
                <a:ea typeface="Times New Roman" panose="02020603050405020304" pitchFamily="18" charset="0"/>
              </a:rPr>
              <a:t>The optimal results using the proposed procedure have been compared with other methods, and have been proved that the capability of the proposed procedure to find the optimal solution of objective function with voltage profile and power factor improvement.</a:t>
            </a:r>
            <a:endParaRPr lang="en-US" sz="1600" b="1" dirty="0">
              <a:effectLst/>
              <a:latin typeface="+mj-lt"/>
              <a:ea typeface="Times New Roman" panose="02020603050405020304" pitchFamily="18" charset="0"/>
            </a:endParaRPr>
          </a:p>
        </p:txBody>
      </p:sp>
      <p:sp>
        <p:nvSpPr>
          <p:cNvPr id="8" name="Rectangle 7"/>
          <p:cNvSpPr/>
          <p:nvPr/>
        </p:nvSpPr>
        <p:spPr>
          <a:xfrm>
            <a:off x="277502" y="5864743"/>
            <a:ext cx="11914498" cy="869790"/>
          </a:xfrm>
          <a:prstGeom prst="rect">
            <a:avLst/>
          </a:prstGeom>
        </p:spPr>
        <p:txBody>
          <a:bodyPr wrap="square">
            <a:spAutoFit/>
          </a:bodyPr>
          <a:lstStyle/>
          <a:p>
            <a:pPr marL="342900" lvl="0" indent="-342900" algn="justLow">
              <a:lnSpc>
                <a:spcPct val="150000"/>
              </a:lnSpc>
              <a:buFont typeface="Symbol" panose="05050102010706020507" pitchFamily="18" charset="2"/>
              <a:buChar char=""/>
              <a:tabLst>
                <a:tab pos="228600" algn="l"/>
              </a:tabLst>
            </a:pPr>
            <a:r>
              <a:rPr lang="en-US" b="1" dirty="0">
                <a:ea typeface="Times New Roman" panose="02020603050405020304" pitchFamily="18" charset="0"/>
              </a:rPr>
              <a:t>The BBA gives convergence curve with more accurate and efficient optimal placement of DGs and capacitors in distribution systems.</a:t>
            </a:r>
            <a:endParaRPr lang="en-US" sz="1600" b="1" dirty="0">
              <a:effectLst/>
              <a:ea typeface="Times New Roman" panose="02020603050405020304" pitchFamily="18" charset="0"/>
            </a:endParaRPr>
          </a:p>
        </p:txBody>
      </p:sp>
    </p:spTree>
    <p:extLst>
      <p:ext uri="{BB962C8B-B14F-4D97-AF65-F5344CB8AC3E}">
        <p14:creationId xmlns:p14="http://schemas.microsoft.com/office/powerpoint/2010/main" val="212099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 calcmode="lin" valueType="num">
                                      <p:cBhvr additive="base">
                                        <p:cTn id="14"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1000"/>
                                        <p:tgtEl>
                                          <p:spTgt spid="8"/>
                                        </p:tgtEl>
                                      </p:cBhvr>
                                    </p:animEffect>
                                    <p:anim calcmode="lin" valueType="num">
                                      <p:cBhvr>
                                        <p:cTn id="46" dur="1000" fill="hold"/>
                                        <p:tgtEl>
                                          <p:spTgt spid="8"/>
                                        </p:tgtEl>
                                        <p:attrNameLst>
                                          <p:attrName>ppt_x</p:attrName>
                                        </p:attrNameLst>
                                      </p:cBhvr>
                                      <p:tavLst>
                                        <p:tav tm="0">
                                          <p:val>
                                            <p:strVal val="#ppt_x"/>
                                          </p:val>
                                        </p:tav>
                                        <p:tav tm="100000">
                                          <p:val>
                                            <p:strVal val="#ppt_x"/>
                                          </p:val>
                                        </p:tav>
                                      </p:tavLst>
                                    </p:anim>
                                    <p:anim calcmode="lin" valueType="num">
                                      <p:cBhvr>
                                        <p:cTn id="4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7" grpId="0"/>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5618" y="374260"/>
            <a:ext cx="11655188" cy="454292"/>
          </a:xfrm>
          <a:prstGeom prst="rect">
            <a:avLst/>
          </a:prstGeom>
        </p:spPr>
        <p:txBody>
          <a:bodyPr wrap="square">
            <a:spAutoFit/>
          </a:bodyPr>
          <a:lstStyle/>
          <a:p>
            <a:pPr marL="342900" lvl="0" indent="-342900" algn="justLow">
              <a:lnSpc>
                <a:spcPct val="150000"/>
              </a:lnSpc>
              <a:buFont typeface="Symbol" panose="05050102010706020507" pitchFamily="18" charset="2"/>
              <a:buChar char=""/>
              <a:tabLst>
                <a:tab pos="228600" algn="l"/>
              </a:tabLst>
            </a:pPr>
            <a:r>
              <a:rPr lang="en-US" b="1" dirty="0">
                <a:latin typeface="+mj-lt"/>
                <a:ea typeface="Times New Roman" panose="02020603050405020304" pitchFamily="18" charset="0"/>
              </a:rPr>
              <a:t>The proposed BBA mathematical model is very simple since it has few parameters.</a:t>
            </a:r>
            <a:endParaRPr lang="en-US" sz="1600" b="1" dirty="0">
              <a:effectLst/>
              <a:latin typeface="+mj-lt"/>
              <a:ea typeface="Times New Roman" panose="02020603050405020304" pitchFamily="18" charset="0"/>
            </a:endParaRPr>
          </a:p>
        </p:txBody>
      </p:sp>
      <p:sp>
        <p:nvSpPr>
          <p:cNvPr id="5" name="Rectangle 4"/>
          <p:cNvSpPr/>
          <p:nvPr/>
        </p:nvSpPr>
        <p:spPr>
          <a:xfrm>
            <a:off x="195618" y="1043000"/>
            <a:ext cx="11996382" cy="455189"/>
          </a:xfrm>
          <a:prstGeom prst="rect">
            <a:avLst/>
          </a:prstGeom>
        </p:spPr>
        <p:txBody>
          <a:bodyPr wrap="square">
            <a:spAutoFit/>
          </a:bodyPr>
          <a:lstStyle/>
          <a:p>
            <a:pPr marL="342900" lvl="0" indent="-342900" algn="justLow">
              <a:lnSpc>
                <a:spcPct val="150000"/>
              </a:lnSpc>
              <a:buFont typeface="Symbol" panose="05050102010706020507" pitchFamily="18" charset="2"/>
              <a:buChar char=""/>
              <a:tabLst>
                <a:tab pos="228600" algn="l"/>
              </a:tabLst>
            </a:pPr>
            <a:r>
              <a:rPr lang="en-US" b="1" dirty="0">
                <a:latin typeface="+mj-lt"/>
                <a:ea typeface="Times New Roman" panose="02020603050405020304" pitchFamily="18" charset="0"/>
              </a:rPr>
              <a:t>The BFS load flow algorithm has been used successfully for the load flow calculations.</a:t>
            </a:r>
            <a:endParaRPr lang="en-US" sz="1600" b="1" dirty="0">
              <a:effectLst/>
              <a:latin typeface="+mj-lt"/>
              <a:ea typeface="Times New Roman" panose="02020603050405020304" pitchFamily="18" charset="0"/>
            </a:endParaRPr>
          </a:p>
        </p:txBody>
      </p:sp>
      <p:sp>
        <p:nvSpPr>
          <p:cNvPr id="6" name="Rectangle 5"/>
          <p:cNvSpPr/>
          <p:nvPr/>
        </p:nvSpPr>
        <p:spPr>
          <a:xfrm>
            <a:off x="195618" y="1820923"/>
            <a:ext cx="11996382" cy="869790"/>
          </a:xfrm>
          <a:prstGeom prst="rect">
            <a:avLst/>
          </a:prstGeom>
        </p:spPr>
        <p:txBody>
          <a:bodyPr wrap="square">
            <a:spAutoFit/>
          </a:bodyPr>
          <a:lstStyle/>
          <a:p>
            <a:pPr marL="342900" lvl="0" indent="-342900" algn="justLow">
              <a:lnSpc>
                <a:spcPct val="150000"/>
              </a:lnSpc>
              <a:buFont typeface="Symbol" panose="05050102010706020507" pitchFamily="18" charset="2"/>
              <a:buChar char=""/>
              <a:tabLst>
                <a:tab pos="228600" algn="l"/>
              </a:tabLst>
            </a:pPr>
            <a:r>
              <a:rPr lang="en-US" b="1" dirty="0">
                <a:latin typeface="+mj-lt"/>
                <a:ea typeface="Times New Roman" panose="02020603050405020304" pitchFamily="18" charset="0"/>
              </a:rPr>
              <a:t>The proposed procedure represents a potential tool to reduce the system losses and improve the voltage profile.</a:t>
            </a:r>
            <a:endParaRPr lang="en-US" sz="1600" b="1" dirty="0">
              <a:effectLst/>
              <a:latin typeface="+mj-lt"/>
              <a:ea typeface="Times New Roman" panose="02020603050405020304" pitchFamily="18" charset="0"/>
            </a:endParaRPr>
          </a:p>
        </p:txBody>
      </p:sp>
      <p:sp>
        <p:nvSpPr>
          <p:cNvPr id="7" name="Rectangle 6"/>
          <p:cNvSpPr/>
          <p:nvPr/>
        </p:nvSpPr>
        <p:spPr>
          <a:xfrm>
            <a:off x="195618" y="3013447"/>
            <a:ext cx="11996382" cy="1285288"/>
          </a:xfrm>
          <a:prstGeom prst="rect">
            <a:avLst/>
          </a:prstGeom>
        </p:spPr>
        <p:txBody>
          <a:bodyPr wrap="square">
            <a:spAutoFit/>
          </a:bodyPr>
          <a:lstStyle/>
          <a:p>
            <a:pPr marL="342900" lvl="0" indent="-342900" algn="justLow">
              <a:lnSpc>
                <a:spcPct val="150000"/>
              </a:lnSpc>
              <a:buFont typeface="Symbol" panose="05050102010706020507" pitchFamily="18" charset="2"/>
              <a:buChar char=""/>
              <a:tabLst>
                <a:tab pos="228600" algn="l"/>
              </a:tabLst>
            </a:pPr>
            <a:r>
              <a:rPr lang="en-US" b="1" dirty="0">
                <a:latin typeface="+mj-lt"/>
                <a:ea typeface="Times New Roman" panose="02020603050405020304" pitchFamily="18" charset="0"/>
              </a:rPr>
              <a:t>The proposed procedure has been tested on 34-bus radial distribution system. Moreover, a real distribution system of the East Delta Network (EDN) as a part of the UEN has been used to show the capability of proposed procedure. </a:t>
            </a:r>
            <a:endParaRPr lang="en-US" sz="1600" b="1" dirty="0">
              <a:latin typeface="+mj-lt"/>
              <a:ea typeface="Times New Roman" panose="02020603050405020304" pitchFamily="18" charset="0"/>
            </a:endParaRPr>
          </a:p>
        </p:txBody>
      </p:sp>
      <p:sp>
        <p:nvSpPr>
          <p:cNvPr id="8" name="Rectangle 7"/>
          <p:cNvSpPr/>
          <p:nvPr/>
        </p:nvSpPr>
        <p:spPr>
          <a:xfrm>
            <a:off x="195618" y="4339369"/>
            <a:ext cx="11996382" cy="1700787"/>
          </a:xfrm>
          <a:prstGeom prst="rect">
            <a:avLst/>
          </a:prstGeom>
        </p:spPr>
        <p:txBody>
          <a:bodyPr wrap="square">
            <a:spAutoFit/>
          </a:bodyPr>
          <a:lstStyle/>
          <a:p>
            <a:pPr marL="285750" indent="-285750" algn="justLow">
              <a:lnSpc>
                <a:spcPct val="150000"/>
              </a:lnSpc>
              <a:buFont typeface="Arial" panose="020B0604020202020204" pitchFamily="34" charset="0"/>
              <a:buChar char="•"/>
            </a:pPr>
            <a:r>
              <a:rPr lang="en-US" b="1" dirty="0">
                <a:latin typeface="+mj-lt"/>
                <a:ea typeface="Times New Roman" panose="02020603050405020304" pitchFamily="18" charset="0"/>
              </a:rPr>
              <a:t>Finally, enhancement the distribution system reliability has been used using DGs and/or capacitors. In addition, the importance of LSIs as proximity indicators for ordering the load buses to reduce the search space in the optimization procedure has been presented. Moreover, the proposed procedure represents a potential tool to improve the distribution system performance as well as help the system operators.</a:t>
            </a:r>
            <a:endParaRPr lang="en-US" sz="1600" b="1" dirty="0">
              <a:effectLst/>
              <a:latin typeface="+mj-lt"/>
              <a:ea typeface="Times New Roman" panose="02020603050405020304" pitchFamily="18" charset="0"/>
            </a:endParaRPr>
          </a:p>
        </p:txBody>
      </p:sp>
    </p:spTree>
    <p:extLst>
      <p:ext uri="{BB962C8B-B14F-4D97-AF65-F5344CB8AC3E}">
        <p14:creationId xmlns:p14="http://schemas.microsoft.com/office/powerpoint/2010/main" val="3198826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E1CDDE3F-5D49-4230-A847-4E2CB7595A4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EG"/>
          </a:p>
        </p:txBody>
      </p:sp>
      <p:sp>
        <p:nvSpPr>
          <p:cNvPr id="8" name="Rectangle 7">
            <a:extLst>
              <a:ext uri="{FF2B5EF4-FFF2-40B4-BE49-F238E27FC236}">
                <a16:creationId xmlns:a16="http://schemas.microsoft.com/office/drawing/2014/main" id="{D8729DEC-96E6-47C7-A05A-FD49E2289D52}"/>
              </a:ext>
            </a:extLst>
          </p:cNvPr>
          <p:cNvSpPr/>
          <p:nvPr/>
        </p:nvSpPr>
        <p:spPr>
          <a:xfrm>
            <a:off x="0" y="1316010"/>
            <a:ext cx="12192000" cy="1107996"/>
          </a:xfrm>
          <a:prstGeom prst="rect">
            <a:avLst/>
          </a:prstGeom>
        </p:spPr>
        <p:txBody>
          <a:bodyPr wrap="square">
            <a:spAutoFit/>
          </a:bodyPr>
          <a:lstStyle/>
          <a:p>
            <a:pPr lvl="0" algn="ctr"/>
            <a:r>
              <a:rPr lang="en-US" sz="6600" kern="10" dirty="0">
                <a:ln w="19050">
                  <a:solidFill>
                    <a:srgbClr val="99CCFF"/>
                  </a:solidFill>
                  <a:round/>
                  <a:headEnd/>
                  <a:tailEnd/>
                </a:ln>
                <a:solidFill>
                  <a:srgbClr val="EBEBEB">
                    <a:lumMod val="90000"/>
                  </a:srgbClr>
                </a:solidFill>
                <a:effectLst>
                  <a:outerShdw dist="35921" dir="2700000" algn="ctr" rotWithShape="0">
                    <a:srgbClr val="990000"/>
                  </a:outerShdw>
                </a:effectLst>
                <a:latin typeface="Impact" panose="020B0806030902050204" pitchFamily="34" charset="0"/>
              </a:rPr>
              <a:t>APPENDIX - A</a:t>
            </a:r>
            <a:endParaRPr lang="ar-EG" sz="6600" kern="10" dirty="0">
              <a:ln w="19050">
                <a:solidFill>
                  <a:srgbClr val="99CCFF"/>
                </a:solidFill>
                <a:round/>
                <a:headEnd/>
                <a:tailEnd/>
              </a:ln>
              <a:solidFill>
                <a:srgbClr val="EBEBEB">
                  <a:lumMod val="90000"/>
                </a:srgbClr>
              </a:solidFill>
              <a:effectLst>
                <a:outerShdw dist="35921" dir="2700000" algn="ctr" rotWithShape="0">
                  <a:srgbClr val="990000"/>
                </a:outerShdw>
              </a:effectLst>
              <a:latin typeface="Impact" panose="020B0806030902050204" pitchFamily="34" charset="0"/>
            </a:endParaRPr>
          </a:p>
        </p:txBody>
      </p:sp>
      <p:sp>
        <p:nvSpPr>
          <p:cNvPr id="9" name="Rectangle 8">
            <a:extLst>
              <a:ext uri="{FF2B5EF4-FFF2-40B4-BE49-F238E27FC236}">
                <a16:creationId xmlns:a16="http://schemas.microsoft.com/office/drawing/2014/main" id="{F284FE85-709A-4AA8-A175-4635F34591F1}"/>
              </a:ext>
            </a:extLst>
          </p:cNvPr>
          <p:cNvSpPr/>
          <p:nvPr/>
        </p:nvSpPr>
        <p:spPr>
          <a:xfrm>
            <a:off x="0" y="3282816"/>
            <a:ext cx="12192000" cy="1107996"/>
          </a:xfrm>
          <a:prstGeom prst="rect">
            <a:avLst/>
          </a:prstGeom>
        </p:spPr>
        <p:txBody>
          <a:bodyPr wrap="square">
            <a:spAutoFit/>
          </a:bodyPr>
          <a:lstStyle/>
          <a:p>
            <a:pPr lvl="0" algn="ctr"/>
            <a:r>
              <a:rPr lang="en-US" sz="6600" kern="10" dirty="0">
                <a:ln w="19050">
                  <a:solidFill>
                    <a:srgbClr val="99CCFF"/>
                  </a:solidFill>
                  <a:round/>
                  <a:headEnd/>
                  <a:tailEnd/>
                </a:ln>
                <a:solidFill>
                  <a:schemeClr val="tx2">
                    <a:lumMod val="90000"/>
                  </a:schemeClr>
                </a:solidFill>
                <a:effectLst>
                  <a:outerShdw dist="35921" dir="2700000" algn="ctr" rotWithShape="0">
                    <a:srgbClr val="990000"/>
                  </a:outerShdw>
                </a:effectLst>
                <a:latin typeface="Impact" panose="020B0806030902050204" pitchFamily="34" charset="0"/>
              </a:rPr>
              <a:t>TEST SYSTEMS</a:t>
            </a:r>
            <a:endParaRPr lang="ar-EG" sz="6600" kern="10" dirty="0">
              <a:ln w="19050">
                <a:solidFill>
                  <a:srgbClr val="99CCFF"/>
                </a:solidFill>
                <a:round/>
                <a:headEnd/>
                <a:tailEnd/>
              </a:ln>
              <a:solidFill>
                <a:schemeClr val="tx2">
                  <a:lumMod val="90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173223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48BFA82-8CB5-438F-994F-1B16E49426BA}"/>
              </a:ext>
            </a:extLst>
          </p:cNvPr>
          <p:cNvSpPr/>
          <p:nvPr/>
        </p:nvSpPr>
        <p:spPr>
          <a:xfrm>
            <a:off x="0" y="244647"/>
            <a:ext cx="12191999" cy="707886"/>
          </a:xfrm>
          <a:prstGeom prst="rect">
            <a:avLst/>
          </a:prstGeom>
        </p:spPr>
        <p:txBody>
          <a:bodyPr wrap="square">
            <a:spAutoFit/>
          </a:bodyPr>
          <a:lstStyle/>
          <a:p>
            <a:pPr lvl="0" algn="ctr"/>
            <a:r>
              <a:rPr lang="en-US" sz="4000" kern="10" dirty="0">
                <a:ln w="19050">
                  <a:solidFill>
                    <a:srgbClr val="99CCFF"/>
                  </a:solidFill>
                  <a:round/>
                  <a:headEnd/>
                  <a:tailEnd/>
                </a:ln>
                <a:solidFill>
                  <a:schemeClr val="tx2">
                    <a:lumMod val="90000"/>
                  </a:schemeClr>
                </a:solidFill>
                <a:effectLst>
                  <a:outerShdw dist="35921" dir="2700000" algn="ctr" rotWithShape="0">
                    <a:srgbClr val="990000"/>
                  </a:outerShdw>
                </a:effectLst>
                <a:latin typeface="Impact" panose="020B0806030902050204" pitchFamily="34" charset="0"/>
              </a:rPr>
              <a:t>TEST SYSTEMS</a:t>
            </a:r>
            <a:endParaRPr lang="ar-EG" sz="4000" kern="10" dirty="0">
              <a:ln w="19050">
                <a:solidFill>
                  <a:srgbClr val="99CCFF"/>
                </a:solidFill>
                <a:round/>
                <a:headEnd/>
                <a:tailEnd/>
              </a:ln>
              <a:solidFill>
                <a:schemeClr val="tx2">
                  <a:lumMod val="90000"/>
                </a:schemeClr>
              </a:solidFill>
              <a:effectLst>
                <a:outerShdw dist="35921" dir="2700000" algn="ctr" rotWithShape="0">
                  <a:srgbClr val="990000"/>
                </a:outerShdw>
              </a:effectLst>
              <a:latin typeface="Impact" panose="020B0806030902050204" pitchFamily="34" charset="0"/>
            </a:endParaRPr>
          </a:p>
        </p:txBody>
      </p:sp>
      <p:sp>
        <p:nvSpPr>
          <p:cNvPr id="5" name="Rectangle 4">
            <a:extLst>
              <a:ext uri="{FF2B5EF4-FFF2-40B4-BE49-F238E27FC236}">
                <a16:creationId xmlns:a16="http://schemas.microsoft.com/office/drawing/2014/main" id="{3FF5A5F8-B675-4A4C-9AB0-2D35DBC3BD6D}"/>
              </a:ext>
            </a:extLst>
          </p:cNvPr>
          <p:cNvSpPr/>
          <p:nvPr/>
        </p:nvSpPr>
        <p:spPr>
          <a:xfrm>
            <a:off x="0" y="952533"/>
            <a:ext cx="5179572" cy="523220"/>
          </a:xfrm>
          <a:prstGeom prst="rect">
            <a:avLst/>
          </a:prstGeom>
        </p:spPr>
        <p:txBody>
          <a:bodyPr wrap="square">
            <a:spAutoFit/>
          </a:bodyPr>
          <a:lstStyle/>
          <a:p>
            <a:pPr marL="457200" indent="-457200">
              <a:buFont typeface="Wingdings" panose="05000000000000000000" pitchFamily="2" charset="2"/>
              <a:buChar char="q"/>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34-Bus Distribution System </a:t>
            </a:r>
            <a:endParaRPr lang="ar-EG" sz="2800" u="sng" dirty="0">
              <a:solidFill>
                <a:schemeClr val="accent2">
                  <a:lumMod val="60000"/>
                  <a:lumOff val="40000"/>
                </a:schemeClr>
              </a:solidFill>
              <a:latin typeface="Calibri" panose="020F0502020204030204" pitchFamily="34" charset="0"/>
            </a:endParaRPr>
          </a:p>
        </p:txBody>
      </p:sp>
      <p:pic>
        <p:nvPicPr>
          <p:cNvPr id="8" name="Picture 7">
            <a:extLst>
              <a:ext uri="{FF2B5EF4-FFF2-40B4-BE49-F238E27FC236}">
                <a16:creationId xmlns:a16="http://schemas.microsoft.com/office/drawing/2014/main" id="{ED25C0B2-6C70-465B-BF0B-910DBEE561D8}"/>
              </a:ext>
            </a:extLst>
          </p:cNvPr>
          <p:cNvPicPr>
            <a:picLocks noChangeAspect="1"/>
          </p:cNvPicPr>
          <p:nvPr/>
        </p:nvPicPr>
        <p:blipFill>
          <a:blip r:embed="rId2"/>
          <a:stretch>
            <a:fillRect/>
          </a:stretch>
        </p:blipFill>
        <p:spPr>
          <a:xfrm>
            <a:off x="2079522" y="1902493"/>
            <a:ext cx="8259097" cy="4409817"/>
          </a:xfrm>
          <a:prstGeom prst="rect">
            <a:avLst/>
          </a:prstGeom>
        </p:spPr>
      </p:pic>
    </p:spTree>
    <p:extLst>
      <p:ext uri="{BB962C8B-B14F-4D97-AF65-F5344CB8AC3E}">
        <p14:creationId xmlns:p14="http://schemas.microsoft.com/office/powerpoint/2010/main" val="4943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5547CD7-C051-4F27-B864-7194D5B0C1BF}"/>
              </a:ext>
            </a:extLst>
          </p:cNvPr>
          <p:cNvGraphicFramePr>
            <a:graphicFrameLocks noGrp="1"/>
          </p:cNvGraphicFramePr>
          <p:nvPr>
            <p:extLst>
              <p:ext uri="{D42A27DB-BD31-4B8C-83A1-F6EECF244321}">
                <p14:modId xmlns:p14="http://schemas.microsoft.com/office/powerpoint/2010/main" val="3911696940"/>
              </p:ext>
            </p:extLst>
          </p:nvPr>
        </p:nvGraphicFramePr>
        <p:xfrm>
          <a:off x="0" y="640072"/>
          <a:ext cx="12192000" cy="6217920"/>
        </p:xfrm>
        <a:graphic>
          <a:graphicData uri="http://schemas.openxmlformats.org/drawingml/2006/table">
            <a:tbl>
              <a:tblPr firstRow="1" firstCol="1" bandRow="1">
                <a:tableStyleId>{5C22544A-7EE6-4342-B048-85BDC9FD1C3A}</a:tableStyleId>
              </a:tblPr>
              <a:tblGrid>
                <a:gridCol w="1760875">
                  <a:extLst>
                    <a:ext uri="{9D8B030D-6E8A-4147-A177-3AD203B41FA5}">
                      <a16:colId xmlns:a16="http://schemas.microsoft.com/office/drawing/2014/main" val="985851835"/>
                    </a:ext>
                  </a:extLst>
                </a:gridCol>
                <a:gridCol w="2609613">
                  <a:extLst>
                    <a:ext uri="{9D8B030D-6E8A-4147-A177-3AD203B41FA5}">
                      <a16:colId xmlns:a16="http://schemas.microsoft.com/office/drawing/2014/main" val="1089804451"/>
                    </a:ext>
                  </a:extLst>
                </a:gridCol>
                <a:gridCol w="3172993">
                  <a:extLst>
                    <a:ext uri="{9D8B030D-6E8A-4147-A177-3AD203B41FA5}">
                      <a16:colId xmlns:a16="http://schemas.microsoft.com/office/drawing/2014/main" val="495319913"/>
                    </a:ext>
                  </a:extLst>
                </a:gridCol>
                <a:gridCol w="2246213">
                  <a:extLst>
                    <a:ext uri="{9D8B030D-6E8A-4147-A177-3AD203B41FA5}">
                      <a16:colId xmlns:a16="http://schemas.microsoft.com/office/drawing/2014/main" val="2599234924"/>
                    </a:ext>
                  </a:extLst>
                </a:gridCol>
                <a:gridCol w="2402306">
                  <a:extLst>
                    <a:ext uri="{9D8B030D-6E8A-4147-A177-3AD203B41FA5}">
                      <a16:colId xmlns:a16="http://schemas.microsoft.com/office/drawing/2014/main" val="3158080209"/>
                    </a:ext>
                  </a:extLst>
                </a:gridCol>
              </a:tblGrid>
              <a:tr h="177547">
                <a:tc>
                  <a:txBody>
                    <a:bodyPr/>
                    <a:lstStyle/>
                    <a:p>
                      <a:pPr indent="54610"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Line No.</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nchor="ctr"/>
                </a:tc>
                <a:tc>
                  <a:txBody>
                    <a:bodyPr/>
                    <a:lstStyle/>
                    <a:p>
                      <a:pPr indent="-68580"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Sending bus</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nchor="ctr"/>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Receiving bus</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nchor="ctr"/>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R (Ω)</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nchor="ctr"/>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X (Ω)</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nchor="ctr"/>
                </a:tc>
                <a:extLst>
                  <a:ext uri="{0D108BD9-81ED-4DB2-BD59-A6C34878D82A}">
                    <a16:rowId xmlns:a16="http://schemas.microsoft.com/office/drawing/2014/main" val="1391700850"/>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0.1170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0.0480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406495254"/>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0.1073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0.0440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462256801"/>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0.1645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0.0457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403192085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dirty="0">
                          <a:solidFill>
                            <a:sysClr val="windowText" lastClr="000000"/>
                          </a:solidFill>
                          <a:effectLst/>
                          <a:latin typeface="Calibri" panose="020F0502020204030204" pitchFamily="34" charset="0"/>
                          <a:cs typeface="Calibri" panose="020F0502020204030204" pitchFamily="34" charset="0"/>
                        </a:rPr>
                        <a:t>5</a:t>
                      </a:r>
                      <a:endParaRPr lang="en-US" sz="1200" b="1"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0.1495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0.0415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077868742"/>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0.1495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0.0415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133849781"/>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0.3144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0.0540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43666360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0.2096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0.0360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119737062"/>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0.3144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0.0540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72339354"/>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0.2096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0.0360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39210247"/>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0.1310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0.0225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17699956"/>
                  </a:ext>
                </a:extLst>
              </a:tr>
              <a:tr h="177547">
                <a:tc>
                  <a:txBody>
                    <a:bodyPr/>
                    <a:lstStyle/>
                    <a:p>
                      <a:pPr algn="ctr" rtl="0">
                        <a:spcAft>
                          <a:spcPts val="0"/>
                        </a:spcAft>
                      </a:pPr>
                      <a:r>
                        <a:rPr lang="en-US" sz="1200" b="1" dirty="0">
                          <a:solidFill>
                            <a:sysClr val="windowText" lastClr="000000"/>
                          </a:solidFill>
                          <a:effectLst/>
                          <a:latin typeface="Calibri" panose="020F0502020204030204" pitchFamily="34" charset="0"/>
                          <a:cs typeface="Calibri" panose="020F0502020204030204" pitchFamily="34" charset="0"/>
                        </a:rPr>
                        <a:t>11</a:t>
                      </a:r>
                      <a:endParaRPr lang="en-US" sz="1200" b="1"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0.1048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0.0180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100763922"/>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0.1572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453127391"/>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0.2096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0.0360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708474607"/>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0.1048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0.0180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7249107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0.0524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0.0090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49244651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0.1794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0.0498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2367120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0.1645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0.0457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06063476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0.2079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0.0473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47236925"/>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0.1890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0.0430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85172353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0.1890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0.0430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882224442"/>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0.2620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0.0450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37514142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0.2620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0.0450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877922714"/>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0.3144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0.0540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79208430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0.2096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0.0360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63212021"/>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0.1310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0.0225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46566542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0.1048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0.0180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682083077"/>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0.1572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400811377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0.1572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248901824"/>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0.1572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36169839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0.1572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42332975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0.2096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0.0360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5680169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0.1572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025640918"/>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0.1048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dirty="0">
                          <a:solidFill>
                            <a:sysClr val="windowText" lastClr="000000"/>
                          </a:solidFill>
                          <a:effectLst/>
                          <a:latin typeface="Calibri" panose="020F0502020204030204" pitchFamily="34" charset="0"/>
                          <a:cs typeface="Calibri" panose="020F0502020204030204" pitchFamily="34" charset="0"/>
                        </a:rPr>
                        <a:t>0.0180</a:t>
                      </a:r>
                      <a:endParaRPr lang="en-US" sz="1200" b="1"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199188511"/>
                  </a:ext>
                </a:extLst>
              </a:tr>
            </a:tbl>
          </a:graphicData>
        </a:graphic>
      </p:graphicFrame>
      <p:sp>
        <p:nvSpPr>
          <p:cNvPr id="6" name="Rectangle 5">
            <a:extLst>
              <a:ext uri="{FF2B5EF4-FFF2-40B4-BE49-F238E27FC236}">
                <a16:creationId xmlns:a16="http://schemas.microsoft.com/office/drawing/2014/main" id="{D6928CB8-E14A-4524-B2E2-BB801BD8C4DD}"/>
              </a:ext>
            </a:extLst>
          </p:cNvPr>
          <p:cNvSpPr/>
          <p:nvPr/>
        </p:nvSpPr>
        <p:spPr>
          <a:xfrm>
            <a:off x="109886" y="85417"/>
            <a:ext cx="5778505" cy="461665"/>
          </a:xfrm>
          <a:prstGeom prst="rect">
            <a:avLst/>
          </a:prstGeom>
        </p:spPr>
        <p:txBody>
          <a:bodyPr wrap="none">
            <a:spAutoFit/>
          </a:bodyPr>
          <a:lstStyle/>
          <a:p>
            <a:pPr marL="342900" indent="-342900">
              <a:buFont typeface="Wingdings" panose="05000000000000000000" pitchFamily="2" charset="2"/>
              <a:buChar char="Ø"/>
            </a:pPr>
            <a:r>
              <a:rPr lang="en-US" sz="2400" b="1" u="sng" dirty="0">
                <a:solidFill>
                  <a:schemeClr val="accent2">
                    <a:lumMod val="60000"/>
                    <a:lumOff val="40000"/>
                  </a:schemeClr>
                </a:solidFill>
                <a:latin typeface="Calibri" panose="020F0502020204030204" pitchFamily="34" charset="0"/>
                <a:cs typeface="Calibri" panose="020F0502020204030204" pitchFamily="34" charset="0"/>
              </a:rPr>
              <a:t> Lines data for 34-bus distribution system</a:t>
            </a:r>
            <a:endParaRPr lang="ar-EG" sz="2400" b="1" u="sng" dirty="0">
              <a:solidFill>
                <a:schemeClr val="accent2">
                  <a:lumMod val="60000"/>
                  <a:lumOff val="40000"/>
                </a:schemeClr>
              </a:solidFill>
              <a:latin typeface="Calibri" panose="020F0502020204030204" pitchFamily="34" charset="0"/>
            </a:endParaRPr>
          </a:p>
        </p:txBody>
      </p:sp>
    </p:spTree>
    <p:extLst>
      <p:ext uri="{BB962C8B-B14F-4D97-AF65-F5344CB8AC3E}">
        <p14:creationId xmlns:p14="http://schemas.microsoft.com/office/powerpoint/2010/main" val="26680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631D806-5089-4E52-A497-061E6DE3B5CB}"/>
              </a:ext>
            </a:extLst>
          </p:cNvPr>
          <p:cNvGraphicFramePr>
            <a:graphicFrameLocks noGrp="1"/>
          </p:cNvGraphicFramePr>
          <p:nvPr>
            <p:extLst>
              <p:ext uri="{D42A27DB-BD31-4B8C-83A1-F6EECF244321}">
                <p14:modId xmlns:p14="http://schemas.microsoft.com/office/powerpoint/2010/main" val="280359910"/>
              </p:ext>
            </p:extLst>
          </p:nvPr>
        </p:nvGraphicFramePr>
        <p:xfrm>
          <a:off x="1" y="422251"/>
          <a:ext cx="12192000" cy="6400800"/>
        </p:xfrm>
        <a:graphic>
          <a:graphicData uri="http://schemas.openxmlformats.org/drawingml/2006/table">
            <a:tbl>
              <a:tblPr firstRow="1" firstCol="1" bandRow="1">
                <a:tableStyleId>{5C22544A-7EE6-4342-B048-85BDC9FD1C3A}</a:tableStyleId>
              </a:tblPr>
              <a:tblGrid>
                <a:gridCol w="3250386">
                  <a:extLst>
                    <a:ext uri="{9D8B030D-6E8A-4147-A177-3AD203B41FA5}">
                      <a16:colId xmlns:a16="http://schemas.microsoft.com/office/drawing/2014/main" val="3384084182"/>
                    </a:ext>
                  </a:extLst>
                </a:gridCol>
                <a:gridCol w="3444832">
                  <a:extLst>
                    <a:ext uri="{9D8B030D-6E8A-4147-A177-3AD203B41FA5}">
                      <a16:colId xmlns:a16="http://schemas.microsoft.com/office/drawing/2014/main" val="1839943272"/>
                    </a:ext>
                  </a:extLst>
                </a:gridCol>
                <a:gridCol w="5496782">
                  <a:extLst>
                    <a:ext uri="{9D8B030D-6E8A-4147-A177-3AD203B41FA5}">
                      <a16:colId xmlns:a16="http://schemas.microsoft.com/office/drawing/2014/main" val="1506110305"/>
                    </a:ext>
                  </a:extLst>
                </a:gridCol>
              </a:tblGrid>
              <a:tr h="171503">
                <a:tc>
                  <a:txBody>
                    <a:bodyPr/>
                    <a:lstStyle/>
                    <a:p>
                      <a:pPr indent="54610" algn="ctr" rtl="0">
                        <a:spcAft>
                          <a:spcPts val="0"/>
                        </a:spcAft>
                      </a:pPr>
                      <a:r>
                        <a:rPr lang="en-US" sz="1200" b="1" dirty="0">
                          <a:effectLst/>
                          <a:latin typeface="Calibri" panose="020F0502020204030204" pitchFamily="34" charset="0"/>
                          <a:cs typeface="Calibri" panose="020F0502020204030204" pitchFamily="34" charset="0"/>
                        </a:rPr>
                        <a:t>Line No.</a:t>
                      </a:r>
                      <a:endParaRPr lang="en-US" sz="1200" b="1" dirty="0">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nchor="ctr"/>
                </a:tc>
                <a:tc>
                  <a:txBody>
                    <a:bodyPr/>
                    <a:lstStyle/>
                    <a:p>
                      <a:pPr indent="-68580" algn="ctr" rtl="0">
                        <a:spcAft>
                          <a:spcPts val="0"/>
                        </a:spcAft>
                      </a:pPr>
                      <a:r>
                        <a:rPr lang="en-US" sz="1200" b="1">
                          <a:effectLst/>
                          <a:latin typeface="Calibri" panose="020F0502020204030204" pitchFamily="34" charset="0"/>
                          <a:cs typeface="Calibri" panose="020F0502020204030204" pitchFamily="34" charset="0"/>
                        </a:rPr>
                        <a:t>P (kW)</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nchor="ctr"/>
                </a:tc>
                <a:tc>
                  <a:txBody>
                    <a:bodyPr/>
                    <a:lstStyle/>
                    <a:p>
                      <a:pPr indent="-68580" algn="ctr" rtl="0">
                        <a:spcAft>
                          <a:spcPts val="0"/>
                        </a:spcAft>
                      </a:pPr>
                      <a:r>
                        <a:rPr lang="en-US" sz="1200" b="1">
                          <a:effectLst/>
                          <a:latin typeface="Calibri" panose="020F0502020204030204" pitchFamily="34" charset="0"/>
                          <a:cs typeface="Calibri" panose="020F0502020204030204" pitchFamily="34" charset="0"/>
                        </a:rPr>
                        <a:t>Q (kVAR)</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nchor="ctr"/>
                </a:tc>
                <a:extLst>
                  <a:ext uri="{0D108BD9-81ED-4DB2-BD59-A6C34878D82A}">
                    <a16:rowId xmlns:a16="http://schemas.microsoft.com/office/drawing/2014/main" val="1200383838"/>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027136508"/>
                  </a:ext>
                </a:extLst>
              </a:tr>
              <a:tr h="171503">
                <a:tc>
                  <a:txBody>
                    <a:bodyPr/>
                    <a:lstStyle/>
                    <a:p>
                      <a:pPr algn="ctr" rtl="0">
                        <a:spcAft>
                          <a:spcPts val="0"/>
                        </a:spcAft>
                      </a:pPr>
                      <a:r>
                        <a:rPr lang="en-US" sz="1200" b="1" dirty="0">
                          <a:effectLst/>
                          <a:latin typeface="Calibri" panose="020F0502020204030204" pitchFamily="34" charset="0"/>
                          <a:cs typeface="Calibri" panose="020F0502020204030204" pitchFamily="34" charset="0"/>
                        </a:rPr>
                        <a:t>2</a:t>
                      </a:r>
                      <a:endParaRPr lang="en-US" sz="1200" b="1" dirty="0">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134109145"/>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3</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810040937"/>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4</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03413152"/>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228970257"/>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6</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295446967"/>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92287653"/>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8</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51080887"/>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9</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413076061"/>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178553876"/>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11</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411880088"/>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12</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137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84</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848567844"/>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13</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72</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45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606157652"/>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14</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72</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45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299732821"/>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72</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45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459511296"/>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16</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13.5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604424422"/>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620918810"/>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18</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586851013"/>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19</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4267213847"/>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4054603705"/>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21</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768005253"/>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22</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095737414"/>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23</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872158130"/>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24</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37288654"/>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912954784"/>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26</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250248184"/>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137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85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026155314"/>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28</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48</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000500477"/>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29</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48</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4122165690"/>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48</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615232469"/>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31</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57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34.5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81649326"/>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32</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57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34.5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769081386"/>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33</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57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34.5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564919355"/>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34</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57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dirty="0">
                          <a:effectLst/>
                          <a:latin typeface="Calibri" panose="020F0502020204030204" pitchFamily="34" charset="0"/>
                          <a:cs typeface="Calibri" panose="020F0502020204030204" pitchFamily="34" charset="0"/>
                        </a:rPr>
                        <a:t>34.5</a:t>
                      </a:r>
                      <a:endParaRPr lang="en-US" sz="1200" b="1" dirty="0">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449799697"/>
                  </a:ext>
                </a:extLst>
              </a:tr>
            </a:tbl>
          </a:graphicData>
        </a:graphic>
      </p:graphicFrame>
      <p:sp>
        <p:nvSpPr>
          <p:cNvPr id="6" name="Rectangle 5">
            <a:extLst>
              <a:ext uri="{FF2B5EF4-FFF2-40B4-BE49-F238E27FC236}">
                <a16:creationId xmlns:a16="http://schemas.microsoft.com/office/drawing/2014/main" id="{2154E0E5-1FDC-4F2E-93DA-39F347A54D95}"/>
              </a:ext>
            </a:extLst>
          </p:cNvPr>
          <p:cNvSpPr/>
          <p:nvPr/>
        </p:nvSpPr>
        <p:spPr>
          <a:xfrm>
            <a:off x="103239" y="0"/>
            <a:ext cx="6183103" cy="461665"/>
          </a:xfrm>
          <a:prstGeom prst="rect">
            <a:avLst/>
          </a:prstGeom>
        </p:spPr>
        <p:txBody>
          <a:bodyPr wrap="none">
            <a:spAutoFit/>
          </a:bodyPr>
          <a:lstStyle/>
          <a:p>
            <a:pPr marL="342900" indent="-342900">
              <a:buFont typeface="Wingdings" panose="05000000000000000000" pitchFamily="2" charset="2"/>
              <a:buChar char="Ø"/>
            </a:pPr>
            <a:r>
              <a:rPr lang="en-US" sz="2400" b="1" u="sng" dirty="0">
                <a:solidFill>
                  <a:schemeClr val="accent2">
                    <a:lumMod val="60000"/>
                    <a:lumOff val="40000"/>
                  </a:schemeClr>
                </a:solidFill>
              </a:rPr>
              <a:t>Bus data for 34-bus distribution system</a:t>
            </a:r>
            <a:endParaRPr lang="ar-EG" sz="2400" b="1" u="sng" dirty="0">
              <a:solidFill>
                <a:schemeClr val="accent2">
                  <a:lumMod val="60000"/>
                  <a:lumOff val="40000"/>
                </a:schemeClr>
              </a:solidFill>
            </a:endParaRPr>
          </a:p>
        </p:txBody>
      </p:sp>
    </p:spTree>
    <p:extLst>
      <p:ext uri="{BB962C8B-B14F-4D97-AF65-F5344CB8AC3E}">
        <p14:creationId xmlns:p14="http://schemas.microsoft.com/office/powerpoint/2010/main" val="35325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19EF8F-A121-4DD8-A89D-7A8E1B47392D}"/>
              </a:ext>
            </a:extLst>
          </p:cNvPr>
          <p:cNvSpPr/>
          <p:nvPr/>
        </p:nvSpPr>
        <p:spPr>
          <a:xfrm>
            <a:off x="131334" y="132424"/>
            <a:ext cx="7954678" cy="707886"/>
          </a:xfrm>
          <a:prstGeom prst="rect">
            <a:avLst/>
          </a:prstGeom>
        </p:spPr>
        <p:txBody>
          <a:bodyPr wrap="none">
            <a:spAutoFit/>
          </a:bodyPr>
          <a:lstStyle/>
          <a:p>
            <a:pPr marL="571500" indent="-571500">
              <a:buFont typeface="Wingdings" panose="05000000000000000000" pitchFamily="2" charset="2"/>
              <a:buChar char="q"/>
            </a:pPr>
            <a:r>
              <a:rPr lang="en-US" sz="40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East Delta Network (EDN) System </a:t>
            </a:r>
            <a:endParaRPr lang="ar-EG" sz="4000" u="sng" dirty="0">
              <a:solidFill>
                <a:schemeClr val="accent2">
                  <a:lumMod val="60000"/>
                  <a:lumOff val="40000"/>
                </a:schemeClr>
              </a:solidFill>
              <a:latin typeface="Calibri" panose="020F0502020204030204" pitchFamily="34" charset="0"/>
            </a:endParaRPr>
          </a:p>
        </p:txBody>
      </p:sp>
      <p:pic>
        <p:nvPicPr>
          <p:cNvPr id="5" name="Picture 4">
            <a:extLst>
              <a:ext uri="{FF2B5EF4-FFF2-40B4-BE49-F238E27FC236}">
                <a16:creationId xmlns:a16="http://schemas.microsoft.com/office/drawing/2014/main" id="{EA786C5E-4553-470D-9DB4-A206A12BFB0A}"/>
              </a:ext>
            </a:extLst>
          </p:cNvPr>
          <p:cNvPicPr>
            <a:picLocks noChangeAspect="1"/>
          </p:cNvPicPr>
          <p:nvPr/>
        </p:nvPicPr>
        <p:blipFill>
          <a:blip r:embed="rId2"/>
          <a:stretch>
            <a:fillRect/>
          </a:stretch>
        </p:blipFill>
        <p:spPr>
          <a:xfrm>
            <a:off x="1235282" y="1758857"/>
            <a:ext cx="9668606" cy="3046618"/>
          </a:xfrm>
          <a:prstGeom prst="rect">
            <a:avLst/>
          </a:prstGeom>
        </p:spPr>
      </p:pic>
      <p:sp>
        <p:nvSpPr>
          <p:cNvPr id="6" name="Rectangle 5">
            <a:extLst>
              <a:ext uri="{FF2B5EF4-FFF2-40B4-BE49-F238E27FC236}">
                <a16:creationId xmlns:a16="http://schemas.microsoft.com/office/drawing/2014/main" id="{DAB4AB9D-1D02-414E-A7B4-BC4E0BAF6A8C}"/>
              </a:ext>
            </a:extLst>
          </p:cNvPr>
          <p:cNvSpPr/>
          <p:nvPr/>
        </p:nvSpPr>
        <p:spPr>
          <a:xfrm>
            <a:off x="2756758" y="5231579"/>
            <a:ext cx="7109318" cy="492443"/>
          </a:xfrm>
          <a:prstGeom prst="rect">
            <a:avLst/>
          </a:prstGeom>
        </p:spPr>
        <p:txBody>
          <a:bodyPr wrap="none">
            <a:spAutoFit/>
          </a:bodyPr>
          <a:lstStyle/>
          <a:p>
            <a:r>
              <a:rPr lang="en-US" sz="2600" b="1" dirty="0">
                <a:solidFill>
                  <a:schemeClr val="bg2">
                    <a:lumMod val="50000"/>
                  </a:schemeClr>
                </a:solidFill>
                <a:latin typeface="Calibri" panose="020F0502020204030204" pitchFamily="34" charset="0"/>
                <a:cs typeface="Calibri" panose="020F0502020204030204" pitchFamily="34" charset="0"/>
              </a:rPr>
              <a:t>Single line diagram of the EDN distribution system</a:t>
            </a:r>
            <a:endParaRPr lang="ar-EG" sz="2600" b="1" dirty="0">
              <a:solidFill>
                <a:schemeClr val="bg2">
                  <a:lumMod val="50000"/>
                </a:schemeClr>
              </a:solidFill>
              <a:latin typeface="Calibri" panose="020F0502020204030204" pitchFamily="34" charset="0"/>
            </a:endParaRPr>
          </a:p>
        </p:txBody>
      </p:sp>
    </p:spTree>
    <p:extLst>
      <p:ext uri="{BB962C8B-B14F-4D97-AF65-F5344CB8AC3E}">
        <p14:creationId xmlns:p14="http://schemas.microsoft.com/office/powerpoint/2010/main" val="361602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44B2274-0BA5-42C4-A611-0C2B7BC886B4}"/>
              </a:ext>
            </a:extLst>
          </p:cNvPr>
          <p:cNvSpPr txBox="1">
            <a:spLocks/>
          </p:cNvSpPr>
          <p:nvPr/>
        </p:nvSpPr>
        <p:spPr>
          <a:xfrm>
            <a:off x="4023359" y="0"/>
            <a:ext cx="3967090" cy="929640"/>
          </a:xfrm>
          <a:prstGeom prst="rect">
            <a:avLst/>
          </a:prstGeom>
        </p:spPr>
        <p:txBody>
          <a:bodyPr vert="horz" lIns="91440" tIns="45720" rIns="91440" bIns="45720" rtlCol="0" anchor="t">
            <a:normAutofit fontScale="62500" lnSpcReduction="20000"/>
          </a:bodyPr>
          <a:lstStyle>
            <a:lvl1pPr marL="0" indent="0" algn="l" defTabSz="457200" rtl="1"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endParaRPr lang="en-US"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endParaRPr>
          </a:p>
          <a:p>
            <a:pPr algn="ctr">
              <a:lnSpc>
                <a:spcPct val="120000"/>
              </a:lnSpc>
              <a:spcBef>
                <a:spcPts val="0"/>
              </a:spcBef>
            </a:pPr>
            <a:r>
              <a:rPr lang="en-US" sz="6000"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  </a:t>
            </a:r>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INTRODUCTION</a:t>
            </a:r>
            <a:endParaRPr lang="ar-EG" sz="6600" dirty="0">
              <a:solidFill>
                <a:schemeClr val="tx1">
                  <a:lumMod val="85000"/>
                </a:schemeClr>
              </a:solidFill>
            </a:endParaRPr>
          </a:p>
        </p:txBody>
      </p:sp>
      <p:sp>
        <p:nvSpPr>
          <p:cNvPr id="5" name="Rectangle 4">
            <a:extLst>
              <a:ext uri="{FF2B5EF4-FFF2-40B4-BE49-F238E27FC236}">
                <a16:creationId xmlns:a16="http://schemas.microsoft.com/office/drawing/2014/main" id="{6AB87484-1629-4AD5-B887-43DD572E5331}"/>
              </a:ext>
            </a:extLst>
          </p:cNvPr>
          <p:cNvSpPr/>
          <p:nvPr/>
        </p:nvSpPr>
        <p:spPr>
          <a:xfrm>
            <a:off x="0" y="942536"/>
            <a:ext cx="12192000" cy="5324535"/>
          </a:xfrm>
          <a:prstGeom prst="rect">
            <a:avLst/>
          </a:prstGeom>
        </p:spPr>
        <p:txBody>
          <a:bodyPr wrap="square">
            <a:spAutoFit/>
          </a:bodyPr>
          <a:lstStyle/>
          <a:p>
            <a:pPr marL="285750" indent="-285750" algn="just">
              <a:buFont typeface="Wingdings" panose="05000000000000000000" pitchFamily="2" charset="2"/>
              <a:buChar char="v"/>
            </a:pPr>
            <a:r>
              <a:rPr lang="en-US" sz="2600" b="1" dirty="0">
                <a:latin typeface="Calibri" panose="020F0502020204030204" pitchFamily="34" charset="0"/>
                <a:ea typeface="Times New Roman" panose="02020603050405020304" pitchFamily="18" charset="0"/>
                <a:cs typeface="Calibri" panose="020F0502020204030204" pitchFamily="34" charset="0"/>
              </a:rPr>
              <a:t> </a:t>
            </a:r>
            <a:r>
              <a:rPr lang="en-US" sz="2600" b="1" u="sng" dirty="0">
                <a:solidFill>
                  <a:schemeClr val="accent1">
                    <a:lumMod val="60000"/>
                    <a:lumOff val="40000"/>
                  </a:schemeClr>
                </a:solidFill>
                <a:latin typeface="Calibri" panose="020F0502020204030204" pitchFamily="34" charset="0"/>
                <a:cs typeface="Calibri" panose="020F0502020204030204" pitchFamily="34" charset="0"/>
              </a:rPr>
              <a:t>The optimization</a:t>
            </a:r>
            <a:r>
              <a:rPr lang="en-US" sz="2600" b="1" dirty="0">
                <a:latin typeface="Calibri" panose="020F0502020204030204" pitchFamily="34" charset="0"/>
                <a:ea typeface="Times New Roman" panose="02020603050405020304" pitchFamily="18" charset="0"/>
                <a:cs typeface="Calibri" panose="020F0502020204030204" pitchFamily="34" charset="0"/>
              </a:rPr>
              <a:t> can be defined as a part of the applied or numerical mathematics or a method for system design by computer in accordance with either one stress theoretical aspect (existence of the optimum solution conditions) or the practical aspect (procedures for obtaining the optimum solution).</a:t>
            </a:r>
          </a:p>
          <a:p>
            <a:pPr algn="just"/>
            <a:r>
              <a:rPr lang="en-US" sz="2600" b="1" dirty="0">
                <a:latin typeface="Calibri" panose="020F0502020204030204" pitchFamily="34" charset="0"/>
                <a:ea typeface="Times New Roman" panose="02020603050405020304" pitchFamily="18" charset="0"/>
                <a:cs typeface="Calibri" panose="020F0502020204030204" pitchFamily="34" charset="0"/>
              </a:rPr>
              <a:t> </a:t>
            </a:r>
          </a:p>
          <a:p>
            <a:pPr marL="285750" indent="-285750" algn="just">
              <a:buFont typeface="Wingdings" panose="05000000000000000000" pitchFamily="2" charset="2"/>
              <a:buChar char="v"/>
            </a:pPr>
            <a:r>
              <a:rPr lang="en-US" sz="2600" u="sng" dirty="0">
                <a:solidFill>
                  <a:schemeClr val="bg2">
                    <a:lumMod val="60000"/>
                    <a:lumOff val="40000"/>
                  </a:schemeClr>
                </a:solidFill>
                <a:latin typeface="Calibri" panose="020F0502020204030204" pitchFamily="34" charset="0"/>
              </a:rPr>
              <a:t>Archimedes Optimization Algorithm </a:t>
            </a:r>
            <a:r>
              <a:rPr lang="en-US" sz="2600" b="1" dirty="0">
                <a:latin typeface="Calibri" panose="020F0502020204030204" pitchFamily="34" charset="0"/>
              </a:rPr>
              <a:t>is based on Archimedes’ principle. AOA emulates the behavior of many objects, which have different densities and volumes, immersed in the same fluid and each one tries to reach equilibrium state.</a:t>
            </a:r>
            <a:endParaRPr lang="en-US" sz="2600" b="1" dirty="0">
              <a:latin typeface="Calibri" panose="020F0502020204030204" pitchFamily="34"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r>
              <a:rPr lang="en-US" sz="2600" b="1" dirty="0">
                <a:latin typeface="Calibri" panose="020F0502020204030204" pitchFamily="34" charset="0"/>
                <a:ea typeface="Times New Roman" panose="02020603050405020304" pitchFamily="18" charset="0"/>
                <a:cs typeface="Calibri" panose="020F0502020204030204" pitchFamily="34" charset="0"/>
              </a:rPr>
              <a:t> </a:t>
            </a:r>
            <a:r>
              <a:rPr lang="en-US" sz="2600" b="1" u="sng" dirty="0">
                <a:solidFill>
                  <a:srgbClr val="00B050"/>
                </a:solidFill>
                <a:latin typeface="Calibri" panose="020F0502020204030204" pitchFamily="34" charset="0"/>
                <a:cs typeface="Calibri" panose="020F0502020204030204" pitchFamily="34" charset="0"/>
              </a:rPr>
              <a:t>Capacitor banks</a:t>
            </a:r>
            <a:r>
              <a:rPr lang="en-US" sz="2600" b="1" dirty="0">
                <a:latin typeface="Calibri" panose="020F0502020204030204" pitchFamily="34" charset="0"/>
                <a:ea typeface="Times New Roman" panose="02020603050405020304" pitchFamily="18" charset="0"/>
                <a:cs typeface="Calibri" panose="020F0502020204030204" pitchFamily="34" charset="0"/>
              </a:rPr>
              <a:t> are commonly used in a </a:t>
            </a:r>
            <a:r>
              <a:rPr lang="en-US" sz="2600" b="1" u="sng" dirty="0">
                <a:solidFill>
                  <a:srgbClr val="00B050"/>
                </a:solidFill>
                <a:latin typeface="Calibri" panose="020F0502020204030204" pitchFamily="34" charset="0"/>
                <a:cs typeface="Calibri" panose="020F0502020204030204" pitchFamily="34" charset="0"/>
              </a:rPr>
              <a:t>distribution system</a:t>
            </a:r>
            <a:r>
              <a:rPr lang="en-US" sz="2600" b="1" dirty="0">
                <a:latin typeface="Calibri" panose="020F0502020204030204" pitchFamily="34" charset="0"/>
                <a:ea typeface="Times New Roman" panose="02020603050405020304" pitchFamily="18" charset="0"/>
                <a:cs typeface="Calibri" panose="020F0502020204030204" pitchFamily="34" charset="0"/>
              </a:rPr>
              <a:t> to </a:t>
            </a:r>
            <a:r>
              <a:rPr lang="en-US" sz="2600" b="1" u="sng" dirty="0">
                <a:solidFill>
                  <a:srgbClr val="00B050"/>
                </a:solidFill>
                <a:latin typeface="Calibri" panose="020F0502020204030204" pitchFamily="34" charset="0"/>
                <a:cs typeface="Calibri" panose="020F0502020204030204" pitchFamily="34" charset="0"/>
              </a:rPr>
              <a:t>provide reactive power locally</a:t>
            </a:r>
            <a:r>
              <a:rPr lang="en-US" sz="2600" b="1" dirty="0">
                <a:latin typeface="Calibri" panose="020F0502020204030204" pitchFamily="34" charset="0"/>
                <a:ea typeface="Times New Roman" panose="02020603050405020304" pitchFamily="18" charset="0"/>
                <a:cs typeface="Calibri" panose="020F0502020204030204" pitchFamily="34" charset="0"/>
              </a:rPr>
              <a:t>, resulting in reduced maximum </a:t>
            </a:r>
            <a:r>
              <a:rPr lang="en-US" sz="2600" b="1" dirty="0" err="1">
                <a:latin typeface="Calibri" panose="020F0502020204030204" pitchFamily="34" charset="0"/>
                <a:ea typeface="Times New Roman" panose="02020603050405020304" pitchFamily="18" charset="0"/>
                <a:cs typeface="Calibri" panose="020F0502020204030204" pitchFamily="34" charset="0"/>
              </a:rPr>
              <a:t>kVA</a:t>
            </a:r>
            <a:r>
              <a:rPr lang="en-US" sz="2600" b="1" dirty="0">
                <a:latin typeface="Calibri" panose="020F0502020204030204" pitchFamily="34" charset="0"/>
                <a:ea typeface="Times New Roman" panose="02020603050405020304" pitchFamily="18" charset="0"/>
                <a:cs typeface="Calibri" panose="020F0502020204030204" pitchFamily="34" charset="0"/>
              </a:rPr>
              <a:t> demand, </a:t>
            </a:r>
            <a:r>
              <a:rPr lang="en-US" sz="2600" b="1" u="sng" dirty="0">
                <a:solidFill>
                  <a:srgbClr val="00B050"/>
                </a:solidFill>
                <a:latin typeface="Calibri" panose="020F0502020204030204" pitchFamily="34" charset="0"/>
                <a:cs typeface="Calibri" panose="020F0502020204030204" pitchFamily="34" charset="0"/>
              </a:rPr>
              <a:t>improved voltage profile</a:t>
            </a:r>
            <a:r>
              <a:rPr lang="en-US" sz="2600" b="1" dirty="0">
                <a:latin typeface="Calibri" panose="020F0502020204030204" pitchFamily="34" charset="0"/>
                <a:ea typeface="Times New Roman" panose="02020603050405020304" pitchFamily="18" charset="0"/>
                <a:cs typeface="Calibri" panose="020F0502020204030204" pitchFamily="34" charset="0"/>
              </a:rPr>
              <a:t>, </a:t>
            </a:r>
            <a:r>
              <a:rPr lang="en-US" sz="2600" b="1" u="sng" dirty="0">
                <a:solidFill>
                  <a:srgbClr val="00B050"/>
                </a:solidFill>
                <a:latin typeface="Calibri" panose="020F0502020204030204" pitchFamily="34" charset="0"/>
                <a:cs typeface="Calibri" panose="020F0502020204030204" pitchFamily="34" charset="0"/>
              </a:rPr>
              <a:t>reduced line/feeder losses</a:t>
            </a:r>
            <a:r>
              <a:rPr lang="en-US" sz="2600" b="1" dirty="0">
                <a:latin typeface="Calibri" panose="020F0502020204030204" pitchFamily="34" charset="0"/>
                <a:ea typeface="Times New Roman" panose="02020603050405020304" pitchFamily="18" charset="0"/>
                <a:cs typeface="Calibri" panose="020F0502020204030204" pitchFamily="34" charset="0"/>
              </a:rPr>
              <a:t> and </a:t>
            </a:r>
            <a:r>
              <a:rPr lang="en-US" sz="2600" b="1" u="sng" dirty="0">
                <a:solidFill>
                  <a:srgbClr val="00B050"/>
                </a:solidFill>
                <a:latin typeface="Calibri" panose="020F0502020204030204" pitchFamily="34" charset="0"/>
                <a:cs typeface="Calibri" panose="020F0502020204030204" pitchFamily="34" charset="0"/>
              </a:rPr>
              <a:t>decreased payments for the energy</a:t>
            </a:r>
            <a:r>
              <a:rPr lang="en-US" sz="2600" b="1" dirty="0">
                <a:latin typeface="Calibri" panose="020F0502020204030204" pitchFamily="34" charset="0"/>
                <a:ea typeface="Times New Roman" panose="02020603050405020304" pitchFamily="18" charset="0"/>
                <a:cs typeface="Calibri" panose="020F0502020204030204" pitchFamily="34" charset="0"/>
              </a:rPr>
              <a:t>. </a:t>
            </a:r>
          </a:p>
          <a:p>
            <a:pPr algn="just"/>
            <a:endParaRPr lang="en-US" sz="2600" b="1" dirty="0">
              <a:latin typeface="Calibri" panose="020F0502020204030204" pitchFamily="34" charset="0"/>
              <a:ea typeface="Times New Roman" panose="02020603050405020304" pitchFamily="18" charset="0"/>
              <a:cs typeface="Calibri" panose="020F0502020204030204" pitchFamily="34" charset="0"/>
            </a:endParaRPr>
          </a:p>
          <a:p>
            <a:pPr marL="285750" indent="-285750" algn="just"/>
            <a:endParaRPr lang="ar-EG" sz="2800" dirty="0"/>
          </a:p>
        </p:txBody>
      </p:sp>
    </p:spTree>
    <p:extLst>
      <p:ext uri="{BB962C8B-B14F-4D97-AF65-F5344CB8AC3E}">
        <p14:creationId xmlns:p14="http://schemas.microsoft.com/office/powerpoint/2010/main" val="607561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 calcmode="lin" valueType="num">
                                      <p:cBhvr additive="base">
                                        <p:cTn id="20"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 calcmode="lin" valueType="num">
                                      <p:cBhvr additive="base">
                                        <p:cTn id="26"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 calcmode="lin" valueType="num">
                                      <p:cBhvr additive="base">
                                        <p:cTn id="3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D64DC1A-1579-4EE3-9326-9F71E047831D}"/>
              </a:ext>
            </a:extLst>
          </p:cNvPr>
          <p:cNvGraphicFramePr>
            <a:graphicFrameLocks noGrp="1"/>
          </p:cNvGraphicFramePr>
          <p:nvPr>
            <p:extLst>
              <p:ext uri="{D42A27DB-BD31-4B8C-83A1-F6EECF244321}">
                <p14:modId xmlns:p14="http://schemas.microsoft.com/office/powerpoint/2010/main" val="2906872561"/>
              </p:ext>
            </p:extLst>
          </p:nvPr>
        </p:nvGraphicFramePr>
        <p:xfrm>
          <a:off x="1" y="987074"/>
          <a:ext cx="12191999" cy="5856894"/>
        </p:xfrm>
        <a:graphic>
          <a:graphicData uri="http://schemas.openxmlformats.org/drawingml/2006/table">
            <a:tbl>
              <a:tblPr firstRow="1" firstCol="1" bandRow="1">
                <a:tableStyleId>{5C22544A-7EE6-4342-B048-85BDC9FD1C3A}</a:tableStyleId>
              </a:tblPr>
              <a:tblGrid>
                <a:gridCol w="1792225">
                  <a:extLst>
                    <a:ext uri="{9D8B030D-6E8A-4147-A177-3AD203B41FA5}">
                      <a16:colId xmlns:a16="http://schemas.microsoft.com/office/drawing/2014/main" val="3202125153"/>
                    </a:ext>
                  </a:extLst>
                </a:gridCol>
                <a:gridCol w="1792225">
                  <a:extLst>
                    <a:ext uri="{9D8B030D-6E8A-4147-A177-3AD203B41FA5}">
                      <a16:colId xmlns:a16="http://schemas.microsoft.com/office/drawing/2014/main" val="376937963"/>
                    </a:ext>
                  </a:extLst>
                </a:gridCol>
                <a:gridCol w="2179930">
                  <a:extLst>
                    <a:ext uri="{9D8B030D-6E8A-4147-A177-3AD203B41FA5}">
                      <a16:colId xmlns:a16="http://schemas.microsoft.com/office/drawing/2014/main" val="3231378716"/>
                    </a:ext>
                  </a:extLst>
                </a:gridCol>
                <a:gridCol w="1543506">
                  <a:extLst>
                    <a:ext uri="{9D8B030D-6E8A-4147-A177-3AD203B41FA5}">
                      <a16:colId xmlns:a16="http://schemas.microsoft.com/office/drawing/2014/main" val="1735039564"/>
                    </a:ext>
                  </a:extLst>
                </a:gridCol>
                <a:gridCol w="1650796">
                  <a:extLst>
                    <a:ext uri="{9D8B030D-6E8A-4147-A177-3AD203B41FA5}">
                      <a16:colId xmlns:a16="http://schemas.microsoft.com/office/drawing/2014/main" val="132101973"/>
                    </a:ext>
                  </a:extLst>
                </a:gridCol>
                <a:gridCol w="2026310">
                  <a:extLst>
                    <a:ext uri="{9D8B030D-6E8A-4147-A177-3AD203B41FA5}">
                      <a16:colId xmlns:a16="http://schemas.microsoft.com/office/drawing/2014/main" val="3217123810"/>
                    </a:ext>
                  </a:extLst>
                </a:gridCol>
                <a:gridCol w="1207007">
                  <a:extLst>
                    <a:ext uri="{9D8B030D-6E8A-4147-A177-3AD203B41FA5}">
                      <a16:colId xmlns:a16="http://schemas.microsoft.com/office/drawing/2014/main" val="1438416085"/>
                    </a:ext>
                  </a:extLst>
                </a:gridCol>
              </a:tblGrid>
              <a:tr h="415734">
                <a:tc rowSpan="2">
                  <a:txBody>
                    <a:bodyPr/>
                    <a:lstStyle/>
                    <a:p>
                      <a:pPr indent="54610" algn="ctr" rtl="0">
                        <a:spcAft>
                          <a:spcPts val="0"/>
                        </a:spcAft>
                      </a:pPr>
                      <a:r>
                        <a:rPr lang="en-US" sz="1100" b="1" dirty="0">
                          <a:effectLst/>
                          <a:latin typeface="Calibri" panose="020F0502020204030204" pitchFamily="34" charset="0"/>
                          <a:cs typeface="Calibri" panose="020F0502020204030204" pitchFamily="34" charset="0"/>
                        </a:rPr>
                        <a:t>Line No.</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nchor="ctr"/>
                </a:tc>
                <a:tc rowSpan="2">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Sending bus</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nchor="ctr"/>
                </a:tc>
                <a:tc rowSpan="2">
                  <a:txBody>
                    <a:bodyPr/>
                    <a:lstStyle/>
                    <a:p>
                      <a:pPr algn="ctr" rtl="0">
                        <a:spcAft>
                          <a:spcPts val="0"/>
                        </a:spcAft>
                      </a:pPr>
                      <a:r>
                        <a:rPr lang="en-US" sz="1100" b="1">
                          <a:effectLst/>
                          <a:latin typeface="Calibri" panose="020F0502020204030204" pitchFamily="34" charset="0"/>
                          <a:cs typeface="Calibri" panose="020F0502020204030204" pitchFamily="34" charset="0"/>
                        </a:rPr>
                        <a:t>Receiving bus</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nchor="ctr"/>
                </a:tc>
                <a:tc rowSpan="2">
                  <a:txBody>
                    <a:bodyPr/>
                    <a:lstStyle/>
                    <a:p>
                      <a:pPr algn="ctr" rtl="0">
                        <a:spcAft>
                          <a:spcPts val="0"/>
                        </a:spcAft>
                      </a:pPr>
                      <a:r>
                        <a:rPr lang="en-US" sz="1100" b="1">
                          <a:effectLst/>
                          <a:latin typeface="Calibri" panose="020F0502020204030204" pitchFamily="34" charset="0"/>
                          <a:cs typeface="Calibri" panose="020F0502020204030204" pitchFamily="34" charset="0"/>
                        </a:rPr>
                        <a:t>R (Ω)</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nchor="ctr"/>
                </a:tc>
                <a:tc rowSpan="2">
                  <a:txBody>
                    <a:bodyPr/>
                    <a:lstStyle/>
                    <a:p>
                      <a:pPr algn="ctr" rtl="0">
                        <a:spcAft>
                          <a:spcPts val="0"/>
                        </a:spcAft>
                      </a:pPr>
                      <a:r>
                        <a:rPr lang="en-US" sz="1100" b="1">
                          <a:effectLst/>
                          <a:latin typeface="Calibri" panose="020F0502020204030204" pitchFamily="34" charset="0"/>
                          <a:cs typeface="Calibri" panose="020F0502020204030204" pitchFamily="34" charset="0"/>
                        </a:rPr>
                        <a:t>X (Ω)</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nchor="ctr"/>
                </a:tc>
                <a:tc gridSpan="2">
                  <a:txBody>
                    <a:bodyPr/>
                    <a:lstStyle/>
                    <a:p>
                      <a:pPr algn="ctr" rtl="0">
                        <a:spcAft>
                          <a:spcPts val="0"/>
                        </a:spcAft>
                      </a:pPr>
                      <a:r>
                        <a:rPr lang="en-US" sz="1100" b="1">
                          <a:effectLst/>
                          <a:latin typeface="Calibri" panose="020F0502020204030204" pitchFamily="34" charset="0"/>
                          <a:cs typeface="Calibri" panose="020F0502020204030204" pitchFamily="34" charset="0"/>
                        </a:rPr>
                        <a:t>Load at Receiving bus</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hMerge="1">
                  <a:txBody>
                    <a:bodyPr/>
                    <a:lstStyle/>
                    <a:p>
                      <a:pPr rtl="1"/>
                      <a:endParaRPr lang="ar-EG"/>
                    </a:p>
                  </a:txBody>
                  <a:tcPr/>
                </a:tc>
                <a:extLst>
                  <a:ext uri="{0D108BD9-81ED-4DB2-BD59-A6C34878D82A}">
                    <a16:rowId xmlns:a16="http://schemas.microsoft.com/office/drawing/2014/main" val="1640655369"/>
                  </a:ext>
                </a:extLst>
              </a:tr>
              <a:tr h="181372">
                <a:tc vMerge="1">
                  <a:txBody>
                    <a:bodyPr/>
                    <a:lstStyle/>
                    <a:p>
                      <a:pPr rtl="1"/>
                      <a:endParaRPr lang="ar-EG"/>
                    </a:p>
                  </a:txBody>
                  <a:tcPr/>
                </a:tc>
                <a:tc vMerge="1">
                  <a:txBody>
                    <a:bodyPr/>
                    <a:lstStyle/>
                    <a:p>
                      <a:pPr rtl="1"/>
                      <a:endParaRPr lang="ar-EG"/>
                    </a:p>
                  </a:txBody>
                  <a:tcPr/>
                </a:tc>
                <a:tc vMerge="1">
                  <a:txBody>
                    <a:bodyPr/>
                    <a:lstStyle/>
                    <a:p>
                      <a:pPr rtl="1"/>
                      <a:endParaRPr lang="ar-EG"/>
                    </a:p>
                  </a:txBody>
                  <a:tcPr/>
                </a:tc>
                <a:tc vMerge="1">
                  <a:txBody>
                    <a:bodyPr/>
                    <a:lstStyle/>
                    <a:p>
                      <a:pPr rtl="1"/>
                      <a:endParaRPr lang="ar-EG"/>
                    </a:p>
                  </a:txBody>
                  <a:tcPr/>
                </a:tc>
                <a:tc vMerge="1">
                  <a:txBody>
                    <a:bodyPr/>
                    <a:lstStyle/>
                    <a:p>
                      <a:pPr rtl="1"/>
                      <a:endParaRPr lang="ar-EG"/>
                    </a:p>
                  </a:txBody>
                  <a:tcPr/>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P (kW)</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Q (kVAR)</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962762343"/>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0.05630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0.031500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2875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1814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2159019637"/>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0.07155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0.025974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1100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695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276113880"/>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0.01855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0.006734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1058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669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1719373464"/>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0.05565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0.020202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899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568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1629807383"/>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0.05300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0.019240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770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486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5214840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0.05300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0.019240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668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423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9409216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0.02120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0.007696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598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378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4193730554"/>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0.10070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0.036556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546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345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961377990"/>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0.04505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0.016354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380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481037975"/>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0.03975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0.014430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210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132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66427332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0.11130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0.040404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94.586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59.368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528378270"/>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0.01325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0.004810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34.423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21.518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729112385"/>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0.06360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0.023088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1772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1118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1744784669"/>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0.07155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0.025974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1640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1035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641709264"/>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0.02650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0.009620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1452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915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397462904"/>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0.01060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0.003848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1434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904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240163787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0.09275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0.033670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1212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765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799140926"/>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0.01060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0.003848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1086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685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2102915395"/>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0.02650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0.009620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953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602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50671416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0.04505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0.016354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827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521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1711817801"/>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0.05300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0.019240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716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452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493487421"/>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dirty="0">
                          <a:effectLst/>
                          <a:latin typeface="Calibri" panose="020F0502020204030204" pitchFamily="34" charset="0"/>
                          <a:cs typeface="Calibri" panose="020F0502020204030204" pitchFamily="34" charset="0"/>
                        </a:rPr>
                        <a:t>0.05300</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0.019240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550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347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270234868"/>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0.0663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0.0240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434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273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1597661381"/>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0.2253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0.0818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346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99691968"/>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0.0265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0.0096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dirty="0">
                          <a:effectLst/>
                          <a:latin typeface="Calibri" panose="020F0502020204030204" pitchFamily="34" charset="0"/>
                          <a:cs typeface="Calibri" panose="020F0502020204030204" pitchFamily="34" charset="0"/>
                        </a:rPr>
                        <a:t>316</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199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56402587"/>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0.0265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0.0096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184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116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94111383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0.0133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0.0048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139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87.911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711819428"/>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0.1723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0.0625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113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71.734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177067153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dirty="0">
                          <a:effectLst/>
                          <a:latin typeface="Calibri" panose="020F0502020204030204" pitchFamily="34" charset="0"/>
                          <a:cs typeface="Calibri" panose="020F0502020204030204" pitchFamily="34" charset="0"/>
                        </a:rPr>
                        <a:t>29</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dirty="0">
                          <a:effectLst/>
                          <a:latin typeface="Calibri" panose="020F0502020204030204" pitchFamily="34" charset="0"/>
                          <a:cs typeface="Calibri" panose="020F0502020204030204" pitchFamily="34" charset="0"/>
                        </a:rPr>
                        <a:t>30</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0.0080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dirty="0">
                          <a:effectLst/>
                          <a:latin typeface="Calibri" panose="020F0502020204030204" pitchFamily="34" charset="0"/>
                          <a:cs typeface="Calibri" panose="020F0502020204030204" pitchFamily="34" charset="0"/>
                        </a:rPr>
                        <a:t>0.0029</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34.25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dirty="0">
                          <a:effectLst/>
                          <a:latin typeface="Calibri" panose="020F0502020204030204" pitchFamily="34" charset="0"/>
                          <a:cs typeface="Calibri" panose="020F0502020204030204" pitchFamily="34" charset="0"/>
                        </a:rPr>
                        <a:t>21.734</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874175477"/>
                  </a:ext>
                </a:extLst>
              </a:tr>
            </a:tbl>
          </a:graphicData>
        </a:graphic>
      </p:graphicFrame>
      <p:sp>
        <p:nvSpPr>
          <p:cNvPr id="6" name="Rectangle 5">
            <a:extLst>
              <a:ext uri="{FF2B5EF4-FFF2-40B4-BE49-F238E27FC236}">
                <a16:creationId xmlns:a16="http://schemas.microsoft.com/office/drawing/2014/main" id="{AC3C7EA4-5DAB-4514-AFD8-F24F69DAABD3}"/>
              </a:ext>
            </a:extLst>
          </p:cNvPr>
          <p:cNvSpPr/>
          <p:nvPr/>
        </p:nvSpPr>
        <p:spPr>
          <a:xfrm>
            <a:off x="1" y="330653"/>
            <a:ext cx="8004877" cy="523220"/>
          </a:xfrm>
          <a:prstGeom prst="rect">
            <a:avLst/>
          </a:prstGeom>
        </p:spPr>
        <p:txBody>
          <a:bodyPr wrap="square">
            <a:spAutoFit/>
          </a:bodyPr>
          <a:lstStyle/>
          <a:p>
            <a:pPr marL="457200" indent="-457200">
              <a:buFont typeface="Wingdings" panose="05000000000000000000" pitchFamily="2" charset="2"/>
              <a:buChar char="q"/>
            </a:pPr>
            <a:r>
              <a:rPr lang="en-US" sz="2800" b="1" u="sng" dirty="0">
                <a:solidFill>
                  <a:schemeClr val="accent3">
                    <a:lumMod val="60000"/>
                    <a:lumOff val="40000"/>
                  </a:schemeClr>
                </a:solidFill>
                <a:latin typeface="Calibri" panose="020F0502020204030204" pitchFamily="34" charset="0"/>
                <a:cs typeface="Calibri" panose="020F0502020204030204" pitchFamily="34" charset="0"/>
              </a:rPr>
              <a:t>Buses and lines data for EDN distribution system</a:t>
            </a:r>
            <a:endParaRPr lang="ar-EG" sz="2800" b="1" u="sng" dirty="0">
              <a:solidFill>
                <a:schemeClr val="accent3">
                  <a:lumMod val="60000"/>
                  <a:lumOff val="40000"/>
                </a:schemeClr>
              </a:solidFill>
              <a:latin typeface="Calibri" panose="020F0502020204030204" pitchFamily="34" charset="0"/>
            </a:endParaRPr>
          </a:p>
        </p:txBody>
      </p:sp>
    </p:spTree>
    <p:extLst>
      <p:ext uri="{BB962C8B-B14F-4D97-AF65-F5344CB8AC3E}">
        <p14:creationId xmlns:p14="http://schemas.microsoft.com/office/powerpoint/2010/main" val="1390804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3ECEA3-79AC-4654-9204-C257F3A1A75D}"/>
              </a:ext>
            </a:extLst>
          </p:cNvPr>
          <p:cNvSpPr/>
          <p:nvPr/>
        </p:nvSpPr>
        <p:spPr>
          <a:xfrm>
            <a:off x="0" y="1488654"/>
            <a:ext cx="12192000" cy="1107996"/>
          </a:xfrm>
          <a:prstGeom prst="rect">
            <a:avLst/>
          </a:prstGeom>
        </p:spPr>
        <p:txBody>
          <a:bodyPr wrap="square">
            <a:spAutoFit/>
          </a:bodyPr>
          <a:lstStyle/>
          <a:p>
            <a:pPr lvl="0" algn="ctr"/>
            <a:r>
              <a:rPr lang="en-US" sz="6600" kern="10" dirty="0">
                <a:ln w="19050">
                  <a:solidFill>
                    <a:srgbClr val="99CCFF"/>
                  </a:solidFill>
                  <a:round/>
                  <a:headEnd/>
                  <a:tailEnd/>
                </a:ln>
                <a:solidFill>
                  <a:srgbClr val="EBEBEB">
                    <a:lumMod val="90000"/>
                  </a:srgbClr>
                </a:solidFill>
                <a:effectLst>
                  <a:outerShdw dist="35921" dir="2700000" algn="ctr" rotWithShape="0">
                    <a:srgbClr val="990000"/>
                  </a:outerShdw>
                </a:effectLst>
                <a:latin typeface="Impact" panose="020B0806030902050204" pitchFamily="34" charset="0"/>
              </a:rPr>
              <a:t>APPENDIX - B</a:t>
            </a:r>
            <a:endParaRPr lang="ar-EG" sz="6600" kern="10" dirty="0">
              <a:ln w="19050">
                <a:solidFill>
                  <a:srgbClr val="99CCFF"/>
                </a:solidFill>
                <a:round/>
                <a:headEnd/>
                <a:tailEnd/>
              </a:ln>
              <a:solidFill>
                <a:srgbClr val="EBEBEB">
                  <a:lumMod val="90000"/>
                </a:srgbClr>
              </a:solidFill>
              <a:effectLst>
                <a:outerShdw dist="35921" dir="2700000" algn="ctr" rotWithShape="0">
                  <a:srgbClr val="990000"/>
                </a:outerShdw>
              </a:effectLst>
              <a:latin typeface="Impact" panose="020B0806030902050204" pitchFamily="34" charset="0"/>
            </a:endParaRPr>
          </a:p>
        </p:txBody>
      </p:sp>
      <p:sp>
        <p:nvSpPr>
          <p:cNvPr id="2" name="Rectangle 1">
            <a:extLst>
              <a:ext uri="{FF2B5EF4-FFF2-40B4-BE49-F238E27FC236}">
                <a16:creationId xmlns:a16="http://schemas.microsoft.com/office/drawing/2014/main" id="{92736ABD-3EBF-4C88-8E4A-EC2B8FAB896A}"/>
              </a:ext>
            </a:extLst>
          </p:cNvPr>
          <p:cNvSpPr/>
          <p:nvPr/>
        </p:nvSpPr>
        <p:spPr>
          <a:xfrm>
            <a:off x="0" y="3105835"/>
            <a:ext cx="12192000" cy="2123658"/>
          </a:xfrm>
          <a:prstGeom prst="rect">
            <a:avLst/>
          </a:prstGeom>
        </p:spPr>
        <p:txBody>
          <a:bodyPr wrap="square">
            <a:spAutoFit/>
          </a:bodyPr>
          <a:lstStyle/>
          <a:p>
            <a:pPr lvl="0" algn="ctr"/>
            <a:r>
              <a:rPr lang="en-US" sz="6600" kern="10" dirty="0">
                <a:ln w="19050">
                  <a:solidFill>
                    <a:srgbClr val="99CCFF"/>
                  </a:solidFill>
                  <a:round/>
                  <a:headEnd/>
                  <a:tailEnd/>
                </a:ln>
                <a:solidFill>
                  <a:schemeClr val="tx1">
                    <a:lumMod val="75000"/>
                  </a:schemeClr>
                </a:solidFill>
                <a:effectLst>
                  <a:outerShdw dist="35921" dir="2700000" algn="ctr" rotWithShape="0">
                    <a:srgbClr val="990000"/>
                  </a:outerShdw>
                </a:effectLst>
                <a:latin typeface="Impact" panose="020B0806030902050204" pitchFamily="34" charset="0"/>
              </a:rPr>
              <a:t>BACKWARD/FORWARD</a:t>
            </a:r>
            <a:endParaRPr lang="ar-EG" sz="6600" kern="10" dirty="0">
              <a:ln w="19050">
                <a:solidFill>
                  <a:srgbClr val="99CCFF"/>
                </a:solidFill>
                <a:round/>
                <a:headEnd/>
                <a:tailEnd/>
              </a:ln>
              <a:solidFill>
                <a:schemeClr val="tx1">
                  <a:lumMod val="75000"/>
                </a:schemeClr>
              </a:solidFill>
              <a:effectLst>
                <a:outerShdw dist="35921" dir="2700000" algn="ctr" rotWithShape="0">
                  <a:srgbClr val="990000"/>
                </a:outerShdw>
              </a:effectLst>
              <a:latin typeface="Impact" panose="020B0806030902050204" pitchFamily="34" charset="0"/>
            </a:endParaRPr>
          </a:p>
          <a:p>
            <a:pPr lvl="0" algn="ctr"/>
            <a:r>
              <a:rPr lang="en-US" sz="6600" kern="10" dirty="0">
                <a:ln w="19050">
                  <a:solidFill>
                    <a:srgbClr val="99CCFF"/>
                  </a:solidFill>
                  <a:round/>
                  <a:headEnd/>
                  <a:tailEnd/>
                </a:ln>
                <a:solidFill>
                  <a:schemeClr val="tx1">
                    <a:lumMod val="75000"/>
                  </a:schemeClr>
                </a:solidFill>
                <a:effectLst>
                  <a:outerShdw dist="35921" dir="2700000" algn="ctr" rotWithShape="0">
                    <a:srgbClr val="990000"/>
                  </a:outerShdw>
                </a:effectLst>
                <a:latin typeface="Impact" panose="020B0806030902050204" pitchFamily="34" charset="0"/>
              </a:rPr>
              <a:t>SWEEP ALGORITHM</a:t>
            </a:r>
            <a:endParaRPr lang="ar-EG" sz="6600" kern="10" dirty="0">
              <a:ln w="19050">
                <a:solidFill>
                  <a:srgbClr val="99CCFF"/>
                </a:solidFill>
                <a:round/>
                <a:headEnd/>
                <a:tailEnd/>
              </a:ln>
              <a:solidFill>
                <a:schemeClr val="tx1">
                  <a:lumMod val="75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1773306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F99AAE-DAEB-4106-8E15-CC0D578348C0}"/>
              </a:ext>
            </a:extLst>
          </p:cNvPr>
          <p:cNvSpPr/>
          <p:nvPr/>
        </p:nvSpPr>
        <p:spPr>
          <a:xfrm>
            <a:off x="0" y="197247"/>
            <a:ext cx="11984939" cy="584775"/>
          </a:xfrm>
          <a:prstGeom prst="rect">
            <a:avLst/>
          </a:prstGeom>
        </p:spPr>
        <p:txBody>
          <a:bodyPr wrap="square">
            <a:spAutoFit/>
          </a:bodyPr>
          <a:lstStyle/>
          <a:p>
            <a:pPr marL="457200" indent="-457200">
              <a:buFont typeface="Wingdings" panose="05000000000000000000" pitchFamily="2" charset="2"/>
              <a:buChar char="q"/>
            </a:pPr>
            <a:r>
              <a:rPr lang="en-US" sz="32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The BFS algorithm involves mainly an iterative three basic steps </a:t>
            </a:r>
            <a:endParaRPr lang="ar-EG" sz="3200" b="1" u="sng" dirty="0">
              <a:solidFill>
                <a:schemeClr val="accent2">
                  <a:lumMod val="60000"/>
                  <a:lumOff val="40000"/>
                </a:schemeClr>
              </a:solidFill>
              <a:latin typeface="Calibri" panose="020F0502020204030204" pitchFamily="34" charset="0"/>
            </a:endParaRPr>
          </a:p>
        </p:txBody>
      </p:sp>
      <p:sp>
        <p:nvSpPr>
          <p:cNvPr id="5" name="Rectangle 4">
            <a:extLst>
              <a:ext uri="{FF2B5EF4-FFF2-40B4-BE49-F238E27FC236}">
                <a16:creationId xmlns:a16="http://schemas.microsoft.com/office/drawing/2014/main" id="{A5383A02-6FD9-4AE9-B84D-E2915B2ED788}"/>
              </a:ext>
            </a:extLst>
          </p:cNvPr>
          <p:cNvSpPr/>
          <p:nvPr/>
        </p:nvSpPr>
        <p:spPr>
          <a:xfrm>
            <a:off x="0" y="828298"/>
            <a:ext cx="3493834" cy="523220"/>
          </a:xfrm>
          <a:prstGeom prst="rect">
            <a:avLst/>
          </a:prstGeom>
        </p:spPr>
        <p:txBody>
          <a:bodyPr wrap="square">
            <a:spAutoFit/>
          </a:bodyPr>
          <a:lstStyle/>
          <a:p>
            <a:pPr marL="457200" indent="-457200">
              <a:buFont typeface="Wingdings" panose="05000000000000000000" pitchFamily="2" charset="2"/>
              <a:buChar char="Ø"/>
            </a:pPr>
            <a:r>
              <a:rPr lang="en-US" sz="2800" b="1" dirty="0">
                <a:solidFill>
                  <a:srgbClr val="FFFF00"/>
                </a:solidFill>
                <a:latin typeface="Calibri" panose="020F0502020204030204" pitchFamily="34" charset="0"/>
                <a:ea typeface="Times New Roman" panose="02020603050405020304" pitchFamily="18" charset="0"/>
                <a:cs typeface="Calibri" panose="020F0502020204030204" pitchFamily="34" charset="0"/>
              </a:rPr>
              <a:t>The three steps </a:t>
            </a:r>
            <a:endParaRPr lang="ar-EG" sz="2800" b="1" dirty="0">
              <a:solidFill>
                <a:srgbClr val="FFFF00"/>
              </a:solidFill>
              <a:latin typeface="Calibri" panose="020F0502020204030204" pitchFamily="34" charset="0"/>
            </a:endParaRPr>
          </a:p>
        </p:txBody>
      </p:sp>
      <p:sp>
        <p:nvSpPr>
          <p:cNvPr id="6" name="Rectangle 5">
            <a:extLst>
              <a:ext uri="{FF2B5EF4-FFF2-40B4-BE49-F238E27FC236}">
                <a16:creationId xmlns:a16="http://schemas.microsoft.com/office/drawing/2014/main" id="{1931CA68-F4E9-4DE7-95BB-B903E6B0A249}"/>
              </a:ext>
            </a:extLst>
          </p:cNvPr>
          <p:cNvSpPr/>
          <p:nvPr/>
        </p:nvSpPr>
        <p:spPr>
          <a:xfrm>
            <a:off x="1" y="1340685"/>
            <a:ext cx="12191999" cy="1292662"/>
          </a:xfrm>
          <a:prstGeom prst="rect">
            <a:avLst/>
          </a:prstGeom>
        </p:spPr>
        <p:txBody>
          <a:bodyPr wrap="square">
            <a:spAutoFit/>
          </a:bodyPr>
          <a:lstStyle/>
          <a:p>
            <a:pPr marL="457200" indent="-457200">
              <a:buFont typeface="Wingdings" panose="05000000000000000000" pitchFamily="2" charset="2"/>
              <a:buChar char="ü"/>
            </a:pPr>
            <a:r>
              <a:rPr lang="en-US" sz="2600" dirty="0">
                <a:solidFill>
                  <a:schemeClr val="tx1">
                    <a:lumMod val="85000"/>
                  </a:schemeClr>
                </a:solidFill>
                <a:latin typeface="Calibri" panose="020F0502020204030204" pitchFamily="34" charset="0"/>
                <a:ea typeface="Times New Roman" panose="02020603050405020304" pitchFamily="18" charset="0"/>
                <a:cs typeface="Calibri" panose="020F0502020204030204" pitchFamily="34" charset="0"/>
              </a:rPr>
              <a:t>the nodal current calculation,</a:t>
            </a:r>
          </a:p>
          <a:p>
            <a:pPr marL="457200" indent="-457200">
              <a:buFont typeface="Wingdings" panose="05000000000000000000" pitchFamily="2" charset="2"/>
              <a:buChar char="ü"/>
            </a:pPr>
            <a:r>
              <a:rPr lang="en-US" sz="2600" dirty="0">
                <a:solidFill>
                  <a:schemeClr val="tx1">
                    <a:lumMod val="85000"/>
                  </a:schemeClr>
                </a:solidFill>
                <a:latin typeface="Calibri" panose="020F0502020204030204" pitchFamily="34" charset="0"/>
                <a:ea typeface="Times New Roman" panose="02020603050405020304" pitchFamily="18" charset="0"/>
                <a:cs typeface="Calibri" panose="020F0502020204030204" pitchFamily="34" charset="0"/>
              </a:rPr>
              <a:t>the backward sweep </a:t>
            </a:r>
          </a:p>
          <a:p>
            <a:pPr marL="457200" indent="-457200">
              <a:buFont typeface="Wingdings" panose="05000000000000000000" pitchFamily="2" charset="2"/>
              <a:buChar char="ü"/>
            </a:pPr>
            <a:r>
              <a:rPr lang="en-US" sz="2600" dirty="0">
                <a:solidFill>
                  <a:schemeClr val="tx1">
                    <a:lumMod val="85000"/>
                  </a:schemeClr>
                </a:solidFill>
                <a:latin typeface="Calibri" panose="020F0502020204030204" pitchFamily="34" charset="0"/>
                <a:ea typeface="Times New Roman" panose="02020603050405020304" pitchFamily="18" charset="0"/>
                <a:cs typeface="Calibri" panose="020F0502020204030204" pitchFamily="34" charset="0"/>
              </a:rPr>
              <a:t>the forward sweep </a:t>
            </a:r>
            <a:endParaRPr lang="ar-EG" sz="2600" dirty="0">
              <a:solidFill>
                <a:schemeClr val="tx1">
                  <a:lumMod val="85000"/>
                </a:schemeClr>
              </a:solidFill>
              <a:latin typeface="Calibri" panose="020F0502020204030204" pitchFamily="34" charset="0"/>
            </a:endParaRPr>
          </a:p>
        </p:txBody>
      </p:sp>
      <p:sp>
        <p:nvSpPr>
          <p:cNvPr id="7" name="Rectangle 6">
            <a:extLst>
              <a:ext uri="{FF2B5EF4-FFF2-40B4-BE49-F238E27FC236}">
                <a16:creationId xmlns:a16="http://schemas.microsoft.com/office/drawing/2014/main" id="{07D3B634-23E2-42E9-ABF2-0D5FACFB5987}"/>
              </a:ext>
            </a:extLst>
          </p:cNvPr>
          <p:cNvSpPr/>
          <p:nvPr/>
        </p:nvSpPr>
        <p:spPr>
          <a:xfrm>
            <a:off x="0" y="2701292"/>
            <a:ext cx="4727063" cy="707886"/>
          </a:xfrm>
          <a:prstGeom prst="rect">
            <a:avLst/>
          </a:prstGeom>
        </p:spPr>
        <p:txBody>
          <a:bodyPr wrap="none">
            <a:spAutoFit/>
          </a:bodyPr>
          <a:lstStyle/>
          <a:p>
            <a:pPr marL="571500" indent="-571500">
              <a:buFont typeface="Wingdings" panose="05000000000000000000" pitchFamily="2" charset="2"/>
              <a:buChar char="q"/>
            </a:pPr>
            <a:r>
              <a:rPr lang="en-US" sz="40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The BFS algorithm </a:t>
            </a:r>
            <a:endParaRPr lang="ar-EG" sz="4000" b="1" u="sng" dirty="0">
              <a:solidFill>
                <a:schemeClr val="accent2">
                  <a:lumMod val="60000"/>
                  <a:lumOff val="40000"/>
                </a:schemeClr>
              </a:solidFill>
              <a:latin typeface="Calibri" panose="020F0502020204030204" pitchFamily="34" charset="0"/>
            </a:endParaRPr>
          </a:p>
        </p:txBody>
      </p:sp>
      <p:sp>
        <p:nvSpPr>
          <p:cNvPr id="8" name="Rectangle 7">
            <a:extLst>
              <a:ext uri="{FF2B5EF4-FFF2-40B4-BE49-F238E27FC236}">
                <a16:creationId xmlns:a16="http://schemas.microsoft.com/office/drawing/2014/main" id="{2BB2A994-8593-4AE6-A7BB-2346D2877BB3}"/>
              </a:ext>
            </a:extLst>
          </p:cNvPr>
          <p:cNvSpPr/>
          <p:nvPr/>
        </p:nvSpPr>
        <p:spPr>
          <a:xfrm>
            <a:off x="0" y="3409178"/>
            <a:ext cx="4123693" cy="584775"/>
          </a:xfrm>
          <a:prstGeom prst="rect">
            <a:avLst/>
          </a:prstGeom>
        </p:spPr>
        <p:txBody>
          <a:bodyPr wrap="none">
            <a:spAutoFit/>
          </a:bodyPr>
          <a:lstStyle/>
          <a:p>
            <a:pPr marL="457200" indent="-457200">
              <a:buFont typeface="Wingdings" panose="05000000000000000000" pitchFamily="2" charset="2"/>
              <a:buChar char="Ø"/>
            </a:pPr>
            <a:r>
              <a:rPr lang="en-US" sz="3200" b="1" dirty="0">
                <a:solidFill>
                  <a:srgbClr val="FFFF00"/>
                </a:solidFill>
                <a:latin typeface="Calibri" panose="020F0502020204030204" pitchFamily="34" charset="0"/>
                <a:ea typeface="Times New Roman" panose="02020603050405020304" pitchFamily="18" charset="0"/>
                <a:cs typeface="Calibri" panose="020F0502020204030204" pitchFamily="34" charset="0"/>
              </a:rPr>
              <a:t>Step 1: Initialization </a:t>
            </a:r>
            <a:endParaRPr lang="ar-EG" sz="3200" dirty="0">
              <a:solidFill>
                <a:srgbClr val="FFFF00"/>
              </a:solidFill>
              <a:latin typeface="Calibri" panose="020F0502020204030204" pitchFamily="34" charset="0"/>
            </a:endParaRPr>
          </a:p>
        </p:txBody>
      </p:sp>
      <p:sp>
        <p:nvSpPr>
          <p:cNvPr id="9" name="Rectangle 8">
            <a:extLst>
              <a:ext uri="{FF2B5EF4-FFF2-40B4-BE49-F238E27FC236}">
                <a16:creationId xmlns:a16="http://schemas.microsoft.com/office/drawing/2014/main" id="{89C8D0EE-57A2-4231-8921-EFE9758290A6}"/>
              </a:ext>
            </a:extLst>
          </p:cNvPr>
          <p:cNvSpPr/>
          <p:nvPr/>
        </p:nvSpPr>
        <p:spPr>
          <a:xfrm>
            <a:off x="0" y="3980289"/>
            <a:ext cx="12192000" cy="2877711"/>
          </a:xfrm>
          <a:prstGeom prst="rect">
            <a:avLst/>
          </a:prstGeom>
        </p:spPr>
        <p:txBody>
          <a:bodyPr wrap="square">
            <a:spAutoFit/>
          </a:bodyPr>
          <a:lstStyle/>
          <a:p>
            <a:pPr marL="457200" lvl="0" indent="-457200" algn="justLow">
              <a:spcAft>
                <a:spcPts val="600"/>
              </a:spcAft>
              <a:buFont typeface="Wingdings" panose="05000000000000000000" pitchFamily="2" charset="2"/>
              <a:buChar char="ü"/>
            </a:pPr>
            <a:r>
              <a:rPr lang="en-US" sz="2600" dirty="0">
                <a:latin typeface="Calibri" panose="020F0502020204030204" pitchFamily="34" charset="0"/>
                <a:ea typeface="Times New Roman" panose="02020603050405020304" pitchFamily="18" charset="0"/>
                <a:cs typeface="Calibri" panose="020F0502020204030204" pitchFamily="34" charset="0"/>
              </a:rPr>
              <a:t>The distribution system line and load data.</a:t>
            </a:r>
          </a:p>
          <a:p>
            <a:pPr marL="457200" lvl="0" indent="-457200" algn="justLow">
              <a:spcAft>
                <a:spcPts val="600"/>
              </a:spcAft>
              <a:buFont typeface="Wingdings" panose="05000000000000000000" pitchFamily="2" charset="2"/>
              <a:buChar char="ü"/>
            </a:pPr>
            <a:r>
              <a:rPr lang="en-US" sz="2600" dirty="0">
                <a:latin typeface="Calibri" panose="020F0502020204030204" pitchFamily="34" charset="0"/>
                <a:ea typeface="Times New Roman" panose="02020603050405020304" pitchFamily="18" charset="0"/>
                <a:cs typeface="Calibri" panose="020F0502020204030204" pitchFamily="34" charset="0"/>
              </a:rPr>
              <a:t>The base power and base voltage.</a:t>
            </a:r>
          </a:p>
          <a:p>
            <a:pPr marL="457200" lvl="0" indent="-457200" algn="justLow">
              <a:spcAft>
                <a:spcPts val="600"/>
              </a:spcAft>
              <a:buFont typeface="Wingdings" panose="05000000000000000000" pitchFamily="2" charset="2"/>
              <a:buChar char="ü"/>
            </a:pPr>
            <a:r>
              <a:rPr lang="en-US" sz="2600" dirty="0">
                <a:latin typeface="Calibri" panose="020F0502020204030204" pitchFamily="34" charset="0"/>
                <a:ea typeface="Times New Roman" panose="02020603050405020304" pitchFamily="18" charset="0"/>
                <a:cs typeface="Calibri" panose="020F0502020204030204" pitchFamily="34" charset="0"/>
              </a:rPr>
              <a:t>Calculate the base impedance.</a:t>
            </a:r>
          </a:p>
          <a:p>
            <a:pPr marL="457200" lvl="0" indent="-457200" algn="justLow">
              <a:spcAft>
                <a:spcPts val="600"/>
              </a:spcAft>
              <a:buFont typeface="Wingdings" panose="05000000000000000000" pitchFamily="2" charset="2"/>
              <a:buChar char="ü"/>
            </a:pPr>
            <a:r>
              <a:rPr lang="en-US" sz="2600" dirty="0">
                <a:latin typeface="Calibri" panose="020F0502020204030204" pitchFamily="34" charset="0"/>
                <a:ea typeface="Times New Roman" panose="02020603050405020304" pitchFamily="18" charset="0"/>
                <a:cs typeface="Calibri" panose="020F0502020204030204" pitchFamily="34" charset="0"/>
              </a:rPr>
              <a:t>Calculate the per unit values of line and load data.</a:t>
            </a:r>
          </a:p>
          <a:p>
            <a:pPr marL="457200" lvl="0" indent="-457200" algn="justLow">
              <a:spcAft>
                <a:spcPts val="600"/>
              </a:spcAft>
              <a:buFont typeface="Wingdings" panose="05000000000000000000" pitchFamily="2" charset="2"/>
              <a:buChar char="ü"/>
            </a:pPr>
            <a:r>
              <a:rPr lang="en-US" sz="2600" dirty="0">
                <a:latin typeface="Calibri" panose="020F0502020204030204" pitchFamily="34" charset="0"/>
                <a:ea typeface="Times New Roman" panose="02020603050405020304" pitchFamily="18" charset="0"/>
                <a:cs typeface="Calibri" panose="020F0502020204030204" pitchFamily="34" charset="0"/>
              </a:rPr>
              <a:t>Take the voltage for all buses flat voltage (1 </a:t>
            </a:r>
            <a:r>
              <a:rPr lang="en-US" sz="2600" dirty="0" err="1">
                <a:latin typeface="Calibri" panose="020F0502020204030204" pitchFamily="34" charset="0"/>
                <a:ea typeface="Times New Roman" panose="02020603050405020304" pitchFamily="18" charset="0"/>
                <a:cs typeface="Calibri" panose="020F0502020204030204" pitchFamily="34" charset="0"/>
              </a:rPr>
              <a:t>p.u</a:t>
            </a:r>
            <a:r>
              <a:rPr lang="en-US" sz="2600" dirty="0">
                <a:latin typeface="Calibri" panose="020F0502020204030204" pitchFamily="34" charset="0"/>
                <a:ea typeface="Times New Roman" panose="02020603050405020304" pitchFamily="18" charset="0"/>
                <a:cs typeface="Calibri" panose="020F0502020204030204" pitchFamily="34" charset="0"/>
              </a:rPr>
              <a:t>.).</a:t>
            </a:r>
          </a:p>
          <a:p>
            <a:pPr marL="457200" lvl="0" indent="-457200" algn="justLow">
              <a:spcAft>
                <a:spcPts val="600"/>
              </a:spcAft>
              <a:buFont typeface="Wingdings" panose="05000000000000000000" pitchFamily="2" charset="2"/>
              <a:buChar char="ü"/>
            </a:pPr>
            <a:r>
              <a:rPr lang="en-US" sz="2600" dirty="0">
                <a:latin typeface="Calibri" panose="020F0502020204030204" pitchFamily="34" charset="0"/>
                <a:ea typeface="Times New Roman" panose="02020603050405020304" pitchFamily="18" charset="0"/>
                <a:cs typeface="Calibri" panose="020F0502020204030204" pitchFamily="34" charset="0"/>
              </a:rPr>
              <a:t>Set convergence tolerance Є=0.0001 and </a:t>
            </a:r>
            <a:r>
              <a:rPr lang="en-US" sz="2600" dirty="0" err="1">
                <a:latin typeface="Calibri" panose="020F0502020204030204" pitchFamily="34" charset="0"/>
                <a:ea typeface="Times New Roman" panose="02020603050405020304" pitchFamily="18" charset="0"/>
                <a:cs typeface="Calibri" panose="020F0502020204030204" pitchFamily="34" charset="0"/>
              </a:rPr>
              <a:t>ΔV</a:t>
            </a:r>
            <a:r>
              <a:rPr lang="en-US" sz="2600" baseline="-25000" dirty="0" err="1">
                <a:latin typeface="Calibri" panose="020F0502020204030204" pitchFamily="34" charset="0"/>
                <a:ea typeface="Times New Roman" panose="02020603050405020304" pitchFamily="18" charset="0"/>
                <a:cs typeface="Calibri" panose="020F0502020204030204" pitchFamily="34" charset="0"/>
              </a:rPr>
              <a:t>ma</a:t>
            </a:r>
            <a:r>
              <a:rPr lang="en-US" sz="2600" i="1" baseline="-25000" dirty="0" err="1">
                <a:latin typeface="Calibri" panose="020F0502020204030204" pitchFamily="34" charset="0"/>
                <a:ea typeface="Times New Roman" panose="02020603050405020304" pitchFamily="18" charset="0"/>
                <a:cs typeface="Calibri" panose="020F0502020204030204" pitchFamily="34" charset="0"/>
              </a:rPr>
              <a:t>x</a:t>
            </a:r>
            <a:r>
              <a:rPr lang="en-US" sz="2600" dirty="0">
                <a:latin typeface="Calibri" panose="020F0502020204030204" pitchFamily="34" charset="0"/>
                <a:ea typeface="Times New Roman" panose="02020603050405020304" pitchFamily="18" charset="0"/>
                <a:cs typeface="Calibri" panose="020F0502020204030204" pitchFamily="34" charset="0"/>
              </a:rPr>
              <a:t> = 0.</a:t>
            </a:r>
            <a:endParaRPr lang="en-US" sz="26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19280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 calcmode="lin" valueType="num">
                                      <p:cBhvr additive="base">
                                        <p:cTn id="2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 calcmode="lin" valueType="num">
                                      <p:cBhvr additive="base">
                                        <p:cTn id="2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 calcmode="lin" valueType="num">
                                      <p:cBhvr additive="base">
                                        <p:cTn id="3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1000"/>
                                        <p:tgtEl>
                                          <p:spTgt spid="7"/>
                                        </p:tgtEl>
                                      </p:cBhvr>
                                    </p:animEffect>
                                    <p:anim calcmode="lin" valueType="num">
                                      <p:cBhvr>
                                        <p:cTn id="40" dur="1000" fill="hold"/>
                                        <p:tgtEl>
                                          <p:spTgt spid="7"/>
                                        </p:tgtEl>
                                        <p:attrNameLst>
                                          <p:attrName>ppt_x</p:attrName>
                                        </p:attrNameLst>
                                      </p:cBhvr>
                                      <p:tavLst>
                                        <p:tav tm="0">
                                          <p:val>
                                            <p:strVal val="#ppt_x"/>
                                          </p:val>
                                        </p:tav>
                                        <p:tav tm="100000">
                                          <p:val>
                                            <p:strVal val="#ppt_x"/>
                                          </p:val>
                                        </p:tav>
                                      </p:tavLst>
                                    </p:anim>
                                    <p:anim calcmode="lin" valueType="num">
                                      <p:cBhvr>
                                        <p:cTn id="4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8">
                                            <p:txEl>
                                              <p:pRg st="0" end="0"/>
                                            </p:txEl>
                                          </p:spTgt>
                                        </p:tgtEl>
                                        <p:attrNameLst>
                                          <p:attrName>style.visibility</p:attrName>
                                        </p:attrNameLst>
                                      </p:cBhvr>
                                      <p:to>
                                        <p:strVal val="visible"/>
                                      </p:to>
                                    </p:set>
                                    <p:animEffect transition="in" filter="fade">
                                      <p:cBhvr>
                                        <p:cTn id="46" dur="1000"/>
                                        <p:tgtEl>
                                          <p:spTgt spid="8">
                                            <p:txEl>
                                              <p:pRg st="0" end="0"/>
                                            </p:txEl>
                                          </p:spTgt>
                                        </p:tgtEl>
                                      </p:cBhvr>
                                    </p:animEffect>
                                    <p:anim calcmode="lin" valueType="num">
                                      <p:cBhvr>
                                        <p:cTn id="47"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48"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9">
                                            <p:txEl>
                                              <p:pRg st="0" end="0"/>
                                            </p:txEl>
                                          </p:spTgt>
                                        </p:tgtEl>
                                        <p:attrNameLst>
                                          <p:attrName>style.visibility</p:attrName>
                                        </p:attrNameLst>
                                      </p:cBhvr>
                                      <p:to>
                                        <p:strVal val="visible"/>
                                      </p:to>
                                    </p:set>
                                    <p:anim calcmode="lin" valueType="num">
                                      <p:cBhvr additive="base">
                                        <p:cTn id="5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9">
                                            <p:txEl>
                                              <p:pRg st="1" end="1"/>
                                            </p:txEl>
                                          </p:spTgt>
                                        </p:tgtEl>
                                        <p:attrNameLst>
                                          <p:attrName>style.visibility</p:attrName>
                                        </p:attrNameLst>
                                      </p:cBhvr>
                                      <p:to>
                                        <p:strVal val="visible"/>
                                      </p:to>
                                    </p:set>
                                    <p:anim calcmode="lin" valueType="num">
                                      <p:cBhvr additive="base">
                                        <p:cTn id="59"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9">
                                            <p:txEl>
                                              <p:pRg st="2" end="2"/>
                                            </p:txEl>
                                          </p:spTgt>
                                        </p:tgtEl>
                                        <p:attrNameLst>
                                          <p:attrName>style.visibility</p:attrName>
                                        </p:attrNameLst>
                                      </p:cBhvr>
                                      <p:to>
                                        <p:strVal val="visible"/>
                                      </p:to>
                                    </p:set>
                                    <p:anim calcmode="lin" valueType="num">
                                      <p:cBhvr additive="base">
                                        <p:cTn id="6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9">
                                            <p:txEl>
                                              <p:pRg st="3" end="3"/>
                                            </p:txEl>
                                          </p:spTgt>
                                        </p:tgtEl>
                                        <p:attrNameLst>
                                          <p:attrName>style.visibility</p:attrName>
                                        </p:attrNameLst>
                                      </p:cBhvr>
                                      <p:to>
                                        <p:strVal val="visible"/>
                                      </p:to>
                                    </p:set>
                                    <p:anim calcmode="lin" valueType="num">
                                      <p:cBhvr additive="base">
                                        <p:cTn id="7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9">
                                            <p:txEl>
                                              <p:pRg st="4" end="4"/>
                                            </p:txEl>
                                          </p:spTgt>
                                        </p:tgtEl>
                                        <p:attrNameLst>
                                          <p:attrName>style.visibility</p:attrName>
                                        </p:attrNameLst>
                                      </p:cBhvr>
                                      <p:to>
                                        <p:strVal val="visible"/>
                                      </p:to>
                                    </p:set>
                                    <p:anim calcmode="lin" valueType="num">
                                      <p:cBhvr additive="base">
                                        <p:cTn id="7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9">
                                            <p:txEl>
                                              <p:pRg st="5" end="5"/>
                                            </p:txEl>
                                          </p:spTgt>
                                        </p:tgtEl>
                                        <p:attrNameLst>
                                          <p:attrName>style.visibility</p:attrName>
                                        </p:attrNameLst>
                                      </p:cBhvr>
                                      <p:to>
                                        <p:strVal val="visible"/>
                                      </p:to>
                                    </p:set>
                                    <p:anim calcmode="lin" valueType="num">
                                      <p:cBhvr additive="base">
                                        <p:cTn id="83"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F2C50B-B6E5-43F1-8B2F-FDE64227908F}"/>
              </a:ext>
            </a:extLst>
          </p:cNvPr>
          <p:cNvSpPr/>
          <p:nvPr/>
        </p:nvSpPr>
        <p:spPr>
          <a:xfrm>
            <a:off x="0" y="227236"/>
            <a:ext cx="8760430" cy="671851"/>
          </a:xfrm>
          <a:prstGeom prst="rect">
            <a:avLst/>
          </a:prstGeom>
        </p:spPr>
        <p:txBody>
          <a:bodyPr wrap="square">
            <a:spAutoFit/>
          </a:bodyPr>
          <a:lstStyle/>
          <a:p>
            <a:pPr marL="457200" indent="-457200" algn="justLow">
              <a:lnSpc>
                <a:spcPct val="150000"/>
              </a:lnSpc>
              <a:spcBef>
                <a:spcPts val="600"/>
              </a:spcBef>
              <a:buFont typeface="Wingdings" panose="05000000000000000000" pitchFamily="2" charset="2"/>
              <a:buChar char="Ø"/>
            </a:pPr>
            <a:r>
              <a:rPr lang="en-US" sz="2800" b="1" u="sng" dirty="0">
                <a:solidFill>
                  <a:srgbClr val="FFFF00"/>
                </a:solidFill>
                <a:latin typeface="Calibri" panose="020F0502020204030204" pitchFamily="34" charset="0"/>
                <a:ea typeface="Times New Roman" panose="02020603050405020304" pitchFamily="18" charset="0"/>
                <a:cs typeface="Calibri" panose="020F0502020204030204" pitchFamily="34" charset="0"/>
              </a:rPr>
              <a:t>Step 2</a:t>
            </a:r>
            <a:r>
              <a:rPr lang="en-US" sz="2800" b="1" dirty="0">
                <a:solidFill>
                  <a:srgbClr val="FFFF00"/>
                </a:solidFill>
                <a:latin typeface="Calibri" panose="020F0502020204030204" pitchFamily="34" charset="0"/>
                <a:ea typeface="Times New Roman" panose="02020603050405020304" pitchFamily="18" charset="0"/>
                <a:cs typeface="Calibri" panose="020F0502020204030204" pitchFamily="34" charset="0"/>
              </a:rPr>
              <a:t>: Radial distribution system numbering scheme</a:t>
            </a:r>
            <a:endParaRPr lang="en-US" sz="2800"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7" name="Rectangle 6">
            <a:extLst>
              <a:ext uri="{FF2B5EF4-FFF2-40B4-BE49-F238E27FC236}">
                <a16:creationId xmlns:a16="http://schemas.microsoft.com/office/drawing/2014/main" id="{6ECB2E18-5DC0-46F9-A70C-876EC2C64CCA}"/>
              </a:ext>
            </a:extLst>
          </p:cNvPr>
          <p:cNvSpPr/>
          <p:nvPr/>
        </p:nvSpPr>
        <p:spPr>
          <a:xfrm>
            <a:off x="0" y="2884870"/>
            <a:ext cx="5637332" cy="738664"/>
          </a:xfrm>
          <a:prstGeom prst="rect">
            <a:avLst/>
          </a:prstGeom>
        </p:spPr>
        <p:txBody>
          <a:bodyPr wrap="square">
            <a:spAutoFit/>
          </a:bodyPr>
          <a:lstStyle/>
          <a:p>
            <a:pPr marL="457200" indent="-457200" algn="justLow">
              <a:lnSpc>
                <a:spcPct val="150000"/>
              </a:lnSpc>
              <a:spcBef>
                <a:spcPts val="600"/>
              </a:spcBef>
              <a:buFont typeface="Wingdings" panose="05000000000000000000" pitchFamily="2" charset="2"/>
              <a:buChar char="Ø"/>
            </a:pPr>
            <a:r>
              <a:rPr lang="en-US" sz="2800" b="1" u="sng" dirty="0">
                <a:solidFill>
                  <a:srgbClr val="FFFF00"/>
                </a:solidFill>
                <a:latin typeface="Calibri" panose="020F0502020204030204" pitchFamily="34" charset="0"/>
                <a:ea typeface="Times New Roman" panose="02020603050405020304" pitchFamily="18" charset="0"/>
                <a:cs typeface="Calibri" panose="020F0502020204030204" pitchFamily="34" charset="0"/>
              </a:rPr>
              <a:t>Step 3</a:t>
            </a:r>
            <a:r>
              <a:rPr lang="en-US" sz="2800" b="1" dirty="0">
                <a:solidFill>
                  <a:srgbClr val="FFFF00"/>
                </a:solidFill>
                <a:latin typeface="Calibri" panose="020F0502020204030204" pitchFamily="34" charset="0"/>
                <a:ea typeface="Times New Roman" panose="02020603050405020304" pitchFamily="18" charset="0"/>
                <a:cs typeface="Calibri" panose="020F0502020204030204" pitchFamily="34" charset="0"/>
              </a:rPr>
              <a:t>: Nodal current calculation</a:t>
            </a:r>
            <a:endParaRPr lang="en-US" sz="2800"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10" name="Rectangle 9">
            <a:extLst>
              <a:ext uri="{FF2B5EF4-FFF2-40B4-BE49-F238E27FC236}">
                <a16:creationId xmlns:a16="http://schemas.microsoft.com/office/drawing/2014/main" id="{F9508A45-B994-485E-B8D3-5FADA99A4843}"/>
              </a:ext>
            </a:extLst>
          </p:cNvPr>
          <p:cNvSpPr/>
          <p:nvPr/>
        </p:nvSpPr>
        <p:spPr>
          <a:xfrm>
            <a:off x="0" y="4992761"/>
            <a:ext cx="4207517" cy="738664"/>
          </a:xfrm>
          <a:prstGeom prst="rect">
            <a:avLst/>
          </a:prstGeom>
        </p:spPr>
        <p:txBody>
          <a:bodyPr wrap="square">
            <a:spAutoFit/>
          </a:bodyPr>
          <a:lstStyle/>
          <a:p>
            <a:pPr marL="285750" indent="-285750" algn="justLow">
              <a:lnSpc>
                <a:spcPct val="150000"/>
              </a:lnSpc>
              <a:spcBef>
                <a:spcPts val="600"/>
              </a:spcBef>
              <a:buFont typeface="Wingdings" panose="05000000000000000000" pitchFamily="2" charset="2"/>
              <a:buChar char="Ø"/>
            </a:pPr>
            <a:r>
              <a:rPr lang="en-US" sz="2800" b="1" u="sng" dirty="0">
                <a:solidFill>
                  <a:srgbClr val="FFFF00"/>
                </a:solidFill>
                <a:latin typeface="Calibri" panose="020F0502020204030204" pitchFamily="34" charset="0"/>
                <a:ea typeface="Times New Roman" panose="02020603050405020304" pitchFamily="18" charset="0"/>
                <a:cs typeface="Calibri" panose="020F0502020204030204" pitchFamily="34" charset="0"/>
              </a:rPr>
              <a:t>Step 4</a:t>
            </a:r>
            <a:r>
              <a:rPr lang="en-US" sz="2800" b="1" dirty="0">
                <a:solidFill>
                  <a:srgbClr val="FFFF00"/>
                </a:solidFill>
                <a:latin typeface="Calibri" panose="020F0502020204030204" pitchFamily="34" charset="0"/>
                <a:ea typeface="Times New Roman" panose="02020603050405020304" pitchFamily="18" charset="0"/>
                <a:cs typeface="Calibri" panose="020F0502020204030204" pitchFamily="34" charset="0"/>
              </a:rPr>
              <a:t>: Backward sweep</a:t>
            </a:r>
            <a:endParaRPr lang="en-US" sz="2800"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7332" y="4673173"/>
            <a:ext cx="4116132" cy="142333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2137" y="2794199"/>
            <a:ext cx="3581900" cy="9907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4913" y="1299693"/>
            <a:ext cx="3640560" cy="77542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0909" y="1299693"/>
            <a:ext cx="2958294" cy="807841"/>
          </a:xfrm>
          <a:prstGeom prst="rect">
            <a:avLst/>
          </a:prstGeom>
        </p:spPr>
      </p:pic>
    </p:spTree>
    <p:extLst>
      <p:ext uri="{BB962C8B-B14F-4D97-AF65-F5344CB8AC3E}">
        <p14:creationId xmlns:p14="http://schemas.microsoft.com/office/powerpoint/2010/main" val="322095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fade">
                                      <p:cBhvr>
                                        <p:cTn id="26" dur="1000"/>
                                        <p:tgtEl>
                                          <p:spTgt spid="7">
                                            <p:txEl>
                                              <p:pRg st="0" end="0"/>
                                            </p:txEl>
                                          </p:spTgt>
                                        </p:tgtEl>
                                      </p:cBhvr>
                                    </p:animEffect>
                                    <p:anim calcmode="lin" valueType="num">
                                      <p:cBhvr>
                                        <p:cTn id="27"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additive="base">
                                        <p:cTn id="40" dur="500" fill="hold"/>
                                        <p:tgtEl>
                                          <p:spTgt spid="3"/>
                                        </p:tgtEl>
                                        <p:attrNameLst>
                                          <p:attrName>ppt_x</p:attrName>
                                        </p:attrNameLst>
                                      </p:cBhvr>
                                      <p:tavLst>
                                        <p:tav tm="0">
                                          <p:val>
                                            <p:strVal val="#ppt_x"/>
                                          </p:val>
                                        </p:tav>
                                        <p:tav tm="100000">
                                          <p:val>
                                            <p:strVal val="#ppt_x"/>
                                          </p:val>
                                        </p:tav>
                                      </p:tavLst>
                                    </p:anim>
                                    <p:anim calcmode="lin" valueType="num">
                                      <p:cBhvr additive="base">
                                        <p:cTn id="4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 calcmode="lin" valueType="num">
                                      <p:cBhvr additive="base">
                                        <p:cTn id="46" dur="500" fill="hold"/>
                                        <p:tgtEl>
                                          <p:spTgt spid="2"/>
                                        </p:tgtEl>
                                        <p:attrNameLst>
                                          <p:attrName>ppt_x</p:attrName>
                                        </p:attrNameLst>
                                      </p:cBhvr>
                                      <p:tavLst>
                                        <p:tav tm="0">
                                          <p:val>
                                            <p:strVal val="#ppt_x"/>
                                          </p:val>
                                        </p:tav>
                                        <p:tav tm="100000">
                                          <p:val>
                                            <p:strVal val="#ppt_x"/>
                                          </p:val>
                                        </p:tav>
                                      </p:tavLst>
                                    </p:anim>
                                    <p:anim calcmode="lin" valueType="num">
                                      <p:cBhvr additive="base">
                                        <p:cTn id="4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668FED-9656-4642-BF02-D2E3DEFABFA5}"/>
              </a:ext>
            </a:extLst>
          </p:cNvPr>
          <p:cNvSpPr/>
          <p:nvPr/>
        </p:nvSpPr>
        <p:spPr>
          <a:xfrm>
            <a:off x="0" y="165126"/>
            <a:ext cx="4192808" cy="738664"/>
          </a:xfrm>
          <a:prstGeom prst="rect">
            <a:avLst/>
          </a:prstGeom>
        </p:spPr>
        <p:txBody>
          <a:bodyPr wrap="square">
            <a:spAutoFit/>
          </a:bodyPr>
          <a:lstStyle/>
          <a:p>
            <a:pPr marL="457200" indent="-457200" algn="justLow">
              <a:lnSpc>
                <a:spcPct val="150000"/>
              </a:lnSpc>
              <a:spcBef>
                <a:spcPts val="600"/>
              </a:spcBef>
              <a:buFont typeface="Wingdings" panose="05000000000000000000" pitchFamily="2" charset="2"/>
              <a:buChar char="Ø"/>
            </a:pPr>
            <a:r>
              <a:rPr lang="en-US" sz="2800" b="1" u="sng" dirty="0">
                <a:solidFill>
                  <a:srgbClr val="FFFF00"/>
                </a:solidFill>
                <a:latin typeface="Calibri" panose="020F0502020204030204" pitchFamily="34" charset="0"/>
                <a:ea typeface="Times New Roman" panose="02020603050405020304" pitchFamily="18" charset="0"/>
                <a:cs typeface="Calibri" panose="020F0502020204030204" pitchFamily="34" charset="0"/>
              </a:rPr>
              <a:t>Step 5</a:t>
            </a:r>
            <a:r>
              <a:rPr lang="en-US" sz="2800" b="1" dirty="0">
                <a:solidFill>
                  <a:srgbClr val="FFFF00"/>
                </a:solidFill>
                <a:latin typeface="Calibri" panose="020F0502020204030204" pitchFamily="34" charset="0"/>
                <a:ea typeface="Times New Roman" panose="02020603050405020304" pitchFamily="18" charset="0"/>
                <a:cs typeface="Calibri" panose="020F0502020204030204" pitchFamily="34" charset="0"/>
              </a:rPr>
              <a:t>: Forward sweep</a:t>
            </a:r>
            <a:endParaRPr lang="en-US" sz="2800" b="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6" name="Rectangle 5">
            <a:extLst>
              <a:ext uri="{FF2B5EF4-FFF2-40B4-BE49-F238E27FC236}">
                <a16:creationId xmlns:a16="http://schemas.microsoft.com/office/drawing/2014/main" id="{25C4FFA2-0456-494C-A6A8-7B108F10B1FE}"/>
              </a:ext>
            </a:extLst>
          </p:cNvPr>
          <p:cNvSpPr/>
          <p:nvPr/>
        </p:nvSpPr>
        <p:spPr>
          <a:xfrm>
            <a:off x="0" y="1536729"/>
            <a:ext cx="6250429" cy="738664"/>
          </a:xfrm>
          <a:prstGeom prst="rect">
            <a:avLst/>
          </a:prstGeom>
        </p:spPr>
        <p:txBody>
          <a:bodyPr wrap="none">
            <a:spAutoFit/>
          </a:bodyPr>
          <a:lstStyle/>
          <a:p>
            <a:pPr marL="285750" indent="-285750" algn="justLow">
              <a:lnSpc>
                <a:spcPct val="150000"/>
              </a:lnSpc>
              <a:spcBef>
                <a:spcPts val="600"/>
              </a:spcBef>
              <a:buFont typeface="Wingdings" panose="05000000000000000000" pitchFamily="2" charset="2"/>
              <a:buChar char="Ø"/>
            </a:pPr>
            <a:r>
              <a:rPr lang="en-US" sz="2800" b="1" u="sng" dirty="0">
                <a:solidFill>
                  <a:srgbClr val="FFFF00"/>
                </a:solidFill>
                <a:latin typeface="Calibri" panose="020F0502020204030204" pitchFamily="34" charset="0"/>
                <a:ea typeface="Times New Roman" panose="02020603050405020304" pitchFamily="18" charset="0"/>
                <a:cs typeface="Calibri" panose="020F0502020204030204" pitchFamily="34" charset="0"/>
              </a:rPr>
              <a:t>Step 6</a:t>
            </a:r>
            <a:r>
              <a:rPr lang="en-US" sz="2800" b="1" dirty="0">
                <a:solidFill>
                  <a:srgbClr val="FFFF00"/>
                </a:solidFill>
                <a:latin typeface="Calibri" panose="020F0502020204030204" pitchFamily="34" charset="0"/>
                <a:ea typeface="Times New Roman" panose="02020603050405020304" pitchFamily="18" charset="0"/>
                <a:cs typeface="Calibri" panose="020F0502020204030204" pitchFamily="34" charset="0"/>
              </a:rPr>
              <a:t>: Check the voltage mismatches</a:t>
            </a:r>
            <a:endParaRPr lang="en-US" sz="2800"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9" name="Rectangle 8">
            <a:extLst>
              <a:ext uri="{FF2B5EF4-FFF2-40B4-BE49-F238E27FC236}">
                <a16:creationId xmlns:a16="http://schemas.microsoft.com/office/drawing/2014/main" id="{3EB4869A-C761-40A7-89C4-56AFD880881D}"/>
              </a:ext>
            </a:extLst>
          </p:cNvPr>
          <p:cNvSpPr/>
          <p:nvPr/>
        </p:nvSpPr>
        <p:spPr>
          <a:xfrm>
            <a:off x="0" y="3202846"/>
            <a:ext cx="5365315" cy="671851"/>
          </a:xfrm>
          <a:prstGeom prst="rect">
            <a:avLst/>
          </a:prstGeom>
        </p:spPr>
        <p:txBody>
          <a:bodyPr wrap="none">
            <a:spAutoFit/>
          </a:bodyPr>
          <a:lstStyle/>
          <a:p>
            <a:pPr marL="457200" indent="-457200" algn="justLow">
              <a:lnSpc>
                <a:spcPct val="150000"/>
              </a:lnSpc>
              <a:spcBef>
                <a:spcPts val="600"/>
              </a:spcBef>
              <a:buFont typeface="Wingdings" panose="05000000000000000000" pitchFamily="2" charset="2"/>
              <a:buChar char="Ø"/>
            </a:pPr>
            <a:r>
              <a:rPr lang="en-US" sz="2800" b="1" u="sng" dirty="0">
                <a:solidFill>
                  <a:srgbClr val="FFFF00"/>
                </a:solidFill>
                <a:latin typeface="Calibri" panose="020F0502020204030204" pitchFamily="34" charset="0"/>
                <a:ea typeface="Times New Roman" panose="02020603050405020304" pitchFamily="18" charset="0"/>
                <a:cs typeface="Calibri" panose="020F0502020204030204" pitchFamily="34" charset="0"/>
              </a:rPr>
              <a:t>Step 7</a:t>
            </a:r>
            <a:r>
              <a:rPr lang="en-US" sz="2800" b="1" dirty="0">
                <a:solidFill>
                  <a:srgbClr val="FFFF00"/>
                </a:solidFill>
                <a:latin typeface="Calibri" panose="020F0502020204030204" pitchFamily="34" charset="0"/>
                <a:ea typeface="Times New Roman" panose="02020603050405020304" pitchFamily="18" charset="0"/>
                <a:cs typeface="Calibri" panose="020F0502020204030204" pitchFamily="34" charset="0"/>
              </a:rPr>
              <a:t>: Check stopping criterion</a:t>
            </a:r>
            <a:endParaRPr lang="en-US" sz="2800"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10" name="Rectangle 9">
            <a:extLst>
              <a:ext uri="{FF2B5EF4-FFF2-40B4-BE49-F238E27FC236}">
                <a16:creationId xmlns:a16="http://schemas.microsoft.com/office/drawing/2014/main" id="{0E7E519B-F564-419E-A12E-838C83642DA9}"/>
              </a:ext>
            </a:extLst>
          </p:cNvPr>
          <p:cNvSpPr/>
          <p:nvPr/>
        </p:nvSpPr>
        <p:spPr>
          <a:xfrm>
            <a:off x="0" y="4401646"/>
            <a:ext cx="5054717" cy="671851"/>
          </a:xfrm>
          <a:prstGeom prst="rect">
            <a:avLst/>
          </a:prstGeom>
        </p:spPr>
        <p:txBody>
          <a:bodyPr wrap="none">
            <a:spAutoFit/>
          </a:bodyPr>
          <a:lstStyle/>
          <a:p>
            <a:pPr marL="457200" indent="-457200" algn="justLow">
              <a:lnSpc>
                <a:spcPct val="150000"/>
              </a:lnSpc>
              <a:spcBef>
                <a:spcPts val="600"/>
              </a:spcBef>
              <a:buFont typeface="Wingdings" panose="05000000000000000000" pitchFamily="2" charset="2"/>
              <a:buChar char="Ø"/>
            </a:pPr>
            <a:r>
              <a:rPr lang="en-US" sz="2800" b="1" u="sng" dirty="0">
                <a:solidFill>
                  <a:srgbClr val="FFFF00"/>
                </a:solidFill>
                <a:latin typeface="Calibri" panose="020F0502020204030204" pitchFamily="34" charset="0"/>
                <a:ea typeface="Times New Roman" panose="02020603050405020304" pitchFamily="18" charset="0"/>
                <a:cs typeface="Calibri" panose="020F0502020204030204" pitchFamily="34" charset="0"/>
              </a:rPr>
              <a:t>Step 8</a:t>
            </a:r>
            <a:r>
              <a:rPr lang="en-US" sz="2800" b="1" dirty="0">
                <a:solidFill>
                  <a:srgbClr val="FFFF00"/>
                </a:solidFill>
                <a:latin typeface="Calibri" panose="020F0502020204030204" pitchFamily="34" charset="0"/>
                <a:ea typeface="Times New Roman" panose="02020603050405020304" pitchFamily="18" charset="0"/>
                <a:cs typeface="Calibri" panose="020F0502020204030204" pitchFamily="34" charset="0"/>
              </a:rPr>
              <a:t>: Power loss calculation</a:t>
            </a:r>
            <a:endParaRPr lang="en-US" sz="2800"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256" y="1536729"/>
            <a:ext cx="3429630" cy="103146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4256" y="235299"/>
            <a:ext cx="3429630" cy="716076"/>
          </a:xfrm>
          <a:prstGeom prst="rect">
            <a:avLst/>
          </a:prstGeom>
        </p:spPr>
      </p:pic>
    </p:spTree>
    <p:extLst>
      <p:ext uri="{BB962C8B-B14F-4D97-AF65-F5344CB8AC3E}">
        <p14:creationId xmlns:p14="http://schemas.microsoft.com/office/powerpoint/2010/main" val="9279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1000"/>
                                        <p:tgtEl>
                                          <p:spTgt spid="10"/>
                                        </p:tgtEl>
                                      </p:cBhvr>
                                    </p:animEffect>
                                    <p:anim calcmode="lin" valueType="num">
                                      <p:cBhvr>
                                        <p:cTn id="41" dur="1000" fill="hold"/>
                                        <p:tgtEl>
                                          <p:spTgt spid="10"/>
                                        </p:tgtEl>
                                        <p:attrNameLst>
                                          <p:attrName>ppt_x</p:attrName>
                                        </p:attrNameLst>
                                      </p:cBhvr>
                                      <p:tavLst>
                                        <p:tav tm="0">
                                          <p:val>
                                            <p:strVal val="#ppt_x"/>
                                          </p:val>
                                        </p:tav>
                                        <p:tav tm="100000">
                                          <p:val>
                                            <p:strVal val="#ppt_x"/>
                                          </p:val>
                                        </p:tav>
                                      </p:tavLst>
                                    </p:anim>
                                    <p:anim calcmode="lin" valueType="num">
                                      <p:cBhvr>
                                        <p:cTn id="4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883AB8-05A5-4253-8B34-BDAB3BF06E89}"/>
              </a:ext>
            </a:extLst>
          </p:cNvPr>
          <p:cNvPicPr>
            <a:picLocks noChangeAspect="1"/>
          </p:cNvPicPr>
          <p:nvPr/>
        </p:nvPicPr>
        <p:blipFill>
          <a:blip r:embed="rId2"/>
          <a:stretch>
            <a:fillRect/>
          </a:stretch>
        </p:blipFill>
        <p:spPr>
          <a:xfrm>
            <a:off x="4297491" y="0"/>
            <a:ext cx="6238568" cy="6858000"/>
          </a:xfrm>
          <a:prstGeom prst="rect">
            <a:avLst/>
          </a:prstGeom>
        </p:spPr>
      </p:pic>
      <p:sp>
        <p:nvSpPr>
          <p:cNvPr id="3" name="Rectangle 2">
            <a:extLst>
              <a:ext uri="{FF2B5EF4-FFF2-40B4-BE49-F238E27FC236}">
                <a16:creationId xmlns:a16="http://schemas.microsoft.com/office/drawing/2014/main" id="{A3FDB0A8-D983-42A5-A5E1-EF6328E00181}"/>
              </a:ext>
            </a:extLst>
          </p:cNvPr>
          <p:cNvSpPr/>
          <p:nvPr/>
        </p:nvSpPr>
        <p:spPr>
          <a:xfrm>
            <a:off x="-124226" y="145561"/>
            <a:ext cx="4453142" cy="630429"/>
          </a:xfrm>
          <a:prstGeom prst="rect">
            <a:avLst/>
          </a:prstGeom>
        </p:spPr>
        <p:txBody>
          <a:bodyPr wrap="none">
            <a:spAutoFit/>
          </a:bodyPr>
          <a:lstStyle/>
          <a:p>
            <a:pPr marL="457200" indent="-457200" algn="ctr">
              <a:lnSpc>
                <a:spcPct val="150000"/>
              </a:lnSpc>
              <a:buFont typeface="Wingdings" panose="05000000000000000000" pitchFamily="2" charset="2"/>
              <a:buChar char="q"/>
            </a:pPr>
            <a:r>
              <a:rPr lang="en-US" sz="2600" b="1" u="sng" dirty="0">
                <a:solidFill>
                  <a:srgbClr val="FFFF00"/>
                </a:solidFill>
                <a:latin typeface="Calibri" panose="020F0502020204030204" pitchFamily="34" charset="0"/>
                <a:ea typeface="Times New Roman" panose="02020603050405020304" pitchFamily="18" charset="0"/>
                <a:cs typeface="Calibri" panose="020F0502020204030204" pitchFamily="34" charset="0"/>
              </a:rPr>
              <a:t>Flow chart of BFS algorithm</a:t>
            </a:r>
            <a:endParaRPr lang="en-US" sz="2600" u="sng"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420357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531303"/>
            <a:ext cx="12192000" cy="1714512"/>
          </a:xfrm>
          <a:prstGeom prst="rect">
            <a:avLst/>
          </a:prstGeom>
          <a:solidFill>
            <a:schemeClr val="bg2">
              <a:lumMod val="20000"/>
              <a:lumOff val="80000"/>
            </a:schemeClr>
          </a:solidFill>
          <a:ln w="9525">
            <a:noFill/>
            <a:miter lim="800000"/>
            <a:headEnd/>
            <a:tailEnd/>
          </a:ln>
          <a:effectLst/>
        </p:spPr>
        <p:txBody>
          <a:bodyPr/>
          <a:lstStyle/>
          <a:p>
            <a:pPr algn="ctr"/>
            <a:r>
              <a:rPr lang="en-US" sz="6000" dirty="0"/>
              <a:t> </a:t>
            </a:r>
            <a:r>
              <a:rPr lang="en-US" sz="8000" b="1" i="1" dirty="0">
                <a:solidFill>
                  <a:srgbClr val="7030A0"/>
                </a:solidFill>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E55C097-FCBF-4E4F-A138-4C9C65C76FE4}"/>
              </a:ext>
            </a:extLst>
          </p:cNvPr>
          <p:cNvSpPr/>
          <p:nvPr/>
        </p:nvSpPr>
        <p:spPr>
          <a:xfrm>
            <a:off x="0" y="942536"/>
            <a:ext cx="12192000" cy="5755422"/>
          </a:xfrm>
          <a:prstGeom prst="rect">
            <a:avLst/>
          </a:prstGeom>
        </p:spPr>
        <p:txBody>
          <a:bodyPr wrap="square">
            <a:spAutoFit/>
          </a:bodyPr>
          <a:lstStyle/>
          <a:p>
            <a:pPr marL="285750" indent="-285750" algn="jus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a:t>
            </a:r>
            <a:r>
              <a:rPr lang="en-US" sz="2600" b="1" u="sng" dirty="0">
                <a:solidFill>
                  <a:srgbClr val="00B050"/>
                </a:solidFill>
                <a:latin typeface="Calibri" panose="020F0502020204030204" pitchFamily="34" charset="0"/>
                <a:cs typeface="Calibri" panose="020F0502020204030204" pitchFamily="34" charset="0"/>
              </a:rPr>
              <a:t>DG</a:t>
            </a:r>
            <a:r>
              <a:rPr lang="en-US" sz="2600" b="1" dirty="0">
                <a:latin typeface="Calibri" panose="020F0502020204030204" pitchFamily="34" charset="0"/>
                <a:cs typeface="Calibri" panose="020F0502020204030204" pitchFamily="34" charset="0"/>
              </a:rPr>
              <a:t> generates electricity from many </a:t>
            </a:r>
            <a:r>
              <a:rPr lang="en-US" sz="2600" b="1" u="sng" dirty="0">
                <a:solidFill>
                  <a:srgbClr val="00B050"/>
                </a:solidFill>
                <a:latin typeface="Calibri" panose="020F0502020204030204" pitchFamily="34" charset="0"/>
                <a:cs typeface="Calibri" panose="020F0502020204030204" pitchFamily="34" charset="0"/>
              </a:rPr>
              <a:t>small energy sources</a:t>
            </a:r>
            <a:r>
              <a:rPr lang="en-US" sz="2600" b="1" dirty="0">
                <a:latin typeface="Calibri" panose="020F0502020204030204" pitchFamily="34" charset="0"/>
                <a:cs typeface="Calibri" panose="020F0502020204030204" pitchFamily="34" charset="0"/>
              </a:rPr>
              <a:t> located close to the load being served.</a:t>
            </a:r>
          </a:p>
          <a:p>
            <a:pPr marL="285750" indent="-285750" algn="just">
              <a:buFont typeface="Wingdings" panose="05000000000000000000" pitchFamily="2" charset="2"/>
              <a:buChar char="v"/>
            </a:pPr>
            <a:endParaRPr lang="en-US" sz="2600" b="1"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a:t>
            </a:r>
            <a:r>
              <a:rPr lang="en-US" sz="2600" b="1" u="sng" dirty="0">
                <a:solidFill>
                  <a:srgbClr val="00B0F0"/>
                </a:solidFill>
                <a:latin typeface="Calibri" panose="020F0502020204030204" pitchFamily="34" charset="0"/>
                <a:cs typeface="Calibri" panose="020F0502020204030204" pitchFamily="34" charset="0"/>
              </a:rPr>
              <a:t>DG</a:t>
            </a:r>
            <a:r>
              <a:rPr lang="en-US" sz="2600" b="1" dirty="0">
                <a:latin typeface="Calibri" panose="020F0502020204030204" pitchFamily="34" charset="0"/>
                <a:cs typeface="Calibri" panose="020F0502020204030204" pitchFamily="34" charset="0"/>
              </a:rPr>
              <a:t> can </a:t>
            </a:r>
            <a:r>
              <a:rPr lang="en-US" sz="2600" b="1" u="sng" dirty="0">
                <a:solidFill>
                  <a:srgbClr val="00B0F0"/>
                </a:solidFill>
                <a:latin typeface="Calibri" panose="020F0502020204030204" pitchFamily="34" charset="0"/>
                <a:cs typeface="Calibri" panose="020F0502020204030204" pitchFamily="34" charset="0"/>
              </a:rPr>
              <a:t>lower costs</a:t>
            </a:r>
            <a:r>
              <a:rPr lang="en-US" sz="2600" b="1" dirty="0">
                <a:latin typeface="Calibri" panose="020F0502020204030204" pitchFamily="34" charset="0"/>
                <a:cs typeface="Calibri" panose="020F0502020204030204" pitchFamily="34" charset="0"/>
              </a:rPr>
              <a:t>, </a:t>
            </a:r>
            <a:r>
              <a:rPr lang="en-US" sz="2600" b="1" u="sng" dirty="0">
                <a:solidFill>
                  <a:srgbClr val="00B0F0"/>
                </a:solidFill>
                <a:latin typeface="Calibri" panose="020F0502020204030204" pitchFamily="34" charset="0"/>
                <a:cs typeface="Calibri" panose="020F0502020204030204" pitchFamily="34" charset="0"/>
              </a:rPr>
              <a:t>enhance efficiency</a:t>
            </a:r>
            <a:r>
              <a:rPr lang="en-US" sz="2600" b="1" dirty="0">
                <a:latin typeface="Calibri" panose="020F0502020204030204" pitchFamily="34" charset="0"/>
                <a:cs typeface="Calibri" panose="020F0502020204030204" pitchFamily="34" charset="0"/>
              </a:rPr>
              <a:t>, </a:t>
            </a:r>
            <a:r>
              <a:rPr lang="en-US" sz="2600" b="1" u="sng" dirty="0">
                <a:solidFill>
                  <a:srgbClr val="00B0F0"/>
                </a:solidFill>
                <a:latin typeface="Calibri" panose="020F0502020204030204" pitchFamily="34" charset="0"/>
                <a:cs typeface="Calibri" panose="020F0502020204030204" pitchFamily="34" charset="0"/>
              </a:rPr>
              <a:t>improve reliability</a:t>
            </a:r>
            <a:r>
              <a:rPr lang="en-US" sz="2600" b="1" dirty="0">
                <a:latin typeface="Calibri" panose="020F0502020204030204" pitchFamily="34" charset="0"/>
                <a:cs typeface="Calibri" panose="020F0502020204030204" pitchFamily="34" charset="0"/>
              </a:rPr>
              <a:t>, </a:t>
            </a:r>
            <a:r>
              <a:rPr lang="en-US" sz="2600" b="1" u="sng" dirty="0">
                <a:solidFill>
                  <a:srgbClr val="00B0F0"/>
                </a:solidFill>
                <a:latin typeface="Calibri" panose="020F0502020204030204" pitchFamily="34" charset="0"/>
                <a:cs typeface="Calibri" panose="020F0502020204030204" pitchFamily="34" charset="0"/>
              </a:rPr>
              <a:t>reduce emissions</a:t>
            </a:r>
            <a:r>
              <a:rPr lang="en-US" sz="2600" b="1" dirty="0">
                <a:latin typeface="Calibri" panose="020F0502020204030204" pitchFamily="34" charset="0"/>
                <a:cs typeface="Calibri" panose="020F0502020204030204" pitchFamily="34" charset="0"/>
              </a:rPr>
              <a:t>, or </a:t>
            </a:r>
            <a:r>
              <a:rPr lang="en-US" sz="2600" b="1" u="sng" dirty="0">
                <a:solidFill>
                  <a:srgbClr val="00B0F0"/>
                </a:solidFill>
                <a:latin typeface="Calibri" panose="020F0502020204030204" pitchFamily="34" charset="0"/>
                <a:cs typeface="Calibri" panose="020F0502020204030204" pitchFamily="34" charset="0"/>
              </a:rPr>
              <a:t>expand their energy options</a:t>
            </a:r>
            <a:r>
              <a:rPr lang="en-US" sz="2600" b="1" dirty="0">
                <a:latin typeface="Calibri" panose="020F0502020204030204" pitchFamily="34" charset="0"/>
                <a:cs typeface="Calibri" panose="020F0502020204030204" pitchFamily="34" charset="0"/>
              </a:rPr>
              <a:t>.</a:t>
            </a:r>
          </a:p>
          <a:p>
            <a:pPr marL="285750" indent="-285750" algn="just">
              <a:buFont typeface="Wingdings" panose="05000000000000000000" pitchFamily="2" charset="2"/>
              <a:buChar char="v"/>
            </a:pPr>
            <a:endParaRPr lang="en-US" sz="2600" b="1"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The </a:t>
            </a:r>
            <a:r>
              <a:rPr lang="en-US" sz="2600" b="1" u="sng" dirty="0">
                <a:solidFill>
                  <a:srgbClr val="FFFF00"/>
                </a:solidFill>
                <a:latin typeface="Calibri" panose="020F0502020204030204" pitchFamily="34" charset="0"/>
                <a:cs typeface="Calibri" panose="020F0502020204030204" pitchFamily="34" charset="0"/>
              </a:rPr>
              <a:t>backward/forward sweep (BFS) algorithm </a:t>
            </a:r>
            <a:r>
              <a:rPr lang="en-US" sz="2600" b="1" dirty="0">
                <a:solidFill>
                  <a:srgbClr val="FFFF00"/>
                </a:solidFill>
                <a:latin typeface="Calibri" panose="020F0502020204030204" pitchFamily="34" charset="0"/>
                <a:cs typeface="Calibri" panose="020F0502020204030204" pitchFamily="34" charset="0"/>
              </a:rPr>
              <a:t> </a:t>
            </a:r>
            <a:r>
              <a:rPr lang="en-US" sz="2600" b="1" dirty="0">
                <a:latin typeface="Calibri" panose="020F0502020204030204" pitchFamily="34" charset="0"/>
                <a:cs typeface="Calibri" panose="020F0502020204030204" pitchFamily="34" charset="0"/>
              </a:rPr>
              <a:t>is one of the most common ways used  for load flow calculations in distribution system ,</a:t>
            </a:r>
            <a:r>
              <a:rPr lang="en-US" sz="2800" dirty="0">
                <a:latin typeface="Calibri" panose="020F0502020204030204" pitchFamily="34" charset="0"/>
              </a:rPr>
              <a:t> </a:t>
            </a:r>
            <a:r>
              <a:rPr lang="en-US" sz="2600" b="1" dirty="0">
                <a:latin typeface="Calibri" panose="020F0502020204030204" pitchFamily="34" charset="0"/>
              </a:rPr>
              <a:t>involves mainly an iterative three basic steps based on </a:t>
            </a:r>
            <a:r>
              <a:rPr lang="en-US" sz="2600" b="1" u="sng" dirty="0">
                <a:solidFill>
                  <a:srgbClr val="FFFF00"/>
                </a:solidFill>
                <a:latin typeface="Calibri" panose="020F0502020204030204" pitchFamily="34" charset="0"/>
              </a:rPr>
              <a:t>Kirchhoff's current law (KCL) and Kirchhoff's                             voltage law (KVL).</a:t>
            </a:r>
            <a:endParaRPr lang="en-US" sz="2600" b="1" u="sng" dirty="0">
              <a:solidFill>
                <a:srgbClr val="FFFF00"/>
              </a:solidFill>
              <a:latin typeface="Calibri" panose="020F0502020204030204" pitchFamily="34" charset="0"/>
              <a:cs typeface="Calibri" panose="020F0502020204030204" pitchFamily="34" charset="0"/>
            </a:endParaRPr>
          </a:p>
          <a:p>
            <a:pPr algn="just"/>
            <a:endParaRPr lang="ar-EG" sz="2600" b="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ar-EG" sz="2600" b="1" dirty="0">
              <a:latin typeface="Calibri" panose="020F0502020204030204" pitchFamily="34" charset="0"/>
            </a:endParaRPr>
          </a:p>
          <a:p>
            <a:pPr marL="285750" indent="-285750">
              <a:buFont typeface="Wingdings" panose="05000000000000000000" pitchFamily="2" charset="2"/>
              <a:buChar char="v"/>
            </a:pPr>
            <a:endParaRPr lang="ar-EG" dirty="0"/>
          </a:p>
          <a:p>
            <a:pPr marL="285750" indent="-285750">
              <a:buFont typeface="Wingdings" panose="05000000000000000000" pitchFamily="2" charset="2"/>
              <a:buChar char="v"/>
            </a:pPr>
            <a:endParaRPr lang="en-US"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v"/>
            </a:pPr>
            <a:endParaRPr lang="ar-EG" dirty="0"/>
          </a:p>
        </p:txBody>
      </p:sp>
      <p:sp>
        <p:nvSpPr>
          <p:cNvPr id="11" name="Content Placeholder 2">
            <a:extLst>
              <a:ext uri="{FF2B5EF4-FFF2-40B4-BE49-F238E27FC236}">
                <a16:creationId xmlns:a16="http://schemas.microsoft.com/office/drawing/2014/main" id="{3570DDCF-8E48-4779-82FB-1CC56994F0A5}"/>
              </a:ext>
            </a:extLst>
          </p:cNvPr>
          <p:cNvSpPr txBox="1">
            <a:spLocks/>
          </p:cNvSpPr>
          <p:nvPr/>
        </p:nvSpPr>
        <p:spPr>
          <a:xfrm>
            <a:off x="4023359" y="0"/>
            <a:ext cx="3967090" cy="942536"/>
          </a:xfrm>
          <a:prstGeom prst="rect">
            <a:avLst/>
          </a:prstGeom>
        </p:spPr>
        <p:txBody>
          <a:bodyPr vert="horz" lIns="91440" tIns="45720" rIns="91440" bIns="45720" rtlCol="0" anchor="t">
            <a:normAutofit fontScale="62500" lnSpcReduction="20000"/>
          </a:bodyPr>
          <a:lstStyle>
            <a:lvl1pPr marL="0" indent="0" algn="l" defTabSz="457200" rtl="1"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endParaRPr lang="en-US"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endParaRPr>
          </a:p>
          <a:p>
            <a:pPr algn="ctr"/>
            <a:r>
              <a:rPr lang="en-US" sz="6000"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  </a:t>
            </a:r>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INTRODUCTION</a:t>
            </a:r>
            <a:endParaRPr lang="ar-EG" sz="6600" dirty="0">
              <a:solidFill>
                <a:schemeClr val="tx1">
                  <a:lumMod val="85000"/>
                </a:schemeClr>
              </a:solidFill>
            </a:endParaRPr>
          </a:p>
        </p:txBody>
      </p:sp>
    </p:spTree>
    <p:extLst>
      <p:ext uri="{BB962C8B-B14F-4D97-AF65-F5344CB8AC3E}">
        <p14:creationId xmlns:p14="http://schemas.microsoft.com/office/powerpoint/2010/main" val="37967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1000"/>
                                        <p:tgtEl>
                                          <p:spTgt spid="11">
                                            <p:txEl>
                                              <p:pRg st="1" end="1"/>
                                            </p:txEl>
                                          </p:spTgt>
                                        </p:tgtEl>
                                      </p:cBhvr>
                                    </p:animEffect>
                                    <p:anim calcmode="lin" valueType="num">
                                      <p:cBhvr>
                                        <p:cTn id="8"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 calcmode="lin" valueType="num">
                                      <p:cBhvr additive="base">
                                        <p:cTn id="14"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 calcmode="lin" valueType="num">
                                      <p:cBhvr additive="base">
                                        <p:cTn id="20"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 calcmode="lin" valueType="num">
                                      <p:cBhvr additive="base">
                                        <p:cTn id="26"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2">
            <a:extLst>
              <a:ext uri="{FF2B5EF4-FFF2-40B4-BE49-F238E27FC236}">
                <a16:creationId xmlns:a16="http://schemas.microsoft.com/office/drawing/2014/main" id="{C875E880-A27B-4613-A8B3-499C39B515BC}"/>
              </a:ext>
            </a:extLst>
          </p:cNvPr>
          <p:cNvSpPr>
            <a:spLocks noChangeArrowheads="1" noChangeShapeType="1" noTextEdit="1"/>
          </p:cNvSpPr>
          <p:nvPr/>
        </p:nvSpPr>
        <p:spPr bwMode="auto">
          <a:xfrm>
            <a:off x="3611425" y="1550504"/>
            <a:ext cx="4035079" cy="578610"/>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CHAPTER 2</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
        <p:nvSpPr>
          <p:cNvPr id="5" name="WordArt 3">
            <a:extLst>
              <a:ext uri="{FF2B5EF4-FFF2-40B4-BE49-F238E27FC236}">
                <a16:creationId xmlns:a16="http://schemas.microsoft.com/office/drawing/2014/main" id="{973BDE62-40A8-4B9F-8097-48F9005F720B}"/>
              </a:ext>
            </a:extLst>
          </p:cNvPr>
          <p:cNvSpPr>
            <a:spLocks noChangeArrowheads="1" noChangeShapeType="1" noTextEdit="1"/>
          </p:cNvSpPr>
          <p:nvPr/>
        </p:nvSpPr>
        <p:spPr bwMode="auto">
          <a:xfrm>
            <a:off x="2146444" y="3405809"/>
            <a:ext cx="7580244" cy="723555"/>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DISTRIBUTED GENERATIONS AND</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
        <p:nvSpPr>
          <p:cNvPr id="6" name="WordArt 4">
            <a:extLst>
              <a:ext uri="{FF2B5EF4-FFF2-40B4-BE49-F238E27FC236}">
                <a16:creationId xmlns:a16="http://schemas.microsoft.com/office/drawing/2014/main" id="{C0DA680C-C748-4F82-9539-9B2A3DE33C7F}"/>
              </a:ext>
            </a:extLst>
          </p:cNvPr>
          <p:cNvSpPr>
            <a:spLocks noChangeArrowheads="1" noChangeShapeType="1" noTextEdit="1"/>
          </p:cNvSpPr>
          <p:nvPr/>
        </p:nvSpPr>
        <p:spPr bwMode="auto">
          <a:xfrm>
            <a:off x="3032709" y="4811355"/>
            <a:ext cx="5486400" cy="723624"/>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CAPACITORS TECHNOLOGIES</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118073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9E95AB-8E7F-481B-9C9A-6CF8BD7DB034}"/>
              </a:ext>
            </a:extLst>
          </p:cNvPr>
          <p:cNvSpPr/>
          <p:nvPr/>
        </p:nvSpPr>
        <p:spPr>
          <a:xfrm>
            <a:off x="0" y="342108"/>
            <a:ext cx="12192000" cy="769441"/>
          </a:xfrm>
          <a:prstGeom prst="rect">
            <a:avLst/>
          </a:prstGeom>
        </p:spPr>
        <p:txBody>
          <a:bodyPr wrap="square">
            <a:sp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Distributed Generations</a:t>
            </a:r>
            <a:endParaRPr lang="ar-EG" sz="4400" b="1" u="sng" dirty="0">
              <a:solidFill>
                <a:srgbClr val="00B0F0"/>
              </a:solidFill>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449A99A8-6476-40C8-9BAB-1C3777483034}"/>
              </a:ext>
            </a:extLst>
          </p:cNvPr>
          <p:cNvSpPr/>
          <p:nvPr/>
        </p:nvSpPr>
        <p:spPr>
          <a:xfrm>
            <a:off x="0" y="1157750"/>
            <a:ext cx="12192000" cy="2185214"/>
          </a:xfrm>
          <a:prstGeom prst="rect">
            <a:avLst/>
          </a:prstGeom>
        </p:spPr>
        <p:txBody>
          <a:bodyPr wrap="square">
            <a:spAutoFit/>
          </a:bodyPr>
          <a:lstStyle/>
          <a:p>
            <a:pPr marL="342900" lvl="0" indent="-342900" algn="just">
              <a:buFont typeface="Arial" pitchFamily="34" charset="0"/>
              <a:buChar char="•"/>
            </a:pPr>
            <a:r>
              <a:rPr lang="en-US" sz="2800" b="1" u="sng" dirty="0">
                <a:solidFill>
                  <a:srgbClr val="00B0F0"/>
                </a:solidFill>
                <a:latin typeface="Calibri" panose="020F0502020204030204" pitchFamily="34" charset="0"/>
                <a:cs typeface="Calibri" panose="020F0502020204030204" pitchFamily="34" charset="0"/>
              </a:rPr>
              <a:t>DG</a:t>
            </a:r>
            <a:r>
              <a:rPr lang="en-US" sz="2800" b="1" dirty="0">
                <a:latin typeface="Calibri" panose="020F0502020204030204" pitchFamily="34" charset="0"/>
                <a:cs typeface="Calibri" panose="020F0502020204030204" pitchFamily="34" charset="0"/>
              </a:rPr>
              <a:t> generally applies to relatively </a:t>
            </a:r>
            <a:r>
              <a:rPr lang="en-US" sz="2800" b="1" u="sng" dirty="0">
                <a:solidFill>
                  <a:srgbClr val="00B0F0"/>
                </a:solidFill>
                <a:latin typeface="Calibri" panose="020F0502020204030204" pitchFamily="34" charset="0"/>
                <a:cs typeface="Calibri" panose="020F0502020204030204" pitchFamily="34" charset="0"/>
              </a:rPr>
              <a:t>small generating units</a:t>
            </a:r>
            <a:r>
              <a:rPr lang="en-US" sz="2800" b="1" dirty="0">
                <a:latin typeface="Calibri" panose="020F0502020204030204" pitchFamily="34" charset="0"/>
                <a:cs typeface="Calibri" panose="020F0502020204030204" pitchFamily="34" charset="0"/>
              </a:rPr>
              <a:t> sited </a:t>
            </a:r>
            <a:r>
              <a:rPr lang="en-US" sz="2800" b="1" u="sng" dirty="0">
                <a:solidFill>
                  <a:srgbClr val="00B0F0"/>
                </a:solidFill>
                <a:latin typeface="Calibri" panose="020F0502020204030204" pitchFamily="34" charset="0"/>
                <a:cs typeface="Calibri" panose="020F0502020204030204" pitchFamily="34" charset="0"/>
              </a:rPr>
              <a:t>at or near customer sites</a:t>
            </a:r>
            <a:r>
              <a:rPr lang="en-US" sz="2800" b="1" dirty="0">
                <a:latin typeface="Calibri" panose="020F0502020204030204" pitchFamily="34" charset="0"/>
                <a:cs typeface="Calibri" panose="020F0502020204030204" pitchFamily="34" charset="0"/>
              </a:rPr>
              <a:t> to meet specific customer needs to </a:t>
            </a:r>
            <a:r>
              <a:rPr lang="en-US" sz="2800" b="1" u="sng" dirty="0">
                <a:solidFill>
                  <a:srgbClr val="00B0F0"/>
                </a:solidFill>
                <a:latin typeface="Calibri" panose="020F0502020204030204" pitchFamily="34" charset="0"/>
                <a:cs typeface="Calibri" panose="020F0502020204030204" pitchFamily="34" charset="0"/>
              </a:rPr>
              <a:t>support economic</a:t>
            </a:r>
            <a:r>
              <a:rPr lang="en-US" sz="2800" b="1" dirty="0">
                <a:latin typeface="Calibri" panose="020F0502020204030204" pitchFamily="34" charset="0"/>
                <a:cs typeface="Calibri" panose="020F0502020204030204" pitchFamily="34" charset="0"/>
              </a:rPr>
              <a:t>, </a:t>
            </a:r>
            <a:r>
              <a:rPr lang="en-US" sz="2800" b="1" u="sng" dirty="0">
                <a:solidFill>
                  <a:srgbClr val="00B0F0"/>
                </a:solidFill>
                <a:latin typeface="Calibri" panose="020F0502020204030204" pitchFamily="34" charset="0"/>
                <a:cs typeface="Calibri" panose="020F0502020204030204" pitchFamily="34" charset="0"/>
              </a:rPr>
              <a:t>operation</a:t>
            </a:r>
            <a:r>
              <a:rPr lang="en-US" sz="2800" b="1" dirty="0">
                <a:latin typeface="Calibri" panose="020F0502020204030204" pitchFamily="34" charset="0"/>
                <a:cs typeface="Calibri" panose="020F0502020204030204" pitchFamily="34" charset="0"/>
              </a:rPr>
              <a:t> of the existing distribution grid, or </a:t>
            </a:r>
            <a:r>
              <a:rPr lang="en-US" sz="2800" b="1" u="sng" dirty="0">
                <a:solidFill>
                  <a:srgbClr val="00B0F0"/>
                </a:solidFill>
                <a:latin typeface="Calibri" panose="020F0502020204030204" pitchFamily="34" charset="0"/>
                <a:cs typeface="Calibri" panose="020F0502020204030204" pitchFamily="34" charset="0"/>
              </a:rPr>
              <a:t>both</a:t>
            </a:r>
            <a:r>
              <a:rPr lang="en-US" sz="2800" b="1" dirty="0">
                <a:latin typeface="Calibri" panose="020F0502020204030204" pitchFamily="34" charset="0"/>
                <a:cs typeface="Calibri" panose="020F0502020204030204" pitchFamily="34" charset="0"/>
              </a:rPr>
              <a:t>.</a:t>
            </a:r>
          </a:p>
          <a:p>
            <a:pPr marL="342900" indent="-342900" algn="just">
              <a:buFont typeface="Arial" pitchFamily="34" charset="0"/>
              <a:buChar char="•"/>
            </a:pPr>
            <a:endParaRPr lang="en-US" sz="2600" b="1" dirty="0">
              <a:latin typeface="Calibri" panose="020F0502020204030204" pitchFamily="34" charset="0"/>
              <a:cs typeface="Calibri" panose="020F0502020204030204" pitchFamily="34" charset="0"/>
            </a:endParaRPr>
          </a:p>
          <a:p>
            <a:pPr marL="342900" indent="-342900" algn="just">
              <a:buFont typeface="Arial" pitchFamily="34" charset="0"/>
              <a:buChar char="•"/>
            </a:pPr>
            <a:endParaRPr lang="ar-EG" sz="2600" b="1" dirty="0">
              <a:latin typeface="Calibri" panose="020F0502020204030204" pitchFamily="34" charset="0"/>
            </a:endParaRPr>
          </a:p>
        </p:txBody>
      </p:sp>
      <p:sp>
        <p:nvSpPr>
          <p:cNvPr id="9" name="Rectangle 8">
            <a:extLst>
              <a:ext uri="{FF2B5EF4-FFF2-40B4-BE49-F238E27FC236}">
                <a16:creationId xmlns:a16="http://schemas.microsoft.com/office/drawing/2014/main" id="{6778A1B0-02C7-4C97-98AC-C667264EFF03}"/>
              </a:ext>
            </a:extLst>
          </p:cNvPr>
          <p:cNvSpPr/>
          <p:nvPr/>
        </p:nvSpPr>
        <p:spPr>
          <a:xfrm>
            <a:off x="1" y="3123231"/>
            <a:ext cx="12191999" cy="769441"/>
          </a:xfrm>
          <a:prstGeom prst="rect">
            <a:avLst/>
          </a:prstGeom>
        </p:spPr>
        <p:txBody>
          <a:bodyPr wrap="square">
            <a:sp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Types of DGs</a:t>
            </a:r>
          </a:p>
        </p:txBody>
      </p:sp>
      <p:sp>
        <p:nvSpPr>
          <p:cNvPr id="10" name="Rectangle 9">
            <a:extLst>
              <a:ext uri="{FF2B5EF4-FFF2-40B4-BE49-F238E27FC236}">
                <a16:creationId xmlns:a16="http://schemas.microsoft.com/office/drawing/2014/main" id="{1EA17087-6546-4988-93E7-FE77C7A97A18}"/>
              </a:ext>
            </a:extLst>
          </p:cNvPr>
          <p:cNvSpPr/>
          <p:nvPr/>
        </p:nvSpPr>
        <p:spPr>
          <a:xfrm>
            <a:off x="0" y="3955452"/>
            <a:ext cx="12192000" cy="1754326"/>
          </a:xfrm>
          <a:prstGeom prst="rect">
            <a:avLst/>
          </a:prstGeom>
        </p:spPr>
        <p:txBody>
          <a:bodyPr wrap="square">
            <a:spAutoFit/>
          </a:bodyPr>
          <a:lstStyle/>
          <a:p>
            <a:pPr marL="285750" indent="-285750" algn="just">
              <a:buFont typeface="Wingdings" panose="05000000000000000000" pitchFamily="2" charset="2"/>
              <a:buChar char="Ø"/>
            </a:pPr>
            <a:r>
              <a:rPr lang="en-US" sz="2800" b="1" dirty="0">
                <a:latin typeface="Calibri" panose="020F0502020204030204" pitchFamily="34" charset="0"/>
                <a:cs typeface="Calibri" panose="020F0502020204030204" pitchFamily="34" charset="0"/>
              </a:rPr>
              <a:t> </a:t>
            </a:r>
            <a:r>
              <a:rPr lang="en-US" sz="2800" b="1" u="sng" dirty="0">
                <a:solidFill>
                  <a:srgbClr val="00B050"/>
                </a:solidFill>
                <a:latin typeface="Calibri" panose="020F0502020204030204" pitchFamily="34" charset="0"/>
                <a:cs typeface="Calibri" panose="020F0502020204030204" pitchFamily="34" charset="0"/>
              </a:rPr>
              <a:t>Conventional fossil fuel</a:t>
            </a:r>
            <a:r>
              <a:rPr lang="en-US" sz="2800" b="1" dirty="0">
                <a:latin typeface="Calibri" panose="020F0502020204030204" pitchFamily="34" charset="0"/>
                <a:cs typeface="Calibri" panose="020F0502020204030204" pitchFamily="34" charset="0"/>
              </a:rPr>
              <a:t> based combustion engines.</a:t>
            </a:r>
          </a:p>
          <a:p>
            <a:pPr marL="285750" indent="-285750" algn="just">
              <a:buFont typeface="Wingdings" panose="05000000000000000000" pitchFamily="2" charset="2"/>
              <a:buChar char="Ø"/>
            </a:pPr>
            <a:endParaRPr lang="en-US" sz="2400" b="1"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2800" b="1" dirty="0">
                <a:latin typeface="Calibri" panose="020F0502020204030204" pitchFamily="34" charset="0"/>
                <a:cs typeface="Calibri" panose="020F0502020204030204" pitchFamily="34" charset="0"/>
              </a:rPr>
              <a:t> </a:t>
            </a:r>
            <a:r>
              <a:rPr lang="en-US" sz="2800" b="1" u="sng" dirty="0">
                <a:solidFill>
                  <a:srgbClr val="00B050"/>
                </a:solidFill>
                <a:latin typeface="Calibri" panose="020F0502020204030204" pitchFamily="34" charset="0"/>
                <a:cs typeface="Calibri" panose="020F0502020204030204" pitchFamily="34" charset="0"/>
              </a:rPr>
              <a:t>Renewable energy</a:t>
            </a:r>
            <a:r>
              <a:rPr lang="en-US" sz="2800" b="1" dirty="0">
                <a:latin typeface="Calibri" panose="020F0502020204030204" pitchFamily="34" charset="0"/>
                <a:cs typeface="Calibri" panose="020F0502020204030204" pitchFamily="34" charset="0"/>
              </a:rPr>
              <a:t> including </a:t>
            </a:r>
            <a:r>
              <a:rPr lang="en-US" sz="2800" b="1" u="sng" dirty="0">
                <a:solidFill>
                  <a:srgbClr val="00B050"/>
                </a:solidFill>
                <a:latin typeface="Calibri" panose="020F0502020204030204" pitchFamily="34" charset="0"/>
                <a:cs typeface="Calibri" panose="020F0502020204030204" pitchFamily="34" charset="0"/>
              </a:rPr>
              <a:t>wind</a:t>
            </a:r>
            <a:r>
              <a:rPr lang="en-US" sz="2800" b="1" dirty="0">
                <a:latin typeface="Calibri" panose="020F0502020204030204" pitchFamily="34" charset="0"/>
                <a:cs typeface="Calibri" panose="020F0502020204030204" pitchFamily="34" charset="0"/>
              </a:rPr>
              <a:t>, </a:t>
            </a:r>
            <a:r>
              <a:rPr lang="en-US" sz="2800" b="1" u="sng" dirty="0">
                <a:solidFill>
                  <a:srgbClr val="00B050"/>
                </a:solidFill>
                <a:latin typeface="Calibri" panose="020F0502020204030204" pitchFamily="34" charset="0"/>
                <a:cs typeface="Calibri" panose="020F0502020204030204" pitchFamily="34" charset="0"/>
              </a:rPr>
              <a:t>photovoltaic cells</a:t>
            </a:r>
            <a:r>
              <a:rPr lang="en-US" sz="2800" b="1" dirty="0">
                <a:latin typeface="Calibri" panose="020F0502020204030204" pitchFamily="34" charset="0"/>
                <a:cs typeface="Calibri" panose="020F0502020204030204" pitchFamily="34" charset="0"/>
              </a:rPr>
              <a:t>, </a:t>
            </a:r>
            <a:r>
              <a:rPr lang="en-US" sz="2800" b="1" u="sng" dirty="0">
                <a:solidFill>
                  <a:srgbClr val="00B050"/>
                </a:solidFill>
                <a:latin typeface="Calibri" panose="020F0502020204030204" pitchFamily="34" charset="0"/>
                <a:cs typeface="Calibri" panose="020F0502020204030204" pitchFamily="34" charset="0"/>
              </a:rPr>
              <a:t>micro turbines</a:t>
            </a:r>
            <a:r>
              <a:rPr lang="en-US" sz="2800" b="1" dirty="0">
                <a:latin typeface="Calibri" panose="020F0502020204030204" pitchFamily="34" charset="0"/>
                <a:cs typeface="Calibri" panose="020F0502020204030204" pitchFamily="34" charset="0"/>
              </a:rPr>
              <a:t>, </a:t>
            </a:r>
            <a:r>
              <a:rPr lang="en-US" sz="2800" b="1" u="sng" dirty="0">
                <a:solidFill>
                  <a:srgbClr val="00B050"/>
                </a:solidFill>
                <a:latin typeface="Calibri" panose="020F0502020204030204" pitchFamily="34" charset="0"/>
                <a:cs typeface="Calibri" panose="020F0502020204030204" pitchFamily="34" charset="0"/>
              </a:rPr>
              <a:t>combined heat and power (CHP)</a:t>
            </a:r>
            <a:r>
              <a:rPr lang="en-US" sz="2800" b="1" dirty="0">
                <a:latin typeface="Calibri" panose="020F0502020204030204" pitchFamily="34" charset="0"/>
                <a:cs typeface="Calibri" panose="020F0502020204030204" pitchFamily="34" charset="0"/>
              </a:rPr>
              <a:t> or </a:t>
            </a:r>
            <a:r>
              <a:rPr lang="en-US" sz="2800" b="1" u="sng" dirty="0">
                <a:solidFill>
                  <a:srgbClr val="00B050"/>
                </a:solidFill>
                <a:latin typeface="Calibri" panose="020F0502020204030204" pitchFamily="34" charset="0"/>
                <a:cs typeface="Calibri" panose="020F0502020204030204" pitchFamily="34" charset="0"/>
              </a:rPr>
              <a:t>hybrid</a:t>
            </a:r>
            <a:r>
              <a:rPr lang="en-US" sz="2800" b="1"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693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fade">
                                      <p:cBhvr>
                                        <p:cTn id="20" dur="1000"/>
                                        <p:tgtEl>
                                          <p:spTgt spid="9">
                                            <p:txEl>
                                              <p:pRg st="0" end="0"/>
                                            </p:txEl>
                                          </p:spTgt>
                                        </p:tgtEl>
                                      </p:cBhvr>
                                    </p:animEffect>
                                    <p:anim calcmode="lin" valueType="num">
                                      <p:cBhvr>
                                        <p:cTn id="21"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 calcmode="lin" valueType="num">
                                      <p:cBhvr additive="base">
                                        <p:cTn id="2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anim calcmode="lin" valueType="num">
                                      <p:cBhvr additive="base">
                                        <p:cTn id="3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1352A0-8B9B-4A5E-8EF5-5646583952C2}"/>
              </a:ext>
            </a:extLst>
          </p:cNvPr>
          <p:cNvSpPr/>
          <p:nvPr/>
        </p:nvSpPr>
        <p:spPr>
          <a:xfrm>
            <a:off x="0" y="214683"/>
            <a:ext cx="12191999" cy="769441"/>
          </a:xfrm>
          <a:prstGeom prst="rect">
            <a:avLst/>
          </a:prstGeom>
        </p:spPr>
        <p:txBody>
          <a:bodyPr wrap="square">
            <a:sp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Applications of DGs</a:t>
            </a:r>
          </a:p>
        </p:txBody>
      </p:sp>
      <p:sp>
        <p:nvSpPr>
          <p:cNvPr id="5" name="Rectangle 4">
            <a:extLst>
              <a:ext uri="{FF2B5EF4-FFF2-40B4-BE49-F238E27FC236}">
                <a16:creationId xmlns:a16="http://schemas.microsoft.com/office/drawing/2014/main" id="{E39C357C-1413-4BA7-9B59-8B8A0862B609}"/>
              </a:ext>
            </a:extLst>
          </p:cNvPr>
          <p:cNvSpPr/>
          <p:nvPr/>
        </p:nvSpPr>
        <p:spPr>
          <a:xfrm>
            <a:off x="0" y="1166336"/>
            <a:ext cx="12191998" cy="2708434"/>
          </a:xfrm>
          <a:prstGeom prst="rect">
            <a:avLst/>
          </a:prstGeom>
        </p:spPr>
        <p:txBody>
          <a:bodyPr wrap="square">
            <a:spAutoFit/>
          </a:bodyPr>
          <a:lstStyle/>
          <a:p>
            <a:pPr marL="285750" indent="-285750">
              <a:spcAft>
                <a:spcPts val="1200"/>
              </a:spcAf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Standby power</a:t>
            </a:r>
          </a:p>
          <a:p>
            <a:pPr marL="285750" indent="-285750">
              <a:spcAft>
                <a:spcPts val="1200"/>
              </a:spcAf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Combined heat and power</a:t>
            </a:r>
          </a:p>
          <a:p>
            <a:pPr marL="285750" indent="-285750">
              <a:spcAft>
                <a:spcPts val="1200"/>
              </a:spcAf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Peak shaving</a:t>
            </a:r>
          </a:p>
          <a:p>
            <a:pPr marL="285750" indent="-285750">
              <a:spcAft>
                <a:spcPts val="1200"/>
              </a:spcAf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Grid support</a:t>
            </a:r>
          </a:p>
          <a:p>
            <a:pPr marL="285750" indent="-285750">
              <a:spcAft>
                <a:spcPts val="1200"/>
              </a:spcAf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Stand alone</a:t>
            </a:r>
            <a:endParaRPr lang="ar-EG" sz="2600" b="1" dirty="0">
              <a:latin typeface="Calibri" panose="020F0502020204030204" pitchFamily="34" charset="0"/>
            </a:endParaRPr>
          </a:p>
        </p:txBody>
      </p:sp>
      <p:sp>
        <p:nvSpPr>
          <p:cNvPr id="6" name="Rectangle 5">
            <a:extLst>
              <a:ext uri="{FF2B5EF4-FFF2-40B4-BE49-F238E27FC236}">
                <a16:creationId xmlns:a16="http://schemas.microsoft.com/office/drawing/2014/main" id="{0F1C18D8-018C-407E-A2A1-9EBA8143341E}"/>
              </a:ext>
            </a:extLst>
          </p:cNvPr>
          <p:cNvSpPr/>
          <p:nvPr/>
        </p:nvSpPr>
        <p:spPr>
          <a:xfrm>
            <a:off x="0" y="3997880"/>
            <a:ext cx="12192000" cy="769441"/>
          </a:xfrm>
          <a:prstGeom prst="rect">
            <a:avLst/>
          </a:prstGeom>
        </p:spPr>
        <p:txBody>
          <a:bodyPr wrap="square">
            <a:sp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Capacitor Banks</a:t>
            </a:r>
            <a:endParaRPr lang="ar-EG" sz="4400" b="1" u="sng" dirty="0">
              <a:solidFill>
                <a:srgbClr val="00B0F0"/>
              </a:solidFill>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503BADB7-3204-4E35-A949-4D42E866F663}"/>
              </a:ext>
            </a:extLst>
          </p:cNvPr>
          <p:cNvSpPr/>
          <p:nvPr/>
        </p:nvSpPr>
        <p:spPr>
          <a:xfrm>
            <a:off x="1" y="4897436"/>
            <a:ext cx="12191999" cy="1923604"/>
          </a:xfrm>
          <a:prstGeom prst="rect">
            <a:avLst/>
          </a:prstGeom>
        </p:spPr>
        <p:txBody>
          <a:bodyPr wrap="square">
            <a:spAutoFit/>
          </a:bodyPr>
          <a:lstStyle/>
          <a:p>
            <a:pPr marL="285750" indent="-285750">
              <a:spcAft>
                <a:spcPts val="1800"/>
              </a:spcAf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a:t>
            </a:r>
            <a:r>
              <a:rPr lang="en-US" sz="2600" b="1" u="sng" dirty="0">
                <a:solidFill>
                  <a:srgbClr val="00B0F0"/>
                </a:solidFill>
                <a:latin typeface="Calibri" panose="020F0502020204030204" pitchFamily="34" charset="0"/>
                <a:cs typeface="Calibri" panose="020F0502020204030204" pitchFamily="34" charset="0"/>
              </a:rPr>
              <a:t>Capacitor banks</a:t>
            </a:r>
            <a:r>
              <a:rPr lang="en-US" sz="2600" b="1" dirty="0">
                <a:solidFill>
                  <a:srgbClr val="00B0F0"/>
                </a:solidFill>
                <a:latin typeface="Calibri" panose="020F0502020204030204" pitchFamily="34" charset="0"/>
                <a:cs typeface="Calibri" panose="020F0502020204030204" pitchFamily="34" charset="0"/>
              </a:rPr>
              <a:t> </a:t>
            </a:r>
            <a:r>
              <a:rPr lang="en-US" sz="2600" b="1" dirty="0">
                <a:latin typeface="Calibri" panose="020F0502020204030204" pitchFamily="34" charset="0"/>
                <a:cs typeface="Calibri" panose="020F0502020204030204" pitchFamily="34" charset="0"/>
              </a:rPr>
              <a:t>applied to </a:t>
            </a:r>
            <a:r>
              <a:rPr lang="en-US" sz="2600" b="1" u="sng" dirty="0">
                <a:solidFill>
                  <a:srgbClr val="00B0F0"/>
                </a:solidFill>
                <a:latin typeface="Calibri" panose="020F0502020204030204" pitchFamily="34" charset="0"/>
                <a:cs typeface="Calibri" panose="020F0502020204030204" pitchFamily="34" charset="0"/>
              </a:rPr>
              <a:t>distribution systems</a:t>
            </a:r>
            <a:r>
              <a:rPr lang="en-US" sz="2600" b="1" dirty="0">
                <a:solidFill>
                  <a:srgbClr val="00B0F0"/>
                </a:solidFill>
                <a:latin typeface="Calibri" panose="020F0502020204030204" pitchFamily="34" charset="0"/>
                <a:cs typeface="Calibri" panose="020F0502020204030204" pitchFamily="34" charset="0"/>
              </a:rPr>
              <a:t> </a:t>
            </a:r>
            <a:r>
              <a:rPr lang="en-US" sz="2600" b="1" dirty="0">
                <a:latin typeface="Calibri" panose="020F0502020204030204" pitchFamily="34" charset="0"/>
                <a:cs typeface="Calibri" panose="020F0502020204030204" pitchFamily="34" charset="0"/>
              </a:rPr>
              <a:t>can be </a:t>
            </a:r>
            <a:r>
              <a:rPr lang="en-US" sz="2600" b="1" u="sng" dirty="0">
                <a:solidFill>
                  <a:srgbClr val="00B0F0"/>
                </a:solidFill>
                <a:latin typeface="Calibri" panose="020F0502020204030204" pitchFamily="34" charset="0"/>
                <a:cs typeface="Calibri" panose="020F0502020204030204" pitchFamily="34" charset="0"/>
              </a:rPr>
              <a:t>fixed</a:t>
            </a:r>
            <a:r>
              <a:rPr lang="en-US" sz="2600" b="1" dirty="0">
                <a:solidFill>
                  <a:srgbClr val="00B0F0"/>
                </a:solidFill>
                <a:latin typeface="Calibri" panose="020F0502020204030204" pitchFamily="34" charset="0"/>
                <a:cs typeface="Calibri" panose="020F0502020204030204" pitchFamily="34" charset="0"/>
              </a:rPr>
              <a:t> </a:t>
            </a:r>
            <a:r>
              <a:rPr lang="en-US" sz="2600" b="1" dirty="0">
                <a:latin typeface="Calibri" panose="020F0502020204030204" pitchFamily="34" charset="0"/>
                <a:cs typeface="Calibri" panose="020F0502020204030204" pitchFamily="34" charset="0"/>
              </a:rPr>
              <a:t>or </a:t>
            </a:r>
            <a:r>
              <a:rPr lang="en-US" sz="2600" b="1" u="sng" dirty="0">
                <a:solidFill>
                  <a:srgbClr val="00B0F0"/>
                </a:solidFill>
                <a:latin typeface="Calibri" panose="020F0502020204030204" pitchFamily="34" charset="0"/>
                <a:cs typeface="Calibri" panose="020F0502020204030204" pitchFamily="34" charset="0"/>
              </a:rPr>
              <a:t>switched</a:t>
            </a:r>
            <a:r>
              <a:rPr lang="en-US" sz="2600" b="1" dirty="0">
                <a:solidFill>
                  <a:srgbClr val="00B0F0"/>
                </a:solidFill>
                <a:latin typeface="Calibri" panose="020F0502020204030204" pitchFamily="34" charset="0"/>
                <a:cs typeface="Calibri" panose="020F0502020204030204" pitchFamily="34" charset="0"/>
              </a:rPr>
              <a:t> </a:t>
            </a:r>
            <a:r>
              <a:rPr lang="en-US" sz="2600" b="1" dirty="0">
                <a:latin typeface="Calibri" panose="020F0502020204030204" pitchFamily="34" charset="0"/>
                <a:cs typeface="Calibri" panose="020F0502020204030204" pitchFamily="34" charset="0"/>
              </a:rPr>
              <a:t>depending on the </a:t>
            </a:r>
            <a:r>
              <a:rPr lang="en-US" sz="2600" b="1" u="sng" dirty="0">
                <a:solidFill>
                  <a:srgbClr val="00B0F0"/>
                </a:solidFill>
                <a:latin typeface="Calibri" panose="020F0502020204030204" pitchFamily="34" charset="0"/>
                <a:cs typeface="Calibri" panose="020F0502020204030204" pitchFamily="34" charset="0"/>
              </a:rPr>
              <a:t>load conditions</a:t>
            </a:r>
            <a:r>
              <a:rPr lang="en-US" sz="2600" b="1" dirty="0">
                <a:latin typeface="Calibri" panose="020F0502020204030204" pitchFamily="34" charset="0"/>
                <a:cs typeface="Calibri" panose="020F0502020204030204" pitchFamily="34" charset="0"/>
              </a:rPr>
              <a:t>.</a:t>
            </a:r>
          </a:p>
          <a:p>
            <a:pPr marL="285750" indent="-285750">
              <a:spcAft>
                <a:spcPts val="600"/>
              </a:spcAft>
              <a:buFont typeface="Wingdings" panose="05000000000000000000" pitchFamily="2" charset="2"/>
              <a:buChar char="v"/>
            </a:pPr>
            <a:r>
              <a:rPr lang="en-US" sz="2600" b="1" u="sng" dirty="0">
                <a:solidFill>
                  <a:srgbClr val="00B050"/>
                </a:solidFill>
                <a:latin typeface="Calibri" panose="020F0502020204030204" pitchFamily="34" charset="0"/>
                <a:cs typeface="Calibri" panose="020F0502020204030204" pitchFamily="34" charset="0"/>
              </a:rPr>
              <a:t>Fixed capacitor banks</a:t>
            </a:r>
            <a:r>
              <a:rPr lang="en-US" sz="2600" b="1" dirty="0">
                <a:solidFill>
                  <a:srgbClr val="00B050"/>
                </a:solidFill>
                <a:latin typeface="Calibri" panose="020F0502020204030204" pitchFamily="34" charset="0"/>
                <a:cs typeface="Calibri" panose="020F0502020204030204" pitchFamily="34" charset="0"/>
              </a:rPr>
              <a:t> </a:t>
            </a:r>
            <a:r>
              <a:rPr lang="en-US" sz="2600" b="1" dirty="0">
                <a:latin typeface="Calibri" panose="020F0502020204030204" pitchFamily="34" charset="0"/>
                <a:cs typeface="Calibri" panose="020F0502020204030204" pitchFamily="34" charset="0"/>
              </a:rPr>
              <a:t>for </a:t>
            </a:r>
            <a:r>
              <a:rPr lang="en-US" sz="2600" b="1" u="sng" dirty="0">
                <a:solidFill>
                  <a:srgbClr val="00B050"/>
                </a:solidFill>
                <a:latin typeface="Calibri" panose="020F0502020204030204" pitchFamily="34" charset="0"/>
                <a:cs typeface="Calibri" panose="020F0502020204030204" pitchFamily="34" charset="0"/>
              </a:rPr>
              <a:t>minimum load condition</a:t>
            </a:r>
            <a:r>
              <a:rPr lang="en-US" altLang="zh-CN" sz="2600" b="1" dirty="0">
                <a:latin typeface="Calibri" panose="020F0502020204030204" pitchFamily="34" charset="0"/>
                <a:cs typeface="Calibri" panose="020F0502020204030204" pitchFamily="34" charset="0"/>
              </a:rPr>
              <a:t>. While, </a:t>
            </a:r>
            <a:r>
              <a:rPr lang="en-US" sz="2600" b="1" u="sng" dirty="0">
                <a:solidFill>
                  <a:schemeClr val="accent1">
                    <a:lumMod val="60000"/>
                    <a:lumOff val="40000"/>
                  </a:schemeClr>
                </a:solidFill>
                <a:latin typeface="Calibri" panose="020F0502020204030204" pitchFamily="34" charset="0"/>
                <a:cs typeface="Calibri" panose="020F0502020204030204" pitchFamily="34" charset="0"/>
              </a:rPr>
              <a:t>Switched capacitor banks </a:t>
            </a:r>
            <a:r>
              <a:rPr lang="en-US" sz="2600" b="1" dirty="0">
                <a:latin typeface="Calibri" panose="020F0502020204030204" pitchFamily="34" charset="0"/>
                <a:cs typeface="Calibri" panose="020F0502020204030204" pitchFamily="34" charset="0"/>
              </a:rPr>
              <a:t>for load levels </a:t>
            </a:r>
            <a:r>
              <a:rPr lang="en-US" sz="2600" b="1" u="sng" dirty="0">
                <a:solidFill>
                  <a:schemeClr val="accent1">
                    <a:lumMod val="60000"/>
                    <a:lumOff val="40000"/>
                  </a:schemeClr>
                </a:solidFill>
                <a:latin typeface="Calibri" panose="020F0502020204030204" pitchFamily="34" charset="0"/>
                <a:cs typeface="Calibri" panose="020F0502020204030204" pitchFamily="34" charset="0"/>
              </a:rPr>
              <a:t>above the minimum</a:t>
            </a:r>
            <a:r>
              <a:rPr lang="en-US" sz="2600" b="1" dirty="0">
                <a:latin typeface="Calibri" panose="020F0502020204030204" pitchFamily="34" charset="0"/>
                <a:cs typeface="Calibri" panose="020F0502020204030204" pitchFamily="34" charset="0"/>
              </a:rPr>
              <a:t> load and up to the </a:t>
            </a:r>
            <a:r>
              <a:rPr lang="en-US" sz="2600" b="1" u="sng" dirty="0">
                <a:solidFill>
                  <a:schemeClr val="accent1">
                    <a:lumMod val="60000"/>
                    <a:lumOff val="40000"/>
                  </a:schemeClr>
                </a:solidFill>
                <a:latin typeface="Calibri" panose="020F0502020204030204" pitchFamily="34" charset="0"/>
                <a:cs typeface="Calibri" panose="020F0502020204030204" pitchFamily="34" charset="0"/>
              </a:rPr>
              <a:t>peak load</a:t>
            </a:r>
            <a:r>
              <a:rPr lang="en-US" sz="2600" b="1"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54084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 calcmode="lin" valueType="num">
                                      <p:cBhvr additive="base">
                                        <p:cTn id="20"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 calcmode="lin" valueType="num">
                                      <p:cBhvr additive="base">
                                        <p:cTn id="26"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 calcmode="lin" valueType="num">
                                      <p:cBhvr additive="base">
                                        <p:cTn id="3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anim calcmode="lin" valueType="num">
                                      <p:cBhvr additive="base">
                                        <p:cTn id="38"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6">
                                            <p:txEl>
                                              <p:pRg st="0" end="0"/>
                                            </p:txEl>
                                          </p:spTgt>
                                        </p:tgtEl>
                                        <p:attrNameLst>
                                          <p:attrName>style.visibility</p:attrName>
                                        </p:attrNameLst>
                                      </p:cBhvr>
                                      <p:to>
                                        <p:strVal val="visible"/>
                                      </p:to>
                                    </p:set>
                                    <p:animEffect transition="in" filter="fade">
                                      <p:cBhvr>
                                        <p:cTn id="44" dur="1000"/>
                                        <p:tgtEl>
                                          <p:spTgt spid="6">
                                            <p:txEl>
                                              <p:pRg st="0" end="0"/>
                                            </p:txEl>
                                          </p:spTgt>
                                        </p:tgtEl>
                                      </p:cBhvr>
                                    </p:animEffect>
                                    <p:anim calcmode="lin" valueType="num">
                                      <p:cBhvr>
                                        <p:cTn id="4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4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8">
                                            <p:txEl>
                                              <p:pRg st="0" end="0"/>
                                            </p:txEl>
                                          </p:spTgt>
                                        </p:tgtEl>
                                        <p:attrNameLst>
                                          <p:attrName>style.visibility</p:attrName>
                                        </p:attrNameLst>
                                      </p:cBhvr>
                                      <p:to>
                                        <p:strVal val="visible"/>
                                      </p:to>
                                    </p:set>
                                    <p:anim calcmode="lin" valueType="num">
                                      <p:cBhvr additive="base">
                                        <p:cTn id="5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 calcmode="lin" valueType="num">
                                      <p:cBhvr additive="base">
                                        <p:cTn id="5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1177</TotalTime>
  <Words>3489</Words>
  <Application>Microsoft Office PowerPoint</Application>
  <PresentationFormat>Widescreen</PresentationFormat>
  <Paragraphs>1146</Paragraphs>
  <Slides>56</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56</vt:i4>
      </vt:variant>
    </vt:vector>
  </HeadingPairs>
  <TitlesOfParts>
    <vt:vector size="67" baseType="lpstr">
      <vt:lpstr>Arial</vt:lpstr>
      <vt:lpstr>Arial Black</vt:lpstr>
      <vt:lpstr>Calibri</vt:lpstr>
      <vt:lpstr>Cambria Math</vt:lpstr>
      <vt:lpstr>Impact</vt:lpstr>
      <vt:lpstr>Symbol</vt:lpstr>
      <vt:lpstr>Times New Roman</vt:lpstr>
      <vt:lpstr>Trebuchet MS</vt:lpstr>
      <vt:lpstr>Wingdings</vt:lpstr>
      <vt:lpstr>Wingdings 3</vt:lpstr>
      <vt:lpstr>Facet</vt:lpstr>
      <vt:lpstr>  </vt:lpstr>
      <vt:lpstr>Team work  </vt:lpstr>
      <vt:lpstr>PowerPoint Presentation</vt:lpstr>
      <vt:lpstr>                                          CHAPTER 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Load balancing constraint </vt:lpstr>
      <vt:lpstr>PowerPoint Presentation</vt:lpstr>
      <vt:lpstr>   Capacitor size constraint </vt:lpstr>
      <vt:lpstr>                            CHAPTER 4  </vt:lpstr>
      <vt:lpstr>PowerPoint Presentation</vt:lpstr>
      <vt:lpstr>PowerPoint Presentation</vt:lpstr>
      <vt:lpstr>AOA Theory</vt:lpstr>
      <vt:lpstr>AOA Theory</vt:lpstr>
      <vt:lpstr>AOA algorithmic steps</vt:lpstr>
      <vt:lpstr>AOA algorithmic steps</vt:lpstr>
      <vt:lpstr>AOA algorithmic steps</vt:lpstr>
      <vt:lpstr>Pseudo code of AOA</vt:lpstr>
      <vt:lpstr>                            CHAPTER 5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myv</dc:creator>
  <cp:lastModifiedBy>moustafa shahin</cp:lastModifiedBy>
  <cp:revision>138</cp:revision>
  <dcterms:created xsi:type="dcterms:W3CDTF">2017-07-08T15:58:14Z</dcterms:created>
  <dcterms:modified xsi:type="dcterms:W3CDTF">2022-07-03T01:47:28Z</dcterms:modified>
</cp:coreProperties>
</file>