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notesMasterIdLst>
    <p:notesMasterId r:id="rId74"/>
  </p:notesMasterIdLst>
  <p:sldIdLst>
    <p:sldId id="257" r:id="rId2"/>
    <p:sldId id="259" r:id="rId3"/>
    <p:sldId id="297" r:id="rId4"/>
    <p:sldId id="260" r:id="rId5"/>
    <p:sldId id="304" r:id="rId6"/>
    <p:sldId id="296" r:id="rId7"/>
    <p:sldId id="298" r:id="rId8"/>
    <p:sldId id="299" r:id="rId9"/>
    <p:sldId id="300" r:id="rId10"/>
    <p:sldId id="301" r:id="rId11"/>
    <p:sldId id="261" r:id="rId12"/>
    <p:sldId id="262" r:id="rId13"/>
    <p:sldId id="376" r:id="rId14"/>
    <p:sldId id="264" r:id="rId15"/>
    <p:sldId id="265" r:id="rId16"/>
    <p:sldId id="266" r:id="rId17"/>
    <p:sldId id="271" r:id="rId18"/>
    <p:sldId id="334" r:id="rId19"/>
    <p:sldId id="338" r:id="rId20"/>
    <p:sldId id="339" r:id="rId21"/>
    <p:sldId id="340" r:id="rId22"/>
    <p:sldId id="342" r:id="rId23"/>
    <p:sldId id="341" r:id="rId24"/>
    <p:sldId id="343" r:id="rId25"/>
    <p:sldId id="344" r:id="rId26"/>
    <p:sldId id="288" r:id="rId27"/>
    <p:sldId id="305" r:id="rId28"/>
    <p:sldId id="277" r:id="rId29"/>
    <p:sldId id="377" r:id="rId30"/>
    <p:sldId id="289" r:id="rId31"/>
    <p:sldId id="346" r:id="rId32"/>
    <p:sldId id="351" r:id="rId33"/>
    <p:sldId id="350" r:id="rId34"/>
    <p:sldId id="349" r:id="rId35"/>
    <p:sldId id="352" r:id="rId36"/>
    <p:sldId id="353" r:id="rId37"/>
    <p:sldId id="354" r:id="rId38"/>
    <p:sldId id="360" r:id="rId39"/>
    <p:sldId id="359" r:id="rId40"/>
    <p:sldId id="358" r:id="rId41"/>
    <p:sldId id="357" r:id="rId42"/>
    <p:sldId id="356" r:id="rId43"/>
    <p:sldId id="355" r:id="rId44"/>
    <p:sldId id="361" r:id="rId45"/>
    <p:sldId id="362" r:id="rId46"/>
    <p:sldId id="363" r:id="rId47"/>
    <p:sldId id="365" r:id="rId48"/>
    <p:sldId id="364" r:id="rId49"/>
    <p:sldId id="366" r:id="rId50"/>
    <p:sldId id="367" r:id="rId51"/>
    <p:sldId id="368" r:id="rId52"/>
    <p:sldId id="369" r:id="rId53"/>
    <p:sldId id="372" r:id="rId54"/>
    <p:sldId id="371" r:id="rId55"/>
    <p:sldId id="370" r:id="rId56"/>
    <p:sldId id="374" r:id="rId57"/>
    <p:sldId id="373" r:id="rId58"/>
    <p:sldId id="290" r:id="rId59"/>
    <p:sldId id="285" r:id="rId60"/>
    <p:sldId id="286" r:id="rId61"/>
    <p:sldId id="323" r:id="rId62"/>
    <p:sldId id="324" r:id="rId63"/>
    <p:sldId id="325" r:id="rId64"/>
    <p:sldId id="326" r:id="rId65"/>
    <p:sldId id="327" r:id="rId66"/>
    <p:sldId id="328" r:id="rId67"/>
    <p:sldId id="329" r:id="rId68"/>
    <p:sldId id="378" r:id="rId69"/>
    <p:sldId id="331" r:id="rId70"/>
    <p:sldId id="332" r:id="rId71"/>
    <p:sldId id="333" r:id="rId72"/>
    <p:sldId id="335" r:id="rId7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E6FC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280" autoAdjust="0"/>
  </p:normalViewPr>
  <p:slideViewPr>
    <p:cSldViewPr snapToGrid="0">
      <p:cViewPr varScale="1">
        <p:scale>
          <a:sx n="84" d="100"/>
          <a:sy n="84" d="100"/>
        </p:scale>
        <p:origin x="518"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ar-E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C8BD79CF-E42C-4BAC-9A0C-1B35A4BE1B79}" type="datetimeFigureOut">
              <a:rPr lang="ar-EG" smtClean="0"/>
              <a:pPr/>
              <a:t>15/12/1443</a:t>
            </a:fld>
            <a:endParaRPr lang="ar-E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ar-E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ar-E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D22A80B1-EAD2-4281-B5B3-1BD6D11EBF32}" type="slidenum">
              <a:rPr lang="ar-EG" smtClean="0"/>
              <a:pPr/>
              <a:t>‹#›</a:t>
            </a:fld>
            <a:endParaRPr lang="ar-EG"/>
          </a:p>
        </p:txBody>
      </p:sp>
    </p:spTree>
    <p:extLst>
      <p:ext uri="{BB962C8B-B14F-4D97-AF65-F5344CB8AC3E}">
        <p14:creationId xmlns:p14="http://schemas.microsoft.com/office/powerpoint/2010/main" val="1764133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EG" dirty="0"/>
          </a:p>
        </p:txBody>
      </p:sp>
      <p:sp>
        <p:nvSpPr>
          <p:cNvPr id="4" name="Slide Number Placeholder 3"/>
          <p:cNvSpPr>
            <a:spLocks noGrp="1"/>
          </p:cNvSpPr>
          <p:nvPr>
            <p:ph type="sldNum" sz="quarter" idx="10"/>
          </p:nvPr>
        </p:nvSpPr>
        <p:spPr/>
        <p:txBody>
          <a:bodyPr/>
          <a:lstStyle/>
          <a:p>
            <a:fld id="{D22A80B1-EAD2-4281-B5B3-1BD6D11EBF32}" type="slidenum">
              <a:rPr lang="ar-EG" smtClean="0"/>
              <a:pPr/>
              <a:t>27</a:t>
            </a:fld>
            <a:endParaRPr lang="ar-EG"/>
          </a:p>
        </p:txBody>
      </p:sp>
    </p:spTree>
    <p:extLst>
      <p:ext uri="{BB962C8B-B14F-4D97-AF65-F5344CB8AC3E}">
        <p14:creationId xmlns:p14="http://schemas.microsoft.com/office/powerpoint/2010/main" val="3648206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EG" dirty="0"/>
          </a:p>
        </p:txBody>
      </p:sp>
      <p:sp>
        <p:nvSpPr>
          <p:cNvPr id="4" name="Slide Number Placeholder 3"/>
          <p:cNvSpPr>
            <a:spLocks noGrp="1"/>
          </p:cNvSpPr>
          <p:nvPr>
            <p:ph type="sldNum" sz="quarter" idx="10"/>
          </p:nvPr>
        </p:nvSpPr>
        <p:spPr/>
        <p:txBody>
          <a:bodyPr/>
          <a:lstStyle/>
          <a:p>
            <a:fld id="{D22A80B1-EAD2-4281-B5B3-1BD6D11EBF32}" type="slidenum">
              <a:rPr lang="ar-EG" smtClean="0"/>
              <a:pPr/>
              <a:t>67</a:t>
            </a:fld>
            <a:endParaRPr lang="ar-EG"/>
          </a:p>
        </p:txBody>
      </p:sp>
    </p:spTree>
    <p:extLst>
      <p:ext uri="{BB962C8B-B14F-4D97-AF65-F5344CB8AC3E}">
        <p14:creationId xmlns:p14="http://schemas.microsoft.com/office/powerpoint/2010/main" val="3220413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EG" dirty="0"/>
          </a:p>
        </p:txBody>
      </p:sp>
      <p:sp>
        <p:nvSpPr>
          <p:cNvPr id="4" name="Slide Number Placeholder 3"/>
          <p:cNvSpPr>
            <a:spLocks noGrp="1"/>
          </p:cNvSpPr>
          <p:nvPr>
            <p:ph type="sldNum" sz="quarter" idx="10"/>
          </p:nvPr>
        </p:nvSpPr>
        <p:spPr/>
        <p:txBody>
          <a:bodyPr/>
          <a:lstStyle/>
          <a:p>
            <a:fld id="{D22A80B1-EAD2-4281-B5B3-1BD6D11EBF32}" type="slidenum">
              <a:rPr lang="ar-EG" smtClean="0"/>
              <a:pPr/>
              <a:t>70</a:t>
            </a:fld>
            <a:endParaRPr lang="ar-EG"/>
          </a:p>
        </p:txBody>
      </p:sp>
    </p:spTree>
    <p:extLst>
      <p:ext uri="{BB962C8B-B14F-4D97-AF65-F5344CB8AC3E}">
        <p14:creationId xmlns:p14="http://schemas.microsoft.com/office/powerpoint/2010/main" val="64473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pPr/>
              <a:t>7/14/2022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2010771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pPr/>
              <a:t>7/14/2022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428635666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pPr/>
              <a:t>7/14/2022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4371276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pPr/>
              <a:t>7/14/2022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1896809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pPr/>
              <a:t>7/14/2022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5042604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pPr/>
              <a:t>7/14/2022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93120172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pPr/>
              <a:t>7/14/2022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8067327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pPr/>
              <a:t>7/14/2022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555487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pPr/>
              <a:t>7/14/2022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1863556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pPr/>
              <a:t>7/14/2022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555429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pPr/>
              <a:t>7/14/2022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1347685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pPr/>
              <a:t>7/14/2022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857513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pPr/>
              <a:t>7/14/2022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2834308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pPr/>
              <a:t>7/14/2022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2407593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pPr/>
              <a:t>7/14/2022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2780036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pPr/>
              <a:t>7/14/2022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2566321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AAD347D-5ACD-4C99-B74B-A9C85AD731AF}" type="datetimeFigureOut">
              <a:rPr lang="en-US" smtClean="0"/>
              <a:pPr/>
              <a:t>7/14/2022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564173243"/>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EB462-DAF4-40F6-AD0A-26B9C8A7045A}"/>
              </a:ext>
            </a:extLst>
          </p:cNvPr>
          <p:cNvSpPr>
            <a:spLocks noGrp="1"/>
          </p:cNvSpPr>
          <p:nvPr>
            <p:ph type="title"/>
          </p:nvPr>
        </p:nvSpPr>
        <p:spPr/>
        <p:txBody>
          <a:bodyPr/>
          <a:lstStyle/>
          <a:p>
            <a:r>
              <a:rPr lang="en-US" dirty="0"/>
              <a:t>  </a:t>
            </a:r>
            <a:endParaRPr lang="ar-EG" dirty="0"/>
          </a:p>
        </p:txBody>
      </p:sp>
      <p:sp>
        <p:nvSpPr>
          <p:cNvPr id="4" name="Rectangle 3">
            <a:extLst>
              <a:ext uri="{FF2B5EF4-FFF2-40B4-BE49-F238E27FC236}">
                <a16:creationId xmlns:a16="http://schemas.microsoft.com/office/drawing/2014/main" id="{62427E57-9CBA-4F43-A83A-445F9A3797B8}"/>
              </a:ext>
            </a:extLst>
          </p:cNvPr>
          <p:cNvSpPr/>
          <p:nvPr/>
        </p:nvSpPr>
        <p:spPr>
          <a:xfrm>
            <a:off x="-1" y="2310178"/>
            <a:ext cx="12024069" cy="2123658"/>
          </a:xfrm>
          <a:prstGeom prst="rect">
            <a:avLst/>
          </a:prstGeom>
        </p:spPr>
        <p:txBody>
          <a:bodyPr wrap="square">
            <a:spAutoFit/>
          </a:bodyPr>
          <a:lstStyle/>
          <a:p>
            <a:pPr algn="ctr"/>
            <a:r>
              <a:rPr lang="en-US" sz="4400" b="1" dirty="0">
                <a:solidFill>
                  <a:schemeClr val="tx2"/>
                </a:solidFill>
              </a:rPr>
              <a:t>ENHANCEMENT OF DISTRIBUTION</a:t>
            </a:r>
            <a:br>
              <a:rPr lang="en-US" sz="4400" b="1" dirty="0">
                <a:solidFill>
                  <a:schemeClr val="tx2"/>
                </a:solidFill>
              </a:rPr>
            </a:br>
            <a:r>
              <a:rPr lang="en-US" sz="4400" b="1" dirty="0">
                <a:solidFill>
                  <a:schemeClr val="tx2"/>
                </a:solidFill>
              </a:rPr>
              <a:t>SYSTEMS PERFORMANCE USING</a:t>
            </a:r>
            <a:br>
              <a:rPr lang="en-US" sz="4400" b="1" dirty="0">
                <a:solidFill>
                  <a:schemeClr val="tx2"/>
                </a:solidFill>
              </a:rPr>
            </a:br>
            <a:r>
              <a:rPr lang="en-US" sz="4400" b="1" dirty="0">
                <a:solidFill>
                  <a:schemeClr val="tx2"/>
                </a:solidFill>
              </a:rPr>
              <a:t>MODERN OPTIMIZATION TECHNIQUES</a:t>
            </a:r>
            <a:endParaRPr lang="ar-EG" sz="4400" dirty="0">
              <a:solidFill>
                <a:schemeClr val="tx2"/>
              </a:solidFill>
            </a:endParaRPr>
          </a:p>
        </p:txBody>
      </p:sp>
      <p:sp>
        <p:nvSpPr>
          <p:cNvPr id="7" name="Rectangle 6">
            <a:extLst>
              <a:ext uri="{FF2B5EF4-FFF2-40B4-BE49-F238E27FC236}">
                <a16:creationId xmlns:a16="http://schemas.microsoft.com/office/drawing/2014/main" id="{2B249529-E2A9-4C8A-9E57-D8DBD9DA4BAB}"/>
              </a:ext>
            </a:extLst>
          </p:cNvPr>
          <p:cNvSpPr/>
          <p:nvPr/>
        </p:nvSpPr>
        <p:spPr>
          <a:xfrm>
            <a:off x="2678874" y="452718"/>
            <a:ext cx="5779326" cy="923330"/>
          </a:xfrm>
          <a:prstGeom prst="rect">
            <a:avLst/>
          </a:prstGeom>
        </p:spPr>
        <p:txBody>
          <a:bodyPr wrap="square">
            <a:spAutoFit/>
          </a:bodyPr>
          <a:lstStyle/>
          <a:p>
            <a:r>
              <a:rPr lang="en-US" b="1" dirty="0">
                <a:solidFill>
                  <a:schemeClr val="tx2"/>
                </a:solidFill>
                <a:latin typeface="Arial" panose="020B0604020202020204" pitchFamily="34" charset="0"/>
              </a:rPr>
              <a:t>MENOUFIA UNIVERSITY</a:t>
            </a:r>
          </a:p>
          <a:p>
            <a:r>
              <a:rPr lang="en-US" b="1" dirty="0">
                <a:solidFill>
                  <a:schemeClr val="tx2"/>
                </a:solidFill>
                <a:latin typeface="Arial" panose="020B0604020202020204" pitchFamily="34" charset="0"/>
              </a:rPr>
              <a:t>FACULTY OF ENGINEERING, SHEBIN EL-KOM</a:t>
            </a:r>
          </a:p>
          <a:p>
            <a:r>
              <a:rPr lang="en-US" b="1" dirty="0">
                <a:solidFill>
                  <a:schemeClr val="tx2"/>
                </a:solidFill>
                <a:latin typeface="Arial" panose="020B0604020202020204" pitchFamily="34" charset="0"/>
              </a:rPr>
              <a:t>ELECTRICAL ENGINEERING DEPARTMENT</a:t>
            </a:r>
            <a:endParaRPr lang="ar-EG" dirty="0">
              <a:solidFill>
                <a:schemeClr val="tx2"/>
              </a:solidFill>
            </a:endParaRPr>
          </a:p>
        </p:txBody>
      </p:sp>
      <p:sp>
        <p:nvSpPr>
          <p:cNvPr id="3" name="Rectangle 2">
            <a:extLst>
              <a:ext uri="{FF2B5EF4-FFF2-40B4-BE49-F238E27FC236}">
                <a16:creationId xmlns:a16="http://schemas.microsoft.com/office/drawing/2014/main" id="{A8164BE6-1282-432B-A573-9AA1E7764C04}"/>
              </a:ext>
            </a:extLst>
          </p:cNvPr>
          <p:cNvSpPr/>
          <p:nvPr/>
        </p:nvSpPr>
        <p:spPr>
          <a:xfrm>
            <a:off x="0" y="4433226"/>
            <a:ext cx="12192000" cy="2062103"/>
          </a:xfrm>
          <a:prstGeom prst="rect">
            <a:avLst/>
          </a:prstGeom>
        </p:spPr>
        <p:txBody>
          <a:bodyPr wrap="square">
            <a:spAutoFit/>
          </a:bodyPr>
          <a:lstStyle/>
          <a:p>
            <a:pPr lvl="0" algn="ctr"/>
            <a:r>
              <a:rPr lang="en-US" sz="3200" b="1" dirty="0"/>
              <a:t> </a:t>
            </a:r>
          </a:p>
          <a:p>
            <a:pPr lvl="0" algn="ctr"/>
            <a:r>
              <a:rPr lang="en-US" sz="3200" b="1" dirty="0"/>
              <a:t>Supervised by:</a:t>
            </a:r>
          </a:p>
          <a:p>
            <a:pPr lvl="0" algn="ctr"/>
            <a:r>
              <a:rPr lang="en-US" sz="3200" b="1" dirty="0"/>
              <a:t>Dr. Mohamed Taha </a:t>
            </a:r>
            <a:r>
              <a:rPr lang="en-US" sz="3200" b="1" dirty="0" err="1"/>
              <a:t>Mouwafi</a:t>
            </a:r>
            <a:endParaRPr lang="ar-EG" sz="3200" dirty="0"/>
          </a:p>
          <a:p>
            <a:pPr lvl="0"/>
            <a:endParaRPr lang="ar-EG" sz="3200" dirty="0"/>
          </a:p>
        </p:txBody>
      </p:sp>
      <p:pic>
        <p:nvPicPr>
          <p:cNvPr id="10" name="Picture 9">
            <a:extLst>
              <a:ext uri="{FF2B5EF4-FFF2-40B4-BE49-F238E27FC236}">
                <a16:creationId xmlns:a16="http://schemas.microsoft.com/office/drawing/2014/main" id="{776BC92A-7B18-FFFB-EBD6-9904A30A94B9}"/>
              </a:ext>
            </a:extLst>
          </p:cNvPr>
          <p:cNvPicPr>
            <a:picLocks noChangeAspect="1"/>
          </p:cNvPicPr>
          <p:nvPr/>
        </p:nvPicPr>
        <p:blipFill>
          <a:blip r:embed="rId2"/>
          <a:stretch>
            <a:fillRect/>
          </a:stretch>
        </p:blipFill>
        <p:spPr>
          <a:xfrm>
            <a:off x="512064" y="149512"/>
            <a:ext cx="1512602" cy="1529742"/>
          </a:xfrm>
          <a:prstGeom prst="rect">
            <a:avLst/>
          </a:prstGeom>
        </p:spPr>
      </p:pic>
    </p:spTree>
    <p:extLst>
      <p:ext uri="{BB962C8B-B14F-4D97-AF65-F5344CB8AC3E}">
        <p14:creationId xmlns:p14="http://schemas.microsoft.com/office/powerpoint/2010/main" val="273287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C540F7C-D409-4079-8A2F-C0E31530AAE0}"/>
              </a:ext>
            </a:extLst>
          </p:cNvPr>
          <p:cNvSpPr/>
          <p:nvPr/>
        </p:nvSpPr>
        <p:spPr>
          <a:xfrm>
            <a:off x="0" y="242205"/>
            <a:ext cx="7080785" cy="769441"/>
          </a:xfrm>
          <a:prstGeom prst="rect">
            <a:avLst/>
          </a:prstGeom>
        </p:spPr>
        <p:txBody>
          <a:bodyPr wrap="none">
            <a:spAutoFit/>
          </a:bodyPr>
          <a:lstStyle/>
          <a:p>
            <a:pPr marL="571500" indent="-571500">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Benefits of capacitor banks</a:t>
            </a:r>
          </a:p>
        </p:txBody>
      </p:sp>
      <p:sp>
        <p:nvSpPr>
          <p:cNvPr id="5" name="Rectangle 4">
            <a:extLst>
              <a:ext uri="{FF2B5EF4-FFF2-40B4-BE49-F238E27FC236}">
                <a16:creationId xmlns:a16="http://schemas.microsoft.com/office/drawing/2014/main" id="{8234AABE-FDCC-4B85-9CEE-04F461BB4EC6}"/>
              </a:ext>
            </a:extLst>
          </p:cNvPr>
          <p:cNvSpPr/>
          <p:nvPr/>
        </p:nvSpPr>
        <p:spPr>
          <a:xfrm>
            <a:off x="182880" y="1026291"/>
            <a:ext cx="11882511" cy="3323987"/>
          </a:xfrm>
          <a:prstGeom prst="rect">
            <a:avLst/>
          </a:prstGeom>
        </p:spPr>
        <p:txBody>
          <a:bodyPr wrap="square">
            <a:spAutoFit/>
          </a:bodyPr>
          <a:lstStyle/>
          <a:p>
            <a:pPr marL="285750" indent="-285750">
              <a:lnSpc>
                <a:spcPct val="150000"/>
              </a:lnSpc>
              <a:buFont typeface="Wingdings" panose="05000000000000000000" pitchFamily="2" charset="2"/>
              <a:buChar char="v"/>
            </a:pPr>
            <a:r>
              <a:rPr lang="en-US" sz="2800" b="1" dirty="0"/>
              <a:t> Reactive power support.</a:t>
            </a:r>
          </a:p>
          <a:p>
            <a:pPr marL="285750" indent="-285750">
              <a:lnSpc>
                <a:spcPct val="150000"/>
              </a:lnSpc>
              <a:buFont typeface="Wingdings" panose="05000000000000000000" pitchFamily="2" charset="2"/>
              <a:buChar char="v"/>
            </a:pPr>
            <a:r>
              <a:rPr lang="en-US" sz="2800" b="1" dirty="0"/>
              <a:t> Voltage profile improvements.</a:t>
            </a:r>
          </a:p>
          <a:p>
            <a:pPr marL="285750" indent="-285750">
              <a:lnSpc>
                <a:spcPct val="150000"/>
              </a:lnSpc>
              <a:buFont typeface="Wingdings" panose="05000000000000000000" pitchFamily="2" charset="2"/>
              <a:buChar char="v"/>
            </a:pPr>
            <a:r>
              <a:rPr lang="en-US" sz="2800" b="1" dirty="0"/>
              <a:t> Line and transformer loss reduction.</a:t>
            </a:r>
          </a:p>
          <a:p>
            <a:pPr marL="285750" indent="-285750">
              <a:lnSpc>
                <a:spcPct val="150000"/>
              </a:lnSpc>
              <a:buFont typeface="Wingdings" panose="05000000000000000000" pitchFamily="2" charset="2"/>
              <a:buChar char="v"/>
            </a:pPr>
            <a:r>
              <a:rPr lang="en-US" sz="2800" b="1" dirty="0"/>
              <a:t> Release of power system capacity.</a:t>
            </a:r>
          </a:p>
          <a:p>
            <a:pPr marL="285750" indent="-285750">
              <a:lnSpc>
                <a:spcPct val="150000"/>
              </a:lnSpc>
              <a:buFont typeface="Wingdings" panose="05000000000000000000" pitchFamily="2" charset="2"/>
              <a:buChar char="v"/>
            </a:pPr>
            <a:r>
              <a:rPr lang="en-US" sz="2800" b="1" dirty="0"/>
              <a:t> Savings due to reduced energy losses.</a:t>
            </a:r>
            <a:endParaRPr lang="ar-EG" sz="2800" b="1" dirty="0"/>
          </a:p>
        </p:txBody>
      </p:sp>
    </p:spTree>
    <p:extLst>
      <p:ext uri="{BB962C8B-B14F-4D97-AF65-F5344CB8AC3E}">
        <p14:creationId xmlns:p14="http://schemas.microsoft.com/office/powerpoint/2010/main" val="2827858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 calcmode="lin" valueType="num">
                                      <p:cBhvr additive="base">
                                        <p:cTn id="14"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 calcmode="lin" valueType="num">
                                      <p:cBhvr additive="base">
                                        <p:cTn id="20"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anim calcmode="lin" valueType="num">
                                      <p:cBhvr additive="base">
                                        <p:cTn id="26"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 calcmode="lin" valueType="num">
                                      <p:cBhvr additive="base">
                                        <p:cTn id="32"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5">
                                            <p:txEl>
                                              <p:pRg st="4" end="4"/>
                                            </p:txEl>
                                          </p:spTgt>
                                        </p:tgtEl>
                                        <p:attrNameLst>
                                          <p:attrName>style.visibility</p:attrName>
                                        </p:attrNameLst>
                                      </p:cBhvr>
                                      <p:to>
                                        <p:strVal val="visible"/>
                                      </p:to>
                                    </p:set>
                                    <p:anim calcmode="lin" valueType="num">
                                      <p:cBhvr additive="base">
                                        <p:cTn id="38"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8317062-C75A-47C5-A3AA-160340C62406}"/>
              </a:ext>
            </a:extLst>
          </p:cNvPr>
          <p:cNvSpPr/>
          <p:nvPr/>
        </p:nvSpPr>
        <p:spPr>
          <a:xfrm>
            <a:off x="-288463" y="2367171"/>
            <a:ext cx="12192000" cy="2123658"/>
          </a:xfrm>
          <a:prstGeom prst="rect">
            <a:avLst/>
          </a:prstGeom>
          <a:noFill/>
        </p:spPr>
        <p:txBody>
          <a:bodyPr wrap="square">
            <a:spAutoFit/>
          </a:bodyPr>
          <a:lstStyle/>
          <a:p>
            <a:pPr algn="ctr"/>
            <a:r>
              <a:rPr lang="en-US"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CHAPTER 3</a:t>
            </a:r>
            <a:endParaRPr lang="ar-EG" sz="6600" dirty="0">
              <a:solidFill>
                <a:schemeClr val="tx1">
                  <a:lumMod val="85000"/>
                </a:schemeClr>
              </a:solidFill>
            </a:endParaRPr>
          </a:p>
          <a:p>
            <a:pPr algn="ctr"/>
            <a:r>
              <a:rPr lang="en-US"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PROBLEM FORMULATION</a:t>
            </a:r>
            <a:endParaRPr lang="ar-EG"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endParaRPr>
          </a:p>
        </p:txBody>
      </p:sp>
    </p:spTree>
    <p:extLst>
      <p:ext uri="{BB962C8B-B14F-4D97-AF65-F5344CB8AC3E}">
        <p14:creationId xmlns:p14="http://schemas.microsoft.com/office/powerpoint/2010/main" val="1134433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 calcmode="lin" valueType="num">
                                      <p:cBhvr additive="base">
                                        <p:cTn id="14"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 calcmode="lin" valueType="num">
                                      <p:cBhvr additive="base">
                                        <p:cTn id="20"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WordArt 3">
            <a:extLst>
              <a:ext uri="{FF2B5EF4-FFF2-40B4-BE49-F238E27FC236}">
                <a16:creationId xmlns:a16="http://schemas.microsoft.com/office/drawing/2014/main" id="{4FB98854-D7BC-4394-B81C-293975D63218}"/>
              </a:ext>
            </a:extLst>
          </p:cNvPr>
          <p:cNvSpPr>
            <a:spLocks noChangeArrowheads="1" noChangeShapeType="1" noTextEdit="1"/>
          </p:cNvSpPr>
          <p:nvPr/>
        </p:nvSpPr>
        <p:spPr bwMode="auto">
          <a:xfrm>
            <a:off x="4047159" y="1532105"/>
            <a:ext cx="4689475" cy="593725"/>
          </a:xfrm>
          <a:prstGeom prst="rect">
            <a:avLst/>
          </a:prstGeom>
        </p:spPr>
        <p:txBody>
          <a:bodyPr wrap="none" fromWordArt="1">
            <a:prstTxWarp prst="textPlain">
              <a:avLst>
                <a:gd name="adj" fmla="val 50000"/>
              </a:avLst>
            </a:prstTxWarp>
          </a:bodyPr>
          <a:lstStyle/>
          <a:p>
            <a:pPr algn="ctr" rtl="0">
              <a:buNone/>
            </a:pPr>
            <a:endParaRPr lang="ar-EG" sz="3600" kern="10" spc="0" dirty="0">
              <a:ln w="19050">
                <a:solidFill>
                  <a:srgbClr val="99CCFF"/>
                </a:solidFill>
                <a:round/>
                <a:headEnd/>
                <a:tailEnd/>
              </a:ln>
              <a:solidFill>
                <a:srgbClr val="0066CC"/>
              </a:solidFill>
              <a:effectLst>
                <a:outerShdw dist="35921" dir="2700000" algn="ctr" rotWithShape="0">
                  <a:srgbClr val="990000"/>
                </a:outerShdw>
              </a:effectLst>
              <a:latin typeface="Impact" panose="020B0806030902050204" pitchFamily="34" charset="0"/>
            </a:endParaRPr>
          </a:p>
        </p:txBody>
      </p:sp>
      <p:sp>
        <p:nvSpPr>
          <p:cNvPr id="6" name="Rectangle 4">
            <a:extLst>
              <a:ext uri="{FF2B5EF4-FFF2-40B4-BE49-F238E27FC236}">
                <a16:creationId xmlns:a16="http://schemas.microsoft.com/office/drawing/2014/main" id="{E4FE2A68-21EE-4BE4-A2DD-C9C0040FC1D6}"/>
              </a:ext>
            </a:extLst>
          </p:cNvPr>
          <p:cNvSpPr>
            <a:spLocks noChangeArrowheads="1"/>
          </p:cNvSpPr>
          <p:nvPr/>
        </p:nvSpPr>
        <p:spPr bwMode="auto">
          <a:xfrm>
            <a:off x="73076" y="760394"/>
            <a:ext cx="123415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311775" algn="r"/>
              </a:tabLst>
              <a:defRPr>
                <a:solidFill>
                  <a:schemeClr val="tx1"/>
                </a:solidFill>
                <a:latin typeface="Arial" panose="020B0604020202020204" pitchFamily="34" charset="0"/>
              </a:defRPr>
            </a:lvl1pPr>
            <a:lvl2pPr eaLnBrk="0" fontAlgn="base" hangingPunct="0">
              <a:spcBef>
                <a:spcPct val="0"/>
              </a:spcBef>
              <a:spcAft>
                <a:spcPct val="0"/>
              </a:spcAft>
              <a:tabLst>
                <a:tab pos="5311775" algn="r"/>
              </a:tabLst>
              <a:defRPr>
                <a:solidFill>
                  <a:schemeClr val="tx1"/>
                </a:solidFill>
                <a:latin typeface="Arial" panose="020B0604020202020204" pitchFamily="34" charset="0"/>
              </a:defRPr>
            </a:lvl2pPr>
            <a:lvl3pPr eaLnBrk="0" fontAlgn="base" hangingPunct="0">
              <a:spcBef>
                <a:spcPct val="0"/>
              </a:spcBef>
              <a:spcAft>
                <a:spcPct val="0"/>
              </a:spcAft>
              <a:tabLst>
                <a:tab pos="5311775" algn="r"/>
              </a:tabLst>
              <a:defRPr>
                <a:solidFill>
                  <a:schemeClr val="tx1"/>
                </a:solidFill>
                <a:latin typeface="Arial" panose="020B0604020202020204" pitchFamily="34" charset="0"/>
              </a:defRPr>
            </a:lvl3pPr>
            <a:lvl4pPr eaLnBrk="0" fontAlgn="base" hangingPunct="0">
              <a:spcBef>
                <a:spcPct val="0"/>
              </a:spcBef>
              <a:spcAft>
                <a:spcPct val="0"/>
              </a:spcAft>
              <a:tabLst>
                <a:tab pos="5311775" algn="r"/>
              </a:tabLst>
              <a:defRPr>
                <a:solidFill>
                  <a:schemeClr val="tx1"/>
                </a:solidFill>
                <a:latin typeface="Arial" panose="020B0604020202020204" pitchFamily="34" charset="0"/>
              </a:defRPr>
            </a:lvl4pPr>
            <a:lvl5pPr eaLnBrk="0" fontAlgn="base" hangingPunct="0">
              <a:spcBef>
                <a:spcPct val="0"/>
              </a:spcBef>
              <a:spcAft>
                <a:spcPct val="0"/>
              </a:spcAft>
              <a:tabLst>
                <a:tab pos="5311775" algn="r"/>
              </a:tabLst>
              <a:defRPr>
                <a:solidFill>
                  <a:schemeClr val="tx1"/>
                </a:solidFill>
                <a:latin typeface="Arial" panose="020B0604020202020204" pitchFamily="34" charset="0"/>
              </a:defRPr>
            </a:lvl5pPr>
            <a:lvl6pPr eaLnBrk="0" fontAlgn="base" hangingPunct="0">
              <a:spcBef>
                <a:spcPct val="0"/>
              </a:spcBef>
              <a:spcAft>
                <a:spcPct val="0"/>
              </a:spcAft>
              <a:tabLst>
                <a:tab pos="5311775" algn="r"/>
              </a:tabLst>
              <a:defRPr>
                <a:solidFill>
                  <a:schemeClr val="tx1"/>
                </a:solidFill>
                <a:latin typeface="Arial" panose="020B0604020202020204" pitchFamily="34" charset="0"/>
              </a:defRPr>
            </a:lvl6pPr>
            <a:lvl7pPr eaLnBrk="0" fontAlgn="base" hangingPunct="0">
              <a:spcBef>
                <a:spcPct val="0"/>
              </a:spcBef>
              <a:spcAft>
                <a:spcPct val="0"/>
              </a:spcAft>
              <a:tabLst>
                <a:tab pos="5311775" algn="r"/>
              </a:tabLst>
              <a:defRPr>
                <a:solidFill>
                  <a:schemeClr val="tx1"/>
                </a:solidFill>
                <a:latin typeface="Arial" panose="020B0604020202020204" pitchFamily="34" charset="0"/>
              </a:defRPr>
            </a:lvl7pPr>
            <a:lvl8pPr eaLnBrk="0" fontAlgn="base" hangingPunct="0">
              <a:spcBef>
                <a:spcPct val="0"/>
              </a:spcBef>
              <a:spcAft>
                <a:spcPct val="0"/>
              </a:spcAft>
              <a:tabLst>
                <a:tab pos="5311775" algn="r"/>
              </a:tabLst>
              <a:defRPr>
                <a:solidFill>
                  <a:schemeClr val="tx1"/>
                </a:solidFill>
                <a:latin typeface="Arial" panose="020B0604020202020204" pitchFamily="34" charset="0"/>
              </a:defRPr>
            </a:lvl8pPr>
            <a:lvl9pPr eaLnBrk="0" fontAlgn="base" hangingPunct="0">
              <a:spcBef>
                <a:spcPct val="0"/>
              </a:spcBef>
              <a:spcAft>
                <a:spcPct val="0"/>
              </a:spcAft>
              <a:tabLst>
                <a:tab pos="5311775" algn="r"/>
              </a:tabLst>
              <a:defRPr>
                <a:solidFill>
                  <a:schemeClr val="tx1"/>
                </a:solidFill>
                <a:latin typeface="Arial" panose="020B0604020202020204" pitchFamily="34" charset="0"/>
              </a:defRPr>
            </a:lvl9pPr>
          </a:lstStyle>
          <a:p>
            <a:pPr marL="457200" indent="-457200" defTabSz="914400">
              <a:buFont typeface="Wingdings" panose="05000000000000000000" pitchFamily="2" charset="2"/>
              <a:buChar char="q"/>
            </a:pPr>
            <a:r>
              <a:rPr lang="en-US" altLang="zh-CN" sz="2800" b="1" u="sng" dirty="0">
                <a:solidFill>
                  <a:srgbClr val="0070C0"/>
                </a:solidFill>
                <a:latin typeface="Arial Black" panose="020B0A04020102020204" pitchFamily="34" charset="0"/>
                <a:ea typeface="Times New Roman" panose="02020603050405020304" pitchFamily="18" charset="0"/>
                <a:cs typeface="Arial" panose="020B0604020202020204" pitchFamily="34" charset="0"/>
              </a:rPr>
              <a:t>Total power loss minimization</a:t>
            </a:r>
          </a:p>
        </p:txBody>
      </p:sp>
      <p:pic>
        <p:nvPicPr>
          <p:cNvPr id="8" name="Picture 7">
            <a:extLst>
              <a:ext uri="{FF2B5EF4-FFF2-40B4-BE49-F238E27FC236}">
                <a16:creationId xmlns:a16="http://schemas.microsoft.com/office/drawing/2014/main" id="{D2CA1D7E-E93C-47FF-AB41-F616ED3AF6FC}"/>
              </a:ext>
            </a:extLst>
          </p:cNvPr>
          <p:cNvPicPr>
            <a:picLocks noChangeAspect="1"/>
          </p:cNvPicPr>
          <p:nvPr/>
        </p:nvPicPr>
        <p:blipFill>
          <a:blip r:embed="rId2"/>
          <a:stretch>
            <a:fillRect/>
          </a:stretch>
        </p:blipFill>
        <p:spPr>
          <a:xfrm>
            <a:off x="1944079" y="1404267"/>
            <a:ext cx="7554802" cy="1508243"/>
          </a:xfrm>
          <a:prstGeom prst="rect">
            <a:avLst/>
          </a:prstGeom>
          <a:solidFill>
            <a:schemeClr val="accent2">
              <a:lumMod val="20000"/>
              <a:lumOff val="80000"/>
            </a:schemeClr>
          </a:solidFill>
          <a:ln>
            <a:solidFill>
              <a:srgbClr val="FF0000"/>
            </a:solidFill>
          </a:ln>
        </p:spPr>
      </p:pic>
      <p:sp>
        <p:nvSpPr>
          <p:cNvPr id="11" name="Rectangle 6">
            <a:extLst>
              <a:ext uri="{FF2B5EF4-FFF2-40B4-BE49-F238E27FC236}">
                <a16:creationId xmlns:a16="http://schemas.microsoft.com/office/drawing/2014/main" id="{979ED95B-8F4B-47B7-888D-D0F9A841909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ar-EG"/>
          </a:p>
        </p:txBody>
      </p:sp>
      <p:sp>
        <p:nvSpPr>
          <p:cNvPr id="4" name="Rectangle 3">
            <a:extLst>
              <a:ext uri="{FF2B5EF4-FFF2-40B4-BE49-F238E27FC236}">
                <a16:creationId xmlns:a16="http://schemas.microsoft.com/office/drawing/2014/main" id="{2C7AB702-B190-4B07-909C-8C13A95E9A58}"/>
              </a:ext>
            </a:extLst>
          </p:cNvPr>
          <p:cNvSpPr/>
          <p:nvPr/>
        </p:nvSpPr>
        <p:spPr>
          <a:xfrm>
            <a:off x="2706328" y="52508"/>
            <a:ext cx="5639236" cy="707886"/>
          </a:xfrm>
          <a:prstGeom prst="rect">
            <a:avLst/>
          </a:prstGeom>
        </p:spPr>
        <p:txBody>
          <a:bodyPr wrap="none">
            <a:spAutoFit/>
          </a:bodyPr>
          <a:lstStyle/>
          <a:p>
            <a:pPr lvl="0" defTabSz="914400" eaLnBrk="0" fontAlgn="base" hangingPunct="0">
              <a:spcBef>
                <a:spcPct val="0"/>
              </a:spcBef>
              <a:spcAft>
                <a:spcPct val="0"/>
              </a:spcAft>
              <a:tabLst>
                <a:tab pos="5311775" algn="r"/>
              </a:tabLst>
            </a:pPr>
            <a:r>
              <a:rPr lang="en-AU" altLang="zh-CN" sz="4000" b="1" dirty="0">
                <a:solidFill>
                  <a:schemeClr val="tx1">
                    <a:lumMod val="75000"/>
                  </a:schemeClr>
                </a:solidFill>
                <a:latin typeface="Arial Black" panose="020B0A04020102020204" pitchFamily="34" charset="0"/>
                <a:ea typeface="SimSun" panose="02010600030101010101" pitchFamily="2" charset="-122"/>
                <a:cs typeface="Times New Roman" panose="02020603050405020304" pitchFamily="18" charset="0"/>
              </a:rPr>
              <a:t>Objective functions</a:t>
            </a:r>
            <a:endParaRPr lang="en-US" altLang="zh-CN" sz="4000" dirty="0">
              <a:solidFill>
                <a:schemeClr val="tx1">
                  <a:lumMod val="75000"/>
                </a:schemeClr>
              </a:solidFill>
            </a:endParaRPr>
          </a:p>
        </p:txBody>
      </p:sp>
      <p:sp>
        <p:nvSpPr>
          <p:cNvPr id="9" name="Rectangle 8">
            <a:extLst>
              <a:ext uri="{FF2B5EF4-FFF2-40B4-BE49-F238E27FC236}">
                <a16:creationId xmlns:a16="http://schemas.microsoft.com/office/drawing/2014/main" id="{AA809F73-B9EB-4AFD-ABF7-1A08F0D44E9A}"/>
              </a:ext>
            </a:extLst>
          </p:cNvPr>
          <p:cNvSpPr/>
          <p:nvPr/>
        </p:nvSpPr>
        <p:spPr>
          <a:xfrm>
            <a:off x="0" y="4174035"/>
            <a:ext cx="12192000" cy="2677656"/>
          </a:xfrm>
          <a:prstGeom prst="rect">
            <a:avLst/>
          </a:prstGeom>
        </p:spPr>
        <p:txBody>
          <a:bodyPr wrap="square">
            <a:spAutoFit/>
          </a:bodyPr>
          <a:lstStyle/>
          <a:p>
            <a:pPr algn="just"/>
            <a:r>
              <a:rPr lang="en-US" sz="2400" b="1" dirty="0"/>
              <a:t>where, </a:t>
            </a:r>
          </a:p>
          <a:p>
            <a:pPr algn="just"/>
            <a:r>
              <a:rPr lang="en-US" sz="2400" b="1" i="1" dirty="0" err="1">
                <a:latin typeface="Calibri" panose="020F0502020204030204" pitchFamily="34" charset="0"/>
                <a:cs typeface="Calibri" panose="020F0502020204030204" pitchFamily="34" charset="0"/>
              </a:rPr>
              <a:t>P</a:t>
            </a:r>
            <a:r>
              <a:rPr lang="en-US" sz="2400" b="1" i="1" baseline="-25000" dirty="0" err="1">
                <a:latin typeface="Calibri" panose="020F0502020204030204" pitchFamily="34" charset="0"/>
                <a:cs typeface="Calibri" panose="020F0502020204030204" pitchFamily="34" charset="0"/>
              </a:rPr>
              <a:t>Loss</a:t>
            </a:r>
            <a:r>
              <a:rPr lang="en-US" sz="2400" b="1" i="1"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is the total real power loss to be minimized</a:t>
            </a:r>
          </a:p>
          <a:p>
            <a:pPr algn="just"/>
            <a:r>
              <a:rPr lang="en-US" sz="2400" b="1" i="1" dirty="0">
                <a:latin typeface="Calibri" panose="020F0502020204030204" pitchFamily="34" charset="0"/>
                <a:cs typeface="Calibri" panose="020F0502020204030204" pitchFamily="34" charset="0"/>
              </a:rPr>
              <a:t>P</a:t>
            </a:r>
            <a:r>
              <a:rPr lang="en-US" sz="2400" b="1" i="1" baseline="-25000" dirty="0">
                <a:latin typeface="Calibri" panose="020F0502020204030204" pitchFamily="34" charset="0"/>
                <a:cs typeface="Calibri" panose="020F0502020204030204" pitchFamily="34" charset="0"/>
              </a:rPr>
              <a:t>i</a:t>
            </a:r>
            <a:r>
              <a:rPr lang="en-US" sz="2400" b="1" dirty="0">
                <a:latin typeface="Calibri" panose="020F0502020204030204" pitchFamily="34" charset="0"/>
                <a:cs typeface="Calibri" panose="020F0502020204030204" pitchFamily="34" charset="0"/>
              </a:rPr>
              <a:t> and </a:t>
            </a:r>
            <a:r>
              <a:rPr lang="en-US" sz="2400" b="1" i="1" dirty="0">
                <a:latin typeface="Calibri" panose="020F0502020204030204" pitchFamily="34" charset="0"/>
                <a:cs typeface="Calibri" panose="020F0502020204030204" pitchFamily="34" charset="0"/>
              </a:rPr>
              <a:t>Q</a:t>
            </a:r>
            <a:r>
              <a:rPr lang="en-US" sz="2400" b="1" i="1" baseline="-25000" dirty="0">
                <a:latin typeface="Calibri" panose="020F0502020204030204" pitchFamily="34" charset="0"/>
                <a:cs typeface="Calibri" panose="020F0502020204030204" pitchFamily="34" charset="0"/>
              </a:rPr>
              <a:t>i</a:t>
            </a:r>
            <a:r>
              <a:rPr lang="en-US" sz="2400" b="1" dirty="0">
                <a:latin typeface="Calibri" panose="020F0502020204030204" pitchFamily="34" charset="0"/>
                <a:cs typeface="Calibri" panose="020F0502020204030204" pitchFamily="34" charset="0"/>
              </a:rPr>
              <a:t> are the net active and reactive power at bus </a:t>
            </a:r>
            <a:r>
              <a:rPr lang="en-US" sz="2400" b="1" i="1" dirty="0" err="1">
                <a:latin typeface="Calibri" panose="020F0502020204030204" pitchFamily="34" charset="0"/>
                <a:cs typeface="Calibri" panose="020F0502020204030204" pitchFamily="34" charset="0"/>
              </a:rPr>
              <a:t>i</a:t>
            </a:r>
            <a:endParaRPr lang="en-US" sz="2400" b="1" dirty="0">
              <a:latin typeface="Calibri" panose="020F0502020204030204" pitchFamily="34" charset="0"/>
              <a:cs typeface="Calibri" panose="020F0502020204030204" pitchFamily="34" charset="0"/>
            </a:endParaRPr>
          </a:p>
          <a:p>
            <a:pPr algn="just"/>
            <a:r>
              <a:rPr lang="en-US" sz="2400" b="1" i="1" dirty="0">
                <a:latin typeface="Calibri" panose="020F0502020204030204" pitchFamily="34" charset="0"/>
                <a:cs typeface="Calibri" panose="020F0502020204030204" pitchFamily="34" charset="0"/>
              </a:rPr>
              <a:t>V</a:t>
            </a:r>
            <a:r>
              <a:rPr lang="en-US" sz="2400" b="1" i="1" baseline="-25000" dirty="0">
                <a:latin typeface="Calibri" panose="020F0502020204030204" pitchFamily="34" charset="0"/>
                <a:cs typeface="Calibri" panose="020F0502020204030204" pitchFamily="34" charset="0"/>
              </a:rPr>
              <a:t>i</a:t>
            </a:r>
            <a:r>
              <a:rPr lang="en-US" sz="2400" b="1" dirty="0">
                <a:latin typeface="Calibri" panose="020F0502020204030204" pitchFamily="34" charset="0"/>
                <a:cs typeface="Calibri" panose="020F0502020204030204" pitchFamily="34" charset="0"/>
              </a:rPr>
              <a:t> and </a:t>
            </a:r>
            <a:r>
              <a:rPr lang="en-US" sz="2400" b="1" i="1" dirty="0" err="1">
                <a:latin typeface="Calibri" panose="020F0502020204030204" pitchFamily="34" charset="0"/>
                <a:cs typeface="Calibri" panose="020F0502020204030204" pitchFamily="34" charset="0"/>
              </a:rPr>
              <a:t>V</a:t>
            </a:r>
            <a:r>
              <a:rPr lang="en-US" sz="2400" b="1" i="1" baseline="-25000" dirty="0" err="1">
                <a:latin typeface="Calibri" panose="020F0502020204030204" pitchFamily="34" charset="0"/>
                <a:cs typeface="Calibri" panose="020F0502020204030204" pitchFamily="34" charset="0"/>
              </a:rPr>
              <a:t>j</a:t>
            </a:r>
            <a:r>
              <a:rPr lang="en-US" sz="2400" b="1" dirty="0">
                <a:latin typeface="Calibri" panose="020F0502020204030204" pitchFamily="34" charset="0"/>
                <a:cs typeface="Calibri" panose="020F0502020204030204" pitchFamily="34" charset="0"/>
              </a:rPr>
              <a:t> are the voltage magnitudes at buses </a:t>
            </a:r>
            <a:r>
              <a:rPr lang="en-US" sz="2400" b="1" i="1" dirty="0" err="1">
                <a:latin typeface="Calibri" panose="020F0502020204030204" pitchFamily="34" charset="0"/>
                <a:cs typeface="Calibri" panose="020F0502020204030204" pitchFamily="34" charset="0"/>
              </a:rPr>
              <a:t>i</a:t>
            </a:r>
            <a:r>
              <a:rPr lang="en-US" sz="2400" b="1" dirty="0">
                <a:latin typeface="Calibri" panose="020F0502020204030204" pitchFamily="34" charset="0"/>
                <a:cs typeface="Calibri" panose="020F0502020204030204" pitchFamily="34" charset="0"/>
              </a:rPr>
              <a:t> and </a:t>
            </a:r>
            <a:r>
              <a:rPr lang="en-US" sz="2400" b="1" i="1" dirty="0">
                <a:latin typeface="Calibri" panose="020F0502020204030204" pitchFamily="34" charset="0"/>
                <a:cs typeface="Calibri" panose="020F0502020204030204" pitchFamily="34" charset="0"/>
              </a:rPr>
              <a:t>j</a:t>
            </a:r>
            <a:endParaRPr lang="en-US" sz="2400" b="1" dirty="0">
              <a:latin typeface="Calibri" panose="020F0502020204030204" pitchFamily="34" charset="0"/>
              <a:cs typeface="Calibri" panose="020F0502020204030204" pitchFamily="34" charset="0"/>
            </a:endParaRPr>
          </a:p>
          <a:p>
            <a:pPr algn="just"/>
            <a:r>
              <a:rPr lang="en-US" sz="2400" b="1" i="1" dirty="0" err="1">
                <a:latin typeface="Calibri" panose="020F0502020204030204" pitchFamily="34" charset="0"/>
                <a:cs typeface="Calibri" panose="020F0502020204030204" pitchFamily="34" charset="0"/>
              </a:rPr>
              <a:t>δ</a:t>
            </a:r>
            <a:r>
              <a:rPr lang="en-US" sz="2400" b="1" i="1" baseline="-25000" dirty="0" err="1">
                <a:latin typeface="Calibri" panose="020F0502020204030204" pitchFamily="34" charset="0"/>
                <a:cs typeface="Calibri" panose="020F0502020204030204" pitchFamily="34" charset="0"/>
              </a:rPr>
              <a:t>i</a:t>
            </a:r>
            <a:r>
              <a:rPr lang="en-US" sz="2400" b="1" i="1"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and</a:t>
            </a:r>
            <a:r>
              <a:rPr lang="en-US" sz="2400" b="1" i="1" dirty="0">
                <a:latin typeface="Calibri" panose="020F0502020204030204" pitchFamily="34" charset="0"/>
                <a:cs typeface="Calibri" panose="020F0502020204030204" pitchFamily="34" charset="0"/>
              </a:rPr>
              <a:t> </a:t>
            </a:r>
            <a:r>
              <a:rPr lang="en-US" sz="2400" b="1" i="1" dirty="0" err="1">
                <a:latin typeface="Calibri" panose="020F0502020204030204" pitchFamily="34" charset="0"/>
                <a:cs typeface="Calibri" panose="020F0502020204030204" pitchFamily="34" charset="0"/>
              </a:rPr>
              <a:t>δ</a:t>
            </a:r>
            <a:r>
              <a:rPr lang="en-US" sz="2400" b="1" baseline="-25000" dirty="0" err="1">
                <a:latin typeface="Calibri" panose="020F0502020204030204" pitchFamily="34" charset="0"/>
                <a:cs typeface="Calibri" panose="020F0502020204030204" pitchFamily="34" charset="0"/>
              </a:rPr>
              <a:t>j</a:t>
            </a:r>
            <a:r>
              <a:rPr lang="en-US" sz="2400" b="1" dirty="0">
                <a:latin typeface="Calibri" panose="020F0502020204030204" pitchFamily="34" charset="0"/>
                <a:cs typeface="Calibri" panose="020F0502020204030204" pitchFamily="34" charset="0"/>
              </a:rPr>
              <a:t> are the phase angle of the voltages at buses </a:t>
            </a:r>
            <a:r>
              <a:rPr lang="en-US" sz="2400" b="1" i="1" dirty="0" err="1">
                <a:latin typeface="Calibri" panose="020F0502020204030204" pitchFamily="34" charset="0"/>
                <a:cs typeface="Calibri" panose="020F0502020204030204" pitchFamily="34" charset="0"/>
              </a:rPr>
              <a:t>i</a:t>
            </a:r>
            <a:r>
              <a:rPr lang="en-US" sz="2400" b="1" dirty="0">
                <a:latin typeface="Calibri" panose="020F0502020204030204" pitchFamily="34" charset="0"/>
                <a:cs typeface="Calibri" panose="020F0502020204030204" pitchFamily="34" charset="0"/>
              </a:rPr>
              <a:t> and </a:t>
            </a:r>
            <a:r>
              <a:rPr lang="en-US" sz="2400" b="1" i="1" dirty="0">
                <a:latin typeface="Calibri" panose="020F0502020204030204" pitchFamily="34" charset="0"/>
                <a:cs typeface="Calibri" panose="020F0502020204030204" pitchFamily="34" charset="0"/>
              </a:rPr>
              <a:t>j</a:t>
            </a:r>
            <a:endParaRPr lang="en-US" sz="2400" b="1" dirty="0">
              <a:latin typeface="Calibri" panose="020F0502020204030204" pitchFamily="34" charset="0"/>
              <a:cs typeface="Calibri" panose="020F0502020204030204" pitchFamily="34" charset="0"/>
            </a:endParaRPr>
          </a:p>
          <a:p>
            <a:pPr algn="just"/>
            <a:r>
              <a:rPr lang="en-US" sz="2400" b="1" i="1" dirty="0" err="1">
                <a:latin typeface="Calibri" panose="020F0502020204030204" pitchFamily="34" charset="0"/>
                <a:cs typeface="Calibri" panose="020F0502020204030204" pitchFamily="34" charset="0"/>
              </a:rPr>
              <a:t>R</a:t>
            </a:r>
            <a:r>
              <a:rPr lang="en-US" sz="2400" b="1" i="1" baseline="-25000" dirty="0" err="1">
                <a:latin typeface="Calibri" panose="020F0502020204030204" pitchFamily="34" charset="0"/>
                <a:cs typeface="Calibri" panose="020F0502020204030204" pitchFamily="34" charset="0"/>
              </a:rPr>
              <a:t>ij</a:t>
            </a:r>
            <a:r>
              <a:rPr lang="en-US" sz="2400" b="1" dirty="0">
                <a:latin typeface="Calibri" panose="020F0502020204030204" pitchFamily="34" charset="0"/>
                <a:cs typeface="Calibri" panose="020F0502020204030204" pitchFamily="34" charset="0"/>
              </a:rPr>
              <a:t> is the line resistance between buses </a:t>
            </a:r>
            <a:r>
              <a:rPr lang="en-US" sz="2400" b="1" i="1" dirty="0" err="1">
                <a:latin typeface="Calibri" panose="020F0502020204030204" pitchFamily="34" charset="0"/>
                <a:cs typeface="Calibri" panose="020F0502020204030204" pitchFamily="34" charset="0"/>
              </a:rPr>
              <a:t>i</a:t>
            </a:r>
            <a:r>
              <a:rPr lang="en-US" sz="2400" b="1" dirty="0">
                <a:latin typeface="Calibri" panose="020F0502020204030204" pitchFamily="34" charset="0"/>
                <a:cs typeface="Calibri" panose="020F0502020204030204" pitchFamily="34" charset="0"/>
              </a:rPr>
              <a:t> and </a:t>
            </a:r>
            <a:r>
              <a:rPr lang="en-US" sz="2400" b="1" i="1" dirty="0">
                <a:latin typeface="Calibri" panose="020F0502020204030204" pitchFamily="34" charset="0"/>
                <a:cs typeface="Calibri" panose="020F0502020204030204" pitchFamily="34" charset="0"/>
              </a:rPr>
              <a:t>j</a:t>
            </a:r>
            <a:endParaRPr lang="en-US" sz="2400" b="1" dirty="0">
              <a:latin typeface="Calibri" panose="020F0502020204030204" pitchFamily="34" charset="0"/>
              <a:cs typeface="Calibri" panose="020F0502020204030204" pitchFamily="34" charset="0"/>
            </a:endParaRPr>
          </a:p>
          <a:p>
            <a:pPr algn="just"/>
            <a:r>
              <a:rPr lang="en-US" sz="2400" b="1" i="1" dirty="0" err="1">
                <a:latin typeface="Calibri" panose="020F0502020204030204" pitchFamily="34" charset="0"/>
                <a:cs typeface="Calibri" panose="020F0502020204030204" pitchFamily="34" charset="0"/>
              </a:rPr>
              <a:t>N</a:t>
            </a:r>
            <a:r>
              <a:rPr lang="en-US" sz="2400" b="1" i="1" baseline="-25000" dirty="0" err="1">
                <a:latin typeface="Calibri" panose="020F0502020204030204" pitchFamily="34" charset="0"/>
                <a:cs typeface="Calibri" panose="020F0502020204030204" pitchFamily="34" charset="0"/>
              </a:rPr>
              <a:t>b</a:t>
            </a:r>
            <a:r>
              <a:rPr lang="en-US" sz="2400" b="1" dirty="0">
                <a:latin typeface="Calibri" panose="020F0502020204030204" pitchFamily="34" charset="0"/>
                <a:cs typeface="Calibri" panose="020F0502020204030204" pitchFamily="34" charset="0"/>
              </a:rPr>
              <a:t> is the number of system buses.</a:t>
            </a:r>
            <a:endParaRPr lang="ar-EG" sz="2400" b="1" dirty="0">
              <a:latin typeface="Calibri" panose="020F0502020204030204" pitchFamily="34" charset="0"/>
            </a:endParaRP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BC74D21C-530D-4CDF-9D04-0E1BC1D28C94}"/>
                  </a:ext>
                </a:extLst>
              </p:cNvPr>
              <p:cNvSpPr/>
              <p:nvPr/>
            </p:nvSpPr>
            <p:spPr>
              <a:xfrm>
                <a:off x="1944079" y="3080507"/>
                <a:ext cx="7554802" cy="898644"/>
              </a:xfrm>
              <a:prstGeom prst="rect">
                <a:avLst/>
              </a:prstGeom>
              <a:solidFill>
                <a:schemeClr val="accent2">
                  <a:lumMod val="20000"/>
                  <a:lumOff val="80000"/>
                </a:schemeClr>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ar-EG" sz="2400" b="1" i="1">
                              <a:latin typeface="Cambria Math" panose="02040503050406030204" pitchFamily="18" charset="0"/>
                              <a:cs typeface="Calibri" panose="020F0502020204030204" pitchFamily="34" charset="0"/>
                            </a:rPr>
                          </m:ctrlPr>
                        </m:sSubPr>
                        <m:e>
                          <m:r>
                            <a:rPr lang="ar-EG" sz="2400" b="1">
                              <a:latin typeface="Cambria Math" panose="02040503050406030204" pitchFamily="18" charset="0"/>
                              <a:cs typeface="Calibri" panose="020F0502020204030204" pitchFamily="34" charset="0"/>
                            </a:rPr>
                            <m:t>𝛼</m:t>
                          </m:r>
                        </m:e>
                        <m:sub>
                          <m:r>
                            <a:rPr lang="ar-EG" sz="2400" b="1">
                              <a:latin typeface="Cambria Math" panose="02040503050406030204" pitchFamily="18" charset="0"/>
                              <a:cs typeface="Calibri" panose="020F0502020204030204" pitchFamily="34" charset="0"/>
                            </a:rPr>
                            <m:t>𝑖𝑗</m:t>
                          </m:r>
                        </m:sub>
                      </m:sSub>
                      <m:r>
                        <a:rPr lang="ar-EG" sz="2400" b="1">
                          <a:latin typeface="Cambria Math" panose="02040503050406030204" pitchFamily="18" charset="0"/>
                          <a:cs typeface="Calibri" panose="020F0502020204030204" pitchFamily="34" charset="0"/>
                        </a:rPr>
                        <m:t>=</m:t>
                      </m:r>
                      <m:f>
                        <m:fPr>
                          <m:ctrlPr>
                            <a:rPr lang="ar-EG" sz="2400" b="1" i="1">
                              <a:latin typeface="Cambria Math" panose="02040503050406030204" pitchFamily="18" charset="0"/>
                              <a:cs typeface="Calibri" panose="020F0502020204030204" pitchFamily="34" charset="0"/>
                            </a:rPr>
                          </m:ctrlPr>
                        </m:fPr>
                        <m:num>
                          <m:sSub>
                            <m:sSubPr>
                              <m:ctrlPr>
                                <a:rPr lang="ar-EG" sz="2400" b="1" i="1">
                                  <a:latin typeface="Cambria Math" panose="02040503050406030204" pitchFamily="18" charset="0"/>
                                  <a:cs typeface="Calibri" panose="020F0502020204030204" pitchFamily="34" charset="0"/>
                                </a:rPr>
                              </m:ctrlPr>
                            </m:sSubPr>
                            <m:e>
                              <m:r>
                                <a:rPr lang="ar-EG" sz="2400" b="1">
                                  <a:latin typeface="Cambria Math" panose="02040503050406030204" pitchFamily="18" charset="0"/>
                                  <a:cs typeface="Calibri" panose="020F0502020204030204" pitchFamily="34" charset="0"/>
                                </a:rPr>
                                <m:t>𝑅</m:t>
                              </m:r>
                            </m:e>
                            <m:sub>
                              <m:r>
                                <a:rPr lang="ar-EG" sz="2400" b="1">
                                  <a:latin typeface="Cambria Math" panose="02040503050406030204" pitchFamily="18" charset="0"/>
                                  <a:cs typeface="Calibri" panose="020F0502020204030204" pitchFamily="34" charset="0"/>
                                </a:rPr>
                                <m:t>𝑖𝑗</m:t>
                              </m:r>
                            </m:sub>
                          </m:sSub>
                        </m:num>
                        <m:den>
                          <m:sSub>
                            <m:sSubPr>
                              <m:ctrlPr>
                                <a:rPr lang="ar-EG" sz="2400" b="1" i="1">
                                  <a:latin typeface="Cambria Math" panose="02040503050406030204" pitchFamily="18" charset="0"/>
                                  <a:cs typeface="Calibri" panose="020F0502020204030204" pitchFamily="34" charset="0"/>
                                </a:rPr>
                              </m:ctrlPr>
                            </m:sSubPr>
                            <m:e>
                              <m:r>
                                <a:rPr lang="ar-EG" sz="2400" b="1">
                                  <a:latin typeface="Cambria Math" panose="02040503050406030204" pitchFamily="18" charset="0"/>
                                  <a:cs typeface="Calibri" panose="020F0502020204030204" pitchFamily="34" charset="0"/>
                                </a:rPr>
                                <m:t>𝑉</m:t>
                              </m:r>
                            </m:e>
                            <m:sub>
                              <m:r>
                                <a:rPr lang="ar-EG" sz="2400" b="1">
                                  <a:latin typeface="Cambria Math" panose="02040503050406030204" pitchFamily="18" charset="0"/>
                                  <a:cs typeface="Calibri" panose="020F0502020204030204" pitchFamily="34" charset="0"/>
                                </a:rPr>
                                <m:t>𝑖</m:t>
                              </m:r>
                            </m:sub>
                          </m:sSub>
                          <m:sSub>
                            <m:sSubPr>
                              <m:ctrlPr>
                                <a:rPr lang="ar-EG" sz="2400" b="1" i="1">
                                  <a:latin typeface="Cambria Math" panose="02040503050406030204" pitchFamily="18" charset="0"/>
                                  <a:cs typeface="Calibri" panose="020F0502020204030204" pitchFamily="34" charset="0"/>
                                </a:rPr>
                              </m:ctrlPr>
                            </m:sSubPr>
                            <m:e>
                              <m:r>
                                <a:rPr lang="ar-EG" sz="2400" b="1">
                                  <a:latin typeface="Cambria Math" panose="02040503050406030204" pitchFamily="18" charset="0"/>
                                  <a:cs typeface="Calibri" panose="020F0502020204030204" pitchFamily="34" charset="0"/>
                                </a:rPr>
                                <m:t>𝑉</m:t>
                              </m:r>
                            </m:e>
                            <m:sub>
                              <m:r>
                                <a:rPr lang="ar-EG" sz="2400" b="1">
                                  <a:latin typeface="Cambria Math" panose="02040503050406030204" pitchFamily="18" charset="0"/>
                                  <a:cs typeface="Calibri" panose="020F0502020204030204" pitchFamily="34" charset="0"/>
                                </a:rPr>
                                <m:t>𝑗</m:t>
                              </m:r>
                            </m:sub>
                          </m:sSub>
                        </m:den>
                      </m:f>
                      <m:r>
                        <m:rPr>
                          <m:sty m:val="p"/>
                        </m:rPr>
                        <a:rPr lang="ar-EG" sz="2400" b="1">
                          <a:latin typeface="Cambria Math" panose="02040503050406030204" pitchFamily="18" charset="0"/>
                          <a:cs typeface="Calibri" panose="020F0502020204030204" pitchFamily="34" charset="0"/>
                        </a:rPr>
                        <m:t>cos</m:t>
                      </m:r>
                      <m:d>
                        <m:dPr>
                          <m:ctrlPr>
                            <a:rPr lang="ar-EG" sz="2400" b="1" i="1">
                              <a:latin typeface="Cambria Math" panose="02040503050406030204" pitchFamily="18" charset="0"/>
                              <a:cs typeface="Calibri" panose="020F0502020204030204" pitchFamily="34" charset="0"/>
                            </a:rPr>
                          </m:ctrlPr>
                        </m:dPr>
                        <m:e>
                          <m:sSub>
                            <m:sSubPr>
                              <m:ctrlPr>
                                <a:rPr lang="ar-EG" sz="2400" b="1" i="1">
                                  <a:latin typeface="Cambria Math" panose="02040503050406030204" pitchFamily="18" charset="0"/>
                                  <a:cs typeface="Calibri" panose="020F0502020204030204" pitchFamily="34" charset="0"/>
                                </a:rPr>
                              </m:ctrlPr>
                            </m:sSubPr>
                            <m:e>
                              <m:r>
                                <a:rPr lang="ar-EG" sz="2400" b="1">
                                  <a:latin typeface="Cambria Math" panose="02040503050406030204" pitchFamily="18" charset="0"/>
                                  <a:cs typeface="Calibri" panose="020F0502020204030204" pitchFamily="34" charset="0"/>
                                </a:rPr>
                                <m:t>𝛿</m:t>
                              </m:r>
                            </m:e>
                            <m:sub>
                              <m:r>
                                <a:rPr lang="ar-EG" sz="2400" b="1">
                                  <a:latin typeface="Cambria Math" panose="02040503050406030204" pitchFamily="18" charset="0"/>
                                  <a:cs typeface="Calibri" panose="020F0502020204030204" pitchFamily="34" charset="0"/>
                                </a:rPr>
                                <m:t>𝑖</m:t>
                              </m:r>
                            </m:sub>
                          </m:sSub>
                          <m:r>
                            <a:rPr lang="ar-EG" sz="2400" b="1">
                              <a:latin typeface="Cambria Math" panose="02040503050406030204" pitchFamily="18" charset="0"/>
                              <a:cs typeface="Calibri" panose="020F0502020204030204" pitchFamily="34" charset="0"/>
                            </a:rPr>
                            <m:t>−</m:t>
                          </m:r>
                          <m:sSub>
                            <m:sSubPr>
                              <m:ctrlPr>
                                <a:rPr lang="ar-EG" sz="2400" b="1" i="1">
                                  <a:latin typeface="Cambria Math" panose="02040503050406030204" pitchFamily="18" charset="0"/>
                                  <a:cs typeface="Calibri" panose="020F0502020204030204" pitchFamily="34" charset="0"/>
                                </a:rPr>
                              </m:ctrlPr>
                            </m:sSubPr>
                            <m:e>
                              <m:r>
                                <a:rPr lang="ar-EG" sz="2400" b="1">
                                  <a:latin typeface="Cambria Math" panose="02040503050406030204" pitchFamily="18" charset="0"/>
                                  <a:cs typeface="Calibri" panose="020F0502020204030204" pitchFamily="34" charset="0"/>
                                </a:rPr>
                                <m:t>𝛿</m:t>
                              </m:r>
                            </m:e>
                            <m:sub>
                              <m:r>
                                <a:rPr lang="ar-EG" sz="2400" b="1">
                                  <a:latin typeface="Cambria Math" panose="02040503050406030204" pitchFamily="18" charset="0"/>
                                  <a:cs typeface="Calibri" panose="020F0502020204030204" pitchFamily="34" charset="0"/>
                                </a:rPr>
                                <m:t>𝑗</m:t>
                              </m:r>
                            </m:sub>
                          </m:sSub>
                        </m:e>
                      </m:d>
                      <m:r>
                        <a:rPr lang="ar-EG" sz="2400" b="1">
                          <a:latin typeface="Cambria Math" panose="02040503050406030204" pitchFamily="18" charset="0"/>
                          <a:cs typeface="Calibri" panose="020F0502020204030204" pitchFamily="34" charset="0"/>
                        </a:rPr>
                        <m:t>,      </m:t>
                      </m:r>
                      <m:sSub>
                        <m:sSubPr>
                          <m:ctrlPr>
                            <a:rPr lang="ar-EG" sz="2400" b="1" i="1">
                              <a:latin typeface="Cambria Math" panose="02040503050406030204" pitchFamily="18" charset="0"/>
                              <a:cs typeface="Calibri" panose="020F0502020204030204" pitchFamily="34" charset="0"/>
                            </a:rPr>
                          </m:ctrlPr>
                        </m:sSubPr>
                        <m:e>
                          <m:r>
                            <a:rPr lang="ar-EG" sz="2400" b="1">
                              <a:latin typeface="Cambria Math" panose="02040503050406030204" pitchFamily="18" charset="0"/>
                              <a:cs typeface="Calibri" panose="020F0502020204030204" pitchFamily="34" charset="0"/>
                            </a:rPr>
                            <m:t>𝛽</m:t>
                          </m:r>
                        </m:e>
                        <m:sub>
                          <m:r>
                            <a:rPr lang="ar-EG" sz="2400" b="1">
                              <a:latin typeface="Cambria Math" panose="02040503050406030204" pitchFamily="18" charset="0"/>
                              <a:cs typeface="Calibri" panose="020F0502020204030204" pitchFamily="34" charset="0"/>
                            </a:rPr>
                            <m:t>𝑖𝑗</m:t>
                          </m:r>
                        </m:sub>
                      </m:sSub>
                      <m:r>
                        <a:rPr lang="ar-EG" sz="2400" b="1">
                          <a:latin typeface="Cambria Math" panose="02040503050406030204" pitchFamily="18" charset="0"/>
                          <a:cs typeface="Calibri" panose="020F0502020204030204" pitchFamily="34" charset="0"/>
                        </a:rPr>
                        <m:t>=</m:t>
                      </m:r>
                      <m:f>
                        <m:fPr>
                          <m:ctrlPr>
                            <a:rPr lang="ar-EG" sz="2400" b="1" i="1">
                              <a:latin typeface="Cambria Math" panose="02040503050406030204" pitchFamily="18" charset="0"/>
                              <a:cs typeface="Calibri" panose="020F0502020204030204" pitchFamily="34" charset="0"/>
                            </a:rPr>
                          </m:ctrlPr>
                        </m:fPr>
                        <m:num>
                          <m:sSub>
                            <m:sSubPr>
                              <m:ctrlPr>
                                <a:rPr lang="ar-EG" sz="2400" b="1" i="1">
                                  <a:latin typeface="Cambria Math" panose="02040503050406030204" pitchFamily="18" charset="0"/>
                                  <a:cs typeface="Calibri" panose="020F0502020204030204" pitchFamily="34" charset="0"/>
                                </a:rPr>
                              </m:ctrlPr>
                            </m:sSubPr>
                            <m:e>
                              <m:r>
                                <a:rPr lang="ar-EG" sz="2400" b="1">
                                  <a:latin typeface="Cambria Math" panose="02040503050406030204" pitchFamily="18" charset="0"/>
                                  <a:cs typeface="Calibri" panose="020F0502020204030204" pitchFamily="34" charset="0"/>
                                </a:rPr>
                                <m:t>𝑅</m:t>
                              </m:r>
                            </m:e>
                            <m:sub>
                              <m:r>
                                <a:rPr lang="ar-EG" sz="2400" b="1">
                                  <a:latin typeface="Cambria Math" panose="02040503050406030204" pitchFamily="18" charset="0"/>
                                  <a:cs typeface="Calibri" panose="020F0502020204030204" pitchFamily="34" charset="0"/>
                                </a:rPr>
                                <m:t>𝑖𝑗</m:t>
                              </m:r>
                            </m:sub>
                          </m:sSub>
                        </m:num>
                        <m:den>
                          <m:sSub>
                            <m:sSubPr>
                              <m:ctrlPr>
                                <a:rPr lang="ar-EG" sz="2400" b="1" i="1">
                                  <a:latin typeface="Cambria Math" panose="02040503050406030204" pitchFamily="18" charset="0"/>
                                  <a:cs typeface="Calibri" panose="020F0502020204030204" pitchFamily="34" charset="0"/>
                                </a:rPr>
                              </m:ctrlPr>
                            </m:sSubPr>
                            <m:e>
                              <m:r>
                                <a:rPr lang="ar-EG" sz="2400" b="1">
                                  <a:latin typeface="Cambria Math" panose="02040503050406030204" pitchFamily="18" charset="0"/>
                                  <a:cs typeface="Calibri" panose="020F0502020204030204" pitchFamily="34" charset="0"/>
                                </a:rPr>
                                <m:t>𝑉</m:t>
                              </m:r>
                            </m:e>
                            <m:sub>
                              <m:r>
                                <a:rPr lang="ar-EG" sz="2400" b="1">
                                  <a:latin typeface="Cambria Math" panose="02040503050406030204" pitchFamily="18" charset="0"/>
                                  <a:cs typeface="Calibri" panose="020F0502020204030204" pitchFamily="34" charset="0"/>
                                </a:rPr>
                                <m:t>𝑖</m:t>
                              </m:r>
                            </m:sub>
                          </m:sSub>
                          <m:sSub>
                            <m:sSubPr>
                              <m:ctrlPr>
                                <a:rPr lang="ar-EG" sz="2400" b="1" i="1">
                                  <a:latin typeface="Cambria Math" panose="02040503050406030204" pitchFamily="18" charset="0"/>
                                  <a:cs typeface="Calibri" panose="020F0502020204030204" pitchFamily="34" charset="0"/>
                                </a:rPr>
                              </m:ctrlPr>
                            </m:sSubPr>
                            <m:e>
                              <m:r>
                                <a:rPr lang="ar-EG" sz="2400" b="1">
                                  <a:latin typeface="Cambria Math" panose="02040503050406030204" pitchFamily="18" charset="0"/>
                                  <a:cs typeface="Calibri" panose="020F0502020204030204" pitchFamily="34" charset="0"/>
                                </a:rPr>
                                <m:t>𝑉</m:t>
                              </m:r>
                            </m:e>
                            <m:sub>
                              <m:r>
                                <a:rPr lang="ar-EG" sz="2400" b="1">
                                  <a:latin typeface="Cambria Math" panose="02040503050406030204" pitchFamily="18" charset="0"/>
                                  <a:cs typeface="Calibri" panose="020F0502020204030204" pitchFamily="34" charset="0"/>
                                </a:rPr>
                                <m:t>𝑗</m:t>
                              </m:r>
                            </m:sub>
                          </m:sSub>
                        </m:den>
                      </m:f>
                      <m:r>
                        <m:rPr>
                          <m:sty m:val="p"/>
                        </m:rPr>
                        <a:rPr lang="ar-EG" sz="2400" b="1">
                          <a:latin typeface="Cambria Math" panose="02040503050406030204" pitchFamily="18" charset="0"/>
                          <a:cs typeface="Calibri" panose="020F0502020204030204" pitchFamily="34" charset="0"/>
                        </a:rPr>
                        <m:t>sin</m:t>
                      </m:r>
                      <m:d>
                        <m:dPr>
                          <m:ctrlPr>
                            <a:rPr lang="ar-EG" sz="2400" b="1" i="1">
                              <a:latin typeface="Cambria Math" panose="02040503050406030204" pitchFamily="18" charset="0"/>
                              <a:cs typeface="Calibri" panose="020F0502020204030204" pitchFamily="34" charset="0"/>
                            </a:rPr>
                          </m:ctrlPr>
                        </m:dPr>
                        <m:e>
                          <m:sSub>
                            <m:sSubPr>
                              <m:ctrlPr>
                                <a:rPr lang="ar-EG" sz="2400" b="1" i="1">
                                  <a:latin typeface="Cambria Math" panose="02040503050406030204" pitchFamily="18" charset="0"/>
                                  <a:cs typeface="Calibri" panose="020F0502020204030204" pitchFamily="34" charset="0"/>
                                </a:rPr>
                              </m:ctrlPr>
                            </m:sSubPr>
                            <m:e>
                              <m:r>
                                <a:rPr lang="ar-EG" sz="2400" b="1">
                                  <a:latin typeface="Cambria Math" panose="02040503050406030204" pitchFamily="18" charset="0"/>
                                  <a:cs typeface="Calibri" panose="020F0502020204030204" pitchFamily="34" charset="0"/>
                                </a:rPr>
                                <m:t>𝛿</m:t>
                              </m:r>
                            </m:e>
                            <m:sub>
                              <m:r>
                                <a:rPr lang="ar-EG" sz="2400" b="1">
                                  <a:latin typeface="Cambria Math" panose="02040503050406030204" pitchFamily="18" charset="0"/>
                                  <a:cs typeface="Calibri" panose="020F0502020204030204" pitchFamily="34" charset="0"/>
                                </a:rPr>
                                <m:t>𝑖</m:t>
                              </m:r>
                            </m:sub>
                          </m:sSub>
                          <m:r>
                            <a:rPr lang="ar-EG" sz="2400" b="1">
                              <a:latin typeface="Cambria Math" panose="02040503050406030204" pitchFamily="18" charset="0"/>
                              <a:cs typeface="Calibri" panose="020F0502020204030204" pitchFamily="34" charset="0"/>
                            </a:rPr>
                            <m:t>−</m:t>
                          </m:r>
                          <m:sSub>
                            <m:sSubPr>
                              <m:ctrlPr>
                                <a:rPr lang="ar-EG" sz="2400" b="1" i="1">
                                  <a:latin typeface="Cambria Math" panose="02040503050406030204" pitchFamily="18" charset="0"/>
                                  <a:cs typeface="Calibri" panose="020F0502020204030204" pitchFamily="34" charset="0"/>
                                </a:rPr>
                              </m:ctrlPr>
                            </m:sSubPr>
                            <m:e>
                              <m:r>
                                <a:rPr lang="ar-EG" sz="2400" b="1">
                                  <a:latin typeface="Cambria Math" panose="02040503050406030204" pitchFamily="18" charset="0"/>
                                  <a:cs typeface="Calibri" panose="020F0502020204030204" pitchFamily="34" charset="0"/>
                                </a:rPr>
                                <m:t>𝛿</m:t>
                              </m:r>
                            </m:e>
                            <m:sub>
                              <m:r>
                                <a:rPr lang="ar-EG" sz="2400" b="1">
                                  <a:latin typeface="Cambria Math" panose="02040503050406030204" pitchFamily="18" charset="0"/>
                                  <a:cs typeface="Calibri" panose="020F0502020204030204" pitchFamily="34" charset="0"/>
                                </a:rPr>
                                <m:t>𝑗</m:t>
                              </m:r>
                            </m:sub>
                          </m:sSub>
                        </m:e>
                      </m:d>
                      <m:r>
                        <a:rPr lang="ar-EG" sz="2400" b="1">
                          <a:latin typeface="Cambria Math" panose="02040503050406030204" pitchFamily="18" charset="0"/>
                          <a:cs typeface="Calibri" panose="020F0502020204030204" pitchFamily="34" charset="0"/>
                        </a:rPr>
                        <m:t> </m:t>
                      </m:r>
                    </m:oMath>
                  </m:oMathPara>
                </a14:m>
                <a:endParaRPr lang="ar-EG" sz="2400" b="1" dirty="0">
                  <a:latin typeface="Calibri" panose="020F0502020204030204" pitchFamily="34" charset="0"/>
                  <a:cs typeface="Calibri" panose="020F0502020204030204" pitchFamily="34" charset="0"/>
                </a:endParaRPr>
              </a:p>
            </p:txBody>
          </p:sp>
        </mc:Choice>
        <mc:Fallback xmlns="">
          <p:sp>
            <p:nvSpPr>
              <p:cNvPr id="10" name="Rectangle 9">
                <a:extLst>
                  <a:ext uri="{FF2B5EF4-FFF2-40B4-BE49-F238E27FC236}">
                    <a16:creationId xmlns:a16="http://schemas.microsoft.com/office/drawing/2014/main" id="{BC74D21C-530D-4CDF-9D04-0E1BC1D28C94}"/>
                  </a:ext>
                </a:extLst>
              </p:cNvPr>
              <p:cNvSpPr>
                <a:spLocks noRot="1" noChangeAspect="1" noMove="1" noResize="1" noEditPoints="1" noAdjustHandles="1" noChangeArrowheads="1" noChangeShapeType="1" noTextEdit="1"/>
              </p:cNvSpPr>
              <p:nvPr/>
            </p:nvSpPr>
            <p:spPr>
              <a:xfrm>
                <a:off x="1944079" y="3080507"/>
                <a:ext cx="7554802" cy="898644"/>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31122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1000"/>
                                        <p:tgtEl>
                                          <p:spTgt spid="6">
                                            <p:txEl>
                                              <p:pRg st="0" end="0"/>
                                            </p:txEl>
                                          </p:spTgt>
                                        </p:tgtEl>
                                      </p:cBhvr>
                                    </p:animEffect>
                                    <p:anim calcmode="lin" valueType="num">
                                      <p:cBhvr>
                                        <p:cTn id="15"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WordArt 3">
            <a:extLst>
              <a:ext uri="{FF2B5EF4-FFF2-40B4-BE49-F238E27FC236}">
                <a16:creationId xmlns:a16="http://schemas.microsoft.com/office/drawing/2014/main" id="{4FB98854-D7BC-4394-B81C-293975D63218}"/>
              </a:ext>
            </a:extLst>
          </p:cNvPr>
          <p:cNvSpPr>
            <a:spLocks noChangeArrowheads="1" noChangeShapeType="1" noTextEdit="1"/>
          </p:cNvSpPr>
          <p:nvPr/>
        </p:nvSpPr>
        <p:spPr bwMode="auto">
          <a:xfrm>
            <a:off x="4047159" y="1532105"/>
            <a:ext cx="4689475" cy="593725"/>
          </a:xfrm>
          <a:prstGeom prst="rect">
            <a:avLst/>
          </a:prstGeom>
        </p:spPr>
        <p:txBody>
          <a:bodyPr wrap="none" fromWordArt="1">
            <a:prstTxWarp prst="textPlain">
              <a:avLst>
                <a:gd name="adj" fmla="val 50000"/>
              </a:avLst>
            </a:prstTxWarp>
          </a:bodyPr>
          <a:lstStyle/>
          <a:p>
            <a:pPr algn="ctr" rtl="0">
              <a:buNone/>
            </a:pPr>
            <a:endParaRPr lang="ar-EG" sz="3600" kern="10" spc="0" dirty="0">
              <a:ln w="19050">
                <a:solidFill>
                  <a:srgbClr val="99CCFF"/>
                </a:solidFill>
                <a:round/>
                <a:headEnd/>
                <a:tailEnd/>
              </a:ln>
              <a:solidFill>
                <a:srgbClr val="0066CC"/>
              </a:solidFill>
              <a:effectLst>
                <a:outerShdw dist="35921" dir="2700000" algn="ctr" rotWithShape="0">
                  <a:srgbClr val="990000"/>
                </a:outerShdw>
              </a:effectLst>
              <a:latin typeface="Impact" panose="020B0806030902050204" pitchFamily="34" charset="0"/>
            </a:endParaRPr>
          </a:p>
        </p:txBody>
      </p:sp>
      <p:sp>
        <p:nvSpPr>
          <p:cNvPr id="6" name="Rectangle 4">
            <a:extLst>
              <a:ext uri="{FF2B5EF4-FFF2-40B4-BE49-F238E27FC236}">
                <a16:creationId xmlns:a16="http://schemas.microsoft.com/office/drawing/2014/main" id="{E4FE2A68-21EE-4BE4-A2DD-C9C0040FC1D6}"/>
              </a:ext>
            </a:extLst>
          </p:cNvPr>
          <p:cNvSpPr>
            <a:spLocks noChangeArrowheads="1"/>
          </p:cNvSpPr>
          <p:nvPr/>
        </p:nvSpPr>
        <p:spPr bwMode="auto">
          <a:xfrm>
            <a:off x="73076" y="760394"/>
            <a:ext cx="123415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311775" algn="r"/>
              </a:tabLst>
              <a:defRPr>
                <a:solidFill>
                  <a:schemeClr val="tx1"/>
                </a:solidFill>
                <a:latin typeface="Arial" panose="020B0604020202020204" pitchFamily="34" charset="0"/>
              </a:defRPr>
            </a:lvl1pPr>
            <a:lvl2pPr eaLnBrk="0" fontAlgn="base" hangingPunct="0">
              <a:spcBef>
                <a:spcPct val="0"/>
              </a:spcBef>
              <a:spcAft>
                <a:spcPct val="0"/>
              </a:spcAft>
              <a:tabLst>
                <a:tab pos="5311775" algn="r"/>
              </a:tabLst>
              <a:defRPr>
                <a:solidFill>
                  <a:schemeClr val="tx1"/>
                </a:solidFill>
                <a:latin typeface="Arial" panose="020B0604020202020204" pitchFamily="34" charset="0"/>
              </a:defRPr>
            </a:lvl2pPr>
            <a:lvl3pPr eaLnBrk="0" fontAlgn="base" hangingPunct="0">
              <a:spcBef>
                <a:spcPct val="0"/>
              </a:spcBef>
              <a:spcAft>
                <a:spcPct val="0"/>
              </a:spcAft>
              <a:tabLst>
                <a:tab pos="5311775" algn="r"/>
              </a:tabLst>
              <a:defRPr>
                <a:solidFill>
                  <a:schemeClr val="tx1"/>
                </a:solidFill>
                <a:latin typeface="Arial" panose="020B0604020202020204" pitchFamily="34" charset="0"/>
              </a:defRPr>
            </a:lvl3pPr>
            <a:lvl4pPr eaLnBrk="0" fontAlgn="base" hangingPunct="0">
              <a:spcBef>
                <a:spcPct val="0"/>
              </a:spcBef>
              <a:spcAft>
                <a:spcPct val="0"/>
              </a:spcAft>
              <a:tabLst>
                <a:tab pos="5311775" algn="r"/>
              </a:tabLst>
              <a:defRPr>
                <a:solidFill>
                  <a:schemeClr val="tx1"/>
                </a:solidFill>
                <a:latin typeface="Arial" panose="020B0604020202020204" pitchFamily="34" charset="0"/>
              </a:defRPr>
            </a:lvl4pPr>
            <a:lvl5pPr eaLnBrk="0" fontAlgn="base" hangingPunct="0">
              <a:spcBef>
                <a:spcPct val="0"/>
              </a:spcBef>
              <a:spcAft>
                <a:spcPct val="0"/>
              </a:spcAft>
              <a:tabLst>
                <a:tab pos="5311775" algn="r"/>
              </a:tabLst>
              <a:defRPr>
                <a:solidFill>
                  <a:schemeClr val="tx1"/>
                </a:solidFill>
                <a:latin typeface="Arial" panose="020B0604020202020204" pitchFamily="34" charset="0"/>
              </a:defRPr>
            </a:lvl5pPr>
            <a:lvl6pPr eaLnBrk="0" fontAlgn="base" hangingPunct="0">
              <a:spcBef>
                <a:spcPct val="0"/>
              </a:spcBef>
              <a:spcAft>
                <a:spcPct val="0"/>
              </a:spcAft>
              <a:tabLst>
                <a:tab pos="5311775" algn="r"/>
              </a:tabLst>
              <a:defRPr>
                <a:solidFill>
                  <a:schemeClr val="tx1"/>
                </a:solidFill>
                <a:latin typeface="Arial" panose="020B0604020202020204" pitchFamily="34" charset="0"/>
              </a:defRPr>
            </a:lvl6pPr>
            <a:lvl7pPr eaLnBrk="0" fontAlgn="base" hangingPunct="0">
              <a:spcBef>
                <a:spcPct val="0"/>
              </a:spcBef>
              <a:spcAft>
                <a:spcPct val="0"/>
              </a:spcAft>
              <a:tabLst>
                <a:tab pos="5311775" algn="r"/>
              </a:tabLst>
              <a:defRPr>
                <a:solidFill>
                  <a:schemeClr val="tx1"/>
                </a:solidFill>
                <a:latin typeface="Arial" panose="020B0604020202020204" pitchFamily="34" charset="0"/>
              </a:defRPr>
            </a:lvl7pPr>
            <a:lvl8pPr eaLnBrk="0" fontAlgn="base" hangingPunct="0">
              <a:spcBef>
                <a:spcPct val="0"/>
              </a:spcBef>
              <a:spcAft>
                <a:spcPct val="0"/>
              </a:spcAft>
              <a:tabLst>
                <a:tab pos="5311775" algn="r"/>
              </a:tabLst>
              <a:defRPr>
                <a:solidFill>
                  <a:schemeClr val="tx1"/>
                </a:solidFill>
                <a:latin typeface="Arial" panose="020B0604020202020204" pitchFamily="34" charset="0"/>
              </a:defRPr>
            </a:lvl8pPr>
            <a:lvl9pPr eaLnBrk="0" fontAlgn="base" hangingPunct="0">
              <a:spcBef>
                <a:spcPct val="0"/>
              </a:spcBef>
              <a:spcAft>
                <a:spcPct val="0"/>
              </a:spcAft>
              <a:tabLst>
                <a:tab pos="5311775" algn="r"/>
              </a:tabLst>
              <a:defRPr>
                <a:solidFill>
                  <a:schemeClr val="tx1"/>
                </a:solidFill>
                <a:latin typeface="Arial" panose="020B0604020202020204" pitchFamily="34" charset="0"/>
              </a:defRPr>
            </a:lvl9pPr>
          </a:lstStyle>
          <a:p>
            <a:pPr marL="457200" marR="0" lvl="0" indent="-457200" defTabSz="914400" rtl="0" eaLnBrk="0" fontAlgn="base" latinLnBrk="0" hangingPunct="0">
              <a:lnSpc>
                <a:spcPct val="100000"/>
              </a:lnSpc>
              <a:spcBef>
                <a:spcPct val="0"/>
              </a:spcBef>
              <a:spcAft>
                <a:spcPct val="0"/>
              </a:spcAft>
              <a:buClrTx/>
              <a:buSzTx/>
              <a:buFont typeface="Wingdings" panose="05000000000000000000" pitchFamily="2" charset="2"/>
              <a:buChar char="q"/>
              <a:tabLst>
                <a:tab pos="5311775" algn="r"/>
              </a:tabLst>
            </a:pPr>
            <a:r>
              <a:rPr lang="en-US" altLang="zh-CN" sz="2800" b="1" u="sng" dirty="0">
                <a:solidFill>
                  <a:srgbClr val="0070C0"/>
                </a:solidFill>
                <a:latin typeface="Arial Black" panose="020B0A04020102020204" pitchFamily="34" charset="0"/>
                <a:ea typeface="Times New Roman" panose="02020603050405020304" pitchFamily="18" charset="0"/>
                <a:cs typeface="Arial" panose="020B0604020202020204" pitchFamily="34" charset="0"/>
              </a:rPr>
              <a:t>Total voltage deviation (TVD) minimization</a:t>
            </a:r>
            <a:endParaRPr kumimoji="0" lang="en-US" altLang="zh-CN" sz="2800" b="0" i="0" u="sng" strike="noStrike" cap="none" normalizeH="0" baseline="0" dirty="0">
              <a:ln>
                <a:noFill/>
              </a:ln>
              <a:solidFill>
                <a:srgbClr val="0070C0"/>
              </a:solidFill>
              <a:effectLst/>
            </a:endParaRPr>
          </a:p>
        </p:txBody>
      </p:sp>
      <p:sp>
        <p:nvSpPr>
          <p:cNvPr id="11" name="Rectangle 6">
            <a:extLst>
              <a:ext uri="{FF2B5EF4-FFF2-40B4-BE49-F238E27FC236}">
                <a16:creationId xmlns:a16="http://schemas.microsoft.com/office/drawing/2014/main" id="{979ED95B-8F4B-47B7-888D-D0F9A841909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ar-EG"/>
          </a:p>
        </p:txBody>
      </p:sp>
      <p:sp>
        <p:nvSpPr>
          <p:cNvPr id="4" name="Rectangle 3">
            <a:extLst>
              <a:ext uri="{FF2B5EF4-FFF2-40B4-BE49-F238E27FC236}">
                <a16:creationId xmlns:a16="http://schemas.microsoft.com/office/drawing/2014/main" id="{2C7AB702-B190-4B07-909C-8C13A95E9A58}"/>
              </a:ext>
            </a:extLst>
          </p:cNvPr>
          <p:cNvSpPr/>
          <p:nvPr/>
        </p:nvSpPr>
        <p:spPr>
          <a:xfrm>
            <a:off x="2706328" y="52508"/>
            <a:ext cx="5639236" cy="707886"/>
          </a:xfrm>
          <a:prstGeom prst="rect">
            <a:avLst/>
          </a:prstGeom>
        </p:spPr>
        <p:txBody>
          <a:bodyPr wrap="none">
            <a:spAutoFit/>
          </a:bodyPr>
          <a:lstStyle/>
          <a:p>
            <a:pPr lvl="0" defTabSz="914400" eaLnBrk="0" fontAlgn="base" hangingPunct="0">
              <a:spcBef>
                <a:spcPct val="0"/>
              </a:spcBef>
              <a:spcAft>
                <a:spcPct val="0"/>
              </a:spcAft>
              <a:tabLst>
                <a:tab pos="5311775" algn="r"/>
              </a:tabLst>
            </a:pPr>
            <a:r>
              <a:rPr lang="en-AU" altLang="zh-CN" sz="4000" b="1" dirty="0">
                <a:solidFill>
                  <a:schemeClr val="tx1">
                    <a:lumMod val="75000"/>
                  </a:schemeClr>
                </a:solidFill>
                <a:latin typeface="Arial Black" panose="020B0A04020102020204" pitchFamily="34" charset="0"/>
                <a:ea typeface="SimSun" panose="02010600030101010101" pitchFamily="2" charset="-122"/>
                <a:cs typeface="Times New Roman" panose="02020603050405020304" pitchFamily="18" charset="0"/>
              </a:rPr>
              <a:t>Objective functions</a:t>
            </a:r>
            <a:endParaRPr lang="en-US" altLang="zh-CN" sz="4000" dirty="0">
              <a:solidFill>
                <a:schemeClr val="tx1">
                  <a:lumMod val="75000"/>
                </a:schemeClr>
              </a:solidFill>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1B4CFDF-6358-522B-6190-A0000D59336E}"/>
                  </a:ext>
                </a:extLst>
              </p:cNvPr>
              <p:cNvSpPr txBox="1"/>
              <p:nvPr/>
            </p:nvSpPr>
            <p:spPr>
              <a:xfrm>
                <a:off x="2482138" y="1566423"/>
                <a:ext cx="6254496" cy="98058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srgbClr val="836967"/>
                              </a:solidFill>
                              <a:latin typeface="Cambria Math" panose="02040503050406030204" pitchFamily="18" charset="0"/>
                            </a:rPr>
                          </m:ctrlPr>
                        </m:sSubPr>
                        <m:e>
                          <m:r>
                            <a:rPr lang="en-US" sz="2800" i="1">
                              <a:latin typeface="Cambria Math" panose="02040503050406030204" pitchFamily="18" charset="0"/>
                            </a:rPr>
                            <m:t>𝑓</m:t>
                          </m:r>
                        </m:e>
                        <m:sub>
                          <m:r>
                            <a:rPr lang="en-US" sz="2800" i="0">
                              <a:latin typeface="Cambria Math" panose="02040503050406030204" pitchFamily="18" charset="0"/>
                            </a:rPr>
                            <m:t>2</m:t>
                          </m:r>
                        </m:sub>
                      </m:sSub>
                      <m:r>
                        <a:rPr lang="en-US" sz="2800" i="0">
                          <a:latin typeface="Cambria Math" panose="02040503050406030204" pitchFamily="18" charset="0"/>
                        </a:rPr>
                        <m:t>=</m:t>
                      </m:r>
                      <m:r>
                        <a:rPr lang="en-US" sz="2800" i="1">
                          <a:latin typeface="Cambria Math" panose="02040503050406030204" pitchFamily="18" charset="0"/>
                        </a:rPr>
                        <m:t>𝑀𝑖𝑛</m:t>
                      </m:r>
                      <m:r>
                        <a:rPr lang="en-US" sz="2800" i="0">
                          <a:latin typeface="Cambria Math" panose="02040503050406030204" pitchFamily="18" charset="0"/>
                        </a:rPr>
                        <m:t> </m:t>
                      </m:r>
                      <m:r>
                        <a:rPr lang="en-US" sz="2800" i="1">
                          <a:latin typeface="Cambria Math" panose="02040503050406030204" pitchFamily="18" charset="0"/>
                        </a:rPr>
                        <m:t>𝑇𝑉𝐷</m:t>
                      </m:r>
                      <m:r>
                        <a:rPr lang="en-US" sz="2800" i="0">
                          <a:latin typeface="Cambria Math" panose="02040503050406030204" pitchFamily="18" charset="0"/>
                        </a:rPr>
                        <m:t>=</m:t>
                      </m:r>
                      <m:nary>
                        <m:naryPr>
                          <m:chr m:val="∑"/>
                          <m:limLoc m:val="subSup"/>
                          <m:ctrlPr>
                            <a:rPr lang="en-US" sz="2800" i="1">
                              <a:latin typeface="Cambria Math" panose="02040503050406030204" pitchFamily="18" charset="0"/>
                            </a:rPr>
                          </m:ctrlPr>
                        </m:naryPr>
                        <m:sub>
                          <m:r>
                            <a:rPr lang="en-US" sz="2800" i="0">
                              <a:latin typeface="Cambria Math" panose="02040503050406030204" pitchFamily="18" charset="0"/>
                            </a:rPr>
                            <m:t>1</m:t>
                          </m:r>
                        </m:sub>
                        <m:sup>
                          <m:r>
                            <a:rPr lang="en-US" sz="2800" i="1">
                              <a:latin typeface="Cambria Math" panose="02040503050406030204" pitchFamily="18" charset="0"/>
                            </a:rPr>
                            <m:t>𝑁𝑏</m:t>
                          </m:r>
                        </m:sup>
                        <m:e>
                          <m:sSup>
                            <m:sSupPr>
                              <m:ctrlPr>
                                <a:rPr lang="en-US" sz="2800" i="1">
                                  <a:solidFill>
                                    <a:srgbClr val="836967"/>
                                  </a:solidFill>
                                  <a:latin typeface="Cambria Math" panose="02040503050406030204" pitchFamily="18" charset="0"/>
                                </a:rPr>
                              </m:ctrlPr>
                            </m:sSupPr>
                            <m:e>
                              <m:d>
                                <m:dPr>
                                  <m:ctrlPr>
                                    <a:rPr lang="en-US" sz="2800" i="1">
                                      <a:solidFill>
                                        <a:srgbClr val="836967"/>
                                      </a:solidFill>
                                      <a:latin typeface="Cambria Math" panose="02040503050406030204" pitchFamily="18" charset="0"/>
                                    </a:rPr>
                                  </m:ctrlPr>
                                </m:dPr>
                                <m:e>
                                  <m:r>
                                    <a:rPr lang="en-US" sz="2800" i="0">
                                      <a:latin typeface="Cambria Math" panose="02040503050406030204" pitchFamily="18" charset="0"/>
                                    </a:rPr>
                                    <m:t>1</m:t>
                                  </m:r>
                                  <m:r>
                                    <a:rPr lang="en-US" sz="2800" i="0">
                                      <a:latin typeface="Cambria Math" panose="02040503050406030204" pitchFamily="18" charset="0"/>
                                    </a:rPr>
                                    <m:t>−</m:t>
                                  </m:r>
                                  <m:sSub>
                                    <m:sSubPr>
                                      <m:ctrlPr>
                                        <a:rPr lang="en-US" sz="2800" i="1">
                                          <a:solidFill>
                                            <a:srgbClr val="836967"/>
                                          </a:solidFill>
                                          <a:latin typeface="Cambria Math" panose="02040503050406030204" pitchFamily="18" charset="0"/>
                                        </a:rPr>
                                      </m:ctrlPr>
                                    </m:sSubPr>
                                    <m:e>
                                      <m:r>
                                        <a:rPr lang="en-US" sz="2800" i="1">
                                          <a:latin typeface="Cambria Math" panose="02040503050406030204" pitchFamily="18" charset="0"/>
                                        </a:rPr>
                                        <m:t>𝑉</m:t>
                                      </m:r>
                                    </m:e>
                                    <m:sub>
                                      <m:r>
                                        <a:rPr lang="en-US" sz="2800" i="1">
                                          <a:latin typeface="Cambria Math" panose="02040503050406030204" pitchFamily="18" charset="0"/>
                                        </a:rPr>
                                        <m:t>𝑖</m:t>
                                      </m:r>
                                    </m:sub>
                                  </m:sSub>
                                </m:e>
                              </m:d>
                            </m:e>
                            <m:sup>
                              <m:r>
                                <a:rPr lang="en-US" sz="2800" i="0">
                                  <a:latin typeface="Cambria Math" panose="02040503050406030204" pitchFamily="18" charset="0"/>
                                </a:rPr>
                                <m:t>2</m:t>
                              </m:r>
                            </m:sup>
                          </m:sSup>
                        </m:e>
                      </m:nary>
                    </m:oMath>
                  </m:oMathPara>
                </a14:m>
                <a:endParaRPr lang="en-US" sz="2800" dirty="0"/>
              </a:p>
            </p:txBody>
          </p:sp>
        </mc:Choice>
        <mc:Fallback xmlns="">
          <p:sp>
            <p:nvSpPr>
              <p:cNvPr id="12" name="TextBox 11">
                <a:extLst>
                  <a:ext uri="{FF2B5EF4-FFF2-40B4-BE49-F238E27FC236}">
                    <a16:creationId xmlns:a16="http://schemas.microsoft.com/office/drawing/2014/main" id="{01B4CFDF-6358-522B-6190-A0000D59336E}"/>
                  </a:ext>
                </a:extLst>
              </p:cNvPr>
              <p:cNvSpPr txBox="1">
                <a:spLocks noRot="1" noChangeAspect="1" noMove="1" noResize="1" noEditPoints="1" noAdjustHandles="1" noChangeArrowheads="1" noChangeShapeType="1" noTextEdit="1"/>
              </p:cNvSpPr>
              <p:nvPr/>
            </p:nvSpPr>
            <p:spPr>
              <a:xfrm>
                <a:off x="2482138" y="1566423"/>
                <a:ext cx="6254496" cy="980589"/>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A3328F2-C612-D049-E590-A04416FB5B91}"/>
                  </a:ext>
                </a:extLst>
              </p:cNvPr>
              <p:cNvSpPr txBox="1"/>
              <p:nvPr/>
            </p:nvSpPr>
            <p:spPr>
              <a:xfrm>
                <a:off x="370332" y="2829821"/>
                <a:ext cx="6227064" cy="742511"/>
              </a:xfrm>
              <a:prstGeom prst="rect">
                <a:avLst/>
              </a:prstGeom>
              <a:noFill/>
            </p:spPr>
            <p:txBody>
              <a:bodyPr wrap="square">
                <a:spAutoFit/>
              </a:bodyPr>
              <a:lstStyle/>
              <a:p>
                <a:pPr marL="0" marR="0" algn="justLow">
                  <a:lnSpc>
                    <a:spcPct val="150000"/>
                  </a:lnSpc>
                  <a:spcBef>
                    <a:spcPts val="0"/>
                  </a:spcBef>
                  <a:spcAft>
                    <a:spcPts val="800"/>
                  </a:spcAft>
                </a:pPr>
                <a:r>
                  <a:rPr lang="en-US" sz="3200" dirty="0">
                    <a:effectLst/>
                    <a:latin typeface="Times New Roman" panose="02020603050405020304" pitchFamily="18" charset="0"/>
                    <a:ea typeface="Times New Roman" panose="02020603050405020304" pitchFamily="18" charset="0"/>
                    <a:cs typeface="Arial" panose="020B0604020202020204" pitchFamily="34" charset="0"/>
                  </a:rPr>
                  <a:t>Where </a:t>
                </a:r>
                <a14:m>
                  <m:oMath xmlns:m="http://schemas.openxmlformats.org/officeDocument/2006/math">
                    <m:sSub>
                      <m:sSubPr>
                        <m:ctrlPr>
                          <a:rPr lang="en-US" sz="32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3200" i="1">
                            <a:effectLst/>
                            <a:latin typeface="Cambria Math" panose="02040503050406030204" pitchFamily="18" charset="0"/>
                            <a:ea typeface="Times New Roman" panose="02020603050405020304" pitchFamily="18" charset="0"/>
                            <a:cs typeface="Arial" panose="020B0604020202020204" pitchFamily="34" charset="0"/>
                          </a:rPr>
                          <m:t>𝑉</m:t>
                        </m:r>
                      </m:e>
                      <m:sub>
                        <m:r>
                          <a:rPr lang="en-US" sz="3200" i="1">
                            <a:effectLst/>
                            <a:latin typeface="Cambria Math" panose="02040503050406030204" pitchFamily="18" charset="0"/>
                            <a:ea typeface="Times New Roman" panose="02020603050405020304" pitchFamily="18" charset="0"/>
                            <a:cs typeface="Arial" panose="020B0604020202020204" pitchFamily="34" charset="0"/>
                          </a:rPr>
                          <m:t>𝑖</m:t>
                        </m:r>
                      </m:sub>
                    </m:sSub>
                  </m:oMath>
                </a14:m>
                <a:r>
                  <a:rPr lang="en-US" sz="3200" dirty="0">
                    <a:effectLst/>
                    <a:latin typeface="Times New Roman" panose="02020603050405020304" pitchFamily="18" charset="0"/>
                    <a:ea typeface="Times New Roman" panose="02020603050405020304" pitchFamily="18" charset="0"/>
                    <a:cs typeface="Arial" panose="020B0604020202020204" pitchFamily="34" charset="0"/>
                  </a:rPr>
                  <a:t> is the voltage at bus </a:t>
                </a:r>
                <a14:m>
                  <m:oMath xmlns:m="http://schemas.openxmlformats.org/officeDocument/2006/math">
                    <m:r>
                      <a:rPr lang="en-US" sz="3200" i="1">
                        <a:effectLst/>
                        <a:latin typeface="Cambria Math" panose="02040503050406030204" pitchFamily="18" charset="0"/>
                        <a:ea typeface="Times New Roman" panose="02020603050405020304" pitchFamily="18" charset="0"/>
                        <a:cs typeface="Arial" panose="020B0604020202020204" pitchFamily="34" charset="0"/>
                      </a:rPr>
                      <m:t>𝑖</m:t>
                    </m:r>
                  </m:oMath>
                </a14:m>
                <a:r>
                  <a:rPr lang="en-US" sz="3200" dirty="0">
                    <a:effectLst/>
                    <a:latin typeface="Times New Roman" panose="02020603050405020304" pitchFamily="18" charset="0"/>
                    <a:ea typeface="Times New Roman" panose="02020603050405020304" pitchFamily="18" charset="0"/>
                    <a:cs typeface="Arial" panose="020B0604020202020204" pitchFamily="34" charset="0"/>
                  </a:rPr>
                  <a:t>.</a:t>
                </a:r>
              </a:p>
            </p:txBody>
          </p:sp>
        </mc:Choice>
        <mc:Fallback xmlns="">
          <p:sp>
            <p:nvSpPr>
              <p:cNvPr id="13" name="TextBox 12">
                <a:extLst>
                  <a:ext uri="{FF2B5EF4-FFF2-40B4-BE49-F238E27FC236}">
                    <a16:creationId xmlns:a16="http://schemas.microsoft.com/office/drawing/2014/main" id="{9A3328F2-C612-D049-E590-A04416FB5B91}"/>
                  </a:ext>
                </a:extLst>
              </p:cNvPr>
              <p:cNvSpPr txBox="1">
                <a:spLocks noRot="1" noChangeAspect="1" noMove="1" noResize="1" noEditPoints="1" noAdjustHandles="1" noChangeArrowheads="1" noChangeShapeType="1" noTextEdit="1"/>
              </p:cNvSpPr>
              <p:nvPr/>
            </p:nvSpPr>
            <p:spPr>
              <a:xfrm>
                <a:off x="370332" y="2829821"/>
                <a:ext cx="6227064" cy="742511"/>
              </a:xfrm>
              <a:prstGeom prst="rect">
                <a:avLst/>
              </a:prstGeom>
              <a:blipFill>
                <a:blip r:embed="rId3"/>
                <a:stretch>
                  <a:fillRect l="-2547" b="-25410"/>
                </a:stretch>
              </a:blipFill>
            </p:spPr>
            <p:txBody>
              <a:bodyPr/>
              <a:lstStyle/>
              <a:p>
                <a:r>
                  <a:rPr lang="en-US">
                    <a:noFill/>
                  </a:rPr>
                  <a:t> </a:t>
                </a:r>
              </a:p>
            </p:txBody>
          </p:sp>
        </mc:Fallback>
      </mc:AlternateContent>
    </p:spTree>
    <p:extLst>
      <p:ext uri="{BB962C8B-B14F-4D97-AF65-F5344CB8AC3E}">
        <p14:creationId xmlns:p14="http://schemas.microsoft.com/office/powerpoint/2010/main" val="4144282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1000"/>
                                        <p:tgtEl>
                                          <p:spTgt spid="6">
                                            <p:txEl>
                                              <p:pRg st="0" end="0"/>
                                            </p:txEl>
                                          </p:spTgt>
                                        </p:tgtEl>
                                      </p:cBhvr>
                                    </p:animEffect>
                                    <p:anim calcmode="lin" valueType="num">
                                      <p:cBhvr>
                                        <p:cTn id="15"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1000"/>
                                        <p:tgtEl>
                                          <p:spTgt spid="13"/>
                                        </p:tgtEl>
                                      </p:cBhvr>
                                    </p:animEffect>
                                    <p:anim calcmode="lin" valueType="num">
                                      <p:cBhvr>
                                        <p:cTn id="29" dur="1000" fill="hold"/>
                                        <p:tgtEl>
                                          <p:spTgt spid="13"/>
                                        </p:tgtEl>
                                        <p:attrNameLst>
                                          <p:attrName>ppt_x</p:attrName>
                                        </p:attrNameLst>
                                      </p:cBhvr>
                                      <p:tavLst>
                                        <p:tav tm="0">
                                          <p:val>
                                            <p:strVal val="#ppt_x"/>
                                          </p:val>
                                        </p:tav>
                                        <p:tav tm="100000">
                                          <p:val>
                                            <p:strVal val="#ppt_x"/>
                                          </p:val>
                                        </p:tav>
                                      </p:tavLst>
                                    </p:anim>
                                    <p:anim calcmode="lin" valueType="num">
                                      <p:cBhvr>
                                        <p:cTn id="3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88670-475D-4904-AD9E-F684964664A5}"/>
              </a:ext>
            </a:extLst>
          </p:cNvPr>
          <p:cNvSpPr>
            <a:spLocks noGrp="1"/>
          </p:cNvSpPr>
          <p:nvPr>
            <p:ph type="title"/>
          </p:nvPr>
        </p:nvSpPr>
        <p:spPr>
          <a:xfrm>
            <a:off x="0" y="1705387"/>
            <a:ext cx="12192000" cy="458497"/>
          </a:xfrm>
        </p:spPr>
        <p:txBody>
          <a:bodyPr>
            <a:normAutofit fontScale="90000"/>
          </a:bodyPr>
          <a:lstStyle/>
          <a:p>
            <a:pPr marL="342900" indent="-342900" rtl="0">
              <a:buFont typeface="Wingdings" panose="05000000000000000000" pitchFamily="2" charset="2"/>
              <a:buChar char="ü"/>
            </a:pPr>
            <a:r>
              <a:rPr lang="en-US" sz="2400" dirty="0">
                <a:solidFill>
                  <a:schemeClr val="accent2">
                    <a:lumMod val="60000"/>
                    <a:lumOff val="40000"/>
                  </a:schemeClr>
                </a:solidFill>
                <a:latin typeface="Arial Black" panose="020B0A04020102020204" pitchFamily="34" charset="0"/>
                <a:ea typeface="Times New Roman" panose="02020603050405020304" pitchFamily="18" charset="0"/>
              </a:rPr>
              <a:t> </a:t>
            </a:r>
            <a:r>
              <a:rPr lang="en-US" sz="2400" b="1" dirty="0">
                <a:solidFill>
                  <a:schemeClr val="accent2">
                    <a:lumMod val="60000"/>
                    <a:lumOff val="40000"/>
                  </a:schemeClr>
                </a:solidFill>
                <a:latin typeface="Arial Black" panose="020B0A04020102020204" pitchFamily="34" charset="0"/>
                <a:ea typeface="Times New Roman" panose="02020603050405020304" pitchFamily="18" charset="0"/>
              </a:rPr>
              <a:t>Load balancing constraint</a:t>
            </a:r>
            <a:br>
              <a:rPr lang="en-US" sz="2400" dirty="0">
                <a:solidFill>
                  <a:schemeClr val="accent2">
                    <a:lumMod val="60000"/>
                    <a:lumOff val="40000"/>
                  </a:schemeClr>
                </a:solidFill>
                <a:latin typeface="Times New Roman" panose="02020603050405020304" pitchFamily="18" charset="0"/>
                <a:ea typeface="Times New Roman" panose="02020603050405020304" pitchFamily="18" charset="0"/>
              </a:rPr>
            </a:br>
            <a:endParaRPr lang="ar-EG" sz="2400" dirty="0">
              <a:solidFill>
                <a:schemeClr val="accent2">
                  <a:lumMod val="60000"/>
                  <a:lumOff val="40000"/>
                </a:schemeClr>
              </a:solidFill>
            </a:endParaRPr>
          </a:p>
        </p:txBody>
      </p:sp>
      <p:sp>
        <p:nvSpPr>
          <p:cNvPr id="8" name="Rectangle 7">
            <a:extLst>
              <a:ext uri="{FF2B5EF4-FFF2-40B4-BE49-F238E27FC236}">
                <a16:creationId xmlns:a16="http://schemas.microsoft.com/office/drawing/2014/main" id="{1FFD0EC8-194C-4773-BB27-AEBB58690487}"/>
              </a:ext>
            </a:extLst>
          </p:cNvPr>
          <p:cNvSpPr/>
          <p:nvPr/>
        </p:nvSpPr>
        <p:spPr>
          <a:xfrm>
            <a:off x="0" y="4402279"/>
            <a:ext cx="12192000" cy="2354234"/>
          </a:xfrm>
          <a:prstGeom prst="rect">
            <a:avLst/>
          </a:prstGeom>
        </p:spPr>
        <p:txBody>
          <a:bodyPr wrap="square">
            <a:spAutoFit/>
          </a:bodyPr>
          <a:lstStyle/>
          <a:p>
            <a:pPr algn="just">
              <a:lnSpc>
                <a:spcPct val="115000"/>
              </a:lnSpc>
              <a:spcAft>
                <a:spcPts val="1000"/>
              </a:spcAft>
            </a:pPr>
            <a:r>
              <a:rPr lang="en-US" sz="2000" b="1" i="1" dirty="0" err="1">
                <a:latin typeface="Calibri" panose="020F0502020204030204" pitchFamily="34" charset="0"/>
                <a:ea typeface="Times New Roman" panose="02020603050405020304" pitchFamily="18" charset="0"/>
                <a:cs typeface="Arial" panose="020B0604020202020204" pitchFamily="34" charset="0"/>
              </a:rPr>
              <a:t>P</a:t>
            </a:r>
            <a:r>
              <a:rPr lang="en-US" sz="2000" b="1" i="1" baseline="-25000" dirty="0" err="1">
                <a:latin typeface="Calibri" panose="020F0502020204030204" pitchFamily="34" charset="0"/>
                <a:ea typeface="Times New Roman" panose="02020603050405020304" pitchFamily="18" charset="0"/>
                <a:cs typeface="Arial" panose="020B0604020202020204" pitchFamily="34" charset="0"/>
              </a:rPr>
              <a:t>gj</a:t>
            </a:r>
            <a:r>
              <a:rPr lang="en-US" sz="2000" b="1" dirty="0">
                <a:latin typeface="Calibri" panose="020F0502020204030204" pitchFamily="34" charset="0"/>
                <a:ea typeface="Times New Roman" panose="02020603050405020304" pitchFamily="18" charset="0"/>
                <a:cs typeface="Arial" panose="020B0604020202020204" pitchFamily="34" charset="0"/>
              </a:rPr>
              <a:t> and </a:t>
            </a:r>
            <a:r>
              <a:rPr lang="en-US" sz="2000" b="1" i="1" dirty="0" err="1">
                <a:latin typeface="Calibri" panose="020F0502020204030204" pitchFamily="34" charset="0"/>
                <a:ea typeface="Times New Roman" panose="02020603050405020304" pitchFamily="18" charset="0"/>
                <a:cs typeface="Arial" panose="020B0604020202020204" pitchFamily="34" charset="0"/>
              </a:rPr>
              <a:t>Q</a:t>
            </a:r>
            <a:r>
              <a:rPr lang="en-US" sz="2000" b="1" i="1" baseline="-25000" dirty="0" err="1">
                <a:latin typeface="Calibri" panose="020F0502020204030204" pitchFamily="34" charset="0"/>
                <a:ea typeface="Times New Roman" panose="02020603050405020304" pitchFamily="18" charset="0"/>
                <a:cs typeface="Arial" panose="020B0604020202020204" pitchFamily="34" charset="0"/>
              </a:rPr>
              <a:t>gj</a:t>
            </a:r>
            <a:r>
              <a:rPr lang="en-US" sz="2000" b="1" dirty="0">
                <a:latin typeface="Calibri" panose="020F0502020204030204" pitchFamily="34" charset="0"/>
                <a:ea typeface="Times New Roman" panose="02020603050405020304" pitchFamily="18" charset="0"/>
                <a:cs typeface="Arial" panose="020B0604020202020204" pitchFamily="34" charset="0"/>
              </a:rPr>
              <a:t> are the active and reactive power output from the generator at bus </a:t>
            </a:r>
            <a:r>
              <a:rPr lang="en-US" sz="2000" b="1" i="1" dirty="0">
                <a:latin typeface="Calibri" panose="020F0502020204030204" pitchFamily="34" charset="0"/>
                <a:ea typeface="Times New Roman" panose="02020603050405020304" pitchFamily="18" charset="0"/>
                <a:cs typeface="Arial" panose="020B0604020202020204" pitchFamily="34" charset="0"/>
              </a:rPr>
              <a:t>j</a:t>
            </a:r>
            <a:endParaRPr lang="en-US" sz="2000" b="1" dirty="0">
              <a:latin typeface="Calibri" panose="020F0502020204030204" pitchFamily="34" charset="0"/>
              <a:ea typeface="Times New Roman" panose="02020603050405020304" pitchFamily="18" charset="0"/>
              <a:cs typeface="Arial" panose="020B0604020202020204" pitchFamily="34" charset="0"/>
            </a:endParaRPr>
          </a:p>
          <a:p>
            <a:pPr algn="just">
              <a:lnSpc>
                <a:spcPct val="115000"/>
              </a:lnSpc>
              <a:spcAft>
                <a:spcPts val="1000"/>
              </a:spcAft>
            </a:pPr>
            <a:r>
              <a:rPr lang="en-US" sz="2000" b="1" i="1" dirty="0" err="1">
                <a:latin typeface="Calibri" panose="020F0502020204030204" pitchFamily="34" charset="0"/>
                <a:ea typeface="Times New Roman" panose="02020603050405020304" pitchFamily="18" charset="0"/>
                <a:cs typeface="Arial" panose="020B0604020202020204" pitchFamily="34" charset="0"/>
              </a:rPr>
              <a:t>P</a:t>
            </a:r>
            <a:r>
              <a:rPr lang="en-US" sz="2000" b="1" i="1" baseline="-25000" dirty="0" err="1">
                <a:latin typeface="Calibri" panose="020F0502020204030204" pitchFamily="34" charset="0"/>
                <a:ea typeface="Times New Roman" panose="02020603050405020304" pitchFamily="18" charset="0"/>
                <a:cs typeface="Arial" panose="020B0604020202020204" pitchFamily="34" charset="0"/>
              </a:rPr>
              <a:t>dj</a:t>
            </a:r>
            <a:r>
              <a:rPr lang="en-US" sz="2000" b="1" dirty="0">
                <a:latin typeface="Calibri" panose="020F0502020204030204" pitchFamily="34" charset="0"/>
                <a:ea typeface="Times New Roman" panose="02020603050405020304" pitchFamily="18" charset="0"/>
                <a:cs typeface="Arial" panose="020B0604020202020204" pitchFamily="34" charset="0"/>
              </a:rPr>
              <a:t> and </a:t>
            </a:r>
            <a:r>
              <a:rPr lang="en-US" sz="2000" b="1" i="1" dirty="0" err="1">
                <a:latin typeface="Calibri" panose="020F0502020204030204" pitchFamily="34" charset="0"/>
                <a:ea typeface="Times New Roman" panose="02020603050405020304" pitchFamily="18" charset="0"/>
                <a:cs typeface="Arial" panose="020B0604020202020204" pitchFamily="34" charset="0"/>
              </a:rPr>
              <a:t>Q</a:t>
            </a:r>
            <a:r>
              <a:rPr lang="en-US" sz="2000" b="1" i="1" baseline="-25000" dirty="0" err="1">
                <a:latin typeface="Calibri" panose="020F0502020204030204" pitchFamily="34" charset="0"/>
                <a:ea typeface="Times New Roman" panose="02020603050405020304" pitchFamily="18" charset="0"/>
                <a:cs typeface="Arial" panose="020B0604020202020204" pitchFamily="34" charset="0"/>
              </a:rPr>
              <a:t>dj</a:t>
            </a:r>
            <a:r>
              <a:rPr lang="en-US" sz="2000" b="1" dirty="0">
                <a:latin typeface="Calibri" panose="020F0502020204030204" pitchFamily="34" charset="0"/>
                <a:ea typeface="Times New Roman" panose="02020603050405020304" pitchFamily="18" charset="0"/>
                <a:cs typeface="Arial" panose="020B0604020202020204" pitchFamily="34" charset="0"/>
              </a:rPr>
              <a:t> are the active and reactive power demand at bus </a:t>
            </a:r>
            <a:r>
              <a:rPr lang="en-US" sz="2000" b="1" i="1" dirty="0">
                <a:latin typeface="Calibri" panose="020F0502020204030204" pitchFamily="34" charset="0"/>
                <a:ea typeface="Times New Roman" panose="02020603050405020304" pitchFamily="18" charset="0"/>
                <a:cs typeface="Arial" panose="020B0604020202020204" pitchFamily="34" charset="0"/>
              </a:rPr>
              <a:t>j</a:t>
            </a:r>
            <a:endParaRPr lang="en-US" sz="2000" b="1" dirty="0">
              <a:latin typeface="Calibri" panose="020F0502020204030204" pitchFamily="34" charset="0"/>
              <a:ea typeface="Times New Roman" panose="02020603050405020304" pitchFamily="18" charset="0"/>
              <a:cs typeface="Arial" panose="020B0604020202020204" pitchFamily="34" charset="0"/>
            </a:endParaRPr>
          </a:p>
          <a:p>
            <a:pPr algn="just">
              <a:lnSpc>
                <a:spcPct val="115000"/>
              </a:lnSpc>
              <a:spcAft>
                <a:spcPts val="1000"/>
              </a:spcAft>
            </a:pPr>
            <a:r>
              <a:rPr lang="en-US" sz="2000" b="1" i="1" dirty="0">
                <a:latin typeface="Calibri" panose="020F0502020204030204" pitchFamily="34" charset="0"/>
                <a:ea typeface="Times New Roman" panose="02020603050405020304" pitchFamily="18" charset="0"/>
                <a:cs typeface="Arial" panose="020B0604020202020204" pitchFamily="34" charset="0"/>
              </a:rPr>
              <a:t>V</a:t>
            </a:r>
            <a:r>
              <a:rPr lang="en-US" sz="2000" b="1" i="1" baseline="-25000" dirty="0">
                <a:latin typeface="Calibri" panose="020F0502020204030204" pitchFamily="34" charset="0"/>
                <a:ea typeface="Times New Roman" panose="02020603050405020304" pitchFamily="18" charset="0"/>
                <a:cs typeface="Arial" panose="020B0604020202020204" pitchFamily="34" charset="0"/>
              </a:rPr>
              <a:t>i</a:t>
            </a:r>
            <a:r>
              <a:rPr lang="en-US" sz="2000" b="1" dirty="0">
                <a:latin typeface="Calibri" panose="020F0502020204030204" pitchFamily="34" charset="0"/>
                <a:ea typeface="Times New Roman" panose="02020603050405020304" pitchFamily="18" charset="0"/>
                <a:cs typeface="Arial" panose="020B0604020202020204" pitchFamily="34" charset="0"/>
              </a:rPr>
              <a:t> and </a:t>
            </a:r>
            <a:r>
              <a:rPr lang="en-US" sz="2000" b="1" i="1" dirty="0" err="1">
                <a:latin typeface="Calibri" panose="020F0502020204030204" pitchFamily="34" charset="0"/>
                <a:ea typeface="Times New Roman" panose="02020603050405020304" pitchFamily="18" charset="0"/>
                <a:cs typeface="Arial" panose="020B0604020202020204" pitchFamily="34" charset="0"/>
              </a:rPr>
              <a:t>V</a:t>
            </a:r>
            <a:r>
              <a:rPr lang="en-US" sz="2000" b="1" i="1" baseline="-25000" dirty="0" err="1">
                <a:latin typeface="Calibri" panose="020F0502020204030204" pitchFamily="34" charset="0"/>
                <a:ea typeface="Times New Roman" panose="02020603050405020304" pitchFamily="18" charset="0"/>
                <a:cs typeface="Arial" panose="020B0604020202020204" pitchFamily="34" charset="0"/>
              </a:rPr>
              <a:t>j</a:t>
            </a:r>
            <a:r>
              <a:rPr lang="en-US" sz="2000" b="1" dirty="0">
                <a:latin typeface="Calibri" panose="020F0502020204030204" pitchFamily="34" charset="0"/>
                <a:ea typeface="Times New Roman" panose="02020603050405020304" pitchFamily="18" charset="0"/>
                <a:cs typeface="Arial" panose="020B0604020202020204" pitchFamily="34" charset="0"/>
              </a:rPr>
              <a:t> are the voltages at sending end </a:t>
            </a:r>
            <a:r>
              <a:rPr lang="en-US" sz="2000" b="1" i="1" dirty="0" err="1">
                <a:latin typeface="Calibri" panose="020F0502020204030204" pitchFamily="34" charset="0"/>
                <a:ea typeface="Times New Roman" panose="02020603050405020304" pitchFamily="18" charset="0"/>
                <a:cs typeface="Arial" panose="020B0604020202020204" pitchFamily="34" charset="0"/>
              </a:rPr>
              <a:t>i</a:t>
            </a:r>
            <a:r>
              <a:rPr lang="en-US" sz="2000" b="1" dirty="0">
                <a:latin typeface="Calibri" panose="020F0502020204030204" pitchFamily="34" charset="0"/>
                <a:ea typeface="Times New Roman" panose="02020603050405020304" pitchFamily="18" charset="0"/>
                <a:cs typeface="Arial" panose="020B0604020202020204" pitchFamily="34" charset="0"/>
              </a:rPr>
              <a:t> and receiving end </a:t>
            </a:r>
            <a:r>
              <a:rPr lang="en-US" sz="2000" b="1" i="1" dirty="0">
                <a:latin typeface="Calibri" panose="020F0502020204030204" pitchFamily="34" charset="0"/>
                <a:ea typeface="Times New Roman" panose="02020603050405020304" pitchFamily="18" charset="0"/>
                <a:cs typeface="Arial" panose="020B0604020202020204" pitchFamily="34" charset="0"/>
              </a:rPr>
              <a:t>j</a:t>
            </a:r>
            <a:endParaRPr lang="en-US" sz="2000" b="1" dirty="0">
              <a:latin typeface="Calibri" panose="020F0502020204030204" pitchFamily="34" charset="0"/>
              <a:ea typeface="Times New Roman" panose="02020603050405020304" pitchFamily="18" charset="0"/>
              <a:cs typeface="Arial" panose="020B0604020202020204" pitchFamily="34" charset="0"/>
            </a:endParaRPr>
          </a:p>
          <a:p>
            <a:pPr algn="just">
              <a:lnSpc>
                <a:spcPct val="115000"/>
              </a:lnSpc>
              <a:spcAft>
                <a:spcPts val="1000"/>
              </a:spcAft>
            </a:pPr>
            <a:r>
              <a:rPr lang="en-US" sz="2000" b="1" i="1" dirty="0" err="1">
                <a:latin typeface="Calibri" panose="020F0502020204030204" pitchFamily="34" charset="0"/>
                <a:ea typeface="Times New Roman" panose="02020603050405020304" pitchFamily="18" charset="0"/>
                <a:cs typeface="Arial" panose="020B0604020202020204" pitchFamily="34" charset="0"/>
              </a:rPr>
              <a:t>Y</a:t>
            </a:r>
            <a:r>
              <a:rPr lang="en-US" sz="2000" b="1" i="1" baseline="-25000" dirty="0" err="1">
                <a:latin typeface="Calibri" panose="020F0502020204030204" pitchFamily="34" charset="0"/>
                <a:ea typeface="Times New Roman" panose="02020603050405020304" pitchFamily="18" charset="0"/>
                <a:cs typeface="Arial" panose="020B0604020202020204" pitchFamily="34" charset="0"/>
              </a:rPr>
              <a:t>ij</a:t>
            </a:r>
            <a:r>
              <a:rPr lang="en-US" sz="2000" b="1" dirty="0">
                <a:latin typeface="Calibri" panose="020F0502020204030204" pitchFamily="34" charset="0"/>
                <a:ea typeface="Times New Roman" panose="02020603050405020304" pitchFamily="18" charset="0"/>
                <a:cs typeface="Arial" panose="020B0604020202020204" pitchFamily="34" charset="0"/>
              </a:rPr>
              <a:t> and </a:t>
            </a:r>
            <a:r>
              <a:rPr lang="en-US" sz="2000" b="1" i="1" dirty="0" err="1">
                <a:latin typeface="Calibri" panose="020F0502020204030204" pitchFamily="34" charset="0"/>
                <a:ea typeface="Times New Roman" panose="02020603050405020304" pitchFamily="18" charset="0"/>
                <a:cs typeface="Arial" panose="020B0604020202020204" pitchFamily="34" charset="0"/>
              </a:rPr>
              <a:t>θ</a:t>
            </a:r>
            <a:r>
              <a:rPr lang="en-US" sz="2000" b="1" i="1" baseline="-25000" dirty="0" err="1">
                <a:latin typeface="Calibri" panose="020F0502020204030204" pitchFamily="34" charset="0"/>
                <a:ea typeface="Times New Roman" panose="02020603050405020304" pitchFamily="18" charset="0"/>
                <a:cs typeface="Arial" panose="020B0604020202020204" pitchFamily="34" charset="0"/>
              </a:rPr>
              <a:t>ij</a:t>
            </a:r>
            <a:r>
              <a:rPr lang="en-US" sz="2000" b="1" dirty="0">
                <a:latin typeface="Calibri" panose="020F0502020204030204" pitchFamily="34" charset="0"/>
                <a:ea typeface="Times New Roman" panose="02020603050405020304" pitchFamily="18" charset="0"/>
                <a:cs typeface="Arial" panose="020B0604020202020204" pitchFamily="34" charset="0"/>
              </a:rPr>
              <a:t> are the admittance magnitude and angle between buses </a:t>
            </a:r>
            <a:r>
              <a:rPr lang="en-US" sz="2000" b="1" i="1" dirty="0" err="1">
                <a:latin typeface="Calibri" panose="020F0502020204030204" pitchFamily="34" charset="0"/>
                <a:ea typeface="Times New Roman" panose="02020603050405020304" pitchFamily="18" charset="0"/>
                <a:cs typeface="Arial" panose="020B0604020202020204" pitchFamily="34" charset="0"/>
              </a:rPr>
              <a:t>i</a:t>
            </a:r>
            <a:r>
              <a:rPr lang="en-US" sz="2000" b="1" dirty="0">
                <a:latin typeface="Calibri" panose="020F0502020204030204" pitchFamily="34" charset="0"/>
                <a:ea typeface="Times New Roman" panose="02020603050405020304" pitchFamily="18" charset="0"/>
                <a:cs typeface="Arial" panose="020B0604020202020204" pitchFamily="34" charset="0"/>
              </a:rPr>
              <a:t> and </a:t>
            </a:r>
            <a:r>
              <a:rPr lang="en-US" sz="2000" b="1" i="1" dirty="0">
                <a:latin typeface="Calibri" panose="020F0502020204030204" pitchFamily="34" charset="0"/>
                <a:ea typeface="Times New Roman" panose="02020603050405020304" pitchFamily="18" charset="0"/>
                <a:cs typeface="Arial" panose="020B0604020202020204" pitchFamily="34" charset="0"/>
              </a:rPr>
              <a:t>j</a:t>
            </a:r>
            <a:endParaRPr lang="en-US" sz="2000" b="1" dirty="0">
              <a:latin typeface="Calibri" panose="020F0502020204030204" pitchFamily="34" charset="0"/>
              <a:ea typeface="Times New Roman" panose="02020603050405020304" pitchFamily="18" charset="0"/>
              <a:cs typeface="Arial" panose="020B0604020202020204" pitchFamily="34" charset="0"/>
            </a:endParaRPr>
          </a:p>
          <a:p>
            <a:pPr algn="just">
              <a:lnSpc>
                <a:spcPct val="115000"/>
              </a:lnSpc>
              <a:spcAft>
                <a:spcPts val="1000"/>
              </a:spcAft>
            </a:pPr>
            <a:r>
              <a:rPr lang="en-US" sz="2000" b="1" dirty="0">
                <a:latin typeface="Calibri" panose="020F0502020204030204" pitchFamily="34" charset="0"/>
                <a:ea typeface="Times New Roman" panose="02020603050405020304" pitchFamily="18" charset="0"/>
                <a:cs typeface="Arial" panose="020B0604020202020204" pitchFamily="34" charset="0"/>
              </a:rPr>
              <a:t> </a:t>
            </a:r>
            <a:r>
              <a:rPr lang="en-US" sz="2000" b="1" i="1" dirty="0" err="1">
                <a:latin typeface="Calibri" panose="020F0502020204030204" pitchFamily="34" charset="0"/>
                <a:ea typeface="Times New Roman" panose="02020603050405020304" pitchFamily="18" charset="0"/>
                <a:cs typeface="Arial" panose="020B0604020202020204" pitchFamily="34" charset="0"/>
              </a:rPr>
              <a:t>δ</a:t>
            </a:r>
            <a:r>
              <a:rPr lang="en-US" sz="2000" b="1" i="1" baseline="-25000" dirty="0" err="1">
                <a:latin typeface="Calibri" panose="020F0502020204030204" pitchFamily="34" charset="0"/>
                <a:ea typeface="Times New Roman" panose="02020603050405020304" pitchFamily="18" charset="0"/>
                <a:cs typeface="Arial" panose="020B0604020202020204" pitchFamily="34" charset="0"/>
              </a:rPr>
              <a:t>i</a:t>
            </a:r>
            <a:r>
              <a:rPr lang="en-US" sz="2000" b="1" dirty="0">
                <a:latin typeface="Calibri" panose="020F0502020204030204" pitchFamily="34" charset="0"/>
                <a:ea typeface="Times New Roman" panose="02020603050405020304" pitchFamily="18" charset="0"/>
                <a:cs typeface="Arial" panose="020B0604020202020204" pitchFamily="34" charset="0"/>
              </a:rPr>
              <a:t> and </a:t>
            </a:r>
            <a:r>
              <a:rPr lang="en-US" sz="2000" b="1" i="1" dirty="0" err="1">
                <a:latin typeface="Calibri" panose="020F0502020204030204" pitchFamily="34" charset="0"/>
                <a:ea typeface="Times New Roman" panose="02020603050405020304" pitchFamily="18" charset="0"/>
                <a:cs typeface="Arial" panose="020B0604020202020204" pitchFamily="34" charset="0"/>
              </a:rPr>
              <a:t>δ</a:t>
            </a:r>
            <a:r>
              <a:rPr lang="en-US" sz="2000" b="1" i="1" baseline="-25000" dirty="0" err="1">
                <a:latin typeface="Calibri" panose="020F0502020204030204" pitchFamily="34" charset="0"/>
                <a:ea typeface="Times New Roman" panose="02020603050405020304" pitchFamily="18" charset="0"/>
                <a:cs typeface="Arial" panose="020B0604020202020204" pitchFamily="34" charset="0"/>
              </a:rPr>
              <a:t>j</a:t>
            </a:r>
            <a:r>
              <a:rPr lang="en-US" sz="2000" b="1" dirty="0">
                <a:latin typeface="Calibri" panose="020F0502020204030204" pitchFamily="34" charset="0"/>
                <a:ea typeface="Times New Roman" panose="02020603050405020304" pitchFamily="18" charset="0"/>
                <a:cs typeface="Arial" panose="020B0604020202020204" pitchFamily="34" charset="0"/>
              </a:rPr>
              <a:t> are the phase angles of voltages at buses </a:t>
            </a:r>
            <a:r>
              <a:rPr lang="en-US" sz="2000" b="1" i="1" dirty="0" err="1">
                <a:latin typeface="Calibri" panose="020F0502020204030204" pitchFamily="34" charset="0"/>
                <a:ea typeface="Times New Roman" panose="02020603050405020304" pitchFamily="18" charset="0"/>
                <a:cs typeface="Arial" panose="020B0604020202020204" pitchFamily="34" charset="0"/>
              </a:rPr>
              <a:t>i</a:t>
            </a:r>
            <a:r>
              <a:rPr lang="en-US" sz="2000" b="1" dirty="0">
                <a:latin typeface="Calibri" panose="020F0502020204030204" pitchFamily="34" charset="0"/>
                <a:ea typeface="Times New Roman" panose="02020603050405020304" pitchFamily="18" charset="0"/>
                <a:cs typeface="Arial" panose="020B0604020202020204" pitchFamily="34" charset="0"/>
              </a:rPr>
              <a:t> and </a:t>
            </a:r>
            <a:r>
              <a:rPr lang="en-US" sz="2000" b="1" i="1" dirty="0">
                <a:latin typeface="Calibri" panose="020F0502020204030204" pitchFamily="34" charset="0"/>
                <a:ea typeface="Times New Roman" panose="02020603050405020304" pitchFamily="18" charset="0"/>
                <a:cs typeface="Arial" panose="020B0604020202020204" pitchFamily="34" charset="0"/>
              </a:rPr>
              <a:t>j</a:t>
            </a:r>
            <a:endParaRPr lang="en-US" sz="2000" b="1" dirty="0">
              <a:effectLst/>
              <a:latin typeface="Calibri" panose="020F0502020204030204" pitchFamily="34" charset="0"/>
              <a:ea typeface="Times New Roman" panose="02020603050405020304" pitchFamily="18" charset="0"/>
              <a:cs typeface="Arial" panose="020B0604020202020204" pitchFamily="34" charset="0"/>
            </a:endParaRPr>
          </a:p>
        </p:txBody>
      </p:sp>
      <p:sp>
        <p:nvSpPr>
          <p:cNvPr id="3" name="Rectangle 2">
            <a:extLst>
              <a:ext uri="{FF2B5EF4-FFF2-40B4-BE49-F238E27FC236}">
                <a16:creationId xmlns:a16="http://schemas.microsoft.com/office/drawing/2014/main" id="{DECFE36C-5BA2-4BD2-A37A-4ACA54695E18}"/>
              </a:ext>
            </a:extLst>
          </p:cNvPr>
          <p:cNvSpPr/>
          <p:nvPr/>
        </p:nvSpPr>
        <p:spPr>
          <a:xfrm>
            <a:off x="0" y="-48647"/>
            <a:ext cx="12192000" cy="1765099"/>
          </a:xfrm>
          <a:prstGeom prst="rect">
            <a:avLst/>
          </a:prstGeom>
        </p:spPr>
        <p:txBody>
          <a:bodyPr wrap="square">
            <a:spAutoFit/>
          </a:bodyPr>
          <a:lstStyle/>
          <a:p>
            <a:pPr marL="571500" indent="-571500">
              <a:lnSpc>
                <a:spcPct val="150000"/>
              </a:lnSpc>
              <a:spcBef>
                <a:spcPts val="6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System constraints</a:t>
            </a:r>
          </a:p>
          <a:p>
            <a:pPr marL="457200" indent="-457200" algn="justLow">
              <a:lnSpc>
                <a:spcPct val="150000"/>
              </a:lnSpc>
              <a:spcAft>
                <a:spcPts val="1000"/>
              </a:spcAft>
              <a:buFont typeface="Wingdings" panose="05000000000000000000" pitchFamily="2" charset="2"/>
              <a:buChar char="Ø"/>
            </a:pPr>
            <a:r>
              <a:rPr lang="en-US" sz="3200" b="1" u="sng" dirty="0">
                <a:solidFill>
                  <a:schemeClr val="accent2">
                    <a:lumMod val="60000"/>
                    <a:lumOff val="40000"/>
                  </a:schemeClr>
                </a:solidFill>
                <a:latin typeface="Arial Black" panose="020B0A04020102020204" pitchFamily="34" charset="0"/>
                <a:ea typeface="Times New Roman" panose="02020603050405020304" pitchFamily="18" charset="0"/>
                <a:cs typeface="Arial" panose="020B0604020202020204" pitchFamily="34" charset="0"/>
              </a:rPr>
              <a:t>Equality constraint</a:t>
            </a:r>
            <a:endParaRPr lang="ar-EG" sz="3200" u="sng" dirty="0">
              <a:solidFill>
                <a:schemeClr val="accent2">
                  <a:lumMod val="60000"/>
                  <a:lumOff val="40000"/>
                </a:schemeClr>
              </a:solidFill>
            </a:endParaRPr>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B1E98357-6761-4799-98E8-69FFD66A6A1C}"/>
                  </a:ext>
                </a:extLst>
              </p:cNvPr>
              <p:cNvSpPr/>
              <p:nvPr/>
            </p:nvSpPr>
            <p:spPr>
              <a:xfrm>
                <a:off x="3009216" y="2380526"/>
                <a:ext cx="4635051" cy="902555"/>
              </a:xfrm>
              <a:prstGeom prst="rect">
                <a:avLst/>
              </a:prstGeom>
              <a:solidFill>
                <a:schemeClr val="accent2">
                  <a:lumMod val="20000"/>
                  <a:lumOff val="80000"/>
                </a:schemeClr>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ar-EG" i="1" smtClean="0">
                              <a:solidFill>
                                <a:schemeClr val="tx1"/>
                              </a:solidFill>
                              <a:latin typeface="Cambria Math" panose="02040503050406030204" pitchFamily="18" charset="0"/>
                            </a:rPr>
                          </m:ctrlPr>
                        </m:sSubPr>
                        <m:e>
                          <m:r>
                            <a:rPr lang="ar-EG" i="1">
                              <a:solidFill>
                                <a:schemeClr val="tx1"/>
                              </a:solidFill>
                              <a:latin typeface="Cambria Math" panose="02040503050406030204" pitchFamily="18" charset="0"/>
                            </a:rPr>
                            <m:t>𝑃</m:t>
                          </m:r>
                        </m:e>
                        <m:sub>
                          <m:r>
                            <a:rPr lang="ar-EG" i="1">
                              <a:solidFill>
                                <a:schemeClr val="tx1"/>
                              </a:solidFill>
                              <a:latin typeface="Cambria Math" panose="02040503050406030204" pitchFamily="18" charset="0"/>
                            </a:rPr>
                            <m:t>𝑔𝑗</m:t>
                          </m:r>
                        </m:sub>
                      </m:sSub>
                      <m:r>
                        <a:rPr lang="ar-EG" i="0">
                          <a:solidFill>
                            <a:schemeClr val="tx1"/>
                          </a:solidFill>
                          <a:latin typeface="Cambria Math" panose="02040503050406030204" pitchFamily="18" charset="0"/>
                        </a:rPr>
                        <m:t>−</m:t>
                      </m:r>
                      <m:sSub>
                        <m:sSubPr>
                          <m:ctrlPr>
                            <a:rPr lang="ar-EG" i="1">
                              <a:solidFill>
                                <a:schemeClr val="tx1"/>
                              </a:solidFill>
                              <a:latin typeface="Cambria Math" panose="02040503050406030204" pitchFamily="18" charset="0"/>
                            </a:rPr>
                          </m:ctrlPr>
                        </m:sSubPr>
                        <m:e>
                          <m:r>
                            <a:rPr lang="ar-EG" i="1">
                              <a:solidFill>
                                <a:schemeClr val="tx1"/>
                              </a:solidFill>
                              <a:latin typeface="Cambria Math" panose="02040503050406030204" pitchFamily="18" charset="0"/>
                            </a:rPr>
                            <m:t>𝑃</m:t>
                          </m:r>
                        </m:e>
                        <m:sub>
                          <m:r>
                            <a:rPr lang="ar-EG" i="1">
                              <a:solidFill>
                                <a:schemeClr val="tx1"/>
                              </a:solidFill>
                              <a:latin typeface="Cambria Math" panose="02040503050406030204" pitchFamily="18" charset="0"/>
                            </a:rPr>
                            <m:t>𝑑𝑗</m:t>
                          </m:r>
                        </m:sub>
                      </m:sSub>
                      <m:r>
                        <a:rPr lang="ar-EG" i="0">
                          <a:solidFill>
                            <a:schemeClr val="tx1"/>
                          </a:solidFill>
                          <a:latin typeface="Cambria Math" panose="02040503050406030204" pitchFamily="18" charset="0"/>
                        </a:rPr>
                        <m:t>−</m:t>
                      </m:r>
                      <m:sSub>
                        <m:sSubPr>
                          <m:ctrlPr>
                            <a:rPr lang="ar-EG" i="1">
                              <a:solidFill>
                                <a:schemeClr val="tx1"/>
                              </a:solidFill>
                              <a:latin typeface="Cambria Math" panose="02040503050406030204" pitchFamily="18" charset="0"/>
                            </a:rPr>
                          </m:ctrlPr>
                        </m:sSubPr>
                        <m:e>
                          <m:r>
                            <a:rPr lang="ar-EG" i="1">
                              <a:solidFill>
                                <a:schemeClr val="tx1"/>
                              </a:solidFill>
                              <a:latin typeface="Cambria Math" panose="02040503050406030204" pitchFamily="18" charset="0"/>
                            </a:rPr>
                            <m:t>𝑉</m:t>
                          </m:r>
                        </m:e>
                        <m:sub>
                          <m:r>
                            <a:rPr lang="ar-EG" i="1">
                              <a:solidFill>
                                <a:schemeClr val="tx1"/>
                              </a:solidFill>
                              <a:latin typeface="Cambria Math" panose="02040503050406030204" pitchFamily="18" charset="0"/>
                            </a:rPr>
                            <m:t>𝑗</m:t>
                          </m:r>
                        </m:sub>
                      </m:sSub>
                      <m:nary>
                        <m:naryPr>
                          <m:chr m:val="∑"/>
                          <m:limLoc m:val="undOvr"/>
                          <m:grow m:val="on"/>
                          <m:ctrlPr>
                            <a:rPr lang="ar-EG" i="1">
                              <a:solidFill>
                                <a:schemeClr val="tx1"/>
                              </a:solidFill>
                              <a:latin typeface="Cambria Math" panose="02040503050406030204" pitchFamily="18" charset="0"/>
                            </a:rPr>
                          </m:ctrlPr>
                        </m:naryPr>
                        <m:sub>
                          <m:r>
                            <a:rPr lang="ar-EG" i="1">
                              <a:solidFill>
                                <a:schemeClr val="tx1"/>
                              </a:solidFill>
                              <a:latin typeface="Cambria Math" panose="02040503050406030204" pitchFamily="18" charset="0"/>
                            </a:rPr>
                            <m:t>𝑗</m:t>
                          </m:r>
                          <m:r>
                            <a:rPr lang="ar-EG" i="0">
                              <a:solidFill>
                                <a:schemeClr val="tx1"/>
                              </a:solidFill>
                              <a:latin typeface="Cambria Math" panose="02040503050406030204" pitchFamily="18" charset="0"/>
                            </a:rPr>
                            <m:t>=</m:t>
                          </m:r>
                          <m:r>
                            <a:rPr lang="ar-EG" i="0">
                              <a:solidFill>
                                <a:schemeClr val="tx1"/>
                              </a:solidFill>
                              <a:latin typeface="Cambria Math" panose="02040503050406030204" pitchFamily="18" charset="0"/>
                            </a:rPr>
                            <m:t>1</m:t>
                          </m:r>
                        </m:sub>
                        <m:sup>
                          <m:sSub>
                            <m:sSubPr>
                              <m:ctrlPr>
                                <a:rPr lang="ar-EG" i="1">
                                  <a:solidFill>
                                    <a:schemeClr val="tx1"/>
                                  </a:solidFill>
                                  <a:latin typeface="Cambria Math" panose="02040503050406030204" pitchFamily="18" charset="0"/>
                                </a:rPr>
                              </m:ctrlPr>
                            </m:sSubPr>
                            <m:e>
                              <m:r>
                                <a:rPr lang="ar-EG" i="1">
                                  <a:solidFill>
                                    <a:schemeClr val="tx1"/>
                                  </a:solidFill>
                                  <a:latin typeface="Cambria Math" panose="02040503050406030204" pitchFamily="18" charset="0"/>
                                </a:rPr>
                                <m:t>𝑁</m:t>
                              </m:r>
                            </m:e>
                            <m:sub>
                              <m:r>
                                <a:rPr lang="ar-EG" i="1">
                                  <a:solidFill>
                                    <a:schemeClr val="tx1"/>
                                  </a:solidFill>
                                  <a:latin typeface="Cambria Math" panose="02040503050406030204" pitchFamily="18" charset="0"/>
                                </a:rPr>
                                <m:t>𝑏</m:t>
                              </m:r>
                            </m:sub>
                          </m:sSub>
                        </m:sup>
                        <m:e>
                          <m:sSub>
                            <m:sSubPr>
                              <m:ctrlPr>
                                <a:rPr lang="ar-EG" i="1">
                                  <a:solidFill>
                                    <a:schemeClr val="tx1"/>
                                  </a:solidFill>
                                  <a:latin typeface="Cambria Math" panose="02040503050406030204" pitchFamily="18" charset="0"/>
                                </a:rPr>
                              </m:ctrlPr>
                            </m:sSubPr>
                            <m:e>
                              <m:r>
                                <a:rPr lang="ar-EG" i="1">
                                  <a:solidFill>
                                    <a:schemeClr val="tx1"/>
                                  </a:solidFill>
                                  <a:latin typeface="Cambria Math" panose="02040503050406030204" pitchFamily="18" charset="0"/>
                                </a:rPr>
                                <m:t>𝑉</m:t>
                              </m:r>
                            </m:e>
                            <m:sub>
                              <m:r>
                                <a:rPr lang="ar-EG" i="1">
                                  <a:solidFill>
                                    <a:schemeClr val="tx1"/>
                                  </a:solidFill>
                                  <a:latin typeface="Cambria Math" panose="02040503050406030204" pitchFamily="18" charset="0"/>
                                </a:rPr>
                                <m:t>𝑖</m:t>
                              </m:r>
                            </m:sub>
                          </m:sSub>
                          <m:sSub>
                            <m:sSubPr>
                              <m:ctrlPr>
                                <a:rPr lang="ar-EG" i="1">
                                  <a:solidFill>
                                    <a:schemeClr val="tx1"/>
                                  </a:solidFill>
                                  <a:latin typeface="Cambria Math" panose="02040503050406030204" pitchFamily="18" charset="0"/>
                                </a:rPr>
                              </m:ctrlPr>
                            </m:sSubPr>
                            <m:e>
                              <m:r>
                                <a:rPr lang="ar-EG" i="1">
                                  <a:solidFill>
                                    <a:schemeClr val="tx1"/>
                                  </a:solidFill>
                                  <a:latin typeface="Cambria Math" panose="02040503050406030204" pitchFamily="18" charset="0"/>
                                </a:rPr>
                                <m:t>𝑌</m:t>
                              </m:r>
                            </m:e>
                            <m:sub>
                              <m:r>
                                <a:rPr lang="ar-EG" i="1">
                                  <a:solidFill>
                                    <a:schemeClr val="tx1"/>
                                  </a:solidFill>
                                  <a:latin typeface="Cambria Math" panose="02040503050406030204" pitchFamily="18" charset="0"/>
                                </a:rPr>
                                <m:t>𝑖𝑗</m:t>
                              </m:r>
                            </m:sub>
                          </m:sSub>
                        </m:e>
                      </m:nary>
                      <m:r>
                        <m:rPr>
                          <m:sty m:val="p"/>
                        </m:rPr>
                        <a:rPr lang="ar-EG" i="0">
                          <a:solidFill>
                            <a:schemeClr val="tx1"/>
                          </a:solidFill>
                          <a:latin typeface="Cambria Math" panose="02040503050406030204" pitchFamily="18" charset="0"/>
                        </a:rPr>
                        <m:t>cos</m:t>
                      </m:r>
                      <m:r>
                        <a:rPr lang="ar-EG" i="0">
                          <a:solidFill>
                            <a:schemeClr val="tx1"/>
                          </a:solidFill>
                          <a:latin typeface="Cambria Math" panose="02040503050406030204" pitchFamily="18" charset="0"/>
                        </a:rPr>
                        <m:t>(</m:t>
                      </m:r>
                      <m:sSub>
                        <m:sSubPr>
                          <m:ctrlPr>
                            <a:rPr lang="ar-EG" i="1">
                              <a:solidFill>
                                <a:schemeClr val="tx1"/>
                              </a:solidFill>
                              <a:latin typeface="Cambria Math" panose="02040503050406030204" pitchFamily="18" charset="0"/>
                            </a:rPr>
                          </m:ctrlPr>
                        </m:sSubPr>
                        <m:e>
                          <m:r>
                            <a:rPr lang="ar-EG" i="1">
                              <a:solidFill>
                                <a:schemeClr val="tx1"/>
                              </a:solidFill>
                              <a:latin typeface="Cambria Math" panose="02040503050406030204" pitchFamily="18" charset="0"/>
                            </a:rPr>
                            <m:t>𝛿</m:t>
                          </m:r>
                        </m:e>
                        <m:sub>
                          <m:r>
                            <a:rPr lang="ar-EG" i="1">
                              <a:solidFill>
                                <a:schemeClr val="tx1"/>
                              </a:solidFill>
                              <a:latin typeface="Cambria Math" panose="02040503050406030204" pitchFamily="18" charset="0"/>
                            </a:rPr>
                            <m:t>𝑗</m:t>
                          </m:r>
                        </m:sub>
                      </m:sSub>
                      <m:r>
                        <a:rPr lang="ar-EG" i="0">
                          <a:solidFill>
                            <a:schemeClr val="tx1"/>
                          </a:solidFill>
                          <a:latin typeface="Cambria Math" panose="02040503050406030204" pitchFamily="18" charset="0"/>
                        </a:rPr>
                        <m:t>−</m:t>
                      </m:r>
                      <m:sSub>
                        <m:sSubPr>
                          <m:ctrlPr>
                            <a:rPr lang="ar-EG" i="1">
                              <a:solidFill>
                                <a:schemeClr val="tx1"/>
                              </a:solidFill>
                              <a:latin typeface="Cambria Math" panose="02040503050406030204" pitchFamily="18" charset="0"/>
                            </a:rPr>
                          </m:ctrlPr>
                        </m:sSubPr>
                        <m:e>
                          <m:r>
                            <a:rPr lang="ar-EG" i="1">
                              <a:solidFill>
                                <a:schemeClr val="tx1"/>
                              </a:solidFill>
                              <a:latin typeface="Cambria Math" panose="02040503050406030204" pitchFamily="18" charset="0"/>
                            </a:rPr>
                            <m:t>𝛿</m:t>
                          </m:r>
                        </m:e>
                        <m:sub>
                          <m:r>
                            <a:rPr lang="ar-EG" i="1">
                              <a:solidFill>
                                <a:schemeClr val="tx1"/>
                              </a:solidFill>
                              <a:latin typeface="Cambria Math" panose="02040503050406030204" pitchFamily="18" charset="0"/>
                            </a:rPr>
                            <m:t>𝑖</m:t>
                          </m:r>
                        </m:sub>
                      </m:sSub>
                      <m:r>
                        <a:rPr lang="ar-EG" i="0">
                          <a:solidFill>
                            <a:schemeClr val="tx1"/>
                          </a:solidFill>
                          <a:latin typeface="Cambria Math" panose="02040503050406030204" pitchFamily="18" charset="0"/>
                        </a:rPr>
                        <m:t>−</m:t>
                      </m:r>
                      <m:sSub>
                        <m:sSubPr>
                          <m:ctrlPr>
                            <a:rPr lang="ar-EG" i="1">
                              <a:solidFill>
                                <a:schemeClr val="tx1"/>
                              </a:solidFill>
                              <a:latin typeface="Cambria Math" panose="02040503050406030204" pitchFamily="18" charset="0"/>
                            </a:rPr>
                          </m:ctrlPr>
                        </m:sSubPr>
                        <m:e>
                          <m:r>
                            <a:rPr lang="ar-EG" i="1">
                              <a:solidFill>
                                <a:schemeClr val="tx1"/>
                              </a:solidFill>
                              <a:latin typeface="Cambria Math" panose="02040503050406030204" pitchFamily="18" charset="0"/>
                            </a:rPr>
                            <m:t>𝜃</m:t>
                          </m:r>
                        </m:e>
                        <m:sub>
                          <m:r>
                            <a:rPr lang="ar-EG" i="1">
                              <a:solidFill>
                                <a:schemeClr val="tx1"/>
                              </a:solidFill>
                              <a:latin typeface="Cambria Math" panose="02040503050406030204" pitchFamily="18" charset="0"/>
                            </a:rPr>
                            <m:t>𝑖𝑗</m:t>
                          </m:r>
                        </m:sub>
                      </m:sSub>
                      <m:r>
                        <a:rPr lang="ar-EG" i="0">
                          <a:solidFill>
                            <a:schemeClr val="tx1"/>
                          </a:solidFill>
                          <a:latin typeface="Cambria Math" panose="02040503050406030204" pitchFamily="18" charset="0"/>
                        </a:rPr>
                        <m:t>)=</m:t>
                      </m:r>
                      <m:r>
                        <a:rPr lang="ar-EG" i="0">
                          <a:solidFill>
                            <a:schemeClr val="tx1"/>
                          </a:solidFill>
                          <a:latin typeface="Cambria Math" panose="02040503050406030204" pitchFamily="18" charset="0"/>
                        </a:rPr>
                        <m:t>0</m:t>
                      </m:r>
                    </m:oMath>
                  </m:oMathPara>
                </a14:m>
                <a:endParaRPr lang="ar-EG" dirty="0">
                  <a:solidFill>
                    <a:schemeClr val="tx1"/>
                  </a:solidFill>
                </a:endParaRPr>
              </a:p>
            </p:txBody>
          </p:sp>
        </mc:Choice>
        <mc:Fallback xmlns="">
          <p:sp>
            <p:nvSpPr>
              <p:cNvPr id="11" name="Rectangle 10">
                <a:extLst>
                  <a:ext uri="{FF2B5EF4-FFF2-40B4-BE49-F238E27FC236}">
                    <a16:creationId xmlns:a16="http://schemas.microsoft.com/office/drawing/2014/main" id="{B1E98357-6761-4799-98E8-69FFD66A6A1C}"/>
                  </a:ext>
                </a:extLst>
              </p:cNvPr>
              <p:cNvSpPr>
                <a:spLocks noRot="1" noChangeAspect="1" noMove="1" noResize="1" noEditPoints="1" noAdjustHandles="1" noChangeArrowheads="1" noChangeShapeType="1" noTextEdit="1"/>
              </p:cNvSpPr>
              <p:nvPr/>
            </p:nvSpPr>
            <p:spPr>
              <a:xfrm>
                <a:off x="3009216" y="2380526"/>
                <a:ext cx="4635051" cy="90255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696957C1-8B54-4774-9519-687EF12E9B82}"/>
                  </a:ext>
                </a:extLst>
              </p:cNvPr>
              <p:cNvSpPr/>
              <p:nvPr/>
            </p:nvSpPr>
            <p:spPr>
              <a:xfrm>
                <a:off x="3009216" y="3391402"/>
                <a:ext cx="4675126" cy="902555"/>
              </a:xfrm>
              <a:prstGeom prst="rect">
                <a:avLst/>
              </a:prstGeom>
              <a:solidFill>
                <a:schemeClr val="accent2">
                  <a:lumMod val="20000"/>
                  <a:lumOff val="80000"/>
                </a:schemeClr>
              </a:solid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ar-EG" i="1">
                              <a:latin typeface="Cambria Math" panose="02040503050406030204" pitchFamily="18" charset="0"/>
                            </a:rPr>
                          </m:ctrlPr>
                        </m:sSubPr>
                        <m:e>
                          <m:r>
                            <a:rPr lang="ar-EG" i="1">
                              <a:latin typeface="Cambria Math" panose="02040503050406030204" pitchFamily="18" charset="0"/>
                            </a:rPr>
                            <m:t>𝑄</m:t>
                          </m:r>
                        </m:e>
                        <m:sub>
                          <m:r>
                            <a:rPr lang="ar-EG" i="1">
                              <a:latin typeface="Cambria Math" panose="02040503050406030204" pitchFamily="18" charset="0"/>
                            </a:rPr>
                            <m:t>𝑔𝑗</m:t>
                          </m:r>
                        </m:sub>
                      </m:sSub>
                      <m:r>
                        <a:rPr lang="ar-EG" i="1">
                          <a:latin typeface="Cambria Math" panose="02040503050406030204" pitchFamily="18" charset="0"/>
                        </a:rPr>
                        <m:t>−</m:t>
                      </m:r>
                      <m:sSub>
                        <m:sSubPr>
                          <m:ctrlPr>
                            <a:rPr lang="ar-EG" i="1">
                              <a:latin typeface="Cambria Math" panose="02040503050406030204" pitchFamily="18" charset="0"/>
                            </a:rPr>
                          </m:ctrlPr>
                        </m:sSubPr>
                        <m:e>
                          <m:r>
                            <a:rPr lang="ar-EG" i="1">
                              <a:latin typeface="Cambria Math" panose="02040503050406030204" pitchFamily="18" charset="0"/>
                            </a:rPr>
                            <m:t>𝑄</m:t>
                          </m:r>
                        </m:e>
                        <m:sub>
                          <m:r>
                            <a:rPr lang="ar-EG" i="1">
                              <a:latin typeface="Cambria Math" panose="02040503050406030204" pitchFamily="18" charset="0"/>
                            </a:rPr>
                            <m:t>𝑑𝑗</m:t>
                          </m:r>
                        </m:sub>
                      </m:sSub>
                      <m:r>
                        <a:rPr lang="ar-EG" i="1">
                          <a:latin typeface="Cambria Math" panose="02040503050406030204" pitchFamily="18" charset="0"/>
                        </a:rPr>
                        <m:t>−</m:t>
                      </m:r>
                      <m:sSub>
                        <m:sSubPr>
                          <m:ctrlPr>
                            <a:rPr lang="ar-EG" i="1">
                              <a:latin typeface="Cambria Math" panose="02040503050406030204" pitchFamily="18" charset="0"/>
                            </a:rPr>
                          </m:ctrlPr>
                        </m:sSubPr>
                        <m:e>
                          <m:r>
                            <a:rPr lang="ar-EG" i="1">
                              <a:latin typeface="Cambria Math" panose="02040503050406030204" pitchFamily="18" charset="0"/>
                            </a:rPr>
                            <m:t>𝑉</m:t>
                          </m:r>
                        </m:e>
                        <m:sub>
                          <m:r>
                            <a:rPr lang="ar-EG" i="1">
                              <a:latin typeface="Cambria Math" panose="02040503050406030204" pitchFamily="18" charset="0"/>
                            </a:rPr>
                            <m:t>𝑗</m:t>
                          </m:r>
                        </m:sub>
                      </m:sSub>
                      <m:nary>
                        <m:naryPr>
                          <m:chr m:val="∑"/>
                          <m:limLoc m:val="undOvr"/>
                          <m:grow m:val="on"/>
                          <m:ctrlPr>
                            <a:rPr lang="ar-EG" i="1">
                              <a:latin typeface="Cambria Math" panose="02040503050406030204" pitchFamily="18" charset="0"/>
                            </a:rPr>
                          </m:ctrlPr>
                        </m:naryPr>
                        <m:sub>
                          <m:r>
                            <a:rPr lang="ar-EG" i="1">
                              <a:latin typeface="Cambria Math" panose="02040503050406030204" pitchFamily="18" charset="0"/>
                            </a:rPr>
                            <m:t>𝑗</m:t>
                          </m:r>
                          <m:r>
                            <a:rPr lang="ar-EG" i="1">
                              <a:latin typeface="Cambria Math" panose="02040503050406030204" pitchFamily="18" charset="0"/>
                            </a:rPr>
                            <m:t>=</m:t>
                          </m:r>
                          <m:r>
                            <a:rPr lang="ar-EG" i="1">
                              <a:latin typeface="Cambria Math" panose="02040503050406030204" pitchFamily="18" charset="0"/>
                            </a:rPr>
                            <m:t>1</m:t>
                          </m:r>
                        </m:sub>
                        <m:sup>
                          <m:sSub>
                            <m:sSubPr>
                              <m:ctrlPr>
                                <a:rPr lang="ar-EG" i="1">
                                  <a:latin typeface="Cambria Math" panose="02040503050406030204" pitchFamily="18" charset="0"/>
                                </a:rPr>
                              </m:ctrlPr>
                            </m:sSubPr>
                            <m:e>
                              <m:r>
                                <a:rPr lang="ar-EG" i="1">
                                  <a:latin typeface="Cambria Math" panose="02040503050406030204" pitchFamily="18" charset="0"/>
                                </a:rPr>
                                <m:t>𝑁</m:t>
                              </m:r>
                            </m:e>
                            <m:sub>
                              <m:r>
                                <a:rPr lang="ar-EG" i="1">
                                  <a:latin typeface="Cambria Math" panose="02040503050406030204" pitchFamily="18" charset="0"/>
                                </a:rPr>
                                <m:t>𝑏</m:t>
                              </m:r>
                            </m:sub>
                          </m:sSub>
                        </m:sup>
                        <m:e>
                          <m:sSub>
                            <m:sSubPr>
                              <m:ctrlPr>
                                <a:rPr lang="ar-EG" i="1">
                                  <a:latin typeface="Cambria Math" panose="02040503050406030204" pitchFamily="18" charset="0"/>
                                </a:rPr>
                              </m:ctrlPr>
                            </m:sSubPr>
                            <m:e>
                              <m:r>
                                <a:rPr lang="ar-EG" i="1">
                                  <a:latin typeface="Cambria Math" panose="02040503050406030204" pitchFamily="18" charset="0"/>
                                </a:rPr>
                                <m:t>𝑉</m:t>
                              </m:r>
                            </m:e>
                            <m:sub>
                              <m:r>
                                <a:rPr lang="ar-EG" i="1">
                                  <a:latin typeface="Cambria Math" panose="02040503050406030204" pitchFamily="18" charset="0"/>
                                </a:rPr>
                                <m:t>𝑖</m:t>
                              </m:r>
                            </m:sub>
                          </m:sSub>
                          <m:sSub>
                            <m:sSubPr>
                              <m:ctrlPr>
                                <a:rPr lang="ar-EG" i="1">
                                  <a:latin typeface="Cambria Math" panose="02040503050406030204" pitchFamily="18" charset="0"/>
                                </a:rPr>
                              </m:ctrlPr>
                            </m:sSubPr>
                            <m:e>
                              <m:r>
                                <a:rPr lang="ar-EG" i="1">
                                  <a:latin typeface="Cambria Math" panose="02040503050406030204" pitchFamily="18" charset="0"/>
                                </a:rPr>
                                <m:t>𝑌</m:t>
                              </m:r>
                            </m:e>
                            <m:sub>
                              <m:r>
                                <a:rPr lang="ar-EG" i="1">
                                  <a:latin typeface="Cambria Math" panose="02040503050406030204" pitchFamily="18" charset="0"/>
                                </a:rPr>
                                <m:t>𝑖𝑗</m:t>
                              </m:r>
                            </m:sub>
                          </m:sSub>
                        </m:e>
                      </m:nary>
                      <m:r>
                        <m:rPr>
                          <m:sty m:val="p"/>
                        </m:rPr>
                        <a:rPr lang="ar-EG" i="1">
                          <a:latin typeface="Cambria Math" panose="02040503050406030204" pitchFamily="18" charset="0"/>
                        </a:rPr>
                        <m:t>sin</m:t>
                      </m:r>
                      <m:r>
                        <a:rPr lang="ar-EG" i="1">
                          <a:latin typeface="Cambria Math" panose="02040503050406030204" pitchFamily="18" charset="0"/>
                        </a:rPr>
                        <m:t>(</m:t>
                      </m:r>
                      <m:sSub>
                        <m:sSubPr>
                          <m:ctrlPr>
                            <a:rPr lang="ar-EG" i="1">
                              <a:latin typeface="Cambria Math" panose="02040503050406030204" pitchFamily="18" charset="0"/>
                            </a:rPr>
                          </m:ctrlPr>
                        </m:sSubPr>
                        <m:e>
                          <m:r>
                            <a:rPr lang="ar-EG" i="1">
                              <a:latin typeface="Cambria Math" panose="02040503050406030204" pitchFamily="18" charset="0"/>
                            </a:rPr>
                            <m:t>𝛿</m:t>
                          </m:r>
                        </m:e>
                        <m:sub>
                          <m:r>
                            <a:rPr lang="ar-EG" i="1">
                              <a:latin typeface="Cambria Math" panose="02040503050406030204" pitchFamily="18" charset="0"/>
                            </a:rPr>
                            <m:t>𝑗</m:t>
                          </m:r>
                        </m:sub>
                      </m:sSub>
                      <m:r>
                        <a:rPr lang="ar-EG" i="1">
                          <a:latin typeface="Cambria Math" panose="02040503050406030204" pitchFamily="18" charset="0"/>
                        </a:rPr>
                        <m:t>−</m:t>
                      </m:r>
                      <m:sSub>
                        <m:sSubPr>
                          <m:ctrlPr>
                            <a:rPr lang="ar-EG" i="1">
                              <a:latin typeface="Cambria Math" panose="02040503050406030204" pitchFamily="18" charset="0"/>
                            </a:rPr>
                          </m:ctrlPr>
                        </m:sSubPr>
                        <m:e>
                          <m:r>
                            <a:rPr lang="ar-EG" i="1">
                              <a:latin typeface="Cambria Math" panose="02040503050406030204" pitchFamily="18" charset="0"/>
                            </a:rPr>
                            <m:t>𝛿</m:t>
                          </m:r>
                        </m:e>
                        <m:sub>
                          <m:r>
                            <a:rPr lang="ar-EG" i="1">
                              <a:latin typeface="Cambria Math" panose="02040503050406030204" pitchFamily="18" charset="0"/>
                            </a:rPr>
                            <m:t>𝑖</m:t>
                          </m:r>
                        </m:sub>
                      </m:sSub>
                      <m:r>
                        <a:rPr lang="ar-EG" i="1">
                          <a:latin typeface="Cambria Math" panose="02040503050406030204" pitchFamily="18" charset="0"/>
                        </a:rPr>
                        <m:t>−</m:t>
                      </m:r>
                      <m:sSub>
                        <m:sSubPr>
                          <m:ctrlPr>
                            <a:rPr lang="ar-EG" i="1">
                              <a:latin typeface="Cambria Math" panose="02040503050406030204" pitchFamily="18" charset="0"/>
                            </a:rPr>
                          </m:ctrlPr>
                        </m:sSubPr>
                        <m:e>
                          <m:r>
                            <a:rPr lang="ar-EG" i="1">
                              <a:latin typeface="Cambria Math" panose="02040503050406030204" pitchFamily="18" charset="0"/>
                            </a:rPr>
                            <m:t>𝜃</m:t>
                          </m:r>
                        </m:e>
                        <m:sub>
                          <m:r>
                            <a:rPr lang="ar-EG" i="1">
                              <a:latin typeface="Cambria Math" panose="02040503050406030204" pitchFamily="18" charset="0"/>
                            </a:rPr>
                            <m:t>𝑖𝑗</m:t>
                          </m:r>
                        </m:sub>
                      </m:sSub>
                      <m:r>
                        <a:rPr lang="ar-EG" i="1">
                          <a:latin typeface="Cambria Math" panose="02040503050406030204" pitchFamily="18" charset="0"/>
                        </a:rPr>
                        <m:t>)=</m:t>
                      </m:r>
                      <m:r>
                        <a:rPr lang="ar-EG" i="1">
                          <a:latin typeface="Cambria Math" panose="02040503050406030204" pitchFamily="18" charset="0"/>
                        </a:rPr>
                        <m:t>0</m:t>
                      </m:r>
                    </m:oMath>
                  </m:oMathPara>
                </a14:m>
                <a:endParaRPr lang="ar-EG" i="1" dirty="0">
                  <a:latin typeface="Cambria Math" panose="02040503050406030204" pitchFamily="18" charset="0"/>
                </a:endParaRPr>
              </a:p>
            </p:txBody>
          </p:sp>
        </mc:Choice>
        <mc:Fallback xmlns="">
          <p:sp>
            <p:nvSpPr>
              <p:cNvPr id="12" name="Rectangle 11">
                <a:extLst>
                  <a:ext uri="{FF2B5EF4-FFF2-40B4-BE49-F238E27FC236}">
                    <a16:creationId xmlns:a16="http://schemas.microsoft.com/office/drawing/2014/main" id="{696957C1-8B54-4774-9519-687EF12E9B82}"/>
                  </a:ext>
                </a:extLst>
              </p:cNvPr>
              <p:cNvSpPr>
                <a:spLocks noRot="1" noChangeAspect="1" noMove="1" noResize="1" noEditPoints="1" noAdjustHandles="1" noChangeArrowheads="1" noChangeShapeType="1" noTextEdit="1"/>
              </p:cNvSpPr>
              <p:nvPr/>
            </p:nvSpPr>
            <p:spPr>
              <a:xfrm>
                <a:off x="3009216" y="3391402"/>
                <a:ext cx="4675126" cy="902555"/>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90024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ppt_x"/>
                                          </p:val>
                                        </p:tav>
                                        <p:tav tm="100000">
                                          <p:val>
                                            <p:strVal val="#ppt_x"/>
                                          </p:val>
                                        </p:tav>
                                      </p:tavLst>
                                    </p:anim>
                                    <p:anim calcmode="lin" valueType="num">
                                      <p:cBhvr additive="base">
                                        <p:cTn id="2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500" fill="hold"/>
                                        <p:tgtEl>
                                          <p:spTgt spid="8"/>
                                        </p:tgtEl>
                                        <p:attrNameLst>
                                          <p:attrName>ppt_x</p:attrName>
                                        </p:attrNameLst>
                                      </p:cBhvr>
                                      <p:tavLst>
                                        <p:tav tm="0">
                                          <p:val>
                                            <p:strVal val="#ppt_x"/>
                                          </p:val>
                                        </p:tav>
                                        <p:tav tm="100000">
                                          <p:val>
                                            <p:strVal val="#ppt_x"/>
                                          </p:val>
                                        </p:tav>
                                      </p:tavLst>
                                    </p:anim>
                                    <p:anim calcmode="lin" valueType="num">
                                      <p:cBhvr additive="base">
                                        <p:cTn id="4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11" grpId="0"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7D01AE1-8802-4695-8E8A-819ADF12079D}"/>
              </a:ext>
            </a:extLst>
          </p:cNvPr>
          <p:cNvPicPr>
            <a:picLocks noGrp="1" noChangeAspect="1"/>
          </p:cNvPicPr>
          <p:nvPr>
            <p:ph idx="1"/>
          </p:nvPr>
        </p:nvPicPr>
        <p:blipFill>
          <a:blip r:embed="rId2"/>
          <a:stretch>
            <a:fillRect/>
          </a:stretch>
        </p:blipFill>
        <p:spPr>
          <a:xfrm>
            <a:off x="3819473" y="1384283"/>
            <a:ext cx="3988140" cy="598221"/>
          </a:xfrm>
          <a:prstGeom prst="rect">
            <a:avLst/>
          </a:prstGeom>
          <a:solidFill>
            <a:schemeClr val="accent2">
              <a:lumMod val="20000"/>
              <a:lumOff val="80000"/>
            </a:schemeClr>
          </a:solidFill>
        </p:spPr>
      </p:pic>
      <p:sp>
        <p:nvSpPr>
          <p:cNvPr id="5" name="Rectangle 4">
            <a:extLst>
              <a:ext uri="{FF2B5EF4-FFF2-40B4-BE49-F238E27FC236}">
                <a16:creationId xmlns:a16="http://schemas.microsoft.com/office/drawing/2014/main" id="{AEEA828D-91A8-41C2-9F87-5B38D079AFE3}"/>
              </a:ext>
            </a:extLst>
          </p:cNvPr>
          <p:cNvSpPr/>
          <p:nvPr/>
        </p:nvSpPr>
        <p:spPr>
          <a:xfrm>
            <a:off x="674882" y="2034472"/>
            <a:ext cx="4836452" cy="630429"/>
          </a:xfrm>
          <a:prstGeom prst="rect">
            <a:avLst/>
          </a:prstGeom>
        </p:spPr>
        <p:txBody>
          <a:bodyPr wrap="none">
            <a:spAutoFit/>
          </a:bodyPr>
          <a:lstStyle/>
          <a:p>
            <a:pPr marL="342900" lvl="0" indent="-342900" algn="just">
              <a:lnSpc>
                <a:spcPct val="150000"/>
              </a:lnSpc>
              <a:spcBef>
                <a:spcPts val="600"/>
              </a:spcBef>
              <a:buFont typeface="Symbol" panose="05050102010706020507" pitchFamily="18" charset="2"/>
              <a:buChar char=""/>
            </a:pPr>
            <a:r>
              <a:rPr lang="en-US" sz="2600" b="1" dirty="0">
                <a:latin typeface="Calibri" panose="020F0502020204030204" pitchFamily="34" charset="0"/>
                <a:cs typeface="Calibri" panose="020F0502020204030204" pitchFamily="34" charset="0"/>
              </a:rPr>
              <a:t>Overall Power factor constraint</a:t>
            </a:r>
          </a:p>
        </p:txBody>
      </p:sp>
      <p:pic>
        <p:nvPicPr>
          <p:cNvPr id="6" name="Picture 5">
            <a:extLst>
              <a:ext uri="{FF2B5EF4-FFF2-40B4-BE49-F238E27FC236}">
                <a16:creationId xmlns:a16="http://schemas.microsoft.com/office/drawing/2014/main" id="{96F67E57-5178-4128-9873-D3530538DC35}"/>
              </a:ext>
            </a:extLst>
          </p:cNvPr>
          <p:cNvPicPr>
            <a:picLocks noChangeAspect="1"/>
          </p:cNvPicPr>
          <p:nvPr/>
        </p:nvPicPr>
        <p:blipFill>
          <a:blip r:embed="rId3"/>
          <a:stretch>
            <a:fillRect/>
          </a:stretch>
        </p:blipFill>
        <p:spPr>
          <a:xfrm>
            <a:off x="3819473" y="2725612"/>
            <a:ext cx="3476441" cy="658976"/>
          </a:xfrm>
          <a:prstGeom prst="rect">
            <a:avLst/>
          </a:prstGeom>
          <a:solidFill>
            <a:schemeClr val="accent2">
              <a:lumMod val="20000"/>
              <a:lumOff val="80000"/>
            </a:schemeClr>
          </a:solidFill>
        </p:spPr>
      </p:pic>
      <p:pic>
        <p:nvPicPr>
          <p:cNvPr id="9" name="Picture 8">
            <a:extLst>
              <a:ext uri="{FF2B5EF4-FFF2-40B4-BE49-F238E27FC236}">
                <a16:creationId xmlns:a16="http://schemas.microsoft.com/office/drawing/2014/main" id="{DDE22729-A6C2-4099-9B38-0DFFE1104C2E}"/>
              </a:ext>
            </a:extLst>
          </p:cNvPr>
          <p:cNvPicPr>
            <a:picLocks noChangeAspect="1"/>
          </p:cNvPicPr>
          <p:nvPr/>
        </p:nvPicPr>
        <p:blipFill>
          <a:blip r:embed="rId4"/>
          <a:stretch>
            <a:fillRect/>
          </a:stretch>
        </p:blipFill>
        <p:spPr>
          <a:xfrm>
            <a:off x="4268477" y="4104275"/>
            <a:ext cx="2485714" cy="800000"/>
          </a:xfrm>
          <a:prstGeom prst="rect">
            <a:avLst/>
          </a:prstGeom>
          <a:solidFill>
            <a:schemeClr val="accent2">
              <a:lumMod val="20000"/>
              <a:lumOff val="80000"/>
            </a:schemeClr>
          </a:solidFill>
        </p:spPr>
      </p:pic>
      <p:pic>
        <p:nvPicPr>
          <p:cNvPr id="11" name="Picture 10">
            <a:extLst>
              <a:ext uri="{FF2B5EF4-FFF2-40B4-BE49-F238E27FC236}">
                <a16:creationId xmlns:a16="http://schemas.microsoft.com/office/drawing/2014/main" id="{D3456B2A-1BA4-47B5-8D1A-2079DD80610D}"/>
              </a:ext>
            </a:extLst>
          </p:cNvPr>
          <p:cNvPicPr>
            <a:picLocks noChangeAspect="1"/>
          </p:cNvPicPr>
          <p:nvPr/>
        </p:nvPicPr>
        <p:blipFill>
          <a:blip r:embed="rId5"/>
          <a:stretch>
            <a:fillRect/>
          </a:stretch>
        </p:blipFill>
        <p:spPr>
          <a:xfrm>
            <a:off x="4371978" y="5649466"/>
            <a:ext cx="2371429" cy="695238"/>
          </a:xfrm>
          <a:prstGeom prst="rect">
            <a:avLst/>
          </a:prstGeom>
          <a:solidFill>
            <a:schemeClr val="accent2">
              <a:lumMod val="20000"/>
              <a:lumOff val="80000"/>
            </a:schemeClr>
          </a:solidFill>
        </p:spPr>
      </p:pic>
      <p:sp>
        <p:nvSpPr>
          <p:cNvPr id="12" name="Rectangle 11">
            <a:extLst>
              <a:ext uri="{FF2B5EF4-FFF2-40B4-BE49-F238E27FC236}">
                <a16:creationId xmlns:a16="http://schemas.microsoft.com/office/drawing/2014/main" id="{C2A08074-8EB0-4961-B9CA-1312CA9A6290}"/>
              </a:ext>
            </a:extLst>
          </p:cNvPr>
          <p:cNvSpPr/>
          <p:nvPr/>
        </p:nvSpPr>
        <p:spPr>
          <a:xfrm>
            <a:off x="709312" y="3384588"/>
            <a:ext cx="5104231" cy="692497"/>
          </a:xfrm>
          <a:prstGeom prst="rect">
            <a:avLst/>
          </a:prstGeom>
        </p:spPr>
        <p:txBody>
          <a:bodyPr wrap="square">
            <a:spAutoFit/>
          </a:bodyPr>
          <a:lstStyle/>
          <a:p>
            <a:pPr marL="342900" indent="-342900" algn="just">
              <a:lnSpc>
                <a:spcPct val="150000"/>
              </a:lnSpc>
              <a:spcBef>
                <a:spcPts val="600"/>
              </a:spcBef>
              <a:buFont typeface="Symbol" panose="05050102010706020507" pitchFamily="18" charset="2"/>
              <a:buChar char=""/>
            </a:pPr>
            <a:r>
              <a:rPr lang="en-US" sz="2600" b="1" dirty="0">
                <a:latin typeface="Calibri" panose="020F0502020204030204" pitchFamily="34" charset="0"/>
                <a:cs typeface="Calibri" panose="020F0502020204030204" pitchFamily="34" charset="0"/>
              </a:rPr>
              <a:t>Number of DGs constraint</a:t>
            </a:r>
          </a:p>
        </p:txBody>
      </p:sp>
      <p:sp>
        <p:nvSpPr>
          <p:cNvPr id="13" name="Rectangle 12">
            <a:extLst>
              <a:ext uri="{FF2B5EF4-FFF2-40B4-BE49-F238E27FC236}">
                <a16:creationId xmlns:a16="http://schemas.microsoft.com/office/drawing/2014/main" id="{BD24892F-4AB1-4490-88B6-388C6429E62E}"/>
              </a:ext>
            </a:extLst>
          </p:cNvPr>
          <p:cNvSpPr/>
          <p:nvPr/>
        </p:nvSpPr>
        <p:spPr>
          <a:xfrm>
            <a:off x="709312" y="4917027"/>
            <a:ext cx="4978351" cy="630429"/>
          </a:xfrm>
          <a:prstGeom prst="rect">
            <a:avLst/>
          </a:prstGeom>
        </p:spPr>
        <p:txBody>
          <a:bodyPr wrap="none">
            <a:spAutoFit/>
          </a:bodyPr>
          <a:lstStyle/>
          <a:p>
            <a:pPr marL="342900" lvl="0" indent="-342900" algn="just">
              <a:lnSpc>
                <a:spcPct val="150000"/>
              </a:lnSpc>
              <a:spcBef>
                <a:spcPts val="600"/>
              </a:spcBef>
              <a:buFont typeface="Symbol" panose="05050102010706020507" pitchFamily="18" charset="2"/>
              <a:buChar char=""/>
            </a:pPr>
            <a:r>
              <a:rPr lang="en-US" sz="2600" b="1" dirty="0">
                <a:latin typeface="Calibri" panose="020F0502020204030204" pitchFamily="34" charset="0"/>
                <a:cs typeface="Calibri" panose="020F0502020204030204" pitchFamily="34" charset="0"/>
              </a:rPr>
              <a:t>Number of capacitors constraint</a:t>
            </a:r>
          </a:p>
        </p:txBody>
      </p:sp>
      <p:sp>
        <p:nvSpPr>
          <p:cNvPr id="8" name="Rectangle 7">
            <a:extLst>
              <a:ext uri="{FF2B5EF4-FFF2-40B4-BE49-F238E27FC236}">
                <a16:creationId xmlns:a16="http://schemas.microsoft.com/office/drawing/2014/main" id="{341515DB-A388-4C3D-A413-D8DED0222EAF}"/>
              </a:ext>
            </a:extLst>
          </p:cNvPr>
          <p:cNvSpPr/>
          <p:nvPr/>
        </p:nvSpPr>
        <p:spPr>
          <a:xfrm>
            <a:off x="674882" y="845060"/>
            <a:ext cx="6096000" cy="769441"/>
          </a:xfrm>
          <a:prstGeom prst="rect">
            <a:avLst/>
          </a:prstGeom>
        </p:spPr>
        <p:txBody>
          <a:bodyPr>
            <a:spAutoFit/>
          </a:bodyPr>
          <a:lstStyle/>
          <a:p>
            <a:pPr marL="457200" indent="-457200">
              <a:buFont typeface="Arial" panose="020B0604020202020204" pitchFamily="34" charset="0"/>
              <a:buChar char="•"/>
            </a:pPr>
            <a:r>
              <a:rPr lang="en-US" sz="2600" b="1" dirty="0">
                <a:latin typeface="Calibri" panose="020F0502020204030204" pitchFamily="34" charset="0"/>
                <a:cs typeface="Calibri" panose="020F0502020204030204" pitchFamily="34" charset="0"/>
              </a:rPr>
              <a:t>Bus voltage constraint</a:t>
            </a:r>
            <a:br>
              <a:rPr lang="en-US" b="1" dirty="0"/>
            </a:br>
            <a:endParaRPr lang="en-US" b="1" dirty="0"/>
          </a:p>
        </p:txBody>
      </p:sp>
      <p:sp>
        <p:nvSpPr>
          <p:cNvPr id="10" name="Rectangle 9">
            <a:extLst>
              <a:ext uri="{FF2B5EF4-FFF2-40B4-BE49-F238E27FC236}">
                <a16:creationId xmlns:a16="http://schemas.microsoft.com/office/drawing/2014/main" id="{9DA6DF5C-01D1-47E6-8578-D1AF977A6B49}"/>
              </a:ext>
            </a:extLst>
          </p:cNvPr>
          <p:cNvSpPr/>
          <p:nvPr/>
        </p:nvSpPr>
        <p:spPr>
          <a:xfrm>
            <a:off x="0" y="144315"/>
            <a:ext cx="4725974" cy="584775"/>
          </a:xfrm>
          <a:prstGeom prst="rect">
            <a:avLst/>
          </a:prstGeom>
        </p:spPr>
        <p:txBody>
          <a:bodyPr wrap="none">
            <a:spAutoFit/>
          </a:bodyPr>
          <a:lstStyle/>
          <a:p>
            <a:pPr marL="285750" indent="-285750">
              <a:buFont typeface="Wingdings" panose="05000000000000000000" pitchFamily="2" charset="2"/>
              <a:buChar char="Ø"/>
            </a:pPr>
            <a:r>
              <a:rPr lang="en-US" sz="3200" b="1" u="sng" dirty="0">
                <a:solidFill>
                  <a:schemeClr val="accent2">
                    <a:lumMod val="60000"/>
                    <a:lumOff val="40000"/>
                  </a:schemeClr>
                </a:solidFill>
              </a:rPr>
              <a:t>Inequality constraints</a:t>
            </a:r>
            <a:endParaRPr lang="ar-EG" sz="3200" b="1" u="sng" dirty="0">
              <a:solidFill>
                <a:schemeClr val="accent2">
                  <a:lumMod val="60000"/>
                  <a:lumOff val="40000"/>
                </a:schemeClr>
              </a:solidFill>
            </a:endParaRPr>
          </a:p>
        </p:txBody>
      </p:sp>
    </p:spTree>
    <p:extLst>
      <p:ext uri="{BB962C8B-B14F-4D97-AF65-F5344CB8AC3E}">
        <p14:creationId xmlns:p14="http://schemas.microsoft.com/office/powerpoint/2010/main" val="419265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 calcmode="lin" valueType="num">
                                      <p:cBhvr additive="base">
                                        <p:cTn id="14"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ppt_x"/>
                                          </p:val>
                                        </p:tav>
                                        <p:tav tm="100000">
                                          <p:val>
                                            <p:strVal val="#ppt_x"/>
                                          </p:val>
                                        </p:tav>
                                      </p:tavLst>
                                    </p:anim>
                                    <p:anim calcmode="lin" valueType="num">
                                      <p:cBhvr additive="base">
                                        <p:cTn id="2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500" fill="hold"/>
                                        <p:tgtEl>
                                          <p:spTgt spid="5"/>
                                        </p:tgtEl>
                                        <p:attrNameLst>
                                          <p:attrName>ppt_x</p:attrName>
                                        </p:attrNameLst>
                                      </p:cBhvr>
                                      <p:tavLst>
                                        <p:tav tm="0">
                                          <p:val>
                                            <p:strVal val="#ppt_x"/>
                                          </p:val>
                                        </p:tav>
                                        <p:tav tm="100000">
                                          <p:val>
                                            <p:strVal val="#ppt_x"/>
                                          </p:val>
                                        </p:tav>
                                      </p:tavLst>
                                    </p:anim>
                                    <p:anim calcmode="lin" valueType="num">
                                      <p:cBhvr additive="base">
                                        <p:cTn id="2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additive="base">
                                        <p:cTn id="32" dur="500" fill="hold"/>
                                        <p:tgtEl>
                                          <p:spTgt spid="6"/>
                                        </p:tgtEl>
                                        <p:attrNameLst>
                                          <p:attrName>ppt_x</p:attrName>
                                        </p:attrNameLst>
                                      </p:cBhvr>
                                      <p:tavLst>
                                        <p:tav tm="0">
                                          <p:val>
                                            <p:strVal val="#ppt_x"/>
                                          </p:val>
                                        </p:tav>
                                        <p:tav tm="100000">
                                          <p:val>
                                            <p:strVal val="#ppt_x"/>
                                          </p:val>
                                        </p:tav>
                                      </p:tavLst>
                                    </p:anim>
                                    <p:anim calcmode="lin" valueType="num">
                                      <p:cBhvr additive="base">
                                        <p:cTn id="3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12">
                                            <p:txEl>
                                              <p:pRg st="0" end="0"/>
                                            </p:txEl>
                                          </p:spTgt>
                                        </p:tgtEl>
                                        <p:attrNameLst>
                                          <p:attrName>style.visibility</p:attrName>
                                        </p:attrNameLst>
                                      </p:cBhvr>
                                      <p:to>
                                        <p:strVal val="visible"/>
                                      </p:to>
                                    </p:set>
                                    <p:anim calcmode="lin" valueType="num">
                                      <p:cBhvr additive="base">
                                        <p:cTn id="38"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9"/>
                                        </p:tgtEl>
                                        <p:attrNameLst>
                                          <p:attrName>style.visibility</p:attrName>
                                        </p:attrNameLst>
                                      </p:cBhvr>
                                      <p:to>
                                        <p:strVal val="visible"/>
                                      </p:to>
                                    </p:set>
                                    <p:anim calcmode="lin" valueType="num">
                                      <p:cBhvr additive="base">
                                        <p:cTn id="44" dur="500" fill="hold"/>
                                        <p:tgtEl>
                                          <p:spTgt spid="9"/>
                                        </p:tgtEl>
                                        <p:attrNameLst>
                                          <p:attrName>ppt_x</p:attrName>
                                        </p:attrNameLst>
                                      </p:cBhvr>
                                      <p:tavLst>
                                        <p:tav tm="0">
                                          <p:val>
                                            <p:strVal val="#ppt_x"/>
                                          </p:val>
                                        </p:tav>
                                        <p:tav tm="100000">
                                          <p:val>
                                            <p:strVal val="#ppt_x"/>
                                          </p:val>
                                        </p:tav>
                                      </p:tavLst>
                                    </p:anim>
                                    <p:anim calcmode="lin" valueType="num">
                                      <p:cBhvr additive="base">
                                        <p:cTn id="4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13"/>
                                        </p:tgtEl>
                                        <p:attrNameLst>
                                          <p:attrName>style.visibility</p:attrName>
                                        </p:attrNameLst>
                                      </p:cBhvr>
                                      <p:to>
                                        <p:strVal val="visible"/>
                                      </p:to>
                                    </p:set>
                                    <p:anim calcmode="lin" valueType="num">
                                      <p:cBhvr additive="base">
                                        <p:cTn id="50" dur="500" fill="hold"/>
                                        <p:tgtEl>
                                          <p:spTgt spid="13"/>
                                        </p:tgtEl>
                                        <p:attrNameLst>
                                          <p:attrName>ppt_x</p:attrName>
                                        </p:attrNameLst>
                                      </p:cBhvr>
                                      <p:tavLst>
                                        <p:tav tm="0">
                                          <p:val>
                                            <p:strVal val="#ppt_x"/>
                                          </p:val>
                                        </p:tav>
                                        <p:tav tm="100000">
                                          <p:val>
                                            <p:strVal val="#ppt_x"/>
                                          </p:val>
                                        </p:tav>
                                      </p:tavLst>
                                    </p:anim>
                                    <p:anim calcmode="lin" valueType="num">
                                      <p:cBhvr additive="base">
                                        <p:cTn id="5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11"/>
                                        </p:tgtEl>
                                        <p:attrNameLst>
                                          <p:attrName>style.visibility</p:attrName>
                                        </p:attrNameLst>
                                      </p:cBhvr>
                                      <p:to>
                                        <p:strVal val="visible"/>
                                      </p:to>
                                    </p:set>
                                    <p:anim calcmode="lin" valueType="num">
                                      <p:cBhvr additive="base">
                                        <p:cTn id="56" dur="500" fill="hold"/>
                                        <p:tgtEl>
                                          <p:spTgt spid="11"/>
                                        </p:tgtEl>
                                        <p:attrNameLst>
                                          <p:attrName>ppt_x</p:attrName>
                                        </p:attrNameLst>
                                      </p:cBhvr>
                                      <p:tavLst>
                                        <p:tav tm="0">
                                          <p:val>
                                            <p:strVal val="#ppt_x"/>
                                          </p:val>
                                        </p:tav>
                                        <p:tav tm="100000">
                                          <p:val>
                                            <p:strVal val="#ppt_x"/>
                                          </p:val>
                                        </p:tav>
                                      </p:tavLst>
                                    </p:anim>
                                    <p:anim calcmode="lin" valueType="num">
                                      <p:cBhvr additive="base">
                                        <p:cTn id="5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AE38E-413D-43D7-A4CE-C647AD045F9F}"/>
              </a:ext>
            </a:extLst>
          </p:cNvPr>
          <p:cNvSpPr>
            <a:spLocks noGrp="1"/>
          </p:cNvSpPr>
          <p:nvPr>
            <p:ph type="title"/>
          </p:nvPr>
        </p:nvSpPr>
        <p:spPr>
          <a:xfrm>
            <a:off x="0" y="2394841"/>
            <a:ext cx="12192000" cy="1325563"/>
          </a:xfrm>
        </p:spPr>
        <p:txBody>
          <a:bodyPr>
            <a:normAutofit/>
          </a:bodyPr>
          <a:lstStyle/>
          <a:p>
            <a:pPr marL="449263" indent="171450" rtl="0">
              <a:lnSpc>
                <a:spcPct val="150000"/>
              </a:lnSpc>
              <a:spcBef>
                <a:spcPts val="600"/>
              </a:spcBef>
              <a:spcAft>
                <a:spcPts val="1000"/>
              </a:spcAft>
              <a:buFont typeface="Symbol" panose="05050102010706020507" pitchFamily="18" charset="2"/>
              <a:buChar char=""/>
            </a:pPr>
            <a:r>
              <a:rPr lang="en-US" sz="2600" b="1" dirty="0">
                <a:solidFill>
                  <a:schemeClr val="tx1"/>
                </a:solidFill>
                <a:latin typeface="Calibri" panose="020F0502020204030204" pitchFamily="34" charset="0"/>
                <a:ea typeface="+mn-ea"/>
                <a:cs typeface="Calibri" panose="020F0502020204030204" pitchFamily="34" charset="0"/>
              </a:rPr>
              <a:t>   Capacitor size constraint</a:t>
            </a:r>
            <a:br>
              <a:rPr lang="en-US" sz="2600" b="1" dirty="0">
                <a:solidFill>
                  <a:schemeClr val="tx1"/>
                </a:solidFill>
                <a:latin typeface="Calibri" panose="020F0502020204030204" pitchFamily="34" charset="0"/>
                <a:ea typeface="+mn-ea"/>
                <a:cs typeface="Calibri" panose="020F0502020204030204" pitchFamily="34" charset="0"/>
              </a:rPr>
            </a:br>
            <a:endParaRPr lang="ar-EG" sz="2600" b="1" dirty="0">
              <a:solidFill>
                <a:schemeClr val="tx1"/>
              </a:solidFill>
              <a:latin typeface="Calibri" panose="020F0502020204030204" pitchFamily="34" charset="0"/>
              <a:ea typeface="+mn-ea"/>
              <a:cs typeface="Calibri" panose="020F0502020204030204" pitchFamily="34" charset="0"/>
            </a:endParaRPr>
          </a:p>
        </p:txBody>
      </p:sp>
      <p:pic>
        <p:nvPicPr>
          <p:cNvPr id="4" name="Content Placeholder 3">
            <a:extLst>
              <a:ext uri="{FF2B5EF4-FFF2-40B4-BE49-F238E27FC236}">
                <a16:creationId xmlns:a16="http://schemas.microsoft.com/office/drawing/2014/main" id="{B03C0A9C-DAA2-43ED-8843-32E028EE764D}"/>
              </a:ext>
            </a:extLst>
          </p:cNvPr>
          <p:cNvPicPr>
            <a:picLocks noGrp="1" noChangeAspect="1"/>
          </p:cNvPicPr>
          <p:nvPr>
            <p:ph idx="1"/>
          </p:nvPr>
        </p:nvPicPr>
        <p:blipFill>
          <a:blip r:embed="rId2"/>
          <a:stretch>
            <a:fillRect/>
          </a:stretch>
        </p:blipFill>
        <p:spPr>
          <a:xfrm>
            <a:off x="2663139" y="3172816"/>
            <a:ext cx="3247619" cy="523810"/>
          </a:xfrm>
          <a:prstGeom prst="rect">
            <a:avLst/>
          </a:prstGeom>
          <a:solidFill>
            <a:schemeClr val="accent2">
              <a:lumMod val="20000"/>
              <a:lumOff val="80000"/>
            </a:schemeClr>
          </a:solidFill>
        </p:spPr>
      </p:pic>
      <p:sp>
        <p:nvSpPr>
          <p:cNvPr id="5" name="Rectangle 4">
            <a:extLst>
              <a:ext uri="{FF2B5EF4-FFF2-40B4-BE49-F238E27FC236}">
                <a16:creationId xmlns:a16="http://schemas.microsoft.com/office/drawing/2014/main" id="{6357542A-CB51-426E-BEE2-BA32221A8082}"/>
              </a:ext>
            </a:extLst>
          </p:cNvPr>
          <p:cNvSpPr/>
          <p:nvPr/>
        </p:nvSpPr>
        <p:spPr>
          <a:xfrm>
            <a:off x="442913" y="3944632"/>
            <a:ext cx="7381998" cy="628314"/>
          </a:xfrm>
          <a:prstGeom prst="rect">
            <a:avLst/>
          </a:prstGeom>
        </p:spPr>
        <p:txBody>
          <a:bodyPr wrap="square">
            <a:spAutoFit/>
          </a:bodyPr>
          <a:lstStyle/>
          <a:p>
            <a:pPr marL="342900" lvl="0" indent="-342900" algn="just">
              <a:lnSpc>
                <a:spcPct val="150000"/>
              </a:lnSpc>
              <a:spcBef>
                <a:spcPts val="600"/>
              </a:spcBef>
              <a:buFont typeface="Symbol" panose="05050102010706020507" pitchFamily="18" charset="2"/>
              <a:buChar char=""/>
            </a:pPr>
            <a:r>
              <a:rPr lang="en-US" sz="2600" b="1" dirty="0">
                <a:latin typeface="Calibri" panose="020F0502020204030204" pitchFamily="34" charset="0"/>
                <a:cs typeface="Calibri" panose="020F0502020204030204" pitchFamily="34" charset="0"/>
              </a:rPr>
              <a:t>Total active and reactive power constraints</a:t>
            </a:r>
          </a:p>
        </p:txBody>
      </p:sp>
      <p:pic>
        <p:nvPicPr>
          <p:cNvPr id="6" name="Picture 5">
            <a:extLst>
              <a:ext uri="{FF2B5EF4-FFF2-40B4-BE49-F238E27FC236}">
                <a16:creationId xmlns:a16="http://schemas.microsoft.com/office/drawing/2014/main" id="{D6AC0600-5A26-4652-ABD1-CC1C65923557}"/>
              </a:ext>
            </a:extLst>
          </p:cNvPr>
          <p:cNvPicPr>
            <a:picLocks noChangeAspect="1"/>
          </p:cNvPicPr>
          <p:nvPr/>
        </p:nvPicPr>
        <p:blipFill>
          <a:blip r:embed="rId3"/>
          <a:stretch>
            <a:fillRect/>
          </a:stretch>
        </p:blipFill>
        <p:spPr>
          <a:xfrm>
            <a:off x="2663139" y="4800961"/>
            <a:ext cx="2685714" cy="580952"/>
          </a:xfrm>
          <a:prstGeom prst="rect">
            <a:avLst/>
          </a:prstGeom>
          <a:solidFill>
            <a:schemeClr val="accent2">
              <a:lumMod val="20000"/>
              <a:lumOff val="80000"/>
            </a:schemeClr>
          </a:solidFill>
        </p:spPr>
      </p:pic>
      <p:pic>
        <p:nvPicPr>
          <p:cNvPr id="7" name="Picture 6">
            <a:extLst>
              <a:ext uri="{FF2B5EF4-FFF2-40B4-BE49-F238E27FC236}">
                <a16:creationId xmlns:a16="http://schemas.microsoft.com/office/drawing/2014/main" id="{9280128E-B912-40A7-BC27-3CB238B592BD}"/>
              </a:ext>
            </a:extLst>
          </p:cNvPr>
          <p:cNvPicPr>
            <a:picLocks noChangeAspect="1"/>
          </p:cNvPicPr>
          <p:nvPr/>
        </p:nvPicPr>
        <p:blipFill>
          <a:blip r:embed="rId4"/>
          <a:stretch>
            <a:fillRect/>
          </a:stretch>
        </p:blipFill>
        <p:spPr>
          <a:xfrm>
            <a:off x="2663139" y="5711096"/>
            <a:ext cx="5600000" cy="828571"/>
          </a:xfrm>
          <a:prstGeom prst="rect">
            <a:avLst/>
          </a:prstGeom>
          <a:solidFill>
            <a:schemeClr val="accent2">
              <a:lumMod val="20000"/>
              <a:lumOff val="80000"/>
            </a:schemeClr>
          </a:solidFill>
        </p:spPr>
      </p:pic>
      <p:sp>
        <p:nvSpPr>
          <p:cNvPr id="8" name="Rectangle 7">
            <a:extLst>
              <a:ext uri="{FF2B5EF4-FFF2-40B4-BE49-F238E27FC236}">
                <a16:creationId xmlns:a16="http://schemas.microsoft.com/office/drawing/2014/main" id="{E0286196-0FF4-4A4D-B1F4-3923AC397C49}"/>
              </a:ext>
            </a:extLst>
          </p:cNvPr>
          <p:cNvSpPr/>
          <p:nvPr/>
        </p:nvSpPr>
        <p:spPr>
          <a:xfrm>
            <a:off x="442912" y="172650"/>
            <a:ext cx="11749087" cy="628314"/>
          </a:xfrm>
          <a:prstGeom prst="rect">
            <a:avLst/>
          </a:prstGeom>
        </p:spPr>
        <p:txBody>
          <a:bodyPr wrap="square">
            <a:spAutoFit/>
          </a:bodyPr>
          <a:lstStyle/>
          <a:p>
            <a:pPr marL="342900" lvl="0" indent="-342900" algn="just">
              <a:lnSpc>
                <a:spcPct val="150000"/>
              </a:lnSpc>
              <a:spcBef>
                <a:spcPts val="600"/>
              </a:spcBef>
              <a:buFont typeface="Symbol" panose="05050102010706020507" pitchFamily="18" charset="2"/>
              <a:buChar char=""/>
            </a:pPr>
            <a:r>
              <a:rPr lang="en-US" sz="2600" b="1" dirty="0">
                <a:latin typeface="Calibri" panose="020F0502020204030204" pitchFamily="34" charset="0"/>
                <a:cs typeface="Calibri" panose="020F0502020204030204" pitchFamily="34" charset="0"/>
              </a:rPr>
              <a:t>DG size constraint</a:t>
            </a:r>
          </a:p>
        </p:txBody>
      </p:sp>
      <p:pic>
        <p:nvPicPr>
          <p:cNvPr id="9" name="Picture 8">
            <a:extLst>
              <a:ext uri="{FF2B5EF4-FFF2-40B4-BE49-F238E27FC236}">
                <a16:creationId xmlns:a16="http://schemas.microsoft.com/office/drawing/2014/main" id="{1D008C31-D821-40E1-91FD-C704627EFD9D}"/>
              </a:ext>
            </a:extLst>
          </p:cNvPr>
          <p:cNvPicPr>
            <a:picLocks noChangeAspect="1"/>
          </p:cNvPicPr>
          <p:nvPr/>
        </p:nvPicPr>
        <p:blipFill>
          <a:blip r:embed="rId5"/>
          <a:stretch>
            <a:fillRect/>
          </a:stretch>
        </p:blipFill>
        <p:spPr>
          <a:xfrm>
            <a:off x="2663139" y="843442"/>
            <a:ext cx="3609145" cy="560881"/>
          </a:xfrm>
          <a:prstGeom prst="rect">
            <a:avLst/>
          </a:prstGeom>
          <a:solidFill>
            <a:schemeClr val="accent2">
              <a:lumMod val="20000"/>
              <a:lumOff val="80000"/>
            </a:schemeClr>
          </a:solidFill>
        </p:spPr>
      </p:pic>
      <p:pic>
        <p:nvPicPr>
          <p:cNvPr id="10" name="Picture 9">
            <a:extLst>
              <a:ext uri="{FF2B5EF4-FFF2-40B4-BE49-F238E27FC236}">
                <a16:creationId xmlns:a16="http://schemas.microsoft.com/office/drawing/2014/main" id="{49C73895-3213-4784-9402-66C5128BC676}"/>
              </a:ext>
            </a:extLst>
          </p:cNvPr>
          <p:cNvPicPr>
            <a:picLocks noChangeAspect="1"/>
          </p:cNvPicPr>
          <p:nvPr/>
        </p:nvPicPr>
        <p:blipFill>
          <a:blip r:embed="rId6"/>
          <a:stretch>
            <a:fillRect/>
          </a:stretch>
        </p:blipFill>
        <p:spPr>
          <a:xfrm>
            <a:off x="2663139" y="1701995"/>
            <a:ext cx="3426249" cy="530398"/>
          </a:xfrm>
          <a:prstGeom prst="rect">
            <a:avLst/>
          </a:prstGeom>
          <a:solidFill>
            <a:schemeClr val="accent2">
              <a:lumMod val="20000"/>
              <a:lumOff val="80000"/>
            </a:schemeClr>
          </a:solidFill>
        </p:spPr>
      </p:pic>
    </p:spTree>
    <p:extLst>
      <p:ext uri="{BB962C8B-B14F-4D97-AF65-F5344CB8AC3E}">
        <p14:creationId xmlns:p14="http://schemas.microsoft.com/office/powerpoint/2010/main" val="3494272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0" end="0"/>
                                            </p:txEl>
                                          </p:spTgt>
                                        </p:tgtEl>
                                        <p:attrNameLst>
                                          <p:attrName>style.visibility</p:attrName>
                                        </p:attrNameLst>
                                      </p:cBhvr>
                                      <p:to>
                                        <p:strVal val="visible"/>
                                      </p:to>
                                    </p:set>
                                    <p:anim calcmode="lin" valueType="num">
                                      <p:cBhvr additive="base">
                                        <p:cTn id="3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ppt_x"/>
                                          </p:val>
                                        </p:tav>
                                        <p:tav tm="100000">
                                          <p:val>
                                            <p:strVal val="#ppt_x"/>
                                          </p:val>
                                        </p:tav>
                                      </p:tavLst>
                                    </p:anim>
                                    <p:anim calcmode="lin" valueType="num">
                                      <p:cBhvr additive="base">
                                        <p:cTn id="5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32822-17F2-4CC8-AC67-CC520C20030C}"/>
              </a:ext>
            </a:extLst>
          </p:cNvPr>
          <p:cNvSpPr>
            <a:spLocks noGrp="1"/>
          </p:cNvSpPr>
          <p:nvPr>
            <p:ph type="title"/>
          </p:nvPr>
        </p:nvSpPr>
        <p:spPr>
          <a:xfrm>
            <a:off x="0" y="1982174"/>
            <a:ext cx="12191999" cy="5729288"/>
          </a:xfrm>
        </p:spPr>
        <p:txBody>
          <a:bodyPr>
            <a:noAutofit/>
          </a:bodyPr>
          <a:lstStyle/>
          <a:p>
            <a:r>
              <a:rPr lang="en-US"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                            CHAPTER 4</a:t>
            </a:r>
            <a:r>
              <a:rPr lang="ar-EG"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 </a:t>
            </a:r>
            <a:br>
              <a:rPr lang="ar-EG"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br>
            <a:endParaRPr lang="ar-EG"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endParaRPr>
          </a:p>
        </p:txBody>
      </p:sp>
      <p:sp>
        <p:nvSpPr>
          <p:cNvPr id="3" name="TextBox 2"/>
          <p:cNvSpPr txBox="1"/>
          <p:nvPr/>
        </p:nvSpPr>
        <p:spPr>
          <a:xfrm>
            <a:off x="464233" y="2335236"/>
            <a:ext cx="10719581" cy="1846659"/>
          </a:xfrm>
          <a:prstGeom prst="rect">
            <a:avLst/>
          </a:prstGeom>
          <a:noFill/>
        </p:spPr>
        <p:txBody>
          <a:bodyPr wrap="square" rtlCol="0">
            <a:spAutoFit/>
          </a:bodyPr>
          <a:lstStyle/>
          <a:p>
            <a:br>
              <a:rPr lang="ar-EG"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br>
            <a:r>
              <a:rPr lang="en-US" sz="48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            Archimedes Optimization ALGORITHM</a:t>
            </a:r>
            <a:endParaRPr lang="en-US" sz="6600" dirty="0"/>
          </a:p>
        </p:txBody>
      </p:sp>
    </p:spTree>
    <p:extLst>
      <p:ext uri="{BB962C8B-B14F-4D97-AF65-F5344CB8AC3E}">
        <p14:creationId xmlns:p14="http://schemas.microsoft.com/office/powerpoint/2010/main" val="1187349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6"/>
          <p:cNvSpPr>
            <a:spLocks noChangeArrowheads="1"/>
          </p:cNvSpPr>
          <p:nvPr/>
        </p:nvSpPr>
        <p:spPr bwMode="auto">
          <a:xfrm>
            <a:off x="0" y="231137"/>
            <a:ext cx="9314481" cy="769441"/>
          </a:xfrm>
          <a:prstGeom prst="rect">
            <a:avLst/>
          </a:prstGeom>
          <a:noFill/>
          <a:ln w="9525">
            <a:noFill/>
            <a:miter lim="800000"/>
            <a:headEnd/>
            <a:tailEnd/>
          </a:ln>
          <a:effectLst/>
        </p:spPr>
        <p:txBody>
          <a:bodyPr wrap="square">
            <a:spAutoFit/>
          </a:bodyPr>
          <a:lstStyle/>
          <a:p>
            <a:pPr marL="571500" indent="-571500">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 Archimedes Optimization Algorithm</a:t>
            </a:r>
          </a:p>
        </p:txBody>
      </p:sp>
      <p:sp>
        <p:nvSpPr>
          <p:cNvPr id="6" name="Rectangle 5">
            <a:extLst>
              <a:ext uri="{FF2B5EF4-FFF2-40B4-BE49-F238E27FC236}">
                <a16:creationId xmlns:a16="http://schemas.microsoft.com/office/drawing/2014/main" id="{0E55C097-FCBF-4E4F-A138-4C9C65C76FE4}"/>
              </a:ext>
            </a:extLst>
          </p:cNvPr>
          <p:cNvSpPr/>
          <p:nvPr/>
        </p:nvSpPr>
        <p:spPr>
          <a:xfrm>
            <a:off x="0" y="1206002"/>
            <a:ext cx="12192000" cy="5355312"/>
          </a:xfrm>
          <a:prstGeom prst="rect">
            <a:avLst/>
          </a:prstGeom>
        </p:spPr>
        <p:txBody>
          <a:bodyPr wrap="square">
            <a:spAutoFit/>
          </a:bodyPr>
          <a:lstStyle/>
          <a:p>
            <a:endParaRPr lang="en-US" sz="2800" b="1" dirty="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v"/>
            </a:pPr>
            <a:r>
              <a:rPr lang="en-US" sz="2400" b="1" u="sng" dirty="0">
                <a:solidFill>
                  <a:srgbClr val="0070C0"/>
                </a:solidFill>
                <a:latin typeface="Calibri" panose="020F0502020204030204" pitchFamily="34" charset="0"/>
              </a:rPr>
              <a:t>Archimedes Optimization Algorithm </a:t>
            </a:r>
            <a:r>
              <a:rPr lang="en-US" sz="2600" b="1" dirty="0">
                <a:latin typeface="Calibri" panose="020F0502020204030204" pitchFamily="34" charset="0"/>
              </a:rPr>
              <a:t>(AOA) is based on Archimedes’ principle which states that “Any object, totally or partially immersed in a fluid or liquid, is buoyed up by a force equal to the weight of the fluid displaced by the object.”. AOA emulates the behavior of many objects, which have different densities and volumes, immersed in the same fluid and each one tries to reach equilibrium state.</a:t>
            </a:r>
          </a:p>
          <a:p>
            <a:pPr algn="just"/>
            <a:endParaRPr lang="en-US" sz="2600" b="1" dirty="0">
              <a:latin typeface="Calibri" panose="020F0502020204030204" pitchFamily="34" charset="0"/>
            </a:endParaRPr>
          </a:p>
          <a:p>
            <a:pPr marL="285750" indent="-285750" algn="just">
              <a:buFont typeface="Wingdings" panose="05000000000000000000" pitchFamily="2" charset="2"/>
              <a:buChar char="v"/>
            </a:pPr>
            <a:endParaRPr lang="en-US" sz="2600" b="1" dirty="0">
              <a:latin typeface="Calibri" panose="020F0502020204030204" pitchFamily="34" charset="0"/>
            </a:endParaRPr>
          </a:p>
          <a:p>
            <a:pPr algn="just"/>
            <a:endParaRPr lang="en-US" sz="2600" b="1" dirty="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v"/>
            </a:pPr>
            <a:endParaRPr lang="ar-EG" sz="2600" b="1" dirty="0">
              <a:latin typeface="Calibri" panose="020F0502020204030204" pitchFamily="34" charset="0"/>
              <a:cs typeface="Calibri" panose="020F0502020204030204" pitchFamily="34" charset="0"/>
            </a:endParaRPr>
          </a:p>
          <a:p>
            <a:endParaRPr lang="ar-EG" sz="2600" b="1" dirty="0">
              <a:latin typeface="Calibri" panose="020F0502020204030204" pitchFamily="34" charset="0"/>
            </a:endParaRPr>
          </a:p>
          <a:p>
            <a:pPr marL="285750" indent="-285750">
              <a:buFont typeface="Wingdings" panose="05000000000000000000" pitchFamily="2" charset="2"/>
              <a:buChar char="v"/>
            </a:pPr>
            <a:endParaRPr lang="ar-EG" dirty="0"/>
          </a:p>
          <a:p>
            <a:pPr marL="285750" indent="-285750">
              <a:buFont typeface="Wingdings" panose="05000000000000000000" pitchFamily="2" charset="2"/>
              <a:buChar char="v"/>
            </a:pPr>
            <a:endParaRPr lang="en-US" dirty="0">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v"/>
            </a:pPr>
            <a:endParaRPr lang="ar-EG"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 calcmode="lin" valueType="num">
                                      <p:cBhvr additive="base">
                                        <p:cTn id="12"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96D4DA-5E85-4BCC-91D4-644CCAB35D2B}"/>
              </a:ext>
            </a:extLst>
          </p:cNvPr>
          <p:cNvSpPr/>
          <p:nvPr/>
        </p:nvSpPr>
        <p:spPr>
          <a:xfrm>
            <a:off x="1144034" y="0"/>
            <a:ext cx="3578159" cy="1003031"/>
          </a:xfrm>
          <a:prstGeom prst="rect">
            <a:avLst/>
          </a:prstGeom>
        </p:spPr>
        <p:txBody>
          <a:bodyPr wrap="none">
            <a:spAutoFit/>
          </a:bodyPr>
          <a:lstStyle/>
          <a:p>
            <a:pPr marL="571500" indent="-571500">
              <a:lnSpc>
                <a:spcPct val="150000"/>
              </a:lnSpc>
              <a:spcBef>
                <a:spcPts val="6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AOA Theory</a:t>
            </a:r>
          </a:p>
        </p:txBody>
      </p:sp>
      <p:pic>
        <p:nvPicPr>
          <p:cNvPr id="7" name="Picture 6">
            <a:extLst>
              <a:ext uri="{FF2B5EF4-FFF2-40B4-BE49-F238E27FC236}">
                <a16:creationId xmlns:a16="http://schemas.microsoft.com/office/drawing/2014/main" id="{B82B05C8-0E4C-D348-CDA4-B6010FABBAF7}"/>
              </a:ext>
            </a:extLst>
          </p:cNvPr>
          <p:cNvPicPr>
            <a:picLocks noChangeAspect="1"/>
          </p:cNvPicPr>
          <p:nvPr/>
        </p:nvPicPr>
        <p:blipFill>
          <a:blip r:embed="rId2"/>
          <a:stretch>
            <a:fillRect/>
          </a:stretch>
        </p:blipFill>
        <p:spPr>
          <a:xfrm>
            <a:off x="1258253" y="1192719"/>
            <a:ext cx="7916228" cy="4154616"/>
          </a:xfrm>
          <a:prstGeom prst="rect">
            <a:avLst/>
          </a:prstGeom>
        </p:spPr>
      </p:pic>
    </p:spTree>
    <p:extLst>
      <p:ext uri="{BB962C8B-B14F-4D97-AF65-F5344CB8AC3E}">
        <p14:creationId xmlns:p14="http://schemas.microsoft.com/office/powerpoint/2010/main" val="278247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8740DD-4D0F-4492-AFE7-283B57470C74}"/>
              </a:ext>
            </a:extLst>
          </p:cNvPr>
          <p:cNvSpPr>
            <a:spLocks noGrp="1"/>
          </p:cNvSpPr>
          <p:nvPr>
            <p:ph type="title"/>
          </p:nvPr>
        </p:nvSpPr>
        <p:spPr>
          <a:prstGeom prst="roundRect">
            <a:avLst/>
          </a:prstGeom>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1" fromWordArt="0" anchor="ctr" anchorCtr="0" forceAA="0" compatLnSpc="1">
            <a:prstTxWarp prst="textNoShape">
              <a:avLst/>
            </a:prstTxWarp>
            <a:noAutofit/>
          </a:bodyPr>
          <a:lstStyle/>
          <a:p>
            <a:pPr algn="ctr" rtl="1">
              <a:spcAft>
                <a:spcPts val="0"/>
              </a:spcAft>
            </a:pPr>
            <a:r>
              <a:rPr lang="en-US" sz="3600" b="1" kern="1400" spc="-50" dirty="0">
                <a:effectLst/>
                <a:ea typeface="Times New Roman" panose="02020603050405020304" pitchFamily="18" charset="0"/>
                <a:cs typeface="Times New Roman" panose="02020603050405020304" pitchFamily="18" charset="0"/>
              </a:rPr>
              <a:t>Team work</a:t>
            </a:r>
            <a:endParaRPr lang="en-US" sz="2800" kern="1400" spc="-50" dirty="0">
              <a:effectLst/>
              <a:ea typeface="Times New Roman" panose="02020603050405020304" pitchFamily="18" charset="0"/>
              <a:cs typeface="Times New Roman" panose="02020603050405020304" pitchFamily="18" charset="0"/>
            </a:endParaRPr>
          </a:p>
          <a:p>
            <a:pPr algn="ctr" rtl="1">
              <a:lnSpc>
                <a:spcPct val="107000"/>
              </a:lnSpc>
              <a:spcAft>
                <a:spcPts val="800"/>
              </a:spcAft>
            </a:pPr>
            <a:r>
              <a:rPr lang="en-US" sz="1100" dirty="0">
                <a:effectLst/>
                <a:ea typeface="Century Gothic" panose="020B0502020202020204" pitchFamily="34" charset="0"/>
                <a:cs typeface="Arial" panose="020B0604020202020204" pitchFamily="34" charset="0"/>
              </a:rPr>
              <a:t> </a:t>
            </a:r>
          </a:p>
        </p:txBody>
      </p:sp>
      <p:sp>
        <p:nvSpPr>
          <p:cNvPr id="6" name="Rectangle 5"/>
          <p:cNvSpPr/>
          <p:nvPr/>
        </p:nvSpPr>
        <p:spPr>
          <a:xfrm>
            <a:off x="646111" y="2149019"/>
            <a:ext cx="4567451" cy="4197559"/>
          </a:xfrm>
          <a:prstGeom prst="rect">
            <a:avLst/>
          </a:prstGeom>
        </p:spPr>
        <p:txBody>
          <a:bodyPr wrap="square">
            <a:spAutoFit/>
          </a:bodyPr>
          <a:lstStyle/>
          <a:p>
            <a:pPr marL="342900" indent="-342900">
              <a:lnSpc>
                <a:spcPct val="150000"/>
              </a:lnSpc>
              <a:buFont typeface="Wingdings" panose="05000000000000000000" pitchFamily="2" charset="2"/>
              <a:buChar char=""/>
            </a:pPr>
            <a:r>
              <a:rPr lang="en-US" b="1" dirty="0">
                <a:latin typeface="Times New Roman" panose="02020603050405020304" pitchFamily="18" charset="0"/>
                <a:ea typeface="Calibri" panose="020F0502020204030204" pitchFamily="34" charset="0"/>
                <a:cs typeface="Arial" panose="020B0604020202020204" pitchFamily="34" charset="0"/>
              </a:rPr>
              <a:t>Moustafa Mohamed Abdelghani Abdalla Shahin</a:t>
            </a:r>
          </a:p>
          <a:p>
            <a:pPr marL="342900" indent="-342900">
              <a:lnSpc>
                <a:spcPct val="150000"/>
              </a:lnSpc>
              <a:buFont typeface="Wingdings" panose="05000000000000000000" pitchFamily="2" charset="2"/>
              <a:buChar char=""/>
            </a:pPr>
            <a:r>
              <a:rPr lang="en-US" b="1" dirty="0">
                <a:latin typeface="Times New Roman" panose="02020603050405020304" pitchFamily="18" charset="0"/>
                <a:ea typeface="Calibri" panose="020F0502020204030204" pitchFamily="34" charset="0"/>
                <a:cs typeface="Arial" panose="020B0604020202020204" pitchFamily="34" charset="0"/>
              </a:rPr>
              <a:t>Mohamed Khaled Ahmed </a:t>
            </a:r>
            <a:r>
              <a:rPr lang="en-US" b="1" dirty="0" err="1">
                <a:latin typeface="Times New Roman" panose="02020603050405020304" pitchFamily="18" charset="0"/>
                <a:ea typeface="Calibri" panose="020F0502020204030204" pitchFamily="34" charset="0"/>
                <a:cs typeface="Arial" panose="020B0604020202020204" pitchFamily="34" charset="0"/>
              </a:rPr>
              <a:t>Soltan</a:t>
            </a:r>
            <a:endParaRPr lang="en-US" b="1" dirty="0">
              <a:latin typeface="Times New Roman" panose="02020603050405020304" pitchFamily="18" charset="0"/>
              <a:ea typeface="Calibri" panose="020F0502020204030204" pitchFamily="34" charset="0"/>
              <a:cs typeface="Arial" panose="020B0604020202020204" pitchFamily="34" charset="0"/>
            </a:endParaRPr>
          </a:p>
          <a:p>
            <a:pPr marL="342900" indent="-342900">
              <a:lnSpc>
                <a:spcPct val="150000"/>
              </a:lnSpc>
              <a:buFont typeface="Wingdings" panose="05000000000000000000" pitchFamily="2" charset="2"/>
              <a:buChar char=""/>
            </a:pPr>
            <a:r>
              <a:rPr lang="en-US" b="1" dirty="0">
                <a:latin typeface="Times New Roman" panose="02020603050405020304" pitchFamily="18" charset="0"/>
                <a:ea typeface="Calibri" panose="020F0502020204030204" pitchFamily="34" charset="0"/>
                <a:cs typeface="Arial" panose="020B0604020202020204" pitchFamily="34" charset="0"/>
              </a:rPr>
              <a:t>Mohamed Rabie Abdelhamid Mohamed </a:t>
            </a:r>
            <a:r>
              <a:rPr lang="en-US" b="1" dirty="0" err="1">
                <a:latin typeface="Times New Roman" panose="02020603050405020304" pitchFamily="18" charset="0"/>
                <a:ea typeface="Calibri" panose="020F0502020204030204" pitchFamily="34" charset="0"/>
                <a:cs typeface="Arial" panose="020B0604020202020204" pitchFamily="34" charset="0"/>
              </a:rPr>
              <a:t>Elshiekh</a:t>
            </a:r>
            <a:endParaRPr lang="en-US" b="1" dirty="0">
              <a:latin typeface="Times New Roman" panose="02020603050405020304" pitchFamily="18" charset="0"/>
              <a:ea typeface="Calibri" panose="020F0502020204030204" pitchFamily="34" charset="0"/>
              <a:cs typeface="Arial" panose="020B0604020202020204" pitchFamily="34" charset="0"/>
            </a:endParaRPr>
          </a:p>
          <a:p>
            <a:pPr marL="342900" indent="-342900">
              <a:lnSpc>
                <a:spcPct val="150000"/>
              </a:lnSpc>
              <a:buFont typeface="Wingdings" panose="05000000000000000000" pitchFamily="2" charset="2"/>
              <a:buChar char=""/>
            </a:pPr>
            <a:r>
              <a:rPr lang="en-US" b="1" dirty="0">
                <a:latin typeface="Times New Roman" panose="02020603050405020304" pitchFamily="18" charset="0"/>
                <a:ea typeface="Calibri" panose="020F0502020204030204" pitchFamily="34" charset="0"/>
                <a:cs typeface="Arial" panose="020B0604020202020204" pitchFamily="34" charset="0"/>
              </a:rPr>
              <a:t>Moustafa Mohamed Abdelghani Nada</a:t>
            </a:r>
          </a:p>
          <a:p>
            <a:pPr marL="342900" indent="-342900">
              <a:lnSpc>
                <a:spcPct val="150000"/>
              </a:lnSpc>
              <a:buFont typeface="Wingdings" panose="05000000000000000000" pitchFamily="2" charset="2"/>
              <a:buChar char=""/>
            </a:pPr>
            <a:r>
              <a:rPr lang="en-US" b="1" dirty="0">
                <a:latin typeface="Times New Roman" panose="02020603050405020304" pitchFamily="18" charset="0"/>
                <a:ea typeface="Calibri" panose="020F0502020204030204" pitchFamily="34" charset="0"/>
                <a:cs typeface="Arial" panose="020B0604020202020204" pitchFamily="34" charset="0"/>
              </a:rPr>
              <a:t>Mohamed </a:t>
            </a:r>
            <a:r>
              <a:rPr lang="en-US" b="1" dirty="0" err="1">
                <a:latin typeface="Times New Roman" panose="02020603050405020304" pitchFamily="18" charset="0"/>
                <a:ea typeface="Calibri" panose="020F0502020204030204" pitchFamily="34" charset="0"/>
                <a:cs typeface="Arial" panose="020B0604020202020204" pitchFamily="34" charset="0"/>
              </a:rPr>
              <a:t>Fekry</a:t>
            </a:r>
            <a:r>
              <a:rPr lang="en-US" b="1" dirty="0">
                <a:latin typeface="Times New Roman" panose="02020603050405020304" pitchFamily="18" charset="0"/>
                <a:ea typeface="Calibri" panose="020F0502020204030204" pitchFamily="34" charset="0"/>
                <a:cs typeface="Arial" panose="020B0604020202020204" pitchFamily="34" charset="0"/>
              </a:rPr>
              <a:t> Mohamed </a:t>
            </a:r>
            <a:r>
              <a:rPr lang="en-US" b="1" dirty="0" err="1">
                <a:latin typeface="Times New Roman" panose="02020603050405020304" pitchFamily="18" charset="0"/>
                <a:ea typeface="Calibri" panose="020F0502020204030204" pitchFamily="34" charset="0"/>
                <a:cs typeface="Arial" panose="020B0604020202020204" pitchFamily="34" charset="0"/>
              </a:rPr>
              <a:t>Abdelwareth</a:t>
            </a:r>
            <a:r>
              <a:rPr lang="en-US" b="1" dirty="0">
                <a:latin typeface="Times New Roman" panose="02020603050405020304" pitchFamily="18" charset="0"/>
                <a:ea typeface="Calibri" panose="020F0502020204030204" pitchFamily="34" charset="0"/>
                <a:cs typeface="Arial" panose="020B0604020202020204" pitchFamily="34" charset="0"/>
              </a:rPr>
              <a:t> Zahran</a:t>
            </a:r>
          </a:p>
          <a:p>
            <a:pPr marL="342900" indent="-342900">
              <a:lnSpc>
                <a:spcPct val="150000"/>
              </a:lnSpc>
              <a:buFont typeface="Wingdings" panose="05000000000000000000" pitchFamily="2" charset="2"/>
              <a:buChar char=""/>
            </a:pPr>
            <a:r>
              <a:rPr lang="en-US" b="1" dirty="0">
                <a:latin typeface="Times New Roman" panose="02020603050405020304" pitchFamily="18" charset="0"/>
                <a:ea typeface="Calibri" panose="020F0502020204030204" pitchFamily="34" charset="0"/>
                <a:cs typeface="Arial" panose="020B0604020202020204" pitchFamily="34" charset="0"/>
              </a:rPr>
              <a:t>Mohamed </a:t>
            </a:r>
            <a:r>
              <a:rPr lang="en-US" b="1" dirty="0" err="1">
                <a:latin typeface="Times New Roman" panose="02020603050405020304" pitchFamily="18" charset="0"/>
                <a:ea typeface="Calibri" panose="020F0502020204030204" pitchFamily="34" charset="0"/>
                <a:cs typeface="Arial" panose="020B0604020202020204" pitchFamily="34" charset="0"/>
              </a:rPr>
              <a:t>EmadAldean</a:t>
            </a:r>
            <a:r>
              <a:rPr lang="en-US" b="1" dirty="0">
                <a:latin typeface="Times New Roman" panose="02020603050405020304" pitchFamily="18" charset="0"/>
                <a:ea typeface="Calibri" panose="020F0502020204030204" pitchFamily="34" charset="0"/>
                <a:cs typeface="Arial" panose="020B0604020202020204" pitchFamily="34" charset="0"/>
              </a:rPr>
              <a:t> </a:t>
            </a:r>
            <a:r>
              <a:rPr lang="en-US" b="1" dirty="0" err="1">
                <a:latin typeface="Times New Roman" panose="02020603050405020304" pitchFamily="18" charset="0"/>
                <a:ea typeface="Calibri" panose="020F0502020204030204" pitchFamily="34" charset="0"/>
                <a:cs typeface="Arial" panose="020B0604020202020204" pitchFamily="34" charset="0"/>
              </a:rPr>
              <a:t>Abdelnabi</a:t>
            </a:r>
            <a:r>
              <a:rPr lang="en-US" b="1" dirty="0">
                <a:latin typeface="Times New Roman" panose="02020603050405020304" pitchFamily="18" charset="0"/>
                <a:ea typeface="Calibri" panose="020F0502020204030204" pitchFamily="34" charset="0"/>
                <a:cs typeface="Arial" panose="020B0604020202020204" pitchFamily="34" charset="0"/>
              </a:rPr>
              <a:t> Abdallah</a:t>
            </a:r>
          </a:p>
        </p:txBody>
      </p:sp>
      <p:sp>
        <p:nvSpPr>
          <p:cNvPr id="7" name="Rectangle 6"/>
          <p:cNvSpPr/>
          <p:nvPr/>
        </p:nvSpPr>
        <p:spPr>
          <a:xfrm>
            <a:off x="5348472" y="2093446"/>
            <a:ext cx="5932227" cy="2777940"/>
          </a:xfrm>
          <a:prstGeom prst="rect">
            <a:avLst/>
          </a:prstGeom>
        </p:spPr>
        <p:txBody>
          <a:bodyPr wrap="square">
            <a:spAutoFit/>
          </a:bodyPr>
          <a:lstStyle/>
          <a:p>
            <a:pPr marL="342900" indent="-342900">
              <a:lnSpc>
                <a:spcPct val="200000"/>
              </a:lnSpc>
              <a:buFont typeface="Wingdings" panose="05000000000000000000" pitchFamily="2" charset="2"/>
              <a:buChar char=""/>
            </a:pPr>
            <a:r>
              <a:rPr lang="en-US" b="1" dirty="0">
                <a:latin typeface="Times New Roman" panose="02020603050405020304" pitchFamily="18" charset="0"/>
                <a:ea typeface="Calibri" panose="020F0502020204030204" pitchFamily="34" charset="0"/>
                <a:cs typeface="Arial" panose="020B0604020202020204" pitchFamily="34" charset="0"/>
              </a:rPr>
              <a:t>Mohamed Ali </a:t>
            </a:r>
            <a:r>
              <a:rPr lang="en-US" b="1" dirty="0" err="1">
                <a:latin typeface="Times New Roman" panose="02020603050405020304" pitchFamily="18" charset="0"/>
                <a:ea typeface="Calibri" panose="020F0502020204030204" pitchFamily="34" charset="0"/>
                <a:cs typeface="Arial" panose="020B0604020202020204" pitchFamily="34" charset="0"/>
              </a:rPr>
              <a:t>Elsayed</a:t>
            </a:r>
            <a:r>
              <a:rPr lang="en-US" b="1" dirty="0">
                <a:latin typeface="Times New Roman" panose="02020603050405020304" pitchFamily="18" charset="0"/>
                <a:ea typeface="Calibri" panose="020F0502020204030204" pitchFamily="34" charset="0"/>
                <a:cs typeface="Arial" panose="020B0604020202020204" pitchFamily="34" charset="0"/>
              </a:rPr>
              <a:t> </a:t>
            </a:r>
            <a:r>
              <a:rPr lang="en-US" b="1" dirty="0" err="1">
                <a:latin typeface="Times New Roman" panose="02020603050405020304" pitchFamily="18" charset="0"/>
                <a:ea typeface="Calibri" panose="020F0502020204030204" pitchFamily="34" charset="0"/>
                <a:cs typeface="Arial" panose="020B0604020202020204" pitchFamily="34" charset="0"/>
              </a:rPr>
              <a:t>Abdelgleil</a:t>
            </a:r>
            <a:endParaRPr lang="en-US" b="1" dirty="0">
              <a:latin typeface="Times New Roman" panose="02020603050405020304" pitchFamily="18" charset="0"/>
              <a:ea typeface="Calibri" panose="020F0502020204030204" pitchFamily="34" charset="0"/>
              <a:cs typeface="Arial" panose="020B0604020202020204" pitchFamily="34" charset="0"/>
            </a:endParaRPr>
          </a:p>
          <a:p>
            <a:pPr marL="342900" indent="-342900">
              <a:lnSpc>
                <a:spcPct val="200000"/>
              </a:lnSpc>
              <a:buFont typeface="Wingdings" panose="05000000000000000000" pitchFamily="2" charset="2"/>
              <a:buChar char=""/>
            </a:pPr>
            <a:r>
              <a:rPr lang="en-US" b="1" dirty="0">
                <a:latin typeface="Times New Roman" panose="02020603050405020304" pitchFamily="18" charset="0"/>
                <a:ea typeface="Calibri" panose="020F0502020204030204" pitchFamily="34" charset="0"/>
                <a:cs typeface="Arial" panose="020B0604020202020204" pitchFamily="34" charset="0"/>
              </a:rPr>
              <a:t>Mohamed </a:t>
            </a:r>
            <a:r>
              <a:rPr lang="en-US" b="1" dirty="0" err="1">
                <a:latin typeface="Times New Roman" panose="02020603050405020304" pitchFamily="18" charset="0"/>
                <a:ea typeface="Calibri" panose="020F0502020204030204" pitchFamily="34" charset="0"/>
                <a:cs typeface="Arial" panose="020B0604020202020204" pitchFamily="34" charset="0"/>
              </a:rPr>
              <a:t>Eldesoky</a:t>
            </a:r>
            <a:r>
              <a:rPr lang="en-US" b="1" dirty="0">
                <a:latin typeface="Times New Roman" panose="02020603050405020304" pitchFamily="18" charset="0"/>
                <a:ea typeface="Calibri" panose="020F0502020204030204" pitchFamily="34" charset="0"/>
                <a:cs typeface="Arial" panose="020B0604020202020204" pitchFamily="34" charset="0"/>
              </a:rPr>
              <a:t> Ahmed </a:t>
            </a:r>
            <a:r>
              <a:rPr lang="en-US" b="1" dirty="0" err="1">
                <a:latin typeface="Times New Roman" panose="02020603050405020304" pitchFamily="18" charset="0"/>
                <a:ea typeface="Calibri" panose="020F0502020204030204" pitchFamily="34" charset="0"/>
                <a:cs typeface="Arial" panose="020B0604020202020204" pitchFamily="34" charset="0"/>
              </a:rPr>
              <a:t>Halema</a:t>
            </a:r>
            <a:endParaRPr lang="en-US" b="1" dirty="0">
              <a:latin typeface="Times New Roman" panose="02020603050405020304" pitchFamily="18" charset="0"/>
              <a:ea typeface="Calibri" panose="020F0502020204030204" pitchFamily="34" charset="0"/>
              <a:cs typeface="Arial" panose="020B0604020202020204" pitchFamily="34" charset="0"/>
            </a:endParaRPr>
          </a:p>
          <a:p>
            <a:pPr marL="342900" indent="-342900">
              <a:lnSpc>
                <a:spcPct val="200000"/>
              </a:lnSpc>
              <a:buFont typeface="Wingdings" panose="05000000000000000000" pitchFamily="2" charset="2"/>
              <a:buChar char=""/>
            </a:pPr>
            <a:r>
              <a:rPr lang="en-US" b="1" dirty="0">
                <a:latin typeface="Times New Roman" panose="02020603050405020304" pitchFamily="18" charset="0"/>
                <a:ea typeface="Calibri" panose="020F0502020204030204" pitchFamily="34" charset="0"/>
                <a:cs typeface="Arial" panose="020B0604020202020204" pitchFamily="34" charset="0"/>
              </a:rPr>
              <a:t>Mohamed Ragab </a:t>
            </a:r>
            <a:r>
              <a:rPr lang="en-US" b="1" dirty="0" err="1">
                <a:latin typeface="Times New Roman" panose="02020603050405020304" pitchFamily="18" charset="0"/>
                <a:ea typeface="Calibri" panose="020F0502020204030204" pitchFamily="34" charset="0"/>
                <a:cs typeface="Arial" panose="020B0604020202020204" pitchFamily="34" charset="0"/>
              </a:rPr>
              <a:t>Abdelmoati</a:t>
            </a:r>
            <a:r>
              <a:rPr lang="en-US" b="1" dirty="0">
                <a:latin typeface="Times New Roman" panose="02020603050405020304" pitchFamily="18" charset="0"/>
                <a:ea typeface="Calibri" panose="020F0502020204030204" pitchFamily="34" charset="0"/>
                <a:cs typeface="Arial" panose="020B0604020202020204" pitchFamily="34" charset="0"/>
              </a:rPr>
              <a:t> </a:t>
            </a:r>
            <a:r>
              <a:rPr lang="en-US" b="1" dirty="0" err="1">
                <a:latin typeface="Times New Roman" panose="02020603050405020304" pitchFamily="18" charset="0"/>
                <a:ea typeface="Calibri" panose="020F0502020204030204" pitchFamily="34" charset="0"/>
                <a:cs typeface="Arial" panose="020B0604020202020204" pitchFamily="34" charset="0"/>
              </a:rPr>
              <a:t>Khafaga</a:t>
            </a:r>
            <a:endParaRPr lang="en-US" b="1" dirty="0">
              <a:latin typeface="Times New Roman" panose="02020603050405020304" pitchFamily="18" charset="0"/>
              <a:ea typeface="Calibri" panose="020F0502020204030204" pitchFamily="34" charset="0"/>
              <a:cs typeface="Arial" panose="020B0604020202020204" pitchFamily="34" charset="0"/>
            </a:endParaRPr>
          </a:p>
          <a:p>
            <a:pPr marL="342900" indent="-342900">
              <a:lnSpc>
                <a:spcPct val="200000"/>
              </a:lnSpc>
              <a:buFont typeface="Wingdings" panose="05000000000000000000" pitchFamily="2" charset="2"/>
              <a:buChar char=""/>
            </a:pPr>
            <a:r>
              <a:rPr lang="en-US" b="1" dirty="0">
                <a:latin typeface="Times New Roman" panose="02020603050405020304" pitchFamily="18" charset="0"/>
                <a:ea typeface="Calibri" panose="020F0502020204030204" pitchFamily="34" charset="0"/>
                <a:cs typeface="Arial" panose="020B0604020202020204" pitchFamily="34" charset="0"/>
              </a:rPr>
              <a:t>Moustafa Ahmed Sabry </a:t>
            </a:r>
            <a:r>
              <a:rPr lang="en-US" b="1" dirty="0" err="1">
                <a:latin typeface="Times New Roman" panose="02020603050405020304" pitchFamily="18" charset="0"/>
                <a:ea typeface="Calibri" panose="020F0502020204030204" pitchFamily="34" charset="0"/>
                <a:cs typeface="Arial" panose="020B0604020202020204" pitchFamily="34" charset="0"/>
              </a:rPr>
              <a:t>Alashmawi</a:t>
            </a:r>
            <a:endParaRPr lang="en-US" b="1" dirty="0">
              <a:latin typeface="Times New Roman" panose="02020603050405020304" pitchFamily="18" charset="0"/>
              <a:ea typeface="Calibri" panose="020F0502020204030204" pitchFamily="34" charset="0"/>
              <a:cs typeface="Arial" panose="020B0604020202020204" pitchFamily="34" charset="0"/>
            </a:endParaRPr>
          </a:p>
          <a:p>
            <a:pPr marL="342900" indent="-342900">
              <a:lnSpc>
                <a:spcPct val="200000"/>
              </a:lnSpc>
              <a:buFont typeface="Wingdings" panose="05000000000000000000" pitchFamily="2" charset="2"/>
              <a:buChar char=""/>
            </a:pPr>
            <a:r>
              <a:rPr lang="en-US" b="1" dirty="0">
                <a:latin typeface="Times New Roman" panose="02020603050405020304" pitchFamily="18" charset="0"/>
                <a:ea typeface="Calibri" panose="020F0502020204030204" pitchFamily="34" charset="0"/>
                <a:cs typeface="Arial" panose="020B0604020202020204" pitchFamily="34" charset="0"/>
              </a:rPr>
              <a:t>Islam Gamal </a:t>
            </a:r>
            <a:r>
              <a:rPr lang="en-US" b="1" dirty="0" err="1">
                <a:latin typeface="Times New Roman" panose="02020603050405020304" pitchFamily="18" charset="0"/>
                <a:ea typeface="Calibri" panose="020F0502020204030204" pitchFamily="34" charset="0"/>
                <a:cs typeface="Arial" panose="020B0604020202020204" pitchFamily="34" charset="0"/>
              </a:rPr>
              <a:t>Hussien</a:t>
            </a:r>
            <a:r>
              <a:rPr lang="en-US" b="1" dirty="0">
                <a:latin typeface="Times New Roman" panose="02020603050405020304" pitchFamily="18" charset="0"/>
                <a:ea typeface="Calibri" panose="020F0502020204030204" pitchFamily="34" charset="0"/>
                <a:cs typeface="Arial" panose="020B0604020202020204" pitchFamily="34" charset="0"/>
              </a:rPr>
              <a:t> </a:t>
            </a:r>
            <a:r>
              <a:rPr lang="en-US" b="1" dirty="0" err="1">
                <a:latin typeface="Times New Roman" panose="02020603050405020304" pitchFamily="18" charset="0"/>
                <a:ea typeface="Calibri" panose="020F0502020204030204" pitchFamily="34" charset="0"/>
                <a:cs typeface="Arial" panose="020B0604020202020204" pitchFamily="34" charset="0"/>
              </a:rPr>
              <a:t>Alagha</a:t>
            </a:r>
            <a:endParaRPr lang="en-US" b="1" dirty="0">
              <a:latin typeface="Times New Roman" panose="02020603050405020304" pitchFamily="18"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857730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A227F-9C79-9498-C667-D02DEDB35C8C}"/>
              </a:ext>
            </a:extLst>
          </p:cNvPr>
          <p:cNvSpPr>
            <a:spLocks noGrp="1"/>
          </p:cNvSpPr>
          <p:nvPr>
            <p:ph type="title"/>
          </p:nvPr>
        </p:nvSpPr>
        <p:spPr/>
        <p:txBody>
          <a:bodyPr/>
          <a:lstStyle/>
          <a:p>
            <a:pPr marL="571500" indent="-571500">
              <a:buFont typeface="Wingdings" panose="05000000000000000000" pitchFamily="2" charset="2"/>
              <a:buChar char="q"/>
            </a:pPr>
            <a:r>
              <a:rPr lang="en-US" sz="4400" b="1" u="sng" dirty="0">
                <a:solidFill>
                  <a:srgbClr val="00B0F0"/>
                </a:solidFill>
                <a:latin typeface="Calibri" panose="020F0502020204030204" pitchFamily="34" charset="0"/>
                <a:ea typeface="+mn-ea"/>
                <a:cs typeface="Calibri" panose="020F0502020204030204" pitchFamily="34" charset="0"/>
              </a:rPr>
              <a:t>AOA Theory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BD9BFC4-631A-5D10-2A6A-EB4803F48404}"/>
                  </a:ext>
                </a:extLst>
              </p:cNvPr>
              <p:cNvSpPr>
                <a:spLocks noGrp="1"/>
              </p:cNvSpPr>
              <p:nvPr>
                <p:ph idx="1"/>
              </p:nvPr>
            </p:nvSpPr>
            <p:spPr>
              <a:xfrm>
                <a:off x="1103312" y="1544320"/>
                <a:ext cx="8946541" cy="4704079"/>
              </a:xfrm>
            </p:spPr>
            <p:txBody>
              <a:bodyPr>
                <a:normAutofit fontScale="92500" lnSpcReduction="20000"/>
              </a:bodyPr>
              <a:lstStyle/>
              <a:p>
                <a:pPr algn="l" rtl="0"/>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If we assume that many object are immersed in the same fluid and each one of them tries to reach equilibrium state. The object will be in the equilibrium state if the buoyant force </a:t>
                </a:r>
                <a14:m>
                  <m:oMath xmlns:m="http://schemas.openxmlformats.org/officeDocument/2006/math">
                    <m:sSub>
                      <m:sSubPr>
                        <m:ctrlPr>
                          <a:rPr lang="en-US" sz="2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𝐹</m:t>
                        </m:r>
                      </m:e>
                      <m:sub>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𝑏</m:t>
                        </m:r>
                      </m:sub>
                    </m:sSub>
                  </m:oMath>
                </a14:m>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equal to the object’s weight </a:t>
                </a:r>
                <a14:m>
                  <m:oMath xmlns:m="http://schemas.openxmlformats.org/officeDocument/2006/math">
                    <m:sSub>
                      <m:sSubPr>
                        <m:ctrlPr>
                          <a:rPr lang="en-US" sz="2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𝑊</m:t>
                        </m:r>
                      </m:e>
                      <m:sub>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𝑜</m:t>
                        </m:r>
                      </m:sub>
                    </m:sSub>
                  </m:oMath>
                </a14:m>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0" marR="0" algn="ctr">
                  <a:lnSpc>
                    <a:spcPct val="120000"/>
                  </a:lnSpc>
                  <a:spcBef>
                    <a:spcPts val="0"/>
                  </a:spcBef>
                  <a:spcAft>
                    <a:spcPts val="800"/>
                  </a:spcAft>
                </a:pPr>
                <a14:m>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𝐹</m:t>
                        </m:r>
                      </m:e>
                      <m:sub>
                        <m:r>
                          <a:rPr lang="en-US" sz="3200" i="1">
                            <a:latin typeface="Cambria Math" panose="02040503050406030204" pitchFamily="18" charset="0"/>
                          </a:rPr>
                          <m:t>𝑏</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𝑊</m:t>
                        </m:r>
                      </m:e>
                      <m:sub>
                        <m:r>
                          <a:rPr lang="en-US" sz="3200" i="1">
                            <a:latin typeface="Cambria Math" panose="02040503050406030204" pitchFamily="18" charset="0"/>
                          </a:rPr>
                          <m:t>𝑜</m:t>
                        </m:r>
                      </m:sub>
                    </m:sSub>
                  </m:oMath>
                </a14:m>
                <a:endParaRPr lang="en-US" sz="3200" i="1" dirty="0">
                  <a:latin typeface="Cambria Math" panose="02040503050406030204" pitchFamily="18" charset="0"/>
                </a:endParaRPr>
              </a:p>
              <a:p>
                <a:pPr algn="ctr">
                  <a:lnSpc>
                    <a:spcPct val="120000"/>
                  </a:lnSpc>
                </a:pPr>
                <a14:m>
                  <m:oMath xmlns:m="http://schemas.openxmlformats.org/officeDocument/2006/math">
                    <m:sSub>
                      <m:sSubPr>
                        <m:ctrlPr>
                          <a:rPr lang="en-US" sz="3500" i="1">
                            <a:latin typeface="Cambria Math" panose="02040503050406030204" pitchFamily="18" charset="0"/>
                          </a:rPr>
                        </m:ctrlPr>
                      </m:sSubPr>
                      <m:e>
                        <m:r>
                          <a:rPr lang="en-US" sz="3500" i="1">
                            <a:latin typeface="Cambria Math" panose="02040503050406030204" pitchFamily="18" charset="0"/>
                          </a:rPr>
                          <m:t>𝑝</m:t>
                        </m:r>
                      </m:e>
                      <m:sub>
                        <m:r>
                          <a:rPr lang="en-US" sz="3500" i="1">
                            <a:latin typeface="Cambria Math" panose="02040503050406030204" pitchFamily="18" charset="0"/>
                          </a:rPr>
                          <m:t>𝑏</m:t>
                        </m:r>
                      </m:sub>
                    </m:sSub>
                    <m:sSub>
                      <m:sSubPr>
                        <m:ctrlPr>
                          <a:rPr lang="en-US" sz="3500" i="1">
                            <a:latin typeface="Cambria Math" panose="02040503050406030204" pitchFamily="18" charset="0"/>
                          </a:rPr>
                        </m:ctrlPr>
                      </m:sSubPr>
                      <m:e>
                        <m:r>
                          <a:rPr lang="en-US" sz="3500" i="1">
                            <a:latin typeface="Cambria Math" panose="02040503050406030204" pitchFamily="18" charset="0"/>
                          </a:rPr>
                          <m:t>𝑣</m:t>
                        </m:r>
                      </m:e>
                      <m:sub>
                        <m:r>
                          <a:rPr lang="en-US" sz="3500" i="1">
                            <a:latin typeface="Cambria Math" panose="02040503050406030204" pitchFamily="18" charset="0"/>
                          </a:rPr>
                          <m:t>𝑏</m:t>
                        </m:r>
                      </m:sub>
                    </m:sSub>
                    <m:sSub>
                      <m:sSubPr>
                        <m:ctrlPr>
                          <a:rPr lang="en-US" sz="3500" i="1">
                            <a:latin typeface="Cambria Math" panose="02040503050406030204" pitchFamily="18" charset="0"/>
                          </a:rPr>
                        </m:ctrlPr>
                      </m:sSubPr>
                      <m:e>
                        <m:r>
                          <a:rPr lang="en-US" sz="3500" i="1">
                            <a:latin typeface="Cambria Math" panose="02040503050406030204" pitchFamily="18" charset="0"/>
                          </a:rPr>
                          <m:t>𝑎</m:t>
                        </m:r>
                      </m:e>
                      <m:sub>
                        <m:r>
                          <a:rPr lang="en-US" sz="3500" i="1">
                            <a:latin typeface="Cambria Math" panose="02040503050406030204" pitchFamily="18" charset="0"/>
                          </a:rPr>
                          <m:t>𝑏</m:t>
                        </m:r>
                      </m:sub>
                    </m:sSub>
                    <m:r>
                      <a:rPr lang="en-US" sz="3500" i="1">
                        <a:latin typeface="Cambria Math" panose="02040503050406030204" pitchFamily="18" charset="0"/>
                      </a:rPr>
                      <m:t>=</m:t>
                    </m:r>
                    <m:sSub>
                      <m:sSubPr>
                        <m:ctrlPr>
                          <a:rPr lang="en-US" sz="3500" i="1">
                            <a:latin typeface="Cambria Math" panose="02040503050406030204" pitchFamily="18" charset="0"/>
                          </a:rPr>
                        </m:ctrlPr>
                      </m:sSubPr>
                      <m:e>
                        <m:r>
                          <a:rPr lang="en-US" sz="3500" i="1">
                            <a:latin typeface="Cambria Math" panose="02040503050406030204" pitchFamily="18" charset="0"/>
                          </a:rPr>
                          <m:t>𝑝</m:t>
                        </m:r>
                      </m:e>
                      <m:sub>
                        <m:r>
                          <a:rPr lang="en-US" sz="3500" i="1">
                            <a:latin typeface="Cambria Math" panose="02040503050406030204" pitchFamily="18" charset="0"/>
                          </a:rPr>
                          <m:t>𝑜</m:t>
                        </m:r>
                      </m:sub>
                    </m:sSub>
                    <m:sSub>
                      <m:sSubPr>
                        <m:ctrlPr>
                          <a:rPr lang="en-US" sz="3500" i="1">
                            <a:latin typeface="Cambria Math" panose="02040503050406030204" pitchFamily="18" charset="0"/>
                          </a:rPr>
                        </m:ctrlPr>
                      </m:sSubPr>
                      <m:e>
                        <m:r>
                          <a:rPr lang="en-US" sz="3500" i="1">
                            <a:latin typeface="Cambria Math" panose="02040503050406030204" pitchFamily="18" charset="0"/>
                          </a:rPr>
                          <m:t>𝑣</m:t>
                        </m:r>
                      </m:e>
                      <m:sub>
                        <m:r>
                          <a:rPr lang="en-US" sz="3500" i="1">
                            <a:latin typeface="Cambria Math" panose="02040503050406030204" pitchFamily="18" charset="0"/>
                          </a:rPr>
                          <m:t>𝑜</m:t>
                        </m:r>
                      </m:sub>
                    </m:sSub>
                    <m:sSub>
                      <m:sSubPr>
                        <m:ctrlPr>
                          <a:rPr lang="en-US" sz="3500" i="1">
                            <a:latin typeface="Cambria Math" panose="02040503050406030204" pitchFamily="18" charset="0"/>
                          </a:rPr>
                        </m:ctrlPr>
                      </m:sSubPr>
                      <m:e>
                        <m:r>
                          <a:rPr lang="en-US" sz="3500" i="1">
                            <a:latin typeface="Cambria Math" panose="02040503050406030204" pitchFamily="18" charset="0"/>
                          </a:rPr>
                          <m:t>𝑎</m:t>
                        </m:r>
                      </m:e>
                      <m:sub>
                        <m:r>
                          <a:rPr lang="en-US" sz="3500" i="1">
                            <a:latin typeface="Cambria Math" panose="02040503050406030204" pitchFamily="18" charset="0"/>
                          </a:rPr>
                          <m:t>𝑜</m:t>
                        </m:r>
                      </m:sub>
                    </m:sSub>
                  </m:oMath>
                </a14:m>
                <a:endParaRPr lang="en-US" sz="3500" i="1" dirty="0">
                  <a:latin typeface="Cambria Math" panose="02040503050406030204" pitchFamily="18" charset="0"/>
                </a:endParaRPr>
              </a:p>
              <a:p>
                <a:pPr marL="0" indent="0" algn="l" rtl="0">
                  <a:buNone/>
                </a:pPr>
                <a:endParaRPr lang="en-US" dirty="0"/>
              </a:p>
              <a:p>
                <a:pPr algn="l" rtl="0"/>
                <a:r>
                  <a:rPr lang="en-US" sz="2200" dirty="0">
                    <a:latin typeface="Times New Roman" panose="02020603050405020304" pitchFamily="18" charset="0"/>
                    <a:ea typeface="Times New Roman" panose="02020603050405020304" pitchFamily="18" charset="0"/>
                    <a:cs typeface="Times New Roman" panose="02020603050405020304" pitchFamily="18" charset="0"/>
                  </a:rPr>
                  <a:t>Where </a:t>
                </a:r>
                <a14:m>
                  <m:oMath xmlns:m="http://schemas.openxmlformats.org/officeDocument/2006/math">
                    <m:r>
                      <a:rPr lang="en-US" sz="2200">
                        <a:latin typeface="Cambria Math" panose="02040503050406030204" pitchFamily="18" charset="0"/>
                        <a:ea typeface="Times New Roman" panose="02020603050405020304" pitchFamily="18" charset="0"/>
                        <a:cs typeface="Times New Roman" panose="02020603050405020304" pitchFamily="18" charset="0"/>
                      </a:rPr>
                      <m:t>𝑝</m:t>
                    </m:r>
                  </m:oMath>
                </a14:m>
                <a:r>
                  <a:rPr lang="en-US" sz="2200" dirty="0">
                    <a:latin typeface="Times New Roman" panose="02020603050405020304" pitchFamily="18" charset="0"/>
                    <a:ea typeface="Times New Roman" panose="02020603050405020304" pitchFamily="18" charset="0"/>
                    <a:cs typeface="Times New Roman" panose="02020603050405020304" pitchFamily="18" charset="0"/>
                  </a:rPr>
                  <a:t> is the density, </a:t>
                </a:r>
                <a14:m>
                  <m:oMath xmlns:m="http://schemas.openxmlformats.org/officeDocument/2006/math">
                    <m:r>
                      <a:rPr lang="en-US" sz="2200">
                        <a:latin typeface="Cambria Math" panose="02040503050406030204" pitchFamily="18" charset="0"/>
                        <a:ea typeface="Times New Roman" panose="02020603050405020304" pitchFamily="18" charset="0"/>
                        <a:cs typeface="Times New Roman" panose="02020603050405020304" pitchFamily="18" charset="0"/>
                      </a:rPr>
                      <m:t>𝑣</m:t>
                    </m:r>
                  </m:oMath>
                </a14:m>
                <a:r>
                  <a:rPr lang="en-US" sz="2200" dirty="0">
                    <a:latin typeface="Times New Roman" panose="02020603050405020304" pitchFamily="18" charset="0"/>
                    <a:ea typeface="Times New Roman" panose="02020603050405020304" pitchFamily="18" charset="0"/>
                    <a:cs typeface="Times New Roman" panose="02020603050405020304" pitchFamily="18" charset="0"/>
                  </a:rPr>
                  <a:t> is the volume, and </a:t>
                </a:r>
                <a14:m>
                  <m:oMath xmlns:m="http://schemas.openxmlformats.org/officeDocument/2006/math">
                    <m:r>
                      <a:rPr lang="en-US" sz="2200">
                        <a:latin typeface="Cambria Math" panose="02040503050406030204" pitchFamily="18" charset="0"/>
                        <a:ea typeface="Times New Roman" panose="02020603050405020304" pitchFamily="18" charset="0"/>
                        <a:cs typeface="Times New Roman" panose="02020603050405020304" pitchFamily="18" charset="0"/>
                      </a:rPr>
                      <m:t>𝑎</m:t>
                    </m:r>
                  </m:oMath>
                </a14:m>
                <a:r>
                  <a:rPr lang="en-US" sz="2200" dirty="0">
                    <a:latin typeface="Times New Roman" panose="02020603050405020304" pitchFamily="18" charset="0"/>
                    <a:ea typeface="Times New Roman" panose="02020603050405020304" pitchFamily="18" charset="0"/>
                    <a:cs typeface="Times New Roman" panose="02020603050405020304" pitchFamily="18" charset="0"/>
                  </a:rPr>
                  <a:t> is the gravity or acceleration, subscripts </a:t>
                </a:r>
                <a14:m>
                  <m:oMath xmlns:m="http://schemas.openxmlformats.org/officeDocument/2006/math">
                    <m:r>
                      <a:rPr lang="en-US" sz="2200">
                        <a:latin typeface="Cambria Math" panose="02040503050406030204" pitchFamily="18" charset="0"/>
                        <a:ea typeface="Times New Roman" panose="02020603050405020304" pitchFamily="18" charset="0"/>
                        <a:cs typeface="Times New Roman" panose="02020603050405020304" pitchFamily="18" charset="0"/>
                      </a:rPr>
                      <m:t>𝑏</m:t>
                    </m:r>
                  </m:oMath>
                </a14:m>
                <a:r>
                  <a:rPr lang="en-US" sz="2200" dirty="0">
                    <a:latin typeface="Times New Roman" panose="02020603050405020304" pitchFamily="18" charset="0"/>
                    <a:ea typeface="Times New Roman" panose="02020603050405020304" pitchFamily="18" charset="0"/>
                    <a:cs typeface="Times New Roman" panose="02020603050405020304" pitchFamily="18" charset="0"/>
                  </a:rPr>
                  <a:t> and </a:t>
                </a:r>
                <a14:m>
                  <m:oMath xmlns:m="http://schemas.openxmlformats.org/officeDocument/2006/math">
                    <m:r>
                      <a:rPr lang="en-US" sz="2200">
                        <a:latin typeface="Cambria Math" panose="02040503050406030204" pitchFamily="18" charset="0"/>
                        <a:ea typeface="Times New Roman" panose="02020603050405020304" pitchFamily="18" charset="0"/>
                        <a:cs typeface="Times New Roman" panose="02020603050405020304" pitchFamily="18" charset="0"/>
                      </a:rPr>
                      <m:t>𝑜</m:t>
                    </m:r>
                  </m:oMath>
                </a14:m>
                <a:r>
                  <a:rPr lang="en-US" sz="2200" dirty="0">
                    <a:latin typeface="Times New Roman" panose="02020603050405020304" pitchFamily="18" charset="0"/>
                    <a:ea typeface="Times New Roman" panose="02020603050405020304" pitchFamily="18" charset="0"/>
                    <a:cs typeface="Times New Roman" panose="02020603050405020304" pitchFamily="18" charset="0"/>
                  </a:rPr>
                  <a:t> are for fluid and immersed object, respectively. This equation can be rearranged as:</a:t>
                </a:r>
              </a:p>
              <a:p>
                <a:pPr marL="0" indent="0" algn="ctr" rtl="0">
                  <a:buNone/>
                </a:pPr>
                <a:br>
                  <a:rPr lang="en-US" sz="3200" i="1" dirty="0">
                    <a:effectLst/>
                    <a:latin typeface="Cambria Math" panose="02040503050406030204" pitchFamily="18" charset="0"/>
                  </a:rPr>
                </a:br>
                <a14:m>
                  <m:oMathPara xmlns:m="http://schemas.openxmlformats.org/officeDocument/2006/math">
                    <m:oMathParaPr>
                      <m:jc m:val="centerGroup"/>
                    </m:oMathParaPr>
                    <m:oMath xmlns:m="http://schemas.openxmlformats.org/officeDocument/2006/math">
                      <m:sSub>
                        <m:sSubPr>
                          <m:ctrlPr>
                            <a:rPr lang="en-US" sz="3200" i="1" smtClean="0">
                              <a:effectLst/>
                              <a:latin typeface="Cambria Math" panose="02040503050406030204" pitchFamily="18" charset="0"/>
                            </a:rPr>
                          </m:ctrlPr>
                        </m:sSubPr>
                        <m:e>
                          <m:r>
                            <a:rPr lang="en-US" sz="2800" i="1">
                              <a:effectLst/>
                              <a:latin typeface="Cambria Math" panose="02040503050406030204" pitchFamily="18" charset="0"/>
                              <a:ea typeface="Times New Roman" panose="02020603050405020304" pitchFamily="18" charset="0"/>
                              <a:cs typeface="Arial" panose="020B0604020202020204" pitchFamily="34" charset="0"/>
                            </a:rPr>
                            <m:t>𝑎</m:t>
                          </m:r>
                        </m:e>
                        <m:sub>
                          <m:r>
                            <a:rPr lang="en-US" sz="2800" i="1">
                              <a:effectLst/>
                              <a:latin typeface="Cambria Math" panose="02040503050406030204" pitchFamily="18" charset="0"/>
                              <a:ea typeface="Times New Roman" panose="02020603050405020304" pitchFamily="18" charset="0"/>
                              <a:cs typeface="Arial" panose="020B0604020202020204" pitchFamily="34" charset="0"/>
                            </a:rPr>
                            <m:t>𝑜</m:t>
                          </m:r>
                        </m:sub>
                      </m:sSub>
                      <m:r>
                        <a:rPr lang="en-US" sz="2800" i="1">
                          <a:effectLst/>
                          <a:latin typeface="Cambria Math" panose="02040503050406030204" pitchFamily="18" charset="0"/>
                          <a:ea typeface="Times New Roman" panose="02020603050405020304" pitchFamily="18" charset="0"/>
                          <a:cs typeface="Arial" panose="020B0604020202020204" pitchFamily="34" charset="0"/>
                        </a:rPr>
                        <m:t>=</m:t>
                      </m:r>
                      <m:f>
                        <m:fPr>
                          <m:ctrlPr>
                            <a:rPr lang="en-US" sz="3200" i="1">
                              <a:effectLst/>
                              <a:latin typeface="Cambria Math" panose="02040503050406030204" pitchFamily="18" charset="0"/>
                            </a:rPr>
                          </m:ctrlPr>
                        </m:fPr>
                        <m:num>
                          <m:sSub>
                            <m:sSubPr>
                              <m:ctrlPr>
                                <a:rPr lang="en-US" sz="3200" i="1">
                                  <a:effectLst/>
                                  <a:latin typeface="Cambria Math" panose="02040503050406030204" pitchFamily="18" charset="0"/>
                                </a:rPr>
                              </m:ctrlPr>
                            </m:sSubPr>
                            <m:e>
                              <m:r>
                                <a:rPr lang="en-US" sz="2800" i="1">
                                  <a:effectLst/>
                                  <a:latin typeface="Cambria Math" panose="02040503050406030204" pitchFamily="18" charset="0"/>
                                  <a:ea typeface="Times New Roman" panose="02020603050405020304" pitchFamily="18" charset="0"/>
                                  <a:cs typeface="Arial" panose="020B0604020202020204" pitchFamily="34" charset="0"/>
                                </a:rPr>
                                <m:t>𝑝</m:t>
                              </m:r>
                            </m:e>
                            <m:sub>
                              <m:r>
                                <a:rPr lang="en-US" sz="2800" i="1">
                                  <a:effectLst/>
                                  <a:latin typeface="Cambria Math" panose="02040503050406030204" pitchFamily="18" charset="0"/>
                                  <a:ea typeface="Times New Roman" panose="02020603050405020304" pitchFamily="18" charset="0"/>
                                  <a:cs typeface="Arial" panose="020B0604020202020204" pitchFamily="34" charset="0"/>
                                </a:rPr>
                                <m:t>𝑏</m:t>
                              </m:r>
                            </m:sub>
                          </m:sSub>
                          <m:sSub>
                            <m:sSubPr>
                              <m:ctrlPr>
                                <a:rPr lang="en-US" sz="3200" i="1">
                                  <a:effectLst/>
                                  <a:latin typeface="Cambria Math" panose="02040503050406030204" pitchFamily="18" charset="0"/>
                                </a:rPr>
                              </m:ctrlPr>
                            </m:sSubPr>
                            <m:e>
                              <m:r>
                                <a:rPr lang="en-US" sz="2800" i="1">
                                  <a:effectLst/>
                                  <a:latin typeface="Cambria Math" panose="02040503050406030204" pitchFamily="18" charset="0"/>
                                  <a:ea typeface="Times New Roman" panose="02020603050405020304" pitchFamily="18" charset="0"/>
                                  <a:cs typeface="Arial" panose="020B0604020202020204" pitchFamily="34" charset="0"/>
                                </a:rPr>
                                <m:t>𝑣</m:t>
                              </m:r>
                            </m:e>
                            <m:sub>
                              <m:r>
                                <a:rPr lang="en-US" sz="2800" i="1">
                                  <a:effectLst/>
                                  <a:latin typeface="Cambria Math" panose="02040503050406030204" pitchFamily="18" charset="0"/>
                                  <a:ea typeface="Times New Roman" panose="02020603050405020304" pitchFamily="18" charset="0"/>
                                  <a:cs typeface="Arial" panose="020B0604020202020204" pitchFamily="34" charset="0"/>
                                </a:rPr>
                                <m:t>𝑏</m:t>
                              </m:r>
                            </m:sub>
                          </m:sSub>
                          <m:sSub>
                            <m:sSubPr>
                              <m:ctrlPr>
                                <a:rPr lang="en-US" sz="3200" i="1">
                                  <a:effectLst/>
                                  <a:latin typeface="Cambria Math" panose="02040503050406030204" pitchFamily="18" charset="0"/>
                                </a:rPr>
                              </m:ctrlPr>
                            </m:sSubPr>
                            <m:e>
                              <m:r>
                                <a:rPr lang="en-US" sz="2800" i="1">
                                  <a:effectLst/>
                                  <a:latin typeface="Cambria Math" panose="02040503050406030204" pitchFamily="18" charset="0"/>
                                  <a:ea typeface="Times New Roman" panose="02020603050405020304" pitchFamily="18" charset="0"/>
                                  <a:cs typeface="Arial" panose="020B0604020202020204" pitchFamily="34" charset="0"/>
                                </a:rPr>
                                <m:t>𝑎</m:t>
                              </m:r>
                            </m:e>
                            <m:sub>
                              <m:r>
                                <a:rPr lang="en-US" sz="2800" i="1">
                                  <a:effectLst/>
                                  <a:latin typeface="Cambria Math" panose="02040503050406030204" pitchFamily="18" charset="0"/>
                                  <a:ea typeface="Times New Roman" panose="02020603050405020304" pitchFamily="18" charset="0"/>
                                  <a:cs typeface="Arial" panose="020B0604020202020204" pitchFamily="34" charset="0"/>
                                </a:rPr>
                                <m:t>𝑏</m:t>
                              </m:r>
                            </m:sub>
                          </m:sSub>
                        </m:num>
                        <m:den>
                          <m:sSub>
                            <m:sSubPr>
                              <m:ctrlPr>
                                <a:rPr lang="en-US" sz="3200" i="1">
                                  <a:effectLst/>
                                  <a:latin typeface="Cambria Math" panose="02040503050406030204" pitchFamily="18" charset="0"/>
                                </a:rPr>
                              </m:ctrlPr>
                            </m:sSubPr>
                            <m:e>
                              <m:r>
                                <a:rPr lang="en-US" sz="2800" i="1">
                                  <a:effectLst/>
                                  <a:latin typeface="Cambria Math" panose="02040503050406030204" pitchFamily="18" charset="0"/>
                                  <a:ea typeface="Times New Roman" panose="02020603050405020304" pitchFamily="18" charset="0"/>
                                  <a:cs typeface="Arial" panose="020B0604020202020204" pitchFamily="34" charset="0"/>
                                </a:rPr>
                                <m:t>𝑝</m:t>
                              </m:r>
                            </m:e>
                            <m:sub>
                              <m:r>
                                <a:rPr lang="en-US" sz="2800" i="1">
                                  <a:effectLst/>
                                  <a:latin typeface="Cambria Math" panose="02040503050406030204" pitchFamily="18" charset="0"/>
                                  <a:ea typeface="Times New Roman" panose="02020603050405020304" pitchFamily="18" charset="0"/>
                                  <a:cs typeface="Arial" panose="020B0604020202020204" pitchFamily="34" charset="0"/>
                                </a:rPr>
                                <m:t>𝑜</m:t>
                              </m:r>
                            </m:sub>
                          </m:sSub>
                          <m:sSub>
                            <m:sSubPr>
                              <m:ctrlPr>
                                <a:rPr lang="en-US" sz="3200" i="1">
                                  <a:effectLst/>
                                  <a:latin typeface="Cambria Math" panose="02040503050406030204" pitchFamily="18" charset="0"/>
                                </a:rPr>
                              </m:ctrlPr>
                            </m:sSubPr>
                            <m:e>
                              <m:r>
                                <a:rPr lang="en-US" sz="2800" i="1">
                                  <a:effectLst/>
                                  <a:latin typeface="Cambria Math" panose="02040503050406030204" pitchFamily="18" charset="0"/>
                                  <a:ea typeface="Times New Roman" panose="02020603050405020304" pitchFamily="18" charset="0"/>
                                  <a:cs typeface="Arial" panose="020B0604020202020204" pitchFamily="34" charset="0"/>
                                </a:rPr>
                                <m:t>𝑣</m:t>
                              </m:r>
                            </m:e>
                            <m:sub>
                              <m:r>
                                <a:rPr lang="en-US" sz="2800" i="1">
                                  <a:effectLst/>
                                  <a:latin typeface="Cambria Math" panose="02040503050406030204" pitchFamily="18" charset="0"/>
                                  <a:ea typeface="Times New Roman" panose="02020603050405020304" pitchFamily="18" charset="0"/>
                                  <a:cs typeface="Arial" panose="020B0604020202020204" pitchFamily="34" charset="0"/>
                                </a:rPr>
                                <m:t>𝑜</m:t>
                              </m:r>
                            </m:sub>
                          </m:sSub>
                        </m:den>
                      </m:f>
                    </m:oMath>
                  </m:oMathPara>
                </a14:m>
                <a:endParaRPr lang="en-US" sz="3200" dirty="0"/>
              </a:p>
            </p:txBody>
          </p:sp>
        </mc:Choice>
        <mc:Fallback xmlns="">
          <p:sp>
            <p:nvSpPr>
              <p:cNvPr id="3" name="Content Placeholder 2">
                <a:extLst>
                  <a:ext uri="{FF2B5EF4-FFF2-40B4-BE49-F238E27FC236}">
                    <a16:creationId xmlns:a16="http://schemas.microsoft.com/office/drawing/2014/main" id="{3BD9BFC4-631A-5D10-2A6A-EB4803F48404}"/>
                  </a:ext>
                </a:extLst>
              </p:cNvPr>
              <p:cNvSpPr>
                <a:spLocks noGrp="1" noRot="1" noChangeAspect="1" noMove="1" noResize="1" noEditPoints="1" noAdjustHandles="1" noChangeArrowheads="1" noChangeShapeType="1" noTextEdit="1"/>
              </p:cNvSpPr>
              <p:nvPr>
                <p:ph idx="1"/>
              </p:nvPr>
            </p:nvSpPr>
            <p:spPr>
              <a:xfrm>
                <a:off x="1103312" y="1544320"/>
                <a:ext cx="8946541" cy="4704079"/>
              </a:xfrm>
              <a:blipFill>
                <a:blip r:embed="rId2"/>
                <a:stretch>
                  <a:fillRect l="-341" t="-1943"/>
                </a:stretch>
              </a:blipFill>
            </p:spPr>
            <p:txBody>
              <a:bodyPr/>
              <a:lstStyle/>
              <a:p>
                <a:r>
                  <a:rPr lang="en-US">
                    <a:noFill/>
                  </a:rPr>
                  <a:t> </a:t>
                </a:r>
              </a:p>
            </p:txBody>
          </p:sp>
        </mc:Fallback>
      </mc:AlternateContent>
    </p:spTree>
    <p:extLst>
      <p:ext uri="{BB962C8B-B14F-4D97-AF65-F5344CB8AC3E}">
        <p14:creationId xmlns:p14="http://schemas.microsoft.com/office/powerpoint/2010/main" val="1831656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A227F-9C79-9498-C667-D02DEDB35C8C}"/>
              </a:ext>
            </a:extLst>
          </p:cNvPr>
          <p:cNvSpPr>
            <a:spLocks noGrp="1"/>
          </p:cNvSpPr>
          <p:nvPr>
            <p:ph type="title"/>
          </p:nvPr>
        </p:nvSpPr>
        <p:spPr/>
        <p:txBody>
          <a:bodyPr/>
          <a:lstStyle/>
          <a:p>
            <a:pPr marL="571500" indent="-571500">
              <a:buFont typeface="Wingdings" panose="05000000000000000000" pitchFamily="2" charset="2"/>
              <a:buChar char="q"/>
            </a:pPr>
            <a:r>
              <a:rPr lang="en-US" sz="4400" b="1" u="sng" dirty="0">
                <a:solidFill>
                  <a:srgbClr val="00B0F0"/>
                </a:solidFill>
                <a:latin typeface="Calibri" panose="020F0502020204030204" pitchFamily="34" charset="0"/>
                <a:ea typeface="+mn-ea"/>
                <a:cs typeface="Calibri" panose="020F0502020204030204" pitchFamily="34" charset="0"/>
              </a:rPr>
              <a:t>AOA Theory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BD9BFC4-631A-5D10-2A6A-EB4803F48404}"/>
                  </a:ext>
                </a:extLst>
              </p:cNvPr>
              <p:cNvSpPr>
                <a:spLocks noGrp="1"/>
              </p:cNvSpPr>
              <p:nvPr>
                <p:ph idx="1"/>
              </p:nvPr>
            </p:nvSpPr>
            <p:spPr>
              <a:xfrm>
                <a:off x="1103312" y="1544320"/>
                <a:ext cx="8946541" cy="4704079"/>
              </a:xfrm>
            </p:spPr>
            <p:txBody>
              <a:bodyPr>
                <a:normAutofit/>
              </a:bodyPr>
              <a:lstStyle/>
              <a:p>
                <a:pPr algn="l" rtl="0">
                  <a:lnSpc>
                    <a:spcPct val="90000"/>
                  </a:lnSpc>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If there is another force influenced on the object like collision with another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neighbouring</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object (</a:t>
                </a:r>
                <a14:m>
                  <m:oMath xmlns:m="http://schemas.openxmlformats.org/officeDocument/2006/math">
                    <m:r>
                      <a:rPr lang="en-US" sz="2400">
                        <a:latin typeface="Cambria Math" panose="02040503050406030204" pitchFamily="18" charset="0"/>
                        <a:ea typeface="Times New Roman" panose="02020603050405020304" pitchFamily="18" charset="0"/>
                        <a:cs typeface="Times New Roman" panose="02020603050405020304" pitchFamily="18" charset="0"/>
                      </a:rPr>
                      <m:t>𝑟</m:t>
                    </m:r>
                  </m:oMath>
                </a14:m>
                <a:r>
                  <a:rPr lang="en-US" sz="2400" dirty="0">
                    <a:latin typeface="Times New Roman" panose="02020603050405020304" pitchFamily="18" charset="0"/>
                    <a:ea typeface="Times New Roman" panose="02020603050405020304" pitchFamily="18" charset="0"/>
                    <a:cs typeface="Times New Roman" panose="02020603050405020304" pitchFamily="18" charset="0"/>
                  </a:rPr>
                  <a:t>), the equilibrium state will be:</a:t>
                </a:r>
              </a:p>
              <a:p>
                <a:pPr marL="0" marR="0" algn="ctr">
                  <a:lnSpc>
                    <a:spcPct val="150000"/>
                  </a:lnSpc>
                  <a:spcBef>
                    <a:spcPts val="0"/>
                  </a:spcBef>
                  <a:spcAft>
                    <a:spcPts val="800"/>
                  </a:spcAft>
                </a:pPr>
                <a14:m>
                  <m:oMath xmlns:m="http://schemas.openxmlformats.org/officeDocument/2006/math">
                    <m:sSub>
                      <m:sSubPr>
                        <m:ctrlPr>
                          <a:rPr lang="en-US" sz="2400" i="1" smtClean="0">
                            <a:effectLst/>
                            <a:latin typeface="Cambria Math" panose="02040503050406030204" pitchFamily="18" charset="0"/>
                            <a:ea typeface="Times New Roman" panose="02020603050405020304" pitchFamily="18" charset="0"/>
                            <a:cs typeface="Arial" panose="020B0604020202020204" pitchFamily="34" charset="0"/>
                          </a:rPr>
                        </m:ctrlPr>
                      </m:sSubPr>
                      <m:e>
                        <m:r>
                          <a:rPr lang="en-US" sz="2400" i="1">
                            <a:effectLst/>
                            <a:latin typeface="Cambria Math" panose="02040503050406030204" pitchFamily="18" charset="0"/>
                            <a:ea typeface="Times New Roman" panose="02020603050405020304" pitchFamily="18" charset="0"/>
                            <a:cs typeface="Arial" panose="020B0604020202020204" pitchFamily="34" charset="0"/>
                          </a:rPr>
                          <m:t>𝐹</m:t>
                        </m:r>
                      </m:e>
                      <m:sub>
                        <m:r>
                          <a:rPr lang="en-US" sz="2400" i="1">
                            <a:effectLst/>
                            <a:latin typeface="Cambria Math" panose="02040503050406030204" pitchFamily="18" charset="0"/>
                            <a:ea typeface="Times New Roman" panose="02020603050405020304" pitchFamily="18" charset="0"/>
                            <a:cs typeface="Arial" panose="020B0604020202020204" pitchFamily="34" charset="0"/>
                          </a:rPr>
                          <m:t>𝑏</m:t>
                        </m:r>
                      </m:sub>
                    </m:sSub>
                    <m:r>
                      <a:rPr lang="en-US" sz="24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US" sz="24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2400" i="1">
                            <a:effectLst/>
                            <a:latin typeface="Cambria Math" panose="02040503050406030204" pitchFamily="18" charset="0"/>
                            <a:ea typeface="Times New Roman" panose="02020603050405020304" pitchFamily="18" charset="0"/>
                            <a:cs typeface="Arial" panose="020B0604020202020204" pitchFamily="34" charset="0"/>
                          </a:rPr>
                          <m:t>𝑊</m:t>
                        </m:r>
                      </m:e>
                      <m:sub>
                        <m:r>
                          <a:rPr lang="en-US" sz="2400" i="1">
                            <a:effectLst/>
                            <a:latin typeface="Cambria Math" panose="02040503050406030204" pitchFamily="18" charset="0"/>
                            <a:ea typeface="Times New Roman" panose="02020603050405020304" pitchFamily="18" charset="0"/>
                            <a:cs typeface="Arial" panose="020B0604020202020204" pitchFamily="34" charset="0"/>
                          </a:rPr>
                          <m:t>𝑜</m:t>
                        </m:r>
                      </m:sub>
                    </m:sSub>
                  </m:oMath>
                </a14:m>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p>
                <a:pPr marL="0" marR="0" algn="ctr">
                  <a:lnSpc>
                    <a:spcPct val="150000"/>
                  </a:lnSpc>
                  <a:spcBef>
                    <a:spcPts val="0"/>
                  </a:spcBef>
                  <a:spcAft>
                    <a:spcPts val="800"/>
                  </a:spcAft>
                </a:pPr>
                <a14:m>
                  <m:oMath xmlns:m="http://schemas.openxmlformats.org/officeDocument/2006/math">
                    <m:sSub>
                      <m:sSubPr>
                        <m:ctrlPr>
                          <a:rPr lang="en-US" sz="24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2400" i="1">
                            <a:effectLst/>
                            <a:latin typeface="Cambria Math" panose="02040503050406030204" pitchFamily="18" charset="0"/>
                            <a:ea typeface="Times New Roman" panose="02020603050405020304" pitchFamily="18" charset="0"/>
                            <a:cs typeface="Arial" panose="020B0604020202020204" pitchFamily="34" charset="0"/>
                          </a:rPr>
                          <m:t>𝑊</m:t>
                        </m:r>
                      </m:e>
                      <m:sub>
                        <m:r>
                          <a:rPr lang="en-US" sz="2400" i="1">
                            <a:effectLst/>
                            <a:latin typeface="Cambria Math" panose="02040503050406030204" pitchFamily="18" charset="0"/>
                            <a:ea typeface="Times New Roman" panose="02020603050405020304" pitchFamily="18" charset="0"/>
                            <a:cs typeface="Arial" panose="020B0604020202020204" pitchFamily="34" charset="0"/>
                          </a:rPr>
                          <m:t>𝑏</m:t>
                        </m:r>
                      </m:sub>
                    </m:sSub>
                    <m:r>
                      <a:rPr lang="en-US" sz="24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US" sz="24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2400" i="1">
                            <a:effectLst/>
                            <a:latin typeface="Cambria Math" panose="02040503050406030204" pitchFamily="18" charset="0"/>
                            <a:ea typeface="Times New Roman" panose="02020603050405020304" pitchFamily="18" charset="0"/>
                            <a:cs typeface="Arial" panose="020B0604020202020204" pitchFamily="34" charset="0"/>
                          </a:rPr>
                          <m:t>𝑊</m:t>
                        </m:r>
                      </m:e>
                      <m:sub>
                        <m:r>
                          <a:rPr lang="en-US" sz="2400" i="1">
                            <a:effectLst/>
                            <a:latin typeface="Cambria Math" panose="02040503050406030204" pitchFamily="18" charset="0"/>
                            <a:ea typeface="Times New Roman" panose="02020603050405020304" pitchFamily="18" charset="0"/>
                            <a:cs typeface="Arial" panose="020B0604020202020204" pitchFamily="34" charset="0"/>
                          </a:rPr>
                          <m:t>𝑟</m:t>
                        </m:r>
                      </m:sub>
                    </m:sSub>
                    <m:r>
                      <a:rPr lang="en-US" sz="24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US" sz="24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2400" i="1">
                            <a:effectLst/>
                            <a:latin typeface="Cambria Math" panose="02040503050406030204" pitchFamily="18" charset="0"/>
                            <a:ea typeface="Times New Roman" panose="02020603050405020304" pitchFamily="18" charset="0"/>
                            <a:cs typeface="Arial" panose="020B0604020202020204" pitchFamily="34" charset="0"/>
                          </a:rPr>
                          <m:t>𝑊</m:t>
                        </m:r>
                      </m:e>
                      <m:sub>
                        <m:r>
                          <a:rPr lang="en-US" sz="2400" i="1">
                            <a:effectLst/>
                            <a:latin typeface="Cambria Math" panose="02040503050406030204" pitchFamily="18" charset="0"/>
                            <a:ea typeface="Times New Roman" panose="02020603050405020304" pitchFamily="18" charset="0"/>
                            <a:cs typeface="Arial" panose="020B0604020202020204" pitchFamily="34" charset="0"/>
                          </a:rPr>
                          <m:t>𝑜</m:t>
                        </m:r>
                      </m:sub>
                    </m:sSub>
                  </m:oMath>
                </a14:m>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p>
                <a:pPr algn="ctr"/>
                <a14:m>
                  <m:oMath xmlns:m="http://schemas.openxmlformats.org/officeDocument/2006/math">
                    <m:sSub>
                      <m:sSubPr>
                        <m:ctrlPr>
                          <a:rPr lang="en-US" sz="3600" i="1">
                            <a:effectLst/>
                            <a:latin typeface="Cambria Math" panose="02040503050406030204" pitchFamily="18" charset="0"/>
                          </a:rPr>
                        </m:ctrlPr>
                      </m:sSubPr>
                      <m:e>
                        <m:r>
                          <a:rPr lang="en-US" sz="2400" i="1">
                            <a:effectLst/>
                            <a:latin typeface="Cambria Math" panose="02040503050406030204" pitchFamily="18" charset="0"/>
                            <a:ea typeface="Times New Roman" panose="02020603050405020304" pitchFamily="18" charset="0"/>
                            <a:cs typeface="Arial" panose="020B0604020202020204" pitchFamily="34" charset="0"/>
                          </a:rPr>
                          <m:t>𝑝</m:t>
                        </m:r>
                      </m:e>
                      <m:sub>
                        <m:r>
                          <a:rPr lang="en-US" sz="2400" i="1">
                            <a:effectLst/>
                            <a:latin typeface="Cambria Math" panose="02040503050406030204" pitchFamily="18" charset="0"/>
                            <a:ea typeface="Times New Roman" panose="02020603050405020304" pitchFamily="18" charset="0"/>
                            <a:cs typeface="Arial" panose="020B0604020202020204" pitchFamily="34" charset="0"/>
                          </a:rPr>
                          <m:t>𝑏</m:t>
                        </m:r>
                      </m:sub>
                    </m:sSub>
                    <m:sSub>
                      <m:sSubPr>
                        <m:ctrlPr>
                          <a:rPr lang="en-US" sz="3600" i="1">
                            <a:effectLst/>
                            <a:latin typeface="Cambria Math" panose="02040503050406030204" pitchFamily="18" charset="0"/>
                          </a:rPr>
                        </m:ctrlPr>
                      </m:sSubPr>
                      <m:e>
                        <m:r>
                          <a:rPr lang="en-US" sz="2400" i="1">
                            <a:effectLst/>
                            <a:latin typeface="Cambria Math" panose="02040503050406030204" pitchFamily="18" charset="0"/>
                            <a:ea typeface="Times New Roman" panose="02020603050405020304" pitchFamily="18" charset="0"/>
                            <a:cs typeface="Arial" panose="020B0604020202020204" pitchFamily="34" charset="0"/>
                          </a:rPr>
                          <m:t>𝑣</m:t>
                        </m:r>
                      </m:e>
                      <m:sub>
                        <m:r>
                          <a:rPr lang="en-US" sz="2400" i="1">
                            <a:effectLst/>
                            <a:latin typeface="Cambria Math" panose="02040503050406030204" pitchFamily="18" charset="0"/>
                            <a:ea typeface="Times New Roman" panose="02020603050405020304" pitchFamily="18" charset="0"/>
                            <a:cs typeface="Arial" panose="020B0604020202020204" pitchFamily="34" charset="0"/>
                          </a:rPr>
                          <m:t>𝑏</m:t>
                        </m:r>
                      </m:sub>
                    </m:sSub>
                    <m:sSub>
                      <m:sSubPr>
                        <m:ctrlPr>
                          <a:rPr lang="en-US" sz="3600" i="1">
                            <a:effectLst/>
                            <a:latin typeface="Cambria Math" panose="02040503050406030204" pitchFamily="18" charset="0"/>
                          </a:rPr>
                        </m:ctrlPr>
                      </m:sSubPr>
                      <m:e>
                        <m:r>
                          <a:rPr lang="en-US" sz="2400" i="1">
                            <a:effectLst/>
                            <a:latin typeface="Cambria Math" panose="02040503050406030204" pitchFamily="18" charset="0"/>
                            <a:ea typeface="Times New Roman" panose="02020603050405020304" pitchFamily="18" charset="0"/>
                            <a:cs typeface="Arial" panose="020B0604020202020204" pitchFamily="34" charset="0"/>
                          </a:rPr>
                          <m:t>𝑎</m:t>
                        </m:r>
                      </m:e>
                      <m:sub>
                        <m:r>
                          <a:rPr lang="en-US" sz="2400" i="1">
                            <a:effectLst/>
                            <a:latin typeface="Cambria Math" panose="02040503050406030204" pitchFamily="18" charset="0"/>
                            <a:ea typeface="Times New Roman" panose="02020603050405020304" pitchFamily="18" charset="0"/>
                            <a:cs typeface="Arial" panose="020B0604020202020204" pitchFamily="34" charset="0"/>
                          </a:rPr>
                          <m:t>𝑏</m:t>
                        </m:r>
                      </m:sub>
                    </m:sSub>
                    <m:r>
                      <a:rPr lang="en-US" sz="24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US" sz="3600" i="1">
                            <a:effectLst/>
                            <a:latin typeface="Cambria Math" panose="02040503050406030204" pitchFamily="18" charset="0"/>
                          </a:rPr>
                        </m:ctrlPr>
                      </m:sSubPr>
                      <m:e>
                        <m:r>
                          <a:rPr lang="en-US" sz="2400" i="1">
                            <a:effectLst/>
                            <a:latin typeface="Cambria Math" panose="02040503050406030204" pitchFamily="18" charset="0"/>
                            <a:ea typeface="Times New Roman" panose="02020603050405020304" pitchFamily="18" charset="0"/>
                            <a:cs typeface="Arial" panose="020B0604020202020204" pitchFamily="34" charset="0"/>
                          </a:rPr>
                          <m:t>𝑝</m:t>
                        </m:r>
                      </m:e>
                      <m:sub>
                        <m:r>
                          <a:rPr lang="en-US" sz="2400" i="1">
                            <a:effectLst/>
                            <a:latin typeface="Cambria Math" panose="02040503050406030204" pitchFamily="18" charset="0"/>
                            <a:ea typeface="Times New Roman" panose="02020603050405020304" pitchFamily="18" charset="0"/>
                            <a:cs typeface="Arial" panose="020B0604020202020204" pitchFamily="34" charset="0"/>
                          </a:rPr>
                          <m:t>𝑟</m:t>
                        </m:r>
                      </m:sub>
                    </m:sSub>
                    <m:sSub>
                      <m:sSubPr>
                        <m:ctrlPr>
                          <a:rPr lang="en-US" sz="3600" i="1">
                            <a:effectLst/>
                            <a:latin typeface="Cambria Math" panose="02040503050406030204" pitchFamily="18" charset="0"/>
                          </a:rPr>
                        </m:ctrlPr>
                      </m:sSubPr>
                      <m:e>
                        <m:r>
                          <a:rPr lang="en-US" sz="2400" i="1">
                            <a:effectLst/>
                            <a:latin typeface="Cambria Math" panose="02040503050406030204" pitchFamily="18" charset="0"/>
                            <a:ea typeface="Times New Roman" panose="02020603050405020304" pitchFamily="18" charset="0"/>
                            <a:cs typeface="Arial" panose="020B0604020202020204" pitchFamily="34" charset="0"/>
                          </a:rPr>
                          <m:t>𝑣</m:t>
                        </m:r>
                      </m:e>
                      <m:sub>
                        <m:r>
                          <a:rPr lang="en-US" sz="2400" i="1">
                            <a:effectLst/>
                            <a:latin typeface="Cambria Math" panose="02040503050406030204" pitchFamily="18" charset="0"/>
                            <a:ea typeface="Times New Roman" panose="02020603050405020304" pitchFamily="18" charset="0"/>
                            <a:cs typeface="Arial" panose="020B0604020202020204" pitchFamily="34" charset="0"/>
                          </a:rPr>
                          <m:t>𝑟</m:t>
                        </m:r>
                      </m:sub>
                    </m:sSub>
                    <m:sSub>
                      <m:sSubPr>
                        <m:ctrlPr>
                          <a:rPr lang="en-US" sz="3600" i="1">
                            <a:effectLst/>
                            <a:latin typeface="Cambria Math" panose="02040503050406030204" pitchFamily="18" charset="0"/>
                          </a:rPr>
                        </m:ctrlPr>
                      </m:sSubPr>
                      <m:e>
                        <m:r>
                          <a:rPr lang="en-US" sz="2400" i="1">
                            <a:effectLst/>
                            <a:latin typeface="Cambria Math" panose="02040503050406030204" pitchFamily="18" charset="0"/>
                            <a:ea typeface="Times New Roman" panose="02020603050405020304" pitchFamily="18" charset="0"/>
                            <a:cs typeface="Arial" panose="020B0604020202020204" pitchFamily="34" charset="0"/>
                          </a:rPr>
                          <m:t>𝑎</m:t>
                        </m:r>
                      </m:e>
                      <m:sub>
                        <m:r>
                          <a:rPr lang="en-US" sz="2400" i="1">
                            <a:effectLst/>
                            <a:latin typeface="Cambria Math" panose="02040503050406030204" pitchFamily="18" charset="0"/>
                            <a:ea typeface="Times New Roman" panose="02020603050405020304" pitchFamily="18" charset="0"/>
                            <a:cs typeface="Arial" panose="020B0604020202020204" pitchFamily="34" charset="0"/>
                          </a:rPr>
                          <m:t>𝑟</m:t>
                        </m:r>
                      </m:sub>
                    </m:sSub>
                    <m:r>
                      <a:rPr lang="en-US" sz="24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US" sz="3600" i="1">
                            <a:effectLst/>
                            <a:latin typeface="Cambria Math" panose="02040503050406030204" pitchFamily="18" charset="0"/>
                          </a:rPr>
                        </m:ctrlPr>
                      </m:sSubPr>
                      <m:e>
                        <m:r>
                          <a:rPr lang="en-US" sz="2400" i="1">
                            <a:effectLst/>
                            <a:latin typeface="Cambria Math" panose="02040503050406030204" pitchFamily="18" charset="0"/>
                            <a:ea typeface="Times New Roman" panose="02020603050405020304" pitchFamily="18" charset="0"/>
                            <a:cs typeface="Arial" panose="020B0604020202020204" pitchFamily="34" charset="0"/>
                          </a:rPr>
                          <m:t>𝑝</m:t>
                        </m:r>
                      </m:e>
                      <m:sub>
                        <m:r>
                          <a:rPr lang="en-US" sz="2400" i="1">
                            <a:effectLst/>
                            <a:latin typeface="Cambria Math" panose="02040503050406030204" pitchFamily="18" charset="0"/>
                            <a:ea typeface="Times New Roman" panose="02020603050405020304" pitchFamily="18" charset="0"/>
                            <a:cs typeface="Arial" panose="020B0604020202020204" pitchFamily="34" charset="0"/>
                          </a:rPr>
                          <m:t>𝑜</m:t>
                        </m:r>
                      </m:sub>
                    </m:sSub>
                    <m:sSub>
                      <m:sSubPr>
                        <m:ctrlPr>
                          <a:rPr lang="en-US" sz="3600" i="1">
                            <a:effectLst/>
                            <a:latin typeface="Cambria Math" panose="02040503050406030204" pitchFamily="18" charset="0"/>
                          </a:rPr>
                        </m:ctrlPr>
                      </m:sSubPr>
                      <m:e>
                        <m:r>
                          <a:rPr lang="en-US" sz="2400" i="1">
                            <a:effectLst/>
                            <a:latin typeface="Cambria Math" panose="02040503050406030204" pitchFamily="18" charset="0"/>
                            <a:ea typeface="Times New Roman" panose="02020603050405020304" pitchFamily="18" charset="0"/>
                            <a:cs typeface="Arial" panose="020B0604020202020204" pitchFamily="34" charset="0"/>
                          </a:rPr>
                          <m:t>𝑣</m:t>
                        </m:r>
                      </m:e>
                      <m:sub>
                        <m:r>
                          <a:rPr lang="en-US" sz="2400" i="1">
                            <a:effectLst/>
                            <a:latin typeface="Cambria Math" panose="02040503050406030204" pitchFamily="18" charset="0"/>
                            <a:ea typeface="Times New Roman" panose="02020603050405020304" pitchFamily="18" charset="0"/>
                            <a:cs typeface="Arial" panose="020B0604020202020204" pitchFamily="34" charset="0"/>
                          </a:rPr>
                          <m:t>𝑜</m:t>
                        </m:r>
                      </m:sub>
                    </m:sSub>
                    <m:sSub>
                      <m:sSubPr>
                        <m:ctrlPr>
                          <a:rPr lang="en-US" sz="3600" i="1">
                            <a:effectLst/>
                            <a:latin typeface="Cambria Math" panose="02040503050406030204" pitchFamily="18" charset="0"/>
                          </a:rPr>
                        </m:ctrlPr>
                      </m:sSubPr>
                      <m:e>
                        <m:r>
                          <a:rPr lang="en-US" sz="2400" i="1">
                            <a:effectLst/>
                            <a:latin typeface="Cambria Math" panose="02040503050406030204" pitchFamily="18" charset="0"/>
                            <a:ea typeface="Times New Roman" panose="02020603050405020304" pitchFamily="18" charset="0"/>
                            <a:cs typeface="Arial" panose="020B0604020202020204" pitchFamily="34" charset="0"/>
                          </a:rPr>
                          <m:t>𝑎</m:t>
                        </m:r>
                      </m:e>
                      <m:sub>
                        <m:r>
                          <a:rPr lang="en-US" sz="2400" i="1">
                            <a:effectLst/>
                            <a:latin typeface="Cambria Math" panose="02040503050406030204" pitchFamily="18" charset="0"/>
                            <a:ea typeface="Times New Roman" panose="02020603050405020304" pitchFamily="18" charset="0"/>
                            <a:cs typeface="Arial" panose="020B0604020202020204" pitchFamily="34" charset="0"/>
                          </a:rPr>
                          <m:t>𝑜</m:t>
                        </m:r>
                      </m:sub>
                    </m:sSub>
                  </m:oMath>
                </a14:m>
                <a:endParaRPr lang="en-US" sz="4000" dirty="0"/>
              </a:p>
            </p:txBody>
          </p:sp>
        </mc:Choice>
        <mc:Fallback xmlns="">
          <p:sp>
            <p:nvSpPr>
              <p:cNvPr id="3" name="Content Placeholder 2">
                <a:extLst>
                  <a:ext uri="{FF2B5EF4-FFF2-40B4-BE49-F238E27FC236}">
                    <a16:creationId xmlns:a16="http://schemas.microsoft.com/office/drawing/2014/main" id="{3BD9BFC4-631A-5D10-2A6A-EB4803F48404}"/>
                  </a:ext>
                </a:extLst>
              </p:cNvPr>
              <p:cNvSpPr>
                <a:spLocks noGrp="1" noRot="1" noChangeAspect="1" noMove="1" noResize="1" noEditPoints="1" noAdjustHandles="1" noChangeArrowheads="1" noChangeShapeType="1" noTextEdit="1"/>
              </p:cNvSpPr>
              <p:nvPr>
                <p:ph idx="1"/>
              </p:nvPr>
            </p:nvSpPr>
            <p:spPr>
              <a:xfrm>
                <a:off x="1103312" y="1544320"/>
                <a:ext cx="8946541" cy="4704079"/>
              </a:xfrm>
              <a:blipFill>
                <a:blip r:embed="rId2"/>
                <a:stretch>
                  <a:fillRect l="-545" t="-1813"/>
                </a:stretch>
              </a:blipFill>
            </p:spPr>
            <p:txBody>
              <a:bodyPr/>
              <a:lstStyle/>
              <a:p>
                <a:r>
                  <a:rPr lang="en-US">
                    <a:noFill/>
                  </a:rPr>
                  <a:t> </a:t>
                </a:r>
              </a:p>
            </p:txBody>
          </p:sp>
        </mc:Fallback>
      </mc:AlternateContent>
    </p:spTree>
    <p:extLst>
      <p:ext uri="{BB962C8B-B14F-4D97-AF65-F5344CB8AC3E}">
        <p14:creationId xmlns:p14="http://schemas.microsoft.com/office/powerpoint/2010/main" val="142175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1000"/>
                                        <p:tgtEl>
                                          <p:spTgt spid="3">
                                            <p:txEl>
                                              <p:pRg st="3" end="3"/>
                                            </p:txEl>
                                          </p:spTgt>
                                        </p:tgtEl>
                                      </p:cBhvr>
                                    </p:animEffect>
                                    <p:anim calcmode="lin" valueType="num">
                                      <p:cBhvr>
                                        <p:cTn id="3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608AF-01E5-3F62-364D-E95F9E3F8094}"/>
              </a:ext>
            </a:extLst>
          </p:cNvPr>
          <p:cNvSpPr>
            <a:spLocks noGrp="1"/>
          </p:cNvSpPr>
          <p:nvPr>
            <p:ph type="title"/>
          </p:nvPr>
        </p:nvSpPr>
        <p:spPr/>
        <p:txBody>
          <a:bodyPr>
            <a:normAutofit/>
          </a:bodyPr>
          <a:lstStyle/>
          <a:p>
            <a:pPr marL="571500" indent="-571500">
              <a:buFont typeface="Wingdings" panose="05000000000000000000" pitchFamily="2" charset="2"/>
              <a:buChar char="q"/>
            </a:pPr>
            <a:r>
              <a:rPr lang="en-US" sz="4400" b="1" u="sng" dirty="0">
                <a:solidFill>
                  <a:srgbClr val="00B0F0"/>
                </a:solidFill>
                <a:latin typeface="Calibri" panose="020F0502020204030204" pitchFamily="34" charset="0"/>
                <a:ea typeface="+mn-ea"/>
                <a:cs typeface="Calibri" panose="020F0502020204030204" pitchFamily="34" charset="0"/>
              </a:rPr>
              <a:t>AOA algorithmic steps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94CEB3B-3EF2-2CA4-3322-958CD7C948B0}"/>
                  </a:ext>
                </a:extLst>
              </p:cNvPr>
              <p:cNvSpPr>
                <a:spLocks noGrp="1"/>
              </p:cNvSpPr>
              <p:nvPr>
                <p:ph idx="1"/>
              </p:nvPr>
            </p:nvSpPr>
            <p:spPr>
              <a:xfrm>
                <a:off x="1103312" y="1661160"/>
                <a:ext cx="8946541" cy="4587239"/>
              </a:xfrm>
            </p:spPr>
            <p:txBody>
              <a:bodyPr/>
              <a:lstStyle/>
              <a:p>
                <a:pPr marL="342900" marR="0" lvl="0" indent="-342900" algn="l">
                  <a:lnSpc>
                    <a:spcPct val="150000"/>
                  </a:lnSpc>
                  <a:spcBef>
                    <a:spcPts val="0"/>
                  </a:spcBef>
                  <a:spcAft>
                    <a:spcPts val="0"/>
                  </a:spcAft>
                  <a:buFont typeface="Symbol" panose="05050102010706020507" pitchFamily="18" charset="2"/>
                  <a:buChar char=""/>
                  <a:tabLst>
                    <a:tab pos="4935855" algn="l"/>
                  </a:tabLst>
                </a:pPr>
                <a:r>
                  <a:rPr lang="en-GB" sz="2400" b="1" dirty="0">
                    <a:latin typeface="Times New Roman" panose="02020603050405020304" pitchFamily="18" charset="0"/>
                    <a:cs typeface="Times New Roman" panose="02020603050405020304" pitchFamily="18" charset="0"/>
                  </a:rPr>
                  <a:t>Step 1: initialize the positions of all objects using</a:t>
                </a:r>
                <a:br>
                  <a:rPr lang="ar-EG" sz="2000" b="1" dirty="0">
                    <a:effectLst/>
                    <a:latin typeface="Times New Roman" panose="02020603050405020304" pitchFamily="18" charset="0"/>
                    <a:ea typeface="Times New Roman" panose="02020603050405020304" pitchFamily="18" charset="0"/>
                    <a:cs typeface="Times New Roman" panose="02020603050405020304" pitchFamily="18" charset="0"/>
                  </a:rPr>
                </a:br>
                <a14:m>
                  <m:oMath xmlns:m="http://schemas.openxmlformats.org/officeDocument/2006/math">
                    <m:sSub>
                      <m:sSubPr>
                        <m:ctrlPr>
                          <a:rPr lang="en-US"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𝑂</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US" sz="20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𝑙𝑏</m:t>
                    </m:r>
                    <m:sSub>
                      <m:sSub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a:effectLst/>
                            <a:latin typeface="Cambria Math" panose="02040503050406030204" pitchFamily="18" charset="0"/>
                            <a:ea typeface="Times New Roman" panose="02020603050405020304" pitchFamily="18" charset="0"/>
                            <a:cs typeface="Times New Roman" panose="02020603050405020304" pitchFamily="18" charset="0"/>
                          </a:rPr>
                          <m:t>­</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US" sz="20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𝑟𝑎𝑛𝑑</m:t>
                    </m:r>
                    <m:r>
                      <a:rPr lang="en-US" sz="20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𝑢</m:t>
                    </m:r>
                    <m:sSub>
                      <m:sSub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𝑏</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𝑙</m:t>
                    </m:r>
                    <m:sSub>
                      <m:sSub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𝑏</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US" sz="2000">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ar-EG"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rtl="0">
                  <a:lnSpc>
                    <a:spcPct val="150000"/>
                  </a:lnSpc>
                  <a:spcBef>
                    <a:spcPts val="0"/>
                  </a:spcBef>
                  <a:buNone/>
                  <a:tabLst>
                    <a:tab pos="4935855" algn="l"/>
                  </a:tabLst>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Times New Roman" panose="02020603050405020304" pitchFamily="18" charset="0"/>
                          <a:cs typeface="Arial" panose="020B0604020202020204" pitchFamily="34" charset="0"/>
                        </a:rPr>
                        <m:t>𝑑𝑒</m:t>
                      </m:r>
                      <m:sSub>
                        <m:sSubPr>
                          <m:ctrlPr>
                            <a:rPr lang="en-US" i="1">
                              <a:latin typeface="Cambria Math" panose="02040503050406030204" pitchFamily="18" charset="0"/>
                              <a:ea typeface="Times New Roman" panose="02020603050405020304" pitchFamily="18" charset="0"/>
                              <a:cs typeface="Arial" panose="020B0604020202020204" pitchFamily="34" charset="0"/>
                            </a:rPr>
                          </m:ctrlPr>
                        </m:sSubPr>
                        <m:e>
                          <m:r>
                            <a:rPr lang="en-US" i="1">
                              <a:latin typeface="Cambria Math" panose="02040503050406030204" pitchFamily="18" charset="0"/>
                              <a:ea typeface="Times New Roman" panose="02020603050405020304" pitchFamily="18" charset="0"/>
                              <a:cs typeface="Arial" panose="020B0604020202020204" pitchFamily="34" charset="0"/>
                            </a:rPr>
                            <m:t>𝑛</m:t>
                          </m:r>
                        </m:e>
                        <m:sub>
                          <m:r>
                            <a:rPr lang="en-US" i="1">
                              <a:latin typeface="Cambria Math" panose="02040503050406030204" pitchFamily="18" charset="0"/>
                              <a:ea typeface="Times New Roman" panose="02020603050405020304" pitchFamily="18" charset="0"/>
                              <a:cs typeface="Arial" panose="020B0604020202020204" pitchFamily="34" charset="0"/>
                            </a:rPr>
                            <m:t>𝑖</m:t>
                          </m:r>
                        </m:sub>
                      </m:sSub>
                      <m:r>
                        <a:rPr lang="en-US" i="1">
                          <a:latin typeface="Cambria Math" panose="02040503050406030204" pitchFamily="18" charset="0"/>
                          <a:ea typeface="Times New Roman" panose="02020603050405020304" pitchFamily="18" charset="0"/>
                          <a:cs typeface="Arial" panose="020B0604020202020204" pitchFamily="34" charset="0"/>
                        </a:rPr>
                        <m:t>=</m:t>
                      </m:r>
                      <m:r>
                        <a:rPr lang="en-US" i="1">
                          <a:latin typeface="Cambria Math" panose="02040503050406030204" pitchFamily="18" charset="0"/>
                          <a:ea typeface="Times New Roman" panose="02020603050405020304" pitchFamily="18" charset="0"/>
                          <a:cs typeface="Arial" panose="020B0604020202020204" pitchFamily="34" charset="0"/>
                        </a:rPr>
                        <m:t>𝑟𝑎𝑛𝑑</m:t>
                      </m:r>
                    </m:oMath>
                  </m:oMathPara>
                </a14:m>
                <a:endParaRPr lang="en-US" i="1" dirty="0">
                  <a:latin typeface="Cambria Math" panose="02040503050406030204" pitchFamily="18" charset="0"/>
                  <a:ea typeface="Times New Roman" panose="02020603050405020304" pitchFamily="18" charset="0"/>
                  <a:cs typeface="Arial" panose="020B0604020202020204" pitchFamily="34" charset="0"/>
                </a:endParaRPr>
              </a:p>
              <a:p>
                <a:pPr marL="0" marR="0" lvl="0" indent="0" algn="just" rtl="0">
                  <a:lnSpc>
                    <a:spcPct val="150000"/>
                  </a:lnSpc>
                  <a:spcBef>
                    <a:spcPts val="0"/>
                  </a:spcBef>
                  <a:spcAft>
                    <a:spcPts val="0"/>
                  </a:spcAft>
                  <a:buNone/>
                  <a:tabLst>
                    <a:tab pos="4935855" algn="l"/>
                  </a:tabLst>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Times New Roman" panose="02020603050405020304" pitchFamily="18" charset="0"/>
                          <a:cs typeface="Arial" panose="020B0604020202020204" pitchFamily="34" charset="0"/>
                        </a:rPr>
                        <m:t>𝑣𝑜</m:t>
                      </m:r>
                      <m:sSub>
                        <m:sSubPr>
                          <m:ctrlPr>
                            <a:rPr lang="en-US" i="1">
                              <a:latin typeface="Cambria Math" panose="02040503050406030204" pitchFamily="18" charset="0"/>
                              <a:ea typeface="Times New Roman" panose="02020603050405020304" pitchFamily="18" charset="0"/>
                              <a:cs typeface="Arial" panose="020B0604020202020204" pitchFamily="34" charset="0"/>
                            </a:rPr>
                          </m:ctrlPr>
                        </m:sSubPr>
                        <m:e>
                          <m:r>
                            <a:rPr lang="en-US" i="1">
                              <a:latin typeface="Cambria Math" panose="02040503050406030204" pitchFamily="18" charset="0"/>
                              <a:ea typeface="Times New Roman" panose="02020603050405020304" pitchFamily="18" charset="0"/>
                              <a:cs typeface="Arial" panose="020B0604020202020204" pitchFamily="34" charset="0"/>
                            </a:rPr>
                            <m:t>𝑙</m:t>
                          </m:r>
                        </m:e>
                        <m:sub>
                          <m:r>
                            <a:rPr lang="en-US" i="1">
                              <a:latin typeface="Cambria Math" panose="02040503050406030204" pitchFamily="18" charset="0"/>
                              <a:ea typeface="Times New Roman" panose="02020603050405020304" pitchFamily="18" charset="0"/>
                              <a:cs typeface="Arial" panose="020B0604020202020204" pitchFamily="34" charset="0"/>
                            </a:rPr>
                            <m:t>𝑖</m:t>
                          </m:r>
                        </m:sub>
                      </m:sSub>
                      <m:r>
                        <a:rPr lang="en-US" i="1">
                          <a:latin typeface="Cambria Math" panose="02040503050406030204" pitchFamily="18" charset="0"/>
                          <a:ea typeface="Times New Roman" panose="02020603050405020304" pitchFamily="18" charset="0"/>
                          <a:cs typeface="Arial" panose="020B0604020202020204" pitchFamily="34" charset="0"/>
                        </a:rPr>
                        <m:t>=</m:t>
                      </m:r>
                      <m:r>
                        <a:rPr lang="en-US" i="1">
                          <a:latin typeface="Cambria Math" panose="02040503050406030204" pitchFamily="18" charset="0"/>
                          <a:ea typeface="Times New Roman" panose="02020603050405020304" pitchFamily="18" charset="0"/>
                          <a:cs typeface="Arial" panose="020B0604020202020204" pitchFamily="34" charset="0"/>
                        </a:rPr>
                        <m:t>𝑟𝑎𝑛𝑑</m:t>
                      </m:r>
                    </m:oMath>
                  </m:oMathPara>
                </a14:m>
                <a:endParaRPr lang="en-US" i="1" dirty="0">
                  <a:latin typeface="Cambria Math" panose="02040503050406030204" pitchFamily="18" charset="0"/>
                  <a:ea typeface="Times New Roman" panose="02020603050405020304" pitchFamily="18" charset="0"/>
                  <a:cs typeface="Arial" panose="020B0604020202020204" pitchFamily="34" charset="0"/>
                </a:endParaRPr>
              </a:p>
              <a:p>
                <a:pPr marL="0" indent="0" algn="l" rtl="0">
                  <a:buNone/>
                </a:pPr>
                <a14:m>
                  <m:oMathPara xmlns:m="http://schemas.openxmlformats.org/officeDocument/2006/math">
                    <m:oMathParaPr>
                      <m:jc m:val="centerGroup"/>
                    </m:oMathParaPr>
                    <m:oMath xmlns:m="http://schemas.openxmlformats.org/officeDocument/2006/math">
                      <m:r>
                        <a:rPr lang="en-US" sz="2000" i="1" smtClean="0">
                          <a:effectLst/>
                          <a:latin typeface="Cambria Math" panose="02040503050406030204" pitchFamily="18" charset="0"/>
                          <a:ea typeface="Times New Roman" panose="02020603050405020304" pitchFamily="18" charset="0"/>
                          <a:cs typeface="Arial" panose="020B0604020202020204" pitchFamily="34" charset="0"/>
                        </a:rPr>
                        <m:t>𝑎𝑐</m:t>
                      </m:r>
                      <m:sSub>
                        <m:sSubPr>
                          <m:ctrlPr>
                            <a:rPr lang="en-US" i="1">
                              <a:effectLst/>
                              <a:latin typeface="Cambria Math" panose="02040503050406030204" pitchFamily="18" charset="0"/>
                            </a:rPr>
                          </m:ctrlPr>
                        </m:sSubPr>
                        <m:e>
                          <m:r>
                            <a:rPr lang="en-US" sz="2000" i="1">
                              <a:effectLst/>
                              <a:latin typeface="Cambria Math" panose="02040503050406030204" pitchFamily="18" charset="0"/>
                              <a:ea typeface="Times New Roman" panose="02020603050405020304" pitchFamily="18" charset="0"/>
                              <a:cs typeface="Arial" panose="020B0604020202020204" pitchFamily="34" charset="0"/>
                            </a:rPr>
                            <m:t>𝑐</m:t>
                          </m:r>
                        </m:e>
                        <m:sub>
                          <m:r>
                            <a:rPr lang="en-US" sz="2000" i="1">
                              <a:effectLst/>
                              <a:latin typeface="Cambria Math" panose="02040503050406030204" pitchFamily="18" charset="0"/>
                              <a:ea typeface="Times New Roman" panose="02020603050405020304" pitchFamily="18" charset="0"/>
                              <a:cs typeface="Arial" panose="020B0604020202020204" pitchFamily="34" charset="0"/>
                            </a:rPr>
                            <m:t>𝑖</m:t>
                          </m:r>
                        </m:sub>
                      </m:sSub>
                      <m:r>
                        <a:rPr lang="en-US" sz="2000" i="1">
                          <a:effectLst/>
                          <a:latin typeface="Cambria Math" panose="02040503050406030204" pitchFamily="18" charset="0"/>
                          <a:ea typeface="Times New Roman" panose="02020603050405020304" pitchFamily="18" charset="0"/>
                          <a:cs typeface="Arial" panose="020B0604020202020204" pitchFamily="34" charset="0"/>
                        </a:rPr>
                        <m:t>=</m:t>
                      </m:r>
                      <m:r>
                        <a:rPr lang="en-US" sz="2000" i="1">
                          <a:effectLst/>
                          <a:latin typeface="Cambria Math" panose="02040503050406030204" pitchFamily="18" charset="0"/>
                          <a:ea typeface="Times New Roman" panose="02020603050405020304" pitchFamily="18" charset="0"/>
                          <a:cs typeface="Arial" panose="020B0604020202020204" pitchFamily="34" charset="0"/>
                        </a:rPr>
                        <m:t>𝑙</m:t>
                      </m:r>
                      <m:sSub>
                        <m:sSubPr>
                          <m:ctrlPr>
                            <a:rPr lang="en-US" i="1">
                              <a:effectLst/>
                              <a:latin typeface="Cambria Math" panose="02040503050406030204" pitchFamily="18" charset="0"/>
                            </a:rPr>
                          </m:ctrlPr>
                        </m:sSubPr>
                        <m:e>
                          <m:r>
                            <a:rPr lang="en-US" sz="2000" i="1">
                              <a:effectLst/>
                              <a:latin typeface="Cambria Math" panose="02040503050406030204" pitchFamily="18" charset="0"/>
                              <a:ea typeface="Times New Roman" panose="02020603050405020304" pitchFamily="18" charset="0"/>
                              <a:cs typeface="Arial" panose="020B0604020202020204" pitchFamily="34" charset="0"/>
                            </a:rPr>
                            <m:t>𝑏</m:t>
                          </m:r>
                        </m:e>
                        <m:sub>
                          <m:r>
                            <a:rPr lang="en-US" sz="2000" i="1">
                              <a:effectLst/>
                              <a:latin typeface="Cambria Math" panose="02040503050406030204" pitchFamily="18" charset="0"/>
                              <a:ea typeface="Times New Roman" panose="02020603050405020304" pitchFamily="18" charset="0"/>
                              <a:cs typeface="Arial" panose="020B0604020202020204" pitchFamily="34" charset="0"/>
                            </a:rPr>
                            <m:t>𝑖</m:t>
                          </m:r>
                        </m:sub>
                      </m:sSub>
                      <m:r>
                        <a:rPr lang="en-US" sz="2000" i="1">
                          <a:effectLst/>
                          <a:latin typeface="Cambria Math" panose="02040503050406030204" pitchFamily="18" charset="0"/>
                          <a:ea typeface="Times New Roman" panose="02020603050405020304" pitchFamily="18" charset="0"/>
                          <a:cs typeface="Arial" panose="020B0604020202020204" pitchFamily="34" charset="0"/>
                        </a:rPr>
                        <m:t>+</m:t>
                      </m:r>
                      <m:r>
                        <a:rPr lang="en-US" sz="2000" i="1">
                          <a:effectLst/>
                          <a:latin typeface="Cambria Math" panose="02040503050406030204" pitchFamily="18" charset="0"/>
                          <a:ea typeface="Times New Roman" panose="02020603050405020304" pitchFamily="18" charset="0"/>
                          <a:cs typeface="Arial" panose="020B0604020202020204" pitchFamily="34" charset="0"/>
                        </a:rPr>
                        <m:t>𝑟𝑎𝑛𝑑</m:t>
                      </m:r>
                      <m:r>
                        <a:rPr lang="en-US" sz="2000" i="1">
                          <a:effectLst/>
                          <a:latin typeface="Cambria Math" panose="02040503050406030204" pitchFamily="18" charset="0"/>
                          <a:ea typeface="Times New Roman" panose="02020603050405020304" pitchFamily="18" charset="0"/>
                          <a:cs typeface="Arial" panose="020B0604020202020204" pitchFamily="34" charset="0"/>
                        </a:rPr>
                        <m:t>×(</m:t>
                      </m:r>
                      <m:r>
                        <a:rPr lang="en-US" sz="2000" i="1">
                          <a:effectLst/>
                          <a:latin typeface="Cambria Math" panose="02040503050406030204" pitchFamily="18" charset="0"/>
                          <a:ea typeface="Times New Roman" panose="02020603050405020304" pitchFamily="18" charset="0"/>
                          <a:cs typeface="Arial" panose="020B0604020202020204" pitchFamily="34" charset="0"/>
                        </a:rPr>
                        <m:t>𝑢</m:t>
                      </m:r>
                      <m:sSub>
                        <m:sSubPr>
                          <m:ctrlPr>
                            <a:rPr lang="en-US" i="1">
                              <a:effectLst/>
                              <a:latin typeface="Cambria Math" panose="02040503050406030204" pitchFamily="18" charset="0"/>
                            </a:rPr>
                          </m:ctrlPr>
                        </m:sSubPr>
                        <m:e>
                          <m:r>
                            <a:rPr lang="en-US" sz="2000" i="1">
                              <a:effectLst/>
                              <a:latin typeface="Cambria Math" panose="02040503050406030204" pitchFamily="18" charset="0"/>
                              <a:ea typeface="Times New Roman" panose="02020603050405020304" pitchFamily="18" charset="0"/>
                              <a:cs typeface="Arial" panose="020B0604020202020204" pitchFamily="34" charset="0"/>
                            </a:rPr>
                            <m:t>𝑏</m:t>
                          </m:r>
                        </m:e>
                        <m:sub>
                          <m:r>
                            <a:rPr lang="en-US" sz="2000" i="1">
                              <a:effectLst/>
                              <a:latin typeface="Cambria Math" panose="02040503050406030204" pitchFamily="18" charset="0"/>
                              <a:ea typeface="Times New Roman" panose="02020603050405020304" pitchFamily="18" charset="0"/>
                              <a:cs typeface="Arial" panose="020B0604020202020204" pitchFamily="34" charset="0"/>
                            </a:rPr>
                            <m:t>𝑖</m:t>
                          </m:r>
                        </m:sub>
                      </m:sSub>
                      <m:r>
                        <a:rPr lang="en-US" sz="2000" i="1">
                          <a:effectLst/>
                          <a:latin typeface="Cambria Math" panose="02040503050406030204" pitchFamily="18" charset="0"/>
                          <a:ea typeface="Times New Roman" panose="02020603050405020304" pitchFamily="18" charset="0"/>
                          <a:cs typeface="Arial" panose="020B0604020202020204" pitchFamily="34" charset="0"/>
                        </a:rPr>
                        <m:t>−</m:t>
                      </m:r>
                      <m:r>
                        <a:rPr lang="en-US" sz="2000" i="1">
                          <a:effectLst/>
                          <a:latin typeface="Cambria Math" panose="02040503050406030204" pitchFamily="18" charset="0"/>
                          <a:ea typeface="Times New Roman" panose="02020603050405020304" pitchFamily="18" charset="0"/>
                          <a:cs typeface="Arial" panose="020B0604020202020204" pitchFamily="34" charset="0"/>
                        </a:rPr>
                        <m:t>𝑙</m:t>
                      </m:r>
                      <m:sSub>
                        <m:sSubPr>
                          <m:ctrlPr>
                            <a:rPr lang="en-US" i="1">
                              <a:effectLst/>
                              <a:latin typeface="Cambria Math" panose="02040503050406030204" pitchFamily="18" charset="0"/>
                            </a:rPr>
                          </m:ctrlPr>
                        </m:sSubPr>
                        <m:e>
                          <m:r>
                            <a:rPr lang="en-US" sz="2000" i="1">
                              <a:effectLst/>
                              <a:latin typeface="Cambria Math" panose="02040503050406030204" pitchFamily="18" charset="0"/>
                              <a:ea typeface="Times New Roman" panose="02020603050405020304" pitchFamily="18" charset="0"/>
                              <a:cs typeface="Arial" panose="020B0604020202020204" pitchFamily="34" charset="0"/>
                            </a:rPr>
                            <m:t>𝑏</m:t>
                          </m:r>
                        </m:e>
                        <m:sub>
                          <m:r>
                            <a:rPr lang="en-US" sz="2000" i="1">
                              <a:effectLst/>
                              <a:latin typeface="Cambria Math" panose="02040503050406030204" pitchFamily="18" charset="0"/>
                              <a:ea typeface="Times New Roman" panose="02020603050405020304" pitchFamily="18" charset="0"/>
                              <a:cs typeface="Arial" panose="020B0604020202020204" pitchFamily="34" charset="0"/>
                            </a:rPr>
                            <m:t>𝑖</m:t>
                          </m:r>
                        </m:sub>
                      </m:sSub>
                      <m:r>
                        <a:rPr lang="en-US" sz="2000" i="1">
                          <a:effectLst/>
                          <a:latin typeface="Cambria Math" panose="02040503050406030204" pitchFamily="18" charset="0"/>
                          <a:ea typeface="Times New Roman" panose="02020603050405020304" pitchFamily="18" charset="0"/>
                          <a:cs typeface="Arial" panose="020B0604020202020204" pitchFamily="34" charset="0"/>
                        </a:rPr>
                        <m:t>)</m:t>
                      </m:r>
                    </m:oMath>
                  </m:oMathPara>
                </a14:m>
                <a:endParaRPr lang="ar-EG" dirty="0"/>
              </a:p>
              <a:p>
                <a:pPr algn="l" rtl="0">
                  <a:lnSpc>
                    <a:spcPct val="150000"/>
                  </a:lnSpc>
                  <a:spcBef>
                    <a:spcPts val="0"/>
                  </a:spcBef>
                  <a:buFont typeface="Symbol" panose="05050102010706020507" pitchFamily="18" charset="2"/>
                  <a:buChar char=""/>
                  <a:tabLst>
                    <a:tab pos="4935855" algn="l"/>
                  </a:tabLst>
                </a:pPr>
                <a:r>
                  <a:rPr lang="en-GB" sz="2400" b="1" dirty="0">
                    <a:latin typeface="Times New Roman" panose="02020603050405020304" pitchFamily="18" charset="0"/>
                    <a:cs typeface="Times New Roman" panose="02020603050405020304" pitchFamily="18" charset="0"/>
                  </a:rPr>
                  <a:t>Step 2: update densities, volumes using</a:t>
                </a:r>
                <a:br>
                  <a:rPr lang="en-GB" b="1" dirty="0">
                    <a:latin typeface="Times New Roman" panose="02020603050405020304" pitchFamily="18" charset="0"/>
                    <a:cs typeface="Times New Roman" panose="02020603050405020304" pitchFamily="18" charset="0"/>
                  </a:rPr>
                </a:br>
                <a14:m>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Arial" panose="020B0604020202020204" pitchFamily="34" charset="0"/>
                      </a:rPr>
                      <m:t>𝑑𝑒</m:t>
                    </m:r>
                    <m:sSubSup>
                      <m:sSubSupPr>
                        <m:ctrlPr>
                          <a:rPr lang="en-US" sz="1800" i="1">
                            <a:effectLst/>
                            <a:latin typeface="Cambria Math" panose="02040503050406030204" pitchFamily="18" charset="0"/>
                            <a:ea typeface="Times New Roman" panose="02020603050405020304" pitchFamily="18" charset="0"/>
                            <a:cs typeface="Arial" panose="020B0604020202020204" pitchFamily="34"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𝑛</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1</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𝑑𝑒</m:t>
                    </m:r>
                    <m:sSubSup>
                      <m:sSubSupPr>
                        <m:ctrlPr>
                          <a:rPr lang="en-US" sz="1800" i="1">
                            <a:effectLst/>
                            <a:latin typeface="Cambria Math" panose="02040503050406030204" pitchFamily="18" charset="0"/>
                            <a:ea typeface="Times New Roman" panose="02020603050405020304" pitchFamily="18" charset="0"/>
                            <a:cs typeface="Arial" panose="020B0604020202020204" pitchFamily="34"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𝑛</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𝑟𝑎𝑛𝑑</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d>
                      <m:dPr>
                        <m:ctrlPr>
                          <a:rPr lang="en-US" sz="1800" i="1" smtClean="0">
                            <a:effectLst/>
                            <a:latin typeface="Cambria Math" panose="02040503050406030204" pitchFamily="18" charset="0"/>
                            <a:ea typeface="Times New Roman" panose="02020603050405020304" pitchFamily="18" charset="0"/>
                            <a:cs typeface="Arial" panose="020B0604020202020204" pitchFamily="34" charset="0"/>
                          </a:rPr>
                        </m:ctrlPr>
                      </m:dPr>
                      <m:e>
                        <m:r>
                          <a:rPr lang="en-US" sz="1800" i="1">
                            <a:effectLst/>
                            <a:latin typeface="Cambria Math" panose="02040503050406030204" pitchFamily="18" charset="0"/>
                            <a:ea typeface="Times New Roman" panose="02020603050405020304" pitchFamily="18" charset="0"/>
                            <a:cs typeface="Arial" panose="020B0604020202020204" pitchFamily="34" charset="0"/>
                          </a:rPr>
                          <m:t>𝑑𝑒</m:t>
                        </m:r>
                        <m:sSub>
                          <m:sSubPr>
                            <m:ctrlPr>
                              <a:rPr lang="en-US" sz="18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𝑛</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𝑏𝑒𝑠𝑡</m:t>
                            </m:r>
                          </m:sub>
                        </m:sSub>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𝑑𝑒</m:t>
                        </m:r>
                        <m:sSubSup>
                          <m:sSubSupPr>
                            <m:ctrlPr>
                              <a:rPr lang="en-US" sz="1800" i="1">
                                <a:effectLst/>
                                <a:latin typeface="Cambria Math" panose="02040503050406030204" pitchFamily="18" charset="0"/>
                                <a:ea typeface="Times New Roman" panose="02020603050405020304" pitchFamily="18" charset="0"/>
                                <a:cs typeface="Arial" panose="020B0604020202020204" pitchFamily="34"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𝑛</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sup>
                        </m:sSubSup>
                      </m:e>
                    </m:d>
                  </m:oMath>
                </a14:m>
                <a:endParaRPr lang="en-US" sz="1800" dirty="0">
                  <a:effectLst/>
                  <a:latin typeface="Times New Roman" panose="02020603050405020304" pitchFamily="18" charset="0"/>
                  <a:ea typeface="Times New Roman" panose="02020603050405020304" pitchFamily="18" charset="0"/>
                  <a:cs typeface="Arial" panose="020B0604020202020204" pitchFamily="34" charset="0"/>
                </a:endParaRPr>
              </a:p>
              <a:p>
                <a:pPr marL="0" indent="0" algn="l" rtl="0">
                  <a:lnSpc>
                    <a:spcPct val="150000"/>
                  </a:lnSpc>
                  <a:spcBef>
                    <a:spcPts val="0"/>
                  </a:spcBef>
                  <a:buNone/>
                  <a:tabLst>
                    <a:tab pos="4935855" algn="l"/>
                  </a:tabLst>
                </a:pPr>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Arial" panose="020B0604020202020204" pitchFamily="34" charset="0"/>
                        </a:rPr>
                        <m:t>𝑣𝑜</m:t>
                      </m:r>
                      <m:sSup>
                        <m:sSupPr>
                          <m:ctrlPr>
                            <a:rPr lang="en-US" sz="1600" i="1">
                              <a:effectLst/>
                              <a:latin typeface="Cambria Math" panose="02040503050406030204" pitchFamily="18" charset="0"/>
                            </a:rPr>
                          </m:ctrlPr>
                        </m:s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𝑙</m:t>
                          </m:r>
                        </m:e>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1</m:t>
                          </m:r>
                        </m:sup>
                      </m:s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𝑣𝑜</m:t>
                      </m:r>
                      <m:sSubSup>
                        <m:sSubSupPr>
                          <m:ctrlPr>
                            <a:rPr lang="en-US" sz="1600" i="1">
                              <a:effectLst/>
                              <a:latin typeface="Cambria Math" panose="02040503050406030204" pitchFamily="18"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𝑙</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𝑟𝑎𝑛𝑑</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𝑣𝑜</m:t>
                      </m:r>
                      <m:sSub>
                        <m:sSubPr>
                          <m:ctrlPr>
                            <a:rPr lang="en-US" sz="1600"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𝑙</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𝑏𝑒𝑠𝑡</m:t>
                          </m:r>
                        </m:sub>
                      </m:sSub>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𝑣𝑜</m:t>
                      </m:r>
                      <m:sSubSup>
                        <m:sSubSupPr>
                          <m:ctrlPr>
                            <a:rPr lang="en-US" sz="1600" i="1">
                              <a:effectLst/>
                              <a:latin typeface="Cambria Math" panose="02040503050406030204" pitchFamily="18"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𝑙</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oMath>
                  </m:oMathPara>
                </a14:m>
                <a:endParaRPr lang="en-US" sz="1800" dirty="0">
                  <a:effectLst/>
                  <a:latin typeface="Times New Roman" panose="02020603050405020304" pitchFamily="18" charset="0"/>
                  <a:ea typeface="Times New Roman" panose="02020603050405020304" pitchFamily="18" charset="0"/>
                  <a:cs typeface="Arial" panose="020B0604020202020204" pitchFamily="34" charset="0"/>
                </a:endParaRPr>
              </a:p>
              <a:p>
                <a:pPr marL="342900" marR="0" lvl="0" indent="-342900" algn="l" rtl="0">
                  <a:lnSpc>
                    <a:spcPct val="150000"/>
                  </a:lnSpc>
                  <a:spcBef>
                    <a:spcPts val="0"/>
                  </a:spcBef>
                  <a:spcAft>
                    <a:spcPts val="0"/>
                  </a:spcAft>
                  <a:buFont typeface="Symbol" panose="05050102010706020507" pitchFamily="18" charset="2"/>
                  <a:buChar char=""/>
                  <a:tabLst>
                    <a:tab pos="4935855" algn="l"/>
                  </a:tabLst>
                </a:pPr>
                <a:endParaRPr lang="en-US" b="1" dirty="0">
                  <a:latin typeface="Times New Roman" panose="02020603050405020304" pitchFamily="18" charset="0"/>
                  <a:cs typeface="Times New Roman" panose="02020603050405020304" pitchFamily="18" charset="0"/>
                </a:endParaRPr>
              </a:p>
              <a:p>
                <a:pPr marL="0" indent="0" algn="l" rtl="0">
                  <a:buNone/>
                </a:pPr>
                <a:endParaRPr lang="en-US" dirty="0"/>
              </a:p>
            </p:txBody>
          </p:sp>
        </mc:Choice>
        <mc:Fallback xmlns="">
          <p:sp>
            <p:nvSpPr>
              <p:cNvPr id="3" name="Content Placeholder 2">
                <a:extLst>
                  <a:ext uri="{FF2B5EF4-FFF2-40B4-BE49-F238E27FC236}">
                    <a16:creationId xmlns:a16="http://schemas.microsoft.com/office/drawing/2014/main" id="{F94CEB3B-3EF2-2CA4-3322-958CD7C948B0}"/>
                  </a:ext>
                </a:extLst>
              </p:cNvPr>
              <p:cNvSpPr>
                <a:spLocks noGrp="1" noRot="1" noChangeAspect="1" noMove="1" noResize="1" noEditPoints="1" noAdjustHandles="1" noChangeArrowheads="1" noChangeShapeType="1" noTextEdit="1"/>
              </p:cNvSpPr>
              <p:nvPr>
                <p:ph idx="1"/>
              </p:nvPr>
            </p:nvSpPr>
            <p:spPr>
              <a:xfrm>
                <a:off x="1103312" y="1661160"/>
                <a:ext cx="8946541" cy="4587239"/>
              </a:xfrm>
              <a:blipFill>
                <a:blip r:embed="rId2"/>
                <a:stretch>
                  <a:fillRect l="-681"/>
                </a:stretch>
              </a:blipFill>
            </p:spPr>
            <p:txBody>
              <a:bodyPr/>
              <a:lstStyle/>
              <a:p>
                <a:r>
                  <a:rPr lang="en-US">
                    <a:noFill/>
                  </a:rPr>
                  <a:t> </a:t>
                </a:r>
              </a:p>
            </p:txBody>
          </p:sp>
        </mc:Fallback>
      </mc:AlternateContent>
    </p:spTree>
    <p:extLst>
      <p:ext uri="{BB962C8B-B14F-4D97-AF65-F5344CB8AC3E}">
        <p14:creationId xmlns:p14="http://schemas.microsoft.com/office/powerpoint/2010/main" val="1910579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1000"/>
                                        <p:tgtEl>
                                          <p:spTgt spid="3">
                                            <p:txEl>
                                              <p:pRg st="3" end="3"/>
                                            </p:txEl>
                                          </p:spTgt>
                                        </p:tgtEl>
                                      </p:cBhvr>
                                    </p:animEffect>
                                    <p:anim calcmode="lin" valueType="num">
                                      <p:cBhvr>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fade">
                                      <p:cBhvr>
                                        <p:cTn id="36" dur="1000"/>
                                        <p:tgtEl>
                                          <p:spTgt spid="3">
                                            <p:txEl>
                                              <p:pRg st="4" end="4"/>
                                            </p:txEl>
                                          </p:spTgt>
                                        </p:tgtEl>
                                      </p:cBhvr>
                                    </p:animEffect>
                                    <p:anim calcmode="lin" valueType="num">
                                      <p:cBhvr>
                                        <p:cTn id="3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fade">
                                      <p:cBhvr>
                                        <p:cTn id="41" dur="1000"/>
                                        <p:tgtEl>
                                          <p:spTgt spid="3">
                                            <p:txEl>
                                              <p:pRg st="5" end="5"/>
                                            </p:txEl>
                                          </p:spTgt>
                                        </p:tgtEl>
                                      </p:cBhvr>
                                    </p:animEffect>
                                    <p:anim calcmode="lin" valueType="num">
                                      <p:cBhvr>
                                        <p:cTn id="4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608AF-01E5-3F62-364D-E95F9E3F8094}"/>
              </a:ext>
            </a:extLst>
          </p:cNvPr>
          <p:cNvSpPr>
            <a:spLocks noGrp="1"/>
          </p:cNvSpPr>
          <p:nvPr>
            <p:ph type="title"/>
          </p:nvPr>
        </p:nvSpPr>
        <p:spPr/>
        <p:txBody>
          <a:bodyPr/>
          <a:lstStyle/>
          <a:p>
            <a:pPr marL="571500" indent="-571500">
              <a:buFont typeface="Wingdings" panose="05000000000000000000" pitchFamily="2" charset="2"/>
              <a:buChar char="q"/>
            </a:pPr>
            <a:r>
              <a:rPr lang="en-US" sz="4400" b="1" u="sng" dirty="0">
                <a:solidFill>
                  <a:srgbClr val="00B0F0"/>
                </a:solidFill>
                <a:latin typeface="Calibri" panose="020F0502020204030204" pitchFamily="34" charset="0"/>
                <a:ea typeface="+mn-ea"/>
                <a:cs typeface="Calibri" panose="020F0502020204030204" pitchFamily="34" charset="0"/>
              </a:rPr>
              <a:t>AOA algorithmic steps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94CEB3B-3EF2-2CA4-3322-958CD7C948B0}"/>
                  </a:ext>
                </a:extLst>
              </p:cNvPr>
              <p:cNvSpPr>
                <a:spLocks noGrp="1"/>
              </p:cNvSpPr>
              <p:nvPr>
                <p:ph idx="1"/>
              </p:nvPr>
            </p:nvSpPr>
            <p:spPr>
              <a:xfrm>
                <a:off x="1103312" y="1539240"/>
                <a:ext cx="8946541" cy="4709159"/>
              </a:xfrm>
            </p:spPr>
            <p:txBody>
              <a:bodyPr>
                <a:normAutofit/>
              </a:bodyPr>
              <a:lstStyle/>
              <a:p>
                <a:pPr algn="l" rtl="0">
                  <a:lnSpc>
                    <a:spcPct val="150000"/>
                  </a:lnSpc>
                  <a:spcBef>
                    <a:spcPts val="0"/>
                  </a:spcBef>
                  <a:buFont typeface="Symbol" panose="05050102010706020507" pitchFamily="18" charset="2"/>
                  <a:buChar char=""/>
                  <a:tabLst>
                    <a:tab pos="4935855" algn="l"/>
                  </a:tabLst>
                </a:pPr>
                <a:r>
                  <a:rPr lang="en-GB" sz="2400" b="1" dirty="0">
                    <a:latin typeface="Times New Roman" panose="02020603050405020304" pitchFamily="18" charset="0"/>
                    <a:cs typeface="Times New Roman" panose="02020603050405020304" pitchFamily="18" charset="0"/>
                  </a:rPr>
                  <a:t>Step 3: calculate Transfer operator and density factor using </a:t>
                </a:r>
                <a:endParaRPr lang="en-US" sz="2400" b="1"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None/>
                  <a:tabLst>
                    <a:tab pos="4935855" algn="l"/>
                  </a:tabLst>
                </a:pPr>
                <a14:m>
                  <m:oMathPara xmlns:m="http://schemas.openxmlformats.org/officeDocument/2006/math">
                    <m:oMathParaPr>
                      <m:jc m:val="centerGroup"/>
                    </m:oMathParaPr>
                    <m:oMath xmlns:m="http://schemas.openxmlformats.org/officeDocument/2006/math">
                      <m:r>
                        <a:rPr lang="en-US" sz="2000" i="1" smtClean="0">
                          <a:effectLst/>
                          <a:latin typeface="Cambria Math" panose="02040503050406030204" pitchFamily="18" charset="0"/>
                          <a:ea typeface="Times New Roman" panose="02020603050405020304" pitchFamily="18" charset="0"/>
                          <a:cs typeface="Arial" panose="020B0604020202020204" pitchFamily="34" charset="0"/>
                        </a:rPr>
                        <m:t>𝑇𝐹</m:t>
                      </m:r>
                      <m:r>
                        <a:rPr lang="en-US" sz="2000" i="1" smtClean="0">
                          <a:effectLst/>
                          <a:latin typeface="Cambria Math" panose="02040503050406030204" pitchFamily="18" charset="0"/>
                          <a:ea typeface="Times New Roman" panose="02020603050405020304" pitchFamily="18" charset="0"/>
                          <a:cs typeface="Arial" panose="020B0604020202020204" pitchFamily="34" charset="0"/>
                        </a:rPr>
                        <m:t>=</m:t>
                      </m:r>
                      <m:sSup>
                        <m:sSupPr>
                          <m:ctrlPr>
                            <a:rPr lang="en-US" sz="2000" i="1">
                              <a:effectLst/>
                              <a:latin typeface="Cambria Math" panose="02040503050406030204" pitchFamily="18" charset="0"/>
                            </a:rPr>
                          </m:ctrlPr>
                        </m:sSupPr>
                        <m:e>
                          <m:r>
                            <a:rPr lang="en-US" sz="2000" i="1">
                              <a:effectLst/>
                              <a:latin typeface="Cambria Math" panose="02040503050406030204" pitchFamily="18" charset="0"/>
                              <a:ea typeface="Times New Roman" panose="02020603050405020304" pitchFamily="18" charset="0"/>
                              <a:cs typeface="Arial" panose="020B0604020202020204" pitchFamily="34" charset="0"/>
                            </a:rPr>
                            <m:t>𝑒</m:t>
                          </m:r>
                        </m:e>
                        <m:sup>
                          <m:d>
                            <m:dPr>
                              <m:ctrlPr>
                                <a:rPr lang="en-US" sz="2000" i="1">
                                  <a:effectLst/>
                                  <a:latin typeface="Cambria Math" panose="02040503050406030204" pitchFamily="18" charset="0"/>
                                </a:rPr>
                              </m:ctrlPr>
                            </m:dPr>
                            <m:e>
                              <m:f>
                                <m:fPr>
                                  <m:ctrlPr>
                                    <a:rPr lang="en-US" sz="2000" i="1">
                                      <a:effectLst/>
                                      <a:latin typeface="Cambria Math" panose="02040503050406030204" pitchFamily="18" charset="0"/>
                                    </a:rPr>
                                  </m:ctrlPr>
                                </m:fPr>
                                <m:num>
                                  <m:r>
                                    <a:rPr lang="en-US" sz="2000" i="1">
                                      <a:effectLst/>
                                      <a:latin typeface="Cambria Math" panose="02040503050406030204" pitchFamily="18" charset="0"/>
                                      <a:ea typeface="Times New Roman" panose="02020603050405020304" pitchFamily="18" charset="0"/>
                                      <a:cs typeface="Arial" panose="020B0604020202020204" pitchFamily="34" charset="0"/>
                                    </a:rPr>
                                    <m:t>𝑡</m:t>
                                  </m:r>
                                  <m:r>
                                    <a:rPr lang="en-US" sz="20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Times New Roman" panose="02020603050405020304" pitchFamily="18" charset="0"/>
                                          <a:cs typeface="Arial" panose="020B0604020202020204" pitchFamily="34" charset="0"/>
                                        </a:rPr>
                                        <m:t>𝑡</m:t>
                                      </m:r>
                                    </m:e>
                                    <m:sub>
                                      <m:func>
                                        <m:funcPr>
                                          <m:ctrlPr>
                                            <a:rPr lang="en-US" sz="2000" i="1">
                                              <a:effectLst/>
                                              <a:latin typeface="Cambria Math" panose="02040503050406030204" pitchFamily="18" charset="0"/>
                                            </a:rPr>
                                          </m:ctrlPr>
                                        </m:funcPr>
                                        <m:fName>
                                          <m:r>
                                            <m:rPr>
                                              <m:sty m:val="p"/>
                                            </m:rPr>
                                            <a:rPr lang="en-US" sz="2000">
                                              <a:effectLst/>
                                              <a:latin typeface="Cambria Math" panose="02040503050406030204" pitchFamily="18" charset="0"/>
                                              <a:ea typeface="Times New Roman" panose="02020603050405020304" pitchFamily="18" charset="0"/>
                                              <a:cs typeface="Arial" panose="020B0604020202020204" pitchFamily="34" charset="0"/>
                                            </a:rPr>
                                            <m:t>max</m:t>
                                          </m:r>
                                        </m:fName>
                                        <m:e>
                                          <m:r>
                                            <a:rPr lang="en-US" sz="2000" i="1">
                                              <a:effectLst/>
                                              <a:latin typeface="Cambria Math" panose="02040503050406030204" pitchFamily="18" charset="0"/>
                                              <a:ea typeface="Times New Roman" panose="02020603050405020304" pitchFamily="18" charset="0"/>
                                              <a:cs typeface="Arial" panose="020B0604020202020204" pitchFamily="34" charset="0"/>
                                            </a:rPr>
                                            <m:t> </m:t>
                                          </m:r>
                                        </m:e>
                                      </m:func>
                                    </m:sub>
                                  </m:sSub>
                                </m:num>
                                <m:den>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Times New Roman" panose="02020603050405020304" pitchFamily="18" charset="0"/>
                                          <a:cs typeface="Arial" panose="020B0604020202020204" pitchFamily="34" charset="0"/>
                                        </a:rPr>
                                        <m:t>𝑡</m:t>
                                      </m:r>
                                    </m:e>
                                    <m:sub>
                                      <m:func>
                                        <m:funcPr>
                                          <m:ctrlPr>
                                            <a:rPr lang="en-US" sz="2000" i="1">
                                              <a:effectLst/>
                                              <a:latin typeface="Cambria Math" panose="02040503050406030204" pitchFamily="18" charset="0"/>
                                            </a:rPr>
                                          </m:ctrlPr>
                                        </m:funcPr>
                                        <m:fName>
                                          <m:r>
                                            <m:rPr>
                                              <m:sty m:val="p"/>
                                            </m:rPr>
                                            <a:rPr lang="en-US" sz="2000">
                                              <a:effectLst/>
                                              <a:latin typeface="Cambria Math" panose="02040503050406030204" pitchFamily="18" charset="0"/>
                                              <a:ea typeface="Times New Roman" panose="02020603050405020304" pitchFamily="18" charset="0"/>
                                              <a:cs typeface="Arial" panose="020B0604020202020204" pitchFamily="34" charset="0"/>
                                            </a:rPr>
                                            <m:t>max</m:t>
                                          </m:r>
                                        </m:fName>
                                        <m:e>
                                          <m:r>
                                            <a:rPr lang="en-US" sz="2000" i="1">
                                              <a:effectLst/>
                                              <a:latin typeface="Cambria Math" panose="02040503050406030204" pitchFamily="18" charset="0"/>
                                              <a:ea typeface="Times New Roman" panose="02020603050405020304" pitchFamily="18" charset="0"/>
                                              <a:cs typeface="Arial" panose="020B0604020202020204" pitchFamily="34" charset="0"/>
                                            </a:rPr>
                                            <m:t> </m:t>
                                          </m:r>
                                        </m:e>
                                      </m:func>
                                    </m:sub>
                                  </m:sSub>
                                </m:den>
                              </m:f>
                            </m:e>
                          </m:d>
                        </m:sup>
                      </m:sSup>
                    </m:oMath>
                  </m:oMathPara>
                </a14:m>
                <a:endParaRPr lang="en-US" sz="2000" b="1" dirty="0">
                  <a:latin typeface="Times New Roman" panose="02020603050405020304" pitchFamily="18" charset="0"/>
                  <a:cs typeface="Times New Roman" panose="02020603050405020304" pitchFamily="18" charset="0"/>
                </a:endParaRPr>
              </a:p>
              <a:p>
                <a:pPr marL="0" indent="0" algn="l" rtl="0">
                  <a:buNone/>
                </a:pPr>
                <a14:m>
                  <m:oMathPara xmlns:m="http://schemas.openxmlformats.org/officeDocument/2006/math">
                    <m:oMathParaPr>
                      <m:jc m:val="centerGroup"/>
                    </m:oMathParaPr>
                    <m:oMath xmlns:m="http://schemas.openxmlformats.org/officeDocument/2006/math">
                      <m:sSup>
                        <m:sSupPr>
                          <m:ctrlPr>
                            <a:rPr lang="en-US" sz="2000" i="1" smtClean="0">
                              <a:effectLst/>
                              <a:latin typeface="Cambria Math" panose="02040503050406030204" pitchFamily="18" charset="0"/>
                            </a:rPr>
                          </m:ctrlPr>
                        </m:sSupPr>
                        <m:e>
                          <m:r>
                            <a:rPr lang="en-US" sz="2000" i="1">
                              <a:effectLst/>
                              <a:latin typeface="Cambria Math" panose="02040503050406030204" pitchFamily="18" charset="0"/>
                              <a:ea typeface="Times New Roman" panose="02020603050405020304" pitchFamily="18" charset="0"/>
                              <a:cs typeface="Arial" panose="020B0604020202020204" pitchFamily="34" charset="0"/>
                            </a:rPr>
                            <m:t>𝑑</m:t>
                          </m:r>
                        </m:e>
                        <m:sup>
                          <m:r>
                            <a:rPr lang="en-US" sz="2000" i="1">
                              <a:effectLst/>
                              <a:latin typeface="Cambria Math" panose="02040503050406030204" pitchFamily="18" charset="0"/>
                              <a:ea typeface="Times New Roman" panose="02020603050405020304" pitchFamily="18" charset="0"/>
                              <a:cs typeface="Arial" panose="020B0604020202020204" pitchFamily="34" charset="0"/>
                            </a:rPr>
                            <m:t>𝑡</m:t>
                          </m:r>
                          <m:r>
                            <a:rPr lang="en-US" sz="2000" i="1">
                              <a:effectLst/>
                              <a:latin typeface="Cambria Math" panose="02040503050406030204" pitchFamily="18" charset="0"/>
                              <a:ea typeface="Times New Roman" panose="02020603050405020304" pitchFamily="18" charset="0"/>
                              <a:cs typeface="Arial" panose="020B0604020202020204" pitchFamily="34" charset="0"/>
                            </a:rPr>
                            <m:t>+</m:t>
                          </m:r>
                          <m:r>
                            <a:rPr lang="en-US" sz="2000" i="1">
                              <a:effectLst/>
                              <a:latin typeface="Cambria Math" panose="02040503050406030204" pitchFamily="18" charset="0"/>
                              <a:ea typeface="Times New Roman" panose="02020603050405020304" pitchFamily="18" charset="0"/>
                              <a:cs typeface="Arial" panose="020B0604020202020204" pitchFamily="34" charset="0"/>
                            </a:rPr>
                            <m:t>1</m:t>
                          </m:r>
                        </m:sup>
                      </m:sSup>
                      <m:r>
                        <a:rPr lang="en-US" sz="2000" i="1">
                          <a:effectLst/>
                          <a:latin typeface="Cambria Math" panose="02040503050406030204" pitchFamily="18" charset="0"/>
                          <a:ea typeface="Times New Roman" panose="02020603050405020304" pitchFamily="18" charset="0"/>
                          <a:cs typeface="Arial" panose="020B0604020202020204" pitchFamily="34" charset="0"/>
                        </a:rPr>
                        <m:t>=</m:t>
                      </m:r>
                      <m:sSup>
                        <m:sSupPr>
                          <m:ctrlPr>
                            <a:rPr lang="en-US" sz="2000" i="1">
                              <a:effectLst/>
                              <a:latin typeface="Cambria Math" panose="02040503050406030204" pitchFamily="18" charset="0"/>
                            </a:rPr>
                          </m:ctrlPr>
                        </m:sSupPr>
                        <m:e>
                          <m:r>
                            <a:rPr lang="en-US" sz="2000" i="1">
                              <a:effectLst/>
                              <a:latin typeface="Cambria Math" panose="02040503050406030204" pitchFamily="18" charset="0"/>
                              <a:ea typeface="Times New Roman" panose="02020603050405020304" pitchFamily="18" charset="0"/>
                              <a:cs typeface="Arial" panose="020B0604020202020204" pitchFamily="34" charset="0"/>
                            </a:rPr>
                            <m:t>𝑒</m:t>
                          </m:r>
                        </m:e>
                        <m:sup>
                          <m:f>
                            <m:fPr>
                              <m:ctrlPr>
                                <a:rPr lang="en-US" sz="2000" i="1">
                                  <a:effectLst/>
                                  <a:latin typeface="Cambria Math" panose="02040503050406030204" pitchFamily="18" charset="0"/>
                                </a:rPr>
                              </m:ctrlPr>
                            </m:fPr>
                            <m:num>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Times New Roman" panose="02020603050405020304" pitchFamily="18" charset="0"/>
                                      <a:cs typeface="Arial" panose="020B0604020202020204" pitchFamily="34" charset="0"/>
                                    </a:rPr>
                                    <m:t>𝑡</m:t>
                                  </m:r>
                                </m:e>
                                <m:sub>
                                  <m:func>
                                    <m:funcPr>
                                      <m:ctrlPr>
                                        <a:rPr lang="en-US" sz="2000" i="1">
                                          <a:effectLst/>
                                          <a:latin typeface="Cambria Math" panose="02040503050406030204" pitchFamily="18" charset="0"/>
                                        </a:rPr>
                                      </m:ctrlPr>
                                    </m:funcPr>
                                    <m:fName>
                                      <m:r>
                                        <m:rPr>
                                          <m:sty m:val="p"/>
                                        </m:rPr>
                                        <a:rPr lang="en-US" sz="2000">
                                          <a:effectLst/>
                                          <a:latin typeface="Cambria Math" panose="02040503050406030204" pitchFamily="18" charset="0"/>
                                          <a:ea typeface="Times New Roman" panose="02020603050405020304" pitchFamily="18" charset="0"/>
                                          <a:cs typeface="Arial" panose="020B0604020202020204" pitchFamily="34" charset="0"/>
                                        </a:rPr>
                                        <m:t>max</m:t>
                                      </m:r>
                                    </m:fName>
                                    <m:e>
                                      <m:r>
                                        <a:rPr lang="en-US" sz="2000" i="1">
                                          <a:effectLst/>
                                          <a:latin typeface="Cambria Math" panose="02040503050406030204" pitchFamily="18" charset="0"/>
                                          <a:ea typeface="Times New Roman" panose="02020603050405020304" pitchFamily="18" charset="0"/>
                                          <a:cs typeface="Arial" panose="020B0604020202020204" pitchFamily="34" charset="0"/>
                                        </a:rPr>
                                        <m:t> </m:t>
                                      </m:r>
                                    </m:e>
                                  </m:func>
                                </m:sub>
                              </m:sSub>
                              <m:r>
                                <a:rPr lang="en-US" sz="2000" i="1">
                                  <a:effectLst/>
                                  <a:latin typeface="Cambria Math" panose="02040503050406030204" pitchFamily="18" charset="0"/>
                                  <a:ea typeface="Times New Roman" panose="02020603050405020304" pitchFamily="18" charset="0"/>
                                  <a:cs typeface="Arial" panose="020B0604020202020204" pitchFamily="34" charset="0"/>
                                </a:rPr>
                                <m:t>−</m:t>
                              </m:r>
                              <m:r>
                                <a:rPr lang="en-US" sz="2000" i="1">
                                  <a:effectLst/>
                                  <a:latin typeface="Cambria Math" panose="02040503050406030204" pitchFamily="18" charset="0"/>
                                  <a:ea typeface="Times New Roman" panose="02020603050405020304" pitchFamily="18" charset="0"/>
                                  <a:cs typeface="Arial" panose="020B0604020202020204" pitchFamily="34" charset="0"/>
                                </a:rPr>
                                <m:t>𝑡</m:t>
                              </m:r>
                            </m:num>
                            <m:den>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Times New Roman" panose="02020603050405020304" pitchFamily="18" charset="0"/>
                                      <a:cs typeface="Arial" panose="020B0604020202020204" pitchFamily="34" charset="0"/>
                                    </a:rPr>
                                    <m:t>𝑡</m:t>
                                  </m:r>
                                </m:e>
                                <m:sub>
                                  <m:func>
                                    <m:funcPr>
                                      <m:ctrlPr>
                                        <a:rPr lang="en-US" sz="2000" i="1">
                                          <a:effectLst/>
                                          <a:latin typeface="Cambria Math" panose="02040503050406030204" pitchFamily="18" charset="0"/>
                                        </a:rPr>
                                      </m:ctrlPr>
                                    </m:funcPr>
                                    <m:fName>
                                      <m:r>
                                        <m:rPr>
                                          <m:sty m:val="p"/>
                                        </m:rPr>
                                        <a:rPr lang="en-US" sz="2000">
                                          <a:effectLst/>
                                          <a:latin typeface="Cambria Math" panose="02040503050406030204" pitchFamily="18" charset="0"/>
                                          <a:ea typeface="Times New Roman" panose="02020603050405020304" pitchFamily="18" charset="0"/>
                                          <a:cs typeface="Arial" panose="020B0604020202020204" pitchFamily="34" charset="0"/>
                                        </a:rPr>
                                        <m:t>max</m:t>
                                      </m:r>
                                    </m:fName>
                                    <m:e>
                                      <m:r>
                                        <a:rPr lang="en-US" sz="2000" i="1">
                                          <a:effectLst/>
                                          <a:latin typeface="Cambria Math" panose="02040503050406030204" pitchFamily="18" charset="0"/>
                                          <a:ea typeface="Times New Roman" panose="02020603050405020304" pitchFamily="18" charset="0"/>
                                          <a:cs typeface="Arial" panose="020B0604020202020204" pitchFamily="34" charset="0"/>
                                        </a:rPr>
                                        <m:t> </m:t>
                                      </m:r>
                                    </m:e>
                                  </m:func>
                                </m:sub>
                              </m:sSub>
                            </m:den>
                          </m:f>
                        </m:sup>
                      </m:sSup>
                      <m:r>
                        <a:rPr lang="en-US" sz="2000" i="1">
                          <a:effectLst/>
                          <a:latin typeface="Cambria Math" panose="02040503050406030204" pitchFamily="18" charset="0"/>
                          <a:ea typeface="Times New Roman" panose="02020603050405020304" pitchFamily="18" charset="0"/>
                          <a:cs typeface="Arial" panose="020B0604020202020204" pitchFamily="34" charset="0"/>
                        </a:rPr>
                        <m:t>−</m:t>
                      </m:r>
                      <m:d>
                        <m:dPr>
                          <m:ctrlPr>
                            <a:rPr lang="en-US" sz="2000" i="1">
                              <a:effectLst/>
                              <a:latin typeface="Cambria Math" panose="02040503050406030204" pitchFamily="18" charset="0"/>
                            </a:rPr>
                          </m:ctrlPr>
                        </m:dPr>
                        <m:e>
                          <m:f>
                            <m:fPr>
                              <m:ctrlPr>
                                <a:rPr lang="en-US" sz="2000" i="1">
                                  <a:effectLst/>
                                  <a:latin typeface="Cambria Math" panose="02040503050406030204" pitchFamily="18" charset="0"/>
                                </a:rPr>
                              </m:ctrlPr>
                            </m:fPr>
                            <m:num>
                              <m:r>
                                <a:rPr lang="en-US" sz="2000" i="1">
                                  <a:effectLst/>
                                  <a:latin typeface="Cambria Math" panose="02040503050406030204" pitchFamily="18" charset="0"/>
                                  <a:ea typeface="Times New Roman" panose="02020603050405020304" pitchFamily="18" charset="0"/>
                                  <a:cs typeface="Arial" panose="020B0604020202020204" pitchFamily="34" charset="0"/>
                                </a:rPr>
                                <m:t>𝑡</m:t>
                              </m:r>
                            </m:num>
                            <m:den>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Times New Roman" panose="02020603050405020304" pitchFamily="18" charset="0"/>
                                      <a:cs typeface="Arial" panose="020B0604020202020204" pitchFamily="34" charset="0"/>
                                    </a:rPr>
                                    <m:t>𝑡</m:t>
                                  </m:r>
                                </m:e>
                                <m:sub>
                                  <m:func>
                                    <m:funcPr>
                                      <m:ctrlPr>
                                        <a:rPr lang="en-US" sz="2000" i="1">
                                          <a:effectLst/>
                                          <a:latin typeface="Cambria Math" panose="02040503050406030204" pitchFamily="18" charset="0"/>
                                        </a:rPr>
                                      </m:ctrlPr>
                                    </m:funcPr>
                                    <m:fName>
                                      <m:r>
                                        <m:rPr>
                                          <m:sty m:val="p"/>
                                        </m:rPr>
                                        <a:rPr lang="en-US" sz="2000">
                                          <a:effectLst/>
                                          <a:latin typeface="Cambria Math" panose="02040503050406030204" pitchFamily="18" charset="0"/>
                                          <a:ea typeface="Times New Roman" panose="02020603050405020304" pitchFamily="18" charset="0"/>
                                          <a:cs typeface="Arial" panose="020B0604020202020204" pitchFamily="34" charset="0"/>
                                        </a:rPr>
                                        <m:t>max</m:t>
                                      </m:r>
                                    </m:fName>
                                    <m:e>
                                      <m:r>
                                        <a:rPr lang="en-US" sz="2000" i="1">
                                          <a:effectLst/>
                                          <a:latin typeface="Cambria Math" panose="02040503050406030204" pitchFamily="18" charset="0"/>
                                          <a:ea typeface="Times New Roman" panose="02020603050405020304" pitchFamily="18" charset="0"/>
                                          <a:cs typeface="Arial" panose="020B0604020202020204" pitchFamily="34" charset="0"/>
                                        </a:rPr>
                                        <m:t> </m:t>
                                      </m:r>
                                    </m:e>
                                  </m:func>
                                </m:sub>
                              </m:sSub>
                            </m:den>
                          </m:f>
                        </m:e>
                      </m:d>
                    </m:oMath>
                  </m:oMathPara>
                </a14:m>
                <a:endParaRPr lang="en-US" sz="2000" dirty="0"/>
              </a:p>
              <a:p>
                <a:pPr marR="0" lvl="0">
                  <a:lnSpc>
                    <a:spcPct val="150000"/>
                  </a:lnSpc>
                  <a:spcBef>
                    <a:spcPts val="0"/>
                  </a:spcBef>
                  <a:buFont typeface="Symbol" panose="05050102010706020507" pitchFamily="18" charset="2"/>
                  <a:buChar char=""/>
                  <a:tabLst>
                    <a:tab pos="4935855" algn="l"/>
                  </a:tabLst>
                </a:pPr>
                <a:r>
                  <a:rPr lang="en-GB" sz="2400" b="1" dirty="0">
                    <a:latin typeface="Times New Roman" panose="02020603050405020304" pitchFamily="18" charset="0"/>
                    <a:cs typeface="Times New Roman" panose="02020603050405020304" pitchFamily="18" charset="0"/>
                  </a:rPr>
                  <a:t>Step 4.1: Exploration phase (collision between objects occurs) </a:t>
                </a:r>
                <a:endParaRPr lang="en-US" sz="2400" b="1" dirty="0">
                  <a:latin typeface="Times New Roman" panose="02020603050405020304" pitchFamily="18" charset="0"/>
                  <a:cs typeface="Times New Roman" panose="02020603050405020304" pitchFamily="18" charset="0"/>
                </a:endParaRPr>
              </a:p>
              <a:p>
                <a:pPr marL="0" indent="0" algn="l" rtl="0">
                  <a:buNone/>
                </a:pPr>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Arial" panose="020B0604020202020204" pitchFamily="34" charset="0"/>
                        </a:rPr>
                        <m:t>𝑎𝑐</m:t>
                      </m:r>
                      <m:sSubSup>
                        <m:sSubSupPr>
                          <m:ctrlPr>
                            <a:rPr lang="en-US" i="1">
                              <a:effectLst/>
                              <a:latin typeface="Cambria Math" panose="02040503050406030204" pitchFamily="18"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𝑐</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1</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f>
                        <m:fPr>
                          <m:ctrlPr>
                            <a:rPr lang="en-US" i="1">
                              <a:effectLst/>
                              <a:latin typeface="Cambria Math" panose="02040503050406030204" pitchFamily="18" charset="0"/>
                            </a:rPr>
                          </m:ctrlPr>
                        </m:fPr>
                        <m:num>
                          <m:r>
                            <a:rPr lang="en-US" sz="1800" i="1">
                              <a:effectLst/>
                              <a:latin typeface="Cambria Math" panose="02040503050406030204" pitchFamily="18" charset="0"/>
                              <a:ea typeface="Times New Roman" panose="02020603050405020304" pitchFamily="18" charset="0"/>
                              <a:cs typeface="Arial" panose="020B0604020202020204" pitchFamily="34" charset="0"/>
                            </a:rPr>
                            <m:t>𝑑𝑒</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𝑛</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𝑚𝑟</m:t>
                              </m:r>
                            </m:sub>
                          </m:sSub>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𝑣𝑜</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𝑙</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𝑚𝑟</m:t>
                              </m:r>
                            </m:sub>
                          </m:sSub>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𝑎𝑐</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𝑐</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𝑚𝑟</m:t>
                              </m:r>
                            </m:sub>
                          </m:sSub>
                        </m:num>
                        <m:den>
                          <m:r>
                            <a:rPr lang="en-US" sz="1800" i="1">
                              <a:effectLst/>
                              <a:latin typeface="Cambria Math" panose="02040503050406030204" pitchFamily="18" charset="0"/>
                              <a:ea typeface="Times New Roman" panose="02020603050405020304" pitchFamily="18" charset="0"/>
                              <a:cs typeface="Arial" panose="020B0604020202020204" pitchFamily="34" charset="0"/>
                            </a:rPr>
                            <m:t>𝑑𝑒</m:t>
                          </m:r>
                          <m:sSubSup>
                            <m:sSubSupPr>
                              <m:ctrlPr>
                                <a:rPr lang="en-US" i="1">
                                  <a:effectLst/>
                                  <a:latin typeface="Cambria Math" panose="02040503050406030204" pitchFamily="18"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𝑛</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1</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𝑣𝑜</m:t>
                          </m:r>
                          <m:sSup>
                            <m:sSupPr>
                              <m:ctrlPr>
                                <a:rPr lang="en-US" i="1">
                                  <a:effectLst/>
                                  <a:latin typeface="Cambria Math" panose="02040503050406030204" pitchFamily="18" charset="0"/>
                                </a:rPr>
                              </m:ctrlPr>
                            </m:s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𝑙</m:t>
                              </m:r>
                            </m:e>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1</m:t>
                              </m:r>
                            </m:sup>
                          </m:sSup>
                        </m:den>
                      </m:f>
                    </m:oMath>
                  </m:oMathPara>
                </a14:m>
                <a:endParaRPr lang="en-US" dirty="0"/>
              </a:p>
              <a:p>
                <a:pPr marR="0" lvl="0">
                  <a:lnSpc>
                    <a:spcPct val="150000"/>
                  </a:lnSpc>
                  <a:spcBef>
                    <a:spcPts val="0"/>
                  </a:spcBef>
                  <a:buFont typeface="Symbol" panose="05050102010706020507" pitchFamily="18" charset="2"/>
                  <a:buChar char=""/>
                  <a:tabLst>
                    <a:tab pos="4935855" algn="l"/>
                  </a:tabLst>
                </a:pPr>
                <a:r>
                  <a:rPr lang="en-GB" sz="2400" b="1" dirty="0">
                    <a:latin typeface="Times New Roman" panose="02020603050405020304" pitchFamily="18" charset="0"/>
                    <a:cs typeface="Times New Roman" panose="02020603050405020304" pitchFamily="18" charset="0"/>
                  </a:rPr>
                  <a:t>Step 4.2: Exploitation phase (no collision between objects)</a:t>
                </a:r>
                <a:endParaRPr lang="en-US" sz="2400" b="1" dirty="0">
                  <a:latin typeface="Times New Roman" panose="02020603050405020304" pitchFamily="18" charset="0"/>
                  <a:cs typeface="Times New Roman" panose="02020603050405020304" pitchFamily="18" charset="0"/>
                </a:endParaRPr>
              </a:p>
              <a:p>
                <a:pPr marL="0" indent="0" algn="l" rtl="0">
                  <a:buNone/>
                </a:pPr>
                <a14:m>
                  <m:oMathPara xmlns:m="http://schemas.openxmlformats.org/officeDocument/2006/math">
                    <m:oMathParaPr>
                      <m:jc m:val="centerGroup"/>
                    </m:oMathParaPr>
                    <m:oMath xmlns:m="http://schemas.openxmlformats.org/officeDocument/2006/math">
                      <m:r>
                        <a:rPr lang="en-US" sz="2000" i="1" smtClean="0">
                          <a:effectLst/>
                          <a:latin typeface="Cambria Math" panose="02040503050406030204" pitchFamily="18" charset="0"/>
                          <a:ea typeface="Times New Roman" panose="02020603050405020304" pitchFamily="18" charset="0"/>
                          <a:cs typeface="Arial" panose="020B0604020202020204" pitchFamily="34" charset="0"/>
                        </a:rPr>
                        <m:t>𝑎𝑐</m:t>
                      </m:r>
                      <m:sSubSup>
                        <m:sSubSupPr>
                          <m:ctrlPr>
                            <a:rPr lang="en-US" i="1">
                              <a:effectLst/>
                              <a:latin typeface="Cambria Math" panose="02040503050406030204" pitchFamily="18" charset="0"/>
                            </a:rPr>
                          </m:ctrlPr>
                        </m:sSubSupPr>
                        <m:e>
                          <m:r>
                            <a:rPr lang="en-US" sz="2000" i="1">
                              <a:effectLst/>
                              <a:latin typeface="Cambria Math" panose="02040503050406030204" pitchFamily="18" charset="0"/>
                              <a:ea typeface="Times New Roman" panose="02020603050405020304" pitchFamily="18" charset="0"/>
                              <a:cs typeface="Arial" panose="020B0604020202020204" pitchFamily="34" charset="0"/>
                            </a:rPr>
                            <m:t>𝑐</m:t>
                          </m:r>
                        </m:e>
                        <m:sub>
                          <m:r>
                            <a:rPr lang="en-US" sz="20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2000" i="1">
                              <a:effectLst/>
                              <a:latin typeface="Cambria Math" panose="02040503050406030204" pitchFamily="18" charset="0"/>
                              <a:ea typeface="Times New Roman" panose="02020603050405020304" pitchFamily="18" charset="0"/>
                              <a:cs typeface="Arial" panose="020B0604020202020204" pitchFamily="34" charset="0"/>
                            </a:rPr>
                            <m:t>𝑡</m:t>
                          </m:r>
                          <m:r>
                            <a:rPr lang="en-US" sz="2000" i="1">
                              <a:effectLst/>
                              <a:latin typeface="Cambria Math" panose="02040503050406030204" pitchFamily="18" charset="0"/>
                              <a:ea typeface="Times New Roman" panose="02020603050405020304" pitchFamily="18" charset="0"/>
                              <a:cs typeface="Arial" panose="020B0604020202020204" pitchFamily="34" charset="0"/>
                            </a:rPr>
                            <m:t>+</m:t>
                          </m:r>
                          <m:r>
                            <a:rPr lang="en-US" sz="2000" i="1">
                              <a:effectLst/>
                              <a:latin typeface="Cambria Math" panose="02040503050406030204" pitchFamily="18" charset="0"/>
                              <a:ea typeface="Times New Roman" panose="02020603050405020304" pitchFamily="18" charset="0"/>
                              <a:cs typeface="Arial" panose="020B0604020202020204" pitchFamily="34" charset="0"/>
                            </a:rPr>
                            <m:t>1</m:t>
                          </m:r>
                        </m:sup>
                      </m:sSubSup>
                      <m:r>
                        <a:rPr lang="en-US" sz="2000" i="1">
                          <a:effectLst/>
                          <a:latin typeface="Cambria Math" panose="02040503050406030204" pitchFamily="18" charset="0"/>
                          <a:ea typeface="Times New Roman" panose="02020603050405020304" pitchFamily="18" charset="0"/>
                          <a:cs typeface="Arial" panose="020B0604020202020204" pitchFamily="34" charset="0"/>
                        </a:rPr>
                        <m:t>=</m:t>
                      </m:r>
                      <m:f>
                        <m:fPr>
                          <m:ctrlPr>
                            <a:rPr lang="en-US" i="1">
                              <a:effectLst/>
                              <a:latin typeface="Cambria Math" panose="02040503050406030204" pitchFamily="18" charset="0"/>
                            </a:rPr>
                          </m:ctrlPr>
                        </m:fPr>
                        <m:num>
                          <m:r>
                            <a:rPr lang="en-US" sz="2000" i="1">
                              <a:effectLst/>
                              <a:latin typeface="Cambria Math" panose="02040503050406030204" pitchFamily="18" charset="0"/>
                              <a:ea typeface="Times New Roman" panose="02020603050405020304" pitchFamily="18" charset="0"/>
                              <a:cs typeface="Arial" panose="020B0604020202020204" pitchFamily="34" charset="0"/>
                            </a:rPr>
                            <m:t>𝑑𝑒</m:t>
                          </m:r>
                          <m:sSub>
                            <m:sSubPr>
                              <m:ctrlPr>
                                <a:rPr lang="en-US" i="1">
                                  <a:effectLst/>
                                  <a:latin typeface="Cambria Math" panose="02040503050406030204" pitchFamily="18" charset="0"/>
                                </a:rPr>
                              </m:ctrlPr>
                            </m:sSubPr>
                            <m:e>
                              <m:r>
                                <a:rPr lang="en-US" sz="2000" i="1">
                                  <a:effectLst/>
                                  <a:latin typeface="Cambria Math" panose="02040503050406030204" pitchFamily="18" charset="0"/>
                                  <a:ea typeface="Times New Roman" panose="02020603050405020304" pitchFamily="18" charset="0"/>
                                  <a:cs typeface="Arial" panose="020B0604020202020204" pitchFamily="34" charset="0"/>
                                </a:rPr>
                                <m:t>𝑛</m:t>
                              </m:r>
                            </m:e>
                            <m:sub>
                              <m:r>
                                <a:rPr lang="en-US" sz="2000" i="1">
                                  <a:effectLst/>
                                  <a:latin typeface="Cambria Math" panose="02040503050406030204" pitchFamily="18" charset="0"/>
                                  <a:ea typeface="Times New Roman" panose="02020603050405020304" pitchFamily="18" charset="0"/>
                                  <a:cs typeface="Arial" panose="020B0604020202020204" pitchFamily="34" charset="0"/>
                                </a:rPr>
                                <m:t>𝑏𝑒𝑠𝑡</m:t>
                              </m:r>
                            </m:sub>
                          </m:sSub>
                          <m:r>
                            <a:rPr lang="en-US" sz="2000" i="1">
                              <a:effectLst/>
                              <a:latin typeface="Cambria Math" panose="02040503050406030204" pitchFamily="18" charset="0"/>
                              <a:ea typeface="Times New Roman" panose="02020603050405020304" pitchFamily="18" charset="0"/>
                              <a:cs typeface="Arial" panose="020B0604020202020204" pitchFamily="34" charset="0"/>
                            </a:rPr>
                            <m:t>+</m:t>
                          </m:r>
                          <m:r>
                            <a:rPr lang="en-US" sz="2000" i="1">
                              <a:effectLst/>
                              <a:latin typeface="Cambria Math" panose="02040503050406030204" pitchFamily="18" charset="0"/>
                              <a:ea typeface="Times New Roman" panose="02020603050405020304" pitchFamily="18" charset="0"/>
                              <a:cs typeface="Arial" panose="020B0604020202020204" pitchFamily="34" charset="0"/>
                            </a:rPr>
                            <m:t>𝑣𝑜</m:t>
                          </m:r>
                          <m:sSub>
                            <m:sSubPr>
                              <m:ctrlPr>
                                <a:rPr lang="en-US" i="1">
                                  <a:effectLst/>
                                  <a:latin typeface="Cambria Math" panose="02040503050406030204" pitchFamily="18" charset="0"/>
                                </a:rPr>
                              </m:ctrlPr>
                            </m:sSubPr>
                            <m:e>
                              <m:r>
                                <a:rPr lang="en-US" sz="2000" i="1">
                                  <a:effectLst/>
                                  <a:latin typeface="Cambria Math" panose="02040503050406030204" pitchFamily="18" charset="0"/>
                                  <a:ea typeface="Times New Roman" panose="02020603050405020304" pitchFamily="18" charset="0"/>
                                  <a:cs typeface="Arial" panose="020B0604020202020204" pitchFamily="34" charset="0"/>
                                </a:rPr>
                                <m:t>𝑙</m:t>
                              </m:r>
                            </m:e>
                            <m:sub>
                              <m:r>
                                <a:rPr lang="en-US" sz="2000" i="1">
                                  <a:effectLst/>
                                  <a:latin typeface="Cambria Math" panose="02040503050406030204" pitchFamily="18" charset="0"/>
                                  <a:ea typeface="Times New Roman" panose="02020603050405020304" pitchFamily="18" charset="0"/>
                                  <a:cs typeface="Arial" panose="020B0604020202020204" pitchFamily="34" charset="0"/>
                                </a:rPr>
                                <m:t>𝑏𝑒𝑠𝑡</m:t>
                              </m:r>
                            </m:sub>
                          </m:sSub>
                          <m:r>
                            <a:rPr lang="en-US" sz="2000" i="1">
                              <a:effectLst/>
                              <a:latin typeface="Cambria Math" panose="02040503050406030204" pitchFamily="18" charset="0"/>
                              <a:ea typeface="Times New Roman" panose="02020603050405020304" pitchFamily="18" charset="0"/>
                              <a:cs typeface="Arial" panose="020B0604020202020204" pitchFamily="34" charset="0"/>
                            </a:rPr>
                            <m:t>×</m:t>
                          </m:r>
                          <m:r>
                            <a:rPr lang="en-US" sz="2000" i="1">
                              <a:effectLst/>
                              <a:latin typeface="Cambria Math" panose="02040503050406030204" pitchFamily="18" charset="0"/>
                              <a:ea typeface="Times New Roman" panose="02020603050405020304" pitchFamily="18" charset="0"/>
                              <a:cs typeface="Arial" panose="020B0604020202020204" pitchFamily="34" charset="0"/>
                            </a:rPr>
                            <m:t>𝑎𝑐</m:t>
                          </m:r>
                          <m:sSub>
                            <m:sSubPr>
                              <m:ctrlPr>
                                <a:rPr lang="en-US" i="1">
                                  <a:effectLst/>
                                  <a:latin typeface="Cambria Math" panose="02040503050406030204" pitchFamily="18" charset="0"/>
                                </a:rPr>
                              </m:ctrlPr>
                            </m:sSubPr>
                            <m:e>
                              <m:r>
                                <a:rPr lang="en-US" sz="2000" i="1">
                                  <a:effectLst/>
                                  <a:latin typeface="Cambria Math" panose="02040503050406030204" pitchFamily="18" charset="0"/>
                                  <a:ea typeface="Times New Roman" panose="02020603050405020304" pitchFamily="18" charset="0"/>
                                  <a:cs typeface="Arial" panose="020B0604020202020204" pitchFamily="34" charset="0"/>
                                </a:rPr>
                                <m:t>𝑐</m:t>
                              </m:r>
                            </m:e>
                            <m:sub>
                              <m:r>
                                <a:rPr lang="en-US" sz="2000" i="1">
                                  <a:effectLst/>
                                  <a:latin typeface="Cambria Math" panose="02040503050406030204" pitchFamily="18" charset="0"/>
                                  <a:ea typeface="Times New Roman" panose="02020603050405020304" pitchFamily="18" charset="0"/>
                                  <a:cs typeface="Arial" panose="020B0604020202020204" pitchFamily="34" charset="0"/>
                                </a:rPr>
                                <m:t>𝑏𝑒𝑠𝑡</m:t>
                              </m:r>
                            </m:sub>
                          </m:sSub>
                        </m:num>
                        <m:den>
                          <m:r>
                            <a:rPr lang="en-US" sz="2000" i="1">
                              <a:effectLst/>
                              <a:latin typeface="Cambria Math" panose="02040503050406030204" pitchFamily="18" charset="0"/>
                              <a:ea typeface="Times New Roman" panose="02020603050405020304" pitchFamily="18" charset="0"/>
                              <a:cs typeface="Arial" panose="020B0604020202020204" pitchFamily="34" charset="0"/>
                            </a:rPr>
                            <m:t>𝑑𝑒</m:t>
                          </m:r>
                          <m:sSubSup>
                            <m:sSubSupPr>
                              <m:ctrlPr>
                                <a:rPr lang="en-US" i="1">
                                  <a:effectLst/>
                                  <a:latin typeface="Cambria Math" panose="02040503050406030204" pitchFamily="18" charset="0"/>
                                </a:rPr>
                              </m:ctrlPr>
                            </m:sSubSupPr>
                            <m:e>
                              <m:r>
                                <a:rPr lang="en-US" sz="2000" i="1">
                                  <a:effectLst/>
                                  <a:latin typeface="Cambria Math" panose="02040503050406030204" pitchFamily="18" charset="0"/>
                                  <a:ea typeface="Times New Roman" panose="02020603050405020304" pitchFamily="18" charset="0"/>
                                  <a:cs typeface="Arial" panose="020B0604020202020204" pitchFamily="34" charset="0"/>
                                </a:rPr>
                                <m:t>𝑛</m:t>
                              </m:r>
                            </m:e>
                            <m:sub>
                              <m:r>
                                <a:rPr lang="en-US" sz="20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2000" i="1">
                                  <a:effectLst/>
                                  <a:latin typeface="Cambria Math" panose="02040503050406030204" pitchFamily="18" charset="0"/>
                                  <a:ea typeface="Times New Roman" panose="02020603050405020304" pitchFamily="18" charset="0"/>
                                  <a:cs typeface="Arial" panose="020B0604020202020204" pitchFamily="34" charset="0"/>
                                </a:rPr>
                                <m:t>𝑡</m:t>
                              </m:r>
                              <m:r>
                                <a:rPr lang="en-US" sz="2000" i="1">
                                  <a:effectLst/>
                                  <a:latin typeface="Cambria Math" panose="02040503050406030204" pitchFamily="18" charset="0"/>
                                  <a:ea typeface="Times New Roman" panose="02020603050405020304" pitchFamily="18" charset="0"/>
                                  <a:cs typeface="Arial" panose="020B0604020202020204" pitchFamily="34" charset="0"/>
                                </a:rPr>
                                <m:t>+</m:t>
                              </m:r>
                              <m:r>
                                <a:rPr lang="en-US" sz="2000" i="1">
                                  <a:effectLst/>
                                  <a:latin typeface="Cambria Math" panose="02040503050406030204" pitchFamily="18" charset="0"/>
                                  <a:ea typeface="Times New Roman" panose="02020603050405020304" pitchFamily="18" charset="0"/>
                                  <a:cs typeface="Arial" panose="020B0604020202020204" pitchFamily="34" charset="0"/>
                                </a:rPr>
                                <m:t>1</m:t>
                              </m:r>
                            </m:sup>
                          </m:sSubSup>
                          <m:r>
                            <a:rPr lang="en-US" sz="2000" i="1">
                              <a:effectLst/>
                              <a:latin typeface="Cambria Math" panose="02040503050406030204" pitchFamily="18" charset="0"/>
                              <a:ea typeface="Times New Roman" panose="02020603050405020304" pitchFamily="18" charset="0"/>
                              <a:cs typeface="Arial" panose="020B0604020202020204" pitchFamily="34" charset="0"/>
                            </a:rPr>
                            <m:t>×</m:t>
                          </m:r>
                          <m:r>
                            <a:rPr lang="en-US" sz="2000" i="1">
                              <a:effectLst/>
                              <a:latin typeface="Cambria Math" panose="02040503050406030204" pitchFamily="18" charset="0"/>
                              <a:ea typeface="Times New Roman" panose="02020603050405020304" pitchFamily="18" charset="0"/>
                              <a:cs typeface="Arial" panose="020B0604020202020204" pitchFamily="34" charset="0"/>
                            </a:rPr>
                            <m:t>𝑣𝑜</m:t>
                          </m:r>
                          <m:sSubSup>
                            <m:sSubSupPr>
                              <m:ctrlPr>
                                <a:rPr lang="en-US" i="1">
                                  <a:effectLst/>
                                  <a:latin typeface="Cambria Math" panose="02040503050406030204" pitchFamily="18" charset="0"/>
                                </a:rPr>
                              </m:ctrlPr>
                            </m:sSubSupPr>
                            <m:e>
                              <m:r>
                                <a:rPr lang="en-US" sz="2000" i="1">
                                  <a:effectLst/>
                                  <a:latin typeface="Cambria Math" panose="02040503050406030204" pitchFamily="18" charset="0"/>
                                  <a:ea typeface="Times New Roman" panose="02020603050405020304" pitchFamily="18" charset="0"/>
                                  <a:cs typeface="Arial" panose="020B0604020202020204" pitchFamily="34" charset="0"/>
                                </a:rPr>
                                <m:t>𝑙</m:t>
                              </m:r>
                            </m:e>
                            <m:sub>
                              <m:r>
                                <a:rPr lang="en-US" sz="20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2000" i="1">
                                  <a:effectLst/>
                                  <a:latin typeface="Cambria Math" panose="02040503050406030204" pitchFamily="18" charset="0"/>
                                  <a:ea typeface="Times New Roman" panose="02020603050405020304" pitchFamily="18" charset="0"/>
                                  <a:cs typeface="Arial" panose="020B0604020202020204" pitchFamily="34" charset="0"/>
                                </a:rPr>
                                <m:t>𝑡</m:t>
                              </m:r>
                              <m:r>
                                <a:rPr lang="en-US" sz="2000" i="1">
                                  <a:effectLst/>
                                  <a:latin typeface="Cambria Math" panose="02040503050406030204" pitchFamily="18" charset="0"/>
                                  <a:ea typeface="Times New Roman" panose="02020603050405020304" pitchFamily="18" charset="0"/>
                                  <a:cs typeface="Arial" panose="020B0604020202020204" pitchFamily="34" charset="0"/>
                                </a:rPr>
                                <m:t>+</m:t>
                              </m:r>
                              <m:r>
                                <a:rPr lang="en-US" sz="2000" i="1">
                                  <a:effectLst/>
                                  <a:latin typeface="Cambria Math" panose="02040503050406030204" pitchFamily="18" charset="0"/>
                                  <a:ea typeface="Times New Roman" panose="02020603050405020304" pitchFamily="18" charset="0"/>
                                  <a:cs typeface="Arial" panose="020B0604020202020204" pitchFamily="34" charset="0"/>
                                </a:rPr>
                                <m:t>1</m:t>
                              </m:r>
                            </m:sup>
                          </m:sSubSup>
                        </m:den>
                      </m:f>
                    </m:oMath>
                  </m:oMathPara>
                </a14:m>
                <a:endParaRPr lang="en-US" dirty="0"/>
              </a:p>
            </p:txBody>
          </p:sp>
        </mc:Choice>
        <mc:Fallback xmlns="">
          <p:sp>
            <p:nvSpPr>
              <p:cNvPr id="3" name="Content Placeholder 2">
                <a:extLst>
                  <a:ext uri="{FF2B5EF4-FFF2-40B4-BE49-F238E27FC236}">
                    <a16:creationId xmlns:a16="http://schemas.microsoft.com/office/drawing/2014/main" id="{F94CEB3B-3EF2-2CA4-3322-958CD7C948B0}"/>
                  </a:ext>
                </a:extLst>
              </p:cNvPr>
              <p:cNvSpPr>
                <a:spLocks noGrp="1" noRot="1" noChangeAspect="1" noMove="1" noResize="1" noEditPoints="1" noAdjustHandles="1" noChangeArrowheads="1" noChangeShapeType="1" noTextEdit="1"/>
              </p:cNvSpPr>
              <p:nvPr>
                <p:ph idx="1"/>
              </p:nvPr>
            </p:nvSpPr>
            <p:spPr>
              <a:xfrm>
                <a:off x="1103312" y="1539240"/>
                <a:ext cx="8946541" cy="4709159"/>
              </a:xfrm>
              <a:blipFill>
                <a:blip r:embed="rId2"/>
                <a:stretch>
                  <a:fillRect l="-681"/>
                </a:stretch>
              </a:blipFill>
            </p:spPr>
            <p:txBody>
              <a:bodyPr/>
              <a:lstStyle/>
              <a:p>
                <a:r>
                  <a:rPr lang="en-US">
                    <a:noFill/>
                  </a:rPr>
                  <a:t> </a:t>
                </a:r>
              </a:p>
            </p:txBody>
          </p:sp>
        </mc:Fallback>
      </mc:AlternateContent>
    </p:spTree>
    <p:extLst>
      <p:ext uri="{BB962C8B-B14F-4D97-AF65-F5344CB8AC3E}">
        <p14:creationId xmlns:p14="http://schemas.microsoft.com/office/powerpoint/2010/main" val="3099496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Effect transition="in" filter="fade">
                                      <p:cBhvr>
                                        <p:cTn id="47" dur="1000"/>
                                        <p:tgtEl>
                                          <p:spTgt spid="3">
                                            <p:txEl>
                                              <p:pRg st="6" end="6"/>
                                            </p:txEl>
                                          </p:spTgt>
                                        </p:tgtEl>
                                      </p:cBhvr>
                                    </p:animEffect>
                                    <p:anim calcmode="lin" valueType="num">
                                      <p:cBhvr>
                                        <p:cTn id="4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608AF-01E5-3F62-364D-E95F9E3F8094}"/>
              </a:ext>
            </a:extLst>
          </p:cNvPr>
          <p:cNvSpPr>
            <a:spLocks noGrp="1"/>
          </p:cNvSpPr>
          <p:nvPr>
            <p:ph type="title"/>
          </p:nvPr>
        </p:nvSpPr>
        <p:spPr/>
        <p:txBody>
          <a:bodyPr>
            <a:normAutofit/>
          </a:bodyPr>
          <a:lstStyle/>
          <a:p>
            <a:pPr marL="571500" indent="-571500">
              <a:buFont typeface="Wingdings" panose="05000000000000000000" pitchFamily="2" charset="2"/>
              <a:buChar char="q"/>
            </a:pPr>
            <a:r>
              <a:rPr lang="en-US" sz="4400" b="1" u="sng" dirty="0">
                <a:solidFill>
                  <a:srgbClr val="00B0F0"/>
                </a:solidFill>
                <a:latin typeface="Calibri" panose="020F0502020204030204" pitchFamily="34" charset="0"/>
                <a:ea typeface="+mn-ea"/>
                <a:cs typeface="Calibri" panose="020F0502020204030204" pitchFamily="34" charset="0"/>
              </a:rPr>
              <a:t>AOA algorithmic steps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94CEB3B-3EF2-2CA4-3322-958CD7C948B0}"/>
                  </a:ext>
                </a:extLst>
              </p:cNvPr>
              <p:cNvSpPr>
                <a:spLocks noGrp="1"/>
              </p:cNvSpPr>
              <p:nvPr>
                <p:ph idx="1"/>
              </p:nvPr>
            </p:nvSpPr>
            <p:spPr>
              <a:xfrm>
                <a:off x="1103312" y="1853248"/>
                <a:ext cx="8946541" cy="4395151"/>
              </a:xfrm>
            </p:spPr>
            <p:txBody>
              <a:bodyPr/>
              <a:lstStyle/>
              <a:p>
                <a:pPr marR="0" lvl="0">
                  <a:lnSpc>
                    <a:spcPct val="150000"/>
                  </a:lnSpc>
                  <a:spcBef>
                    <a:spcPts val="0"/>
                  </a:spcBef>
                  <a:buFont typeface="Symbol" panose="05050102010706020507" pitchFamily="18" charset="2"/>
                  <a:buChar char=""/>
                  <a:tabLst>
                    <a:tab pos="4935855" algn="l"/>
                  </a:tabLst>
                </a:pPr>
                <a:r>
                  <a:rPr lang="en-GB" sz="2400" b="1" dirty="0">
                    <a:latin typeface="Times New Roman" panose="02020603050405020304" pitchFamily="18" charset="0"/>
                    <a:cs typeface="Times New Roman" panose="02020603050405020304" pitchFamily="18" charset="0"/>
                  </a:rPr>
                  <a:t>Step 4.3: Normalize acceleration </a:t>
                </a:r>
              </a:p>
              <a:p>
                <a:pPr marL="0" marR="0" lvl="0" indent="0" algn="justLow" rtl="0">
                  <a:lnSpc>
                    <a:spcPct val="150000"/>
                  </a:lnSpc>
                  <a:spcBef>
                    <a:spcPts val="0"/>
                  </a:spcBef>
                  <a:spcAft>
                    <a:spcPts val="0"/>
                  </a:spcAft>
                  <a:buNone/>
                  <a:tabLst>
                    <a:tab pos="4935855" algn="l"/>
                    <a:tab pos="1263650" algn="l"/>
                    <a:tab pos="4935855" algn="l"/>
                  </a:tabLst>
                </a:pPr>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Arial" panose="020B0604020202020204" pitchFamily="34" charset="0"/>
                        </a:rPr>
                        <m:t>𝑎𝑐</m:t>
                      </m:r>
                      <m:sSubSup>
                        <m:sSubSupPr>
                          <m:ctrlPr>
                            <a:rPr lang="en-US" sz="1600" i="1">
                              <a:effectLst/>
                              <a:latin typeface="Cambria Math" panose="02040503050406030204" pitchFamily="18"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𝑐</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𝑛𝑜𝑟𝑚</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1</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𝑢</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f>
                        <m:fPr>
                          <m:ctrlPr>
                            <a:rPr lang="en-US" sz="1600" i="1">
                              <a:effectLst/>
                              <a:latin typeface="Cambria Math" panose="02040503050406030204" pitchFamily="18" charset="0"/>
                            </a:rPr>
                          </m:ctrlPr>
                        </m:fPr>
                        <m:num>
                          <m:d>
                            <m:dPr>
                              <m:ctrlPr>
                                <a:rPr lang="en-US" sz="1600" i="1">
                                  <a:effectLst/>
                                  <a:latin typeface="Cambria Math" panose="02040503050406030204" pitchFamily="18" charset="0"/>
                                </a:rPr>
                              </m:ctrlPr>
                            </m:dPr>
                            <m:e>
                              <m:r>
                                <a:rPr lang="en-US" sz="1800" i="1">
                                  <a:effectLst/>
                                  <a:latin typeface="Cambria Math" panose="02040503050406030204" pitchFamily="18" charset="0"/>
                                  <a:ea typeface="Times New Roman" panose="02020603050405020304" pitchFamily="18" charset="0"/>
                                  <a:cs typeface="Arial" panose="020B0604020202020204" pitchFamily="34" charset="0"/>
                                </a:rPr>
                                <m:t>𝑎𝑐</m:t>
                              </m:r>
                              <m:sSubSup>
                                <m:sSubSupPr>
                                  <m:ctrlPr>
                                    <a:rPr lang="en-US" sz="1600" i="1">
                                      <a:effectLst/>
                                      <a:latin typeface="Cambria Math" panose="02040503050406030204" pitchFamily="18"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𝑐</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1</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func>
                                <m:funcPr>
                                  <m:ctrlPr>
                                    <a:rPr lang="en-US" sz="1600" i="1">
                                      <a:effectLst/>
                                      <a:latin typeface="Cambria Math" panose="02040503050406030204" pitchFamily="18" charset="0"/>
                                    </a:rPr>
                                  </m:ctrlPr>
                                </m:funcPr>
                                <m:fName>
                                  <m:r>
                                    <m:rPr>
                                      <m:sty m:val="p"/>
                                    </m:rPr>
                                    <a:rPr lang="en-US" sz="1800">
                                      <a:effectLst/>
                                      <a:latin typeface="Cambria Math" panose="02040503050406030204" pitchFamily="18" charset="0"/>
                                      <a:ea typeface="Times New Roman" panose="02020603050405020304" pitchFamily="18" charset="0"/>
                                      <a:cs typeface="Arial" panose="020B0604020202020204" pitchFamily="34" charset="0"/>
                                    </a:rPr>
                                    <m:t>min</m:t>
                                  </m:r>
                                </m:fName>
                                <m:e>
                                  <m:d>
                                    <m:dPr>
                                      <m:ctrlPr>
                                        <a:rPr lang="en-US" sz="1600" i="1">
                                          <a:effectLst/>
                                          <a:latin typeface="Cambria Math" panose="02040503050406030204" pitchFamily="18" charset="0"/>
                                        </a:rPr>
                                      </m:ctrlPr>
                                    </m:dPr>
                                    <m:e>
                                      <m:r>
                                        <a:rPr lang="en-US" sz="1800" i="1">
                                          <a:effectLst/>
                                          <a:latin typeface="Cambria Math" panose="02040503050406030204" pitchFamily="18" charset="0"/>
                                          <a:ea typeface="Times New Roman" panose="02020603050405020304" pitchFamily="18" charset="0"/>
                                          <a:cs typeface="Arial" panose="020B0604020202020204" pitchFamily="34" charset="0"/>
                                        </a:rPr>
                                        <m:t>𝑎𝑐𝑐</m:t>
                                      </m:r>
                                    </m:e>
                                  </m:d>
                                </m:e>
                              </m:func>
                            </m:e>
                          </m:d>
                        </m:num>
                        <m:den>
                          <m:func>
                            <m:funcPr>
                              <m:ctrlPr>
                                <a:rPr lang="en-US" sz="1600" i="1">
                                  <a:effectLst/>
                                  <a:latin typeface="Cambria Math" panose="02040503050406030204" pitchFamily="18" charset="0"/>
                                </a:rPr>
                              </m:ctrlPr>
                            </m:funcPr>
                            <m:fName>
                              <m:r>
                                <m:rPr>
                                  <m:sty m:val="p"/>
                                </m:rPr>
                                <a:rPr lang="en-US" sz="1800">
                                  <a:effectLst/>
                                  <a:latin typeface="Cambria Math" panose="02040503050406030204" pitchFamily="18" charset="0"/>
                                  <a:ea typeface="Times New Roman" panose="02020603050405020304" pitchFamily="18" charset="0"/>
                                  <a:cs typeface="Arial" panose="020B0604020202020204" pitchFamily="34" charset="0"/>
                                </a:rPr>
                                <m:t>max</m:t>
                              </m:r>
                            </m:fName>
                            <m:e>
                              <m:d>
                                <m:dPr>
                                  <m:ctrlPr>
                                    <a:rPr lang="en-US" sz="1600" i="1">
                                      <a:effectLst/>
                                      <a:latin typeface="Cambria Math" panose="02040503050406030204" pitchFamily="18" charset="0"/>
                                    </a:rPr>
                                  </m:ctrlPr>
                                </m:dPr>
                                <m:e>
                                  <m:r>
                                    <a:rPr lang="en-US" sz="1800" i="1">
                                      <a:effectLst/>
                                      <a:latin typeface="Cambria Math" panose="02040503050406030204" pitchFamily="18" charset="0"/>
                                      <a:ea typeface="Times New Roman" panose="02020603050405020304" pitchFamily="18" charset="0"/>
                                      <a:cs typeface="Arial" panose="020B0604020202020204" pitchFamily="34" charset="0"/>
                                    </a:rPr>
                                    <m:t>𝑎𝑐𝑐</m:t>
                                  </m:r>
                                </m:e>
                              </m:d>
                            </m:e>
                          </m:func>
                          <m:r>
                            <a:rPr lang="en-US" sz="1800" i="1">
                              <a:effectLst/>
                              <a:latin typeface="Cambria Math" panose="02040503050406030204" pitchFamily="18" charset="0"/>
                              <a:ea typeface="Times New Roman" panose="02020603050405020304" pitchFamily="18" charset="0"/>
                              <a:cs typeface="Arial" panose="020B0604020202020204" pitchFamily="34" charset="0"/>
                            </a:rPr>
                            <m:t>−</m:t>
                          </m:r>
                          <m:r>
                            <m:rPr>
                              <m:sty m:val="p"/>
                            </m:rPr>
                            <a:rPr lang="en-US" sz="1800">
                              <a:effectLst/>
                              <a:latin typeface="Cambria Math" panose="02040503050406030204" pitchFamily="18" charset="0"/>
                              <a:ea typeface="Times New Roman" panose="02020603050405020304" pitchFamily="18" charset="0"/>
                              <a:cs typeface="Arial" panose="020B0604020202020204" pitchFamily="34" charset="0"/>
                            </a:rPr>
                            <m:t>min</m:t>
                          </m:r>
                          <m:r>
                            <a:rPr lang="en-US" sz="1800">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𝑎𝑐𝑐</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den>
                      </m:f>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𝑙</m:t>
                      </m:r>
                    </m:oMath>
                  </m:oMathPara>
                </a14:m>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R="0" lvl="0">
                  <a:lnSpc>
                    <a:spcPct val="150000"/>
                  </a:lnSpc>
                  <a:spcBef>
                    <a:spcPts val="0"/>
                  </a:spcBef>
                  <a:buFont typeface="Symbol" panose="05050102010706020507" pitchFamily="18" charset="2"/>
                  <a:buChar char=""/>
                  <a:tabLst>
                    <a:tab pos="4935855" algn="l"/>
                  </a:tabLst>
                </a:pPr>
                <a:r>
                  <a:rPr lang="en-GB" sz="2400" b="1" dirty="0">
                    <a:latin typeface="Times New Roman" panose="02020603050405020304" pitchFamily="18" charset="0"/>
                    <a:cs typeface="Times New Roman" panose="02020603050405020304" pitchFamily="18" charset="0"/>
                  </a:rPr>
                  <a:t>Step 5: update position </a:t>
                </a:r>
              </a:p>
              <a:p>
                <a:pPr marL="0" marR="0" lvl="0" indent="0" algn="ctr" rtl="0">
                  <a:lnSpc>
                    <a:spcPct val="150000"/>
                  </a:lnSpc>
                  <a:spcBef>
                    <a:spcPts val="0"/>
                  </a:spcBef>
                  <a:spcAft>
                    <a:spcPts val="0"/>
                  </a:spcAft>
                  <a:buNone/>
                  <a:tabLst>
                    <a:tab pos="4935855" algn="l"/>
                    <a:tab pos="1263650" algn="l"/>
                    <a:tab pos="4935855" algn="l"/>
                  </a:tabLst>
                </a:pPr>
                <a:r>
                  <a:rPr lang="en-GB" sz="1800" b="1" dirty="0">
                    <a:latin typeface="Times New Roman" panose="02020603050405020304" pitchFamily="18" charset="0"/>
                    <a:ea typeface="Times New Roman" panose="02020603050405020304" pitchFamily="18" charset="0"/>
                    <a:cs typeface="Times New Roman" panose="02020603050405020304" pitchFamily="18" charset="0"/>
                  </a:rPr>
                  <a:t> Exploration phase </a:t>
                </a:r>
              </a:p>
              <a:p>
                <a:pPr marL="0" marR="0" lvl="0" indent="0" algn="ctr" rtl="0">
                  <a:lnSpc>
                    <a:spcPct val="150000"/>
                  </a:lnSpc>
                  <a:spcBef>
                    <a:spcPts val="0"/>
                  </a:spcBef>
                  <a:spcAft>
                    <a:spcPts val="0"/>
                  </a:spcAft>
                  <a:buNone/>
                  <a:tabLst>
                    <a:tab pos="4935855" algn="l"/>
                    <a:tab pos="1263650" algn="l"/>
                    <a:tab pos="4935855" algn="l"/>
                  </a:tabLst>
                </a:pPr>
                <a14:m>
                  <m:oMathPara xmlns:m="http://schemas.openxmlformats.org/officeDocument/2006/math">
                    <m:oMathParaPr>
                      <m:jc m:val="centerGroup"/>
                    </m:oMathParaPr>
                    <m:oMath xmlns:m="http://schemas.openxmlformats.org/officeDocument/2006/math">
                      <m:sSubSup>
                        <m:sSubSupPr>
                          <m:ctrlPr>
                            <a:rPr lang="en-US" sz="1600" i="1" smtClean="0">
                              <a:effectLst/>
                              <a:latin typeface="Cambria Math" panose="02040503050406030204" pitchFamily="18"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𝑥</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1</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sSubSup>
                        <m:sSubSupPr>
                          <m:ctrlPr>
                            <a:rPr lang="en-US" sz="1600" i="1">
                              <a:effectLst/>
                              <a:latin typeface="Cambria Math" panose="02040503050406030204" pitchFamily="18"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𝑥</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US" sz="1600"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𝐶</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1</m:t>
                          </m:r>
                        </m:sub>
                      </m:sSub>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𝑟𝑎𝑛𝑑</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𝑎𝑐</m:t>
                      </m:r>
                      <m:sSubSup>
                        <m:sSubSupPr>
                          <m:ctrlPr>
                            <a:rPr lang="en-US" sz="1600" i="1">
                              <a:effectLst/>
                              <a:latin typeface="Cambria Math" panose="02040503050406030204" pitchFamily="18"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𝑐</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𝑛𝑜𝑟𝑚</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1</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𝑑</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US" sz="1600"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𝑥</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𝑟𝑎𝑛𝑑</m:t>
                          </m:r>
                        </m:sub>
                      </m:sSub>
                      <m:r>
                        <a:rPr lang="en-US" sz="1800" i="1">
                          <a:effectLst/>
                          <a:latin typeface="Cambria Math" panose="02040503050406030204" pitchFamily="18" charset="0"/>
                          <a:ea typeface="Times New Roman" panose="02020603050405020304" pitchFamily="18" charset="0"/>
                          <a:cs typeface="Arial" panose="020B0604020202020204" pitchFamily="34" charset="0"/>
                        </a:rPr>
                        <m:t>−</m:t>
                      </m:r>
                      <m:sSubSup>
                        <m:sSubSupPr>
                          <m:ctrlPr>
                            <a:rPr lang="en-US" sz="1600" i="1">
                              <a:effectLst/>
                              <a:latin typeface="Cambria Math" panose="02040503050406030204" pitchFamily="18"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𝑥</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oMath>
                  </m:oMathPara>
                </a14:m>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rtl="0">
                  <a:lnSpc>
                    <a:spcPct val="150000"/>
                  </a:lnSpc>
                  <a:spcBef>
                    <a:spcPts val="0"/>
                  </a:spcBef>
                  <a:spcAft>
                    <a:spcPts val="0"/>
                  </a:spcAft>
                  <a:buNone/>
                  <a:tabLst>
                    <a:tab pos="4935855" algn="l"/>
                    <a:tab pos="1263650" algn="l"/>
                    <a:tab pos="4935855"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Exploitation phase</a:t>
                </a:r>
              </a:p>
              <a:p>
                <a:pPr marL="0" marR="0" lvl="0" indent="0" algn="ctr" rtl="0">
                  <a:lnSpc>
                    <a:spcPct val="150000"/>
                  </a:lnSpc>
                  <a:spcBef>
                    <a:spcPts val="0"/>
                  </a:spcBef>
                  <a:spcAft>
                    <a:spcPts val="0"/>
                  </a:spcAft>
                  <a:buNone/>
                  <a:tabLst>
                    <a:tab pos="4935855" algn="l"/>
                    <a:tab pos="1263650" algn="l"/>
                    <a:tab pos="4935855"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Sup>
                      <m:sSubSupPr>
                        <m:ctrlPr>
                          <a:rPr lang="en-US" sz="1600" i="1" smtClean="0">
                            <a:effectLst/>
                            <a:latin typeface="Cambria Math" panose="02040503050406030204" pitchFamily="18"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𝑥</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1</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sSubSup>
                      <m:sSubSupPr>
                        <m:ctrlPr>
                          <a:rPr lang="en-US" sz="1600" i="1">
                            <a:effectLst/>
                            <a:latin typeface="Cambria Math" panose="02040503050406030204" pitchFamily="18"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𝑥</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𝑏𝑒𝑠𝑡</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𝐹</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US" sz="1600"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𝐶</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2</m:t>
                        </m:r>
                      </m:sub>
                    </m:sSub>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𝑟𝑎𝑛𝑑</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𝑎𝑐</m:t>
                    </m:r>
                    <m:sSubSup>
                      <m:sSubSupPr>
                        <m:ctrlPr>
                          <a:rPr lang="en-US" sz="1600" i="1">
                            <a:effectLst/>
                            <a:latin typeface="Cambria Math" panose="02040503050406030204" pitchFamily="18"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𝑐</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𝑛𝑜𝑟𝑚</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1</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𝑑</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𝑇</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US" sz="1600" i="1">
                            <a:effectLst/>
                            <a:latin typeface="Cambria Math" panose="02040503050406030204" pitchFamily="18"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𝑥</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𝑏𝑒𝑠𝑡</m:t>
                        </m:r>
                      </m:sub>
                    </m:sSub>
                    <m:r>
                      <a:rPr lang="en-US" sz="1800" i="1">
                        <a:effectLst/>
                        <a:latin typeface="Cambria Math" panose="02040503050406030204" pitchFamily="18" charset="0"/>
                        <a:ea typeface="Times New Roman" panose="02020603050405020304" pitchFamily="18" charset="0"/>
                        <a:cs typeface="Arial" panose="020B0604020202020204" pitchFamily="34" charset="0"/>
                      </a:rPr>
                      <m:t>−</m:t>
                    </m:r>
                    <m:sSubSup>
                      <m:sSubSupPr>
                        <m:ctrlPr>
                          <a:rPr lang="en-US" sz="1600" i="1">
                            <a:effectLst/>
                            <a:latin typeface="Cambria Math" panose="02040503050406030204" pitchFamily="18" charset="0"/>
                          </a:rPr>
                        </m:ctrlPr>
                      </m:sSub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𝑥</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m:t>
                        </m:r>
                      </m:sub>
                      <m:sup>
                        <m:r>
                          <a:rPr lang="en-US" sz="1800" i="1">
                            <a:effectLst/>
                            <a:latin typeface="Cambria Math" panose="02040503050406030204" pitchFamily="18" charset="0"/>
                            <a:ea typeface="Times New Roman" panose="02020603050405020304" pitchFamily="18" charset="0"/>
                            <a:cs typeface="Arial" panose="020B0604020202020204" pitchFamily="34" charset="0"/>
                          </a:rPr>
                          <m:t>𝑡</m:t>
                        </m:r>
                      </m:sup>
                    </m:sSubSup>
                    <m:r>
                      <a:rPr lang="en-US" sz="1800" i="1">
                        <a:effectLst/>
                        <a:latin typeface="Cambria Math" panose="02040503050406030204" pitchFamily="18" charset="0"/>
                        <a:ea typeface="Times New Roman" panose="02020603050405020304" pitchFamily="18" charset="0"/>
                        <a:cs typeface="Arial" panose="020B0604020202020204" pitchFamily="34" charset="0"/>
                      </a:rPr>
                      <m:t>)</m:t>
                    </m:r>
                  </m:oMath>
                </a14:m>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F94CEB3B-3EF2-2CA4-3322-958CD7C948B0}"/>
                  </a:ext>
                </a:extLst>
              </p:cNvPr>
              <p:cNvSpPr>
                <a:spLocks noGrp="1" noRot="1" noChangeAspect="1" noMove="1" noResize="1" noEditPoints="1" noAdjustHandles="1" noChangeArrowheads="1" noChangeShapeType="1" noTextEdit="1"/>
              </p:cNvSpPr>
              <p:nvPr>
                <p:ph idx="1"/>
              </p:nvPr>
            </p:nvSpPr>
            <p:spPr>
              <a:xfrm>
                <a:off x="1103312" y="1853248"/>
                <a:ext cx="8946541" cy="4395151"/>
              </a:xfrm>
              <a:blipFill>
                <a:blip r:embed="rId2"/>
                <a:stretch>
                  <a:fillRect l="-681"/>
                </a:stretch>
              </a:blipFill>
            </p:spPr>
            <p:txBody>
              <a:bodyPr/>
              <a:lstStyle/>
              <a:p>
                <a:r>
                  <a:rPr lang="en-US">
                    <a:noFill/>
                  </a:rPr>
                  <a:t> </a:t>
                </a:r>
              </a:p>
            </p:txBody>
          </p:sp>
        </mc:Fallback>
      </mc:AlternateContent>
    </p:spTree>
    <p:extLst>
      <p:ext uri="{BB962C8B-B14F-4D97-AF65-F5344CB8AC3E}">
        <p14:creationId xmlns:p14="http://schemas.microsoft.com/office/powerpoint/2010/main" val="1591485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1000"/>
                                        <p:tgtEl>
                                          <p:spTgt spid="3">
                                            <p:txEl>
                                              <p:pRg st="6" end="6"/>
                                            </p:txEl>
                                          </p:spTgt>
                                        </p:tgtEl>
                                      </p:cBhvr>
                                    </p:animEffect>
                                    <p:anim calcmode="lin" valueType="num">
                                      <p:cBhvr>
                                        <p:cTn id="4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608AF-01E5-3F62-364D-E95F9E3F8094}"/>
              </a:ext>
            </a:extLst>
          </p:cNvPr>
          <p:cNvSpPr>
            <a:spLocks noGrp="1"/>
          </p:cNvSpPr>
          <p:nvPr>
            <p:ph type="title"/>
          </p:nvPr>
        </p:nvSpPr>
        <p:spPr/>
        <p:txBody>
          <a:bodyPr/>
          <a:lstStyle/>
          <a:p>
            <a:pPr marL="571500" indent="-571500">
              <a:buFont typeface="Wingdings" panose="05000000000000000000" pitchFamily="2" charset="2"/>
              <a:buChar char="q"/>
            </a:pPr>
            <a:r>
              <a:rPr lang="en-US" sz="4400" b="1" u="sng" dirty="0">
                <a:solidFill>
                  <a:srgbClr val="00B0F0"/>
                </a:solidFill>
                <a:latin typeface="Calibri" panose="020F0502020204030204" pitchFamily="34" charset="0"/>
                <a:ea typeface="+mn-ea"/>
                <a:cs typeface="Calibri" panose="020F0502020204030204" pitchFamily="34" charset="0"/>
              </a:rPr>
              <a:t>Pseudo code of AOA</a:t>
            </a:r>
          </a:p>
        </p:txBody>
      </p:sp>
      <p:pic>
        <p:nvPicPr>
          <p:cNvPr id="6" name="Picture 5" descr="Text&#10;&#10;Description automatically generated">
            <a:extLst>
              <a:ext uri="{FF2B5EF4-FFF2-40B4-BE49-F238E27FC236}">
                <a16:creationId xmlns:a16="http://schemas.microsoft.com/office/drawing/2014/main" id="{0B4D3F05-1298-B626-EC7F-27DB4D8443A7}"/>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4438174" y="1466248"/>
            <a:ext cx="3315652" cy="5020944"/>
          </a:xfrm>
          <a:prstGeom prst="rect">
            <a:avLst/>
          </a:prstGeom>
        </p:spPr>
      </p:pic>
    </p:spTree>
    <p:extLst>
      <p:ext uri="{BB962C8B-B14F-4D97-AF65-F5344CB8AC3E}">
        <p14:creationId xmlns:p14="http://schemas.microsoft.com/office/powerpoint/2010/main" val="662376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WordArt 4">
            <a:extLst>
              <a:ext uri="{FF2B5EF4-FFF2-40B4-BE49-F238E27FC236}">
                <a16:creationId xmlns:a16="http://schemas.microsoft.com/office/drawing/2014/main" id="{A537A481-CC06-4A06-847C-559214091B11}"/>
              </a:ext>
            </a:extLst>
          </p:cNvPr>
          <p:cNvSpPr>
            <a:spLocks noChangeArrowheads="1" noChangeShapeType="1" noTextEdit="1"/>
          </p:cNvSpPr>
          <p:nvPr/>
        </p:nvSpPr>
        <p:spPr bwMode="auto">
          <a:xfrm>
            <a:off x="2636157" y="3387272"/>
            <a:ext cx="7137400" cy="769939"/>
          </a:xfrm>
          <a:prstGeom prst="rect">
            <a:avLst/>
          </a:prstGeom>
        </p:spPr>
        <p:txBody>
          <a:bodyPr wrap="none" fromWordArt="1">
            <a:prstTxWarp prst="textPlain">
              <a:avLst>
                <a:gd name="adj" fmla="val 50000"/>
              </a:avLst>
            </a:prstTxWarp>
          </a:bodyPr>
          <a:lstStyle/>
          <a:p>
            <a:pPr algn="ctr" rtl="0">
              <a:buNone/>
            </a:pPr>
            <a:r>
              <a:rPr lang="en-US" sz="3600" kern="10" spc="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APPLICATIONS AND RESULTS</a:t>
            </a:r>
            <a:endParaRPr lang="ar-EG" sz="3600" kern="10" spc="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endParaRPr>
          </a:p>
        </p:txBody>
      </p:sp>
      <p:sp>
        <p:nvSpPr>
          <p:cNvPr id="4" name="Title 1">
            <a:extLst>
              <a:ext uri="{FF2B5EF4-FFF2-40B4-BE49-F238E27FC236}">
                <a16:creationId xmlns:a16="http://schemas.microsoft.com/office/drawing/2014/main" id="{EF044286-B5C0-86DE-108C-E8E5A5BD8EB6}"/>
              </a:ext>
            </a:extLst>
          </p:cNvPr>
          <p:cNvSpPr>
            <a:spLocks noGrp="1"/>
          </p:cNvSpPr>
          <p:nvPr>
            <p:ph type="title"/>
          </p:nvPr>
        </p:nvSpPr>
        <p:spPr>
          <a:xfrm>
            <a:off x="96252" y="2104398"/>
            <a:ext cx="12368463" cy="5729288"/>
          </a:xfrm>
        </p:spPr>
        <p:txBody>
          <a:bodyPr>
            <a:noAutofit/>
          </a:bodyPr>
          <a:lstStyle/>
          <a:p>
            <a:r>
              <a:rPr lang="en-US"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                            CHAPTER 5 </a:t>
            </a:r>
            <a:r>
              <a:rPr lang="ar-EG"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 </a:t>
            </a:r>
            <a:br>
              <a:rPr lang="ar-EG"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br>
            <a:endParaRPr lang="ar-EG"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endParaRPr>
          </a:p>
        </p:txBody>
      </p:sp>
    </p:spTree>
    <p:extLst>
      <p:ext uri="{BB962C8B-B14F-4D97-AF65-F5344CB8AC3E}">
        <p14:creationId xmlns:p14="http://schemas.microsoft.com/office/powerpoint/2010/main" val="3250417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WordArt 4">
            <a:extLst>
              <a:ext uri="{FF2B5EF4-FFF2-40B4-BE49-F238E27FC236}">
                <a16:creationId xmlns:a16="http://schemas.microsoft.com/office/drawing/2014/main" id="{5BC62831-92AF-4A54-A399-9B91F240CDB2}"/>
              </a:ext>
            </a:extLst>
          </p:cNvPr>
          <p:cNvSpPr>
            <a:spLocks noChangeArrowheads="1" noChangeShapeType="1" noTextEdit="1"/>
          </p:cNvSpPr>
          <p:nvPr/>
        </p:nvSpPr>
        <p:spPr bwMode="auto">
          <a:xfrm>
            <a:off x="3028043" y="130629"/>
            <a:ext cx="6304643" cy="543154"/>
          </a:xfrm>
          <a:prstGeom prst="rect">
            <a:avLst/>
          </a:prstGeom>
        </p:spPr>
        <p:txBody>
          <a:bodyPr wrap="none" fromWordArt="1">
            <a:prstTxWarp prst="textPlain">
              <a:avLst>
                <a:gd name="adj" fmla="val 50000"/>
              </a:avLst>
            </a:prstTxWarp>
          </a:bodyPr>
          <a:lstStyle/>
          <a:p>
            <a:pPr algn="ctr" rtl="0">
              <a:buNone/>
            </a:pPr>
            <a:r>
              <a:rPr lang="en-US" sz="3600" kern="10" spc="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APPLICATIONS AND RESULTS</a:t>
            </a:r>
            <a:endParaRPr lang="ar-EG" sz="3600" kern="10" spc="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endParaRPr>
          </a:p>
        </p:txBody>
      </p:sp>
      <p:sp>
        <p:nvSpPr>
          <p:cNvPr id="5" name="Rectangle 4">
            <a:extLst>
              <a:ext uri="{FF2B5EF4-FFF2-40B4-BE49-F238E27FC236}">
                <a16:creationId xmlns:a16="http://schemas.microsoft.com/office/drawing/2014/main" id="{8B64B367-91F9-401E-ADEE-16777EAB3C9F}"/>
              </a:ext>
            </a:extLst>
          </p:cNvPr>
          <p:cNvSpPr/>
          <p:nvPr/>
        </p:nvSpPr>
        <p:spPr>
          <a:xfrm>
            <a:off x="0" y="541868"/>
            <a:ext cx="11777974" cy="5647700"/>
          </a:xfrm>
          <a:prstGeom prst="rect">
            <a:avLst/>
          </a:prstGeom>
        </p:spPr>
        <p:txBody>
          <a:bodyPr wrap="square">
            <a:spAutoFit/>
          </a:bodyPr>
          <a:lstStyle/>
          <a:p>
            <a:pPr marL="571500" indent="-571500">
              <a:lnSpc>
                <a:spcPct val="150000"/>
              </a:lnSpc>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Test systems</a:t>
            </a:r>
          </a:p>
          <a:p>
            <a:pPr marL="285750" indent="-285750" algn="just">
              <a:spcAft>
                <a:spcPts val="600"/>
              </a:spcAft>
              <a:buFont typeface="Wingdings" panose="05000000000000000000" pitchFamily="2" charset="2"/>
              <a:buChar char="v"/>
            </a:pPr>
            <a:r>
              <a:rPr lang="en-US" sz="2600" b="1" dirty="0">
                <a:latin typeface="Calibri" panose="020F0502020204030204" pitchFamily="34" charset="0"/>
                <a:ea typeface="Times New Roman" panose="02020603050405020304" pitchFamily="18" charset="0"/>
                <a:cs typeface="Calibri" panose="020F0502020204030204" pitchFamily="34" charset="0"/>
              </a:rPr>
              <a:t>34-bus standard radial distribution system .</a:t>
            </a:r>
          </a:p>
          <a:p>
            <a:pPr marL="285750" indent="-285750" algn="just">
              <a:spcAft>
                <a:spcPts val="600"/>
              </a:spcAft>
              <a:buFont typeface="Wingdings" panose="05000000000000000000" pitchFamily="2" charset="2"/>
              <a:buChar char="v"/>
            </a:pPr>
            <a:endParaRPr lang="en-US" sz="900" b="1" dirty="0">
              <a:latin typeface="Calibri" panose="020F0502020204030204" pitchFamily="34" charset="0"/>
              <a:ea typeface="Times New Roman" panose="02020603050405020304" pitchFamily="18" charset="0"/>
              <a:cs typeface="Calibri" panose="020F0502020204030204" pitchFamily="34" charset="0"/>
            </a:endParaRPr>
          </a:p>
          <a:p>
            <a:pPr marL="285750" indent="-285750" algn="just">
              <a:buFont typeface="Wingdings" panose="05000000000000000000" pitchFamily="2" charset="2"/>
              <a:buChar char="v"/>
            </a:pPr>
            <a:r>
              <a:rPr lang="en-US" sz="2600" b="1" dirty="0">
                <a:latin typeface="Calibri" panose="020F0502020204030204" pitchFamily="34" charset="0"/>
                <a:ea typeface="Times New Roman" panose="02020603050405020304" pitchFamily="18" charset="0"/>
                <a:cs typeface="Calibri" panose="020F0502020204030204" pitchFamily="34" charset="0"/>
              </a:rPr>
              <a:t>East Delta </a:t>
            </a:r>
            <a:r>
              <a:rPr lang="en-US" sz="2600" b="1" dirty="0">
                <a:latin typeface="Calibri" panose="020F0502020204030204" pitchFamily="34" charset="0"/>
                <a:cs typeface="Calibri" panose="020F0502020204030204" pitchFamily="34" charset="0"/>
              </a:rPr>
              <a:t>Network</a:t>
            </a:r>
            <a:r>
              <a:rPr lang="en-US" sz="2600" b="1" dirty="0">
                <a:latin typeface="Calibri" panose="020F0502020204030204" pitchFamily="34" charset="0"/>
                <a:ea typeface="Times New Roman" panose="02020603050405020304" pitchFamily="18" charset="0"/>
                <a:cs typeface="Calibri" panose="020F0502020204030204" pitchFamily="34" charset="0"/>
              </a:rPr>
              <a:t> (EDN) radial distribution system as a part of the Unified Egyptian Network (UEN).</a:t>
            </a:r>
          </a:p>
          <a:p>
            <a:pPr marL="571500" indent="-571500">
              <a:lnSpc>
                <a:spcPct val="150000"/>
              </a:lnSpc>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Objective functions</a:t>
            </a:r>
          </a:p>
          <a:p>
            <a:pPr marL="285750" indent="-285750" algn="just">
              <a:lnSpc>
                <a:spcPct val="150000"/>
              </a:lnSpc>
              <a:buFont typeface="Wingdings" panose="05000000000000000000" pitchFamily="2" charset="2"/>
              <a:buChar char="v"/>
            </a:pPr>
            <a:r>
              <a:rPr lang="en-US" sz="2600" b="1" dirty="0">
                <a:latin typeface="Calibri" panose="020F0502020204030204" pitchFamily="34" charset="0"/>
                <a:ea typeface="Times New Roman" panose="02020603050405020304" pitchFamily="18" charset="0"/>
                <a:cs typeface="Calibri" panose="020F0502020204030204" pitchFamily="34" charset="0"/>
              </a:rPr>
              <a:t>Total power loss minimization </a:t>
            </a:r>
          </a:p>
          <a:p>
            <a:pPr marL="285750" indent="-285750" algn="just">
              <a:lnSpc>
                <a:spcPct val="150000"/>
              </a:lnSpc>
              <a:buFont typeface="Wingdings" panose="05000000000000000000" pitchFamily="2" charset="2"/>
              <a:buChar char="v"/>
            </a:pPr>
            <a:r>
              <a:rPr lang="en-US" sz="2600" b="1" dirty="0">
                <a:latin typeface="Calibri" panose="020F0502020204030204" pitchFamily="34" charset="0"/>
                <a:ea typeface="Times New Roman" panose="02020603050405020304" pitchFamily="18" charset="0"/>
                <a:cs typeface="Calibri" panose="020F0502020204030204" pitchFamily="34" charset="0"/>
              </a:rPr>
              <a:t>Total voltage deviation minimization</a:t>
            </a:r>
          </a:p>
          <a:p>
            <a:pPr marL="285750" indent="-285750" algn="just">
              <a:buFont typeface="Wingdings" panose="05000000000000000000" pitchFamily="2" charset="2"/>
              <a:buChar char="v"/>
            </a:pPr>
            <a:endParaRPr lang="en-US" sz="2800" b="1" u="sng" dirty="0">
              <a:solidFill>
                <a:srgbClr val="FFFF00"/>
              </a:solidFill>
              <a:latin typeface="Calibri" panose="020F0502020204030204" pitchFamily="34" charset="0"/>
              <a:ea typeface="Times New Roman" panose="02020603050405020304" pitchFamily="18" charset="0"/>
              <a:cs typeface="Calibri" panose="020F0502020204030204" pitchFamily="34" charset="0"/>
            </a:endParaRPr>
          </a:p>
          <a:p>
            <a:pPr marL="285750" indent="-285750" algn="just">
              <a:buFont typeface="Wingdings" panose="05000000000000000000" pitchFamily="2" charset="2"/>
              <a:buChar char="v"/>
            </a:pPr>
            <a:endParaRPr lang="en-US" sz="2600" b="1" dirty="0">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1858525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 calcmode="lin" valueType="num">
                                      <p:cBhvr additive="base">
                                        <p:cTn id="2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 calcmode="lin" valueType="num">
                                      <p:cBhvr additive="base">
                                        <p:cTn id="2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anim calcmode="lin" valueType="num">
                                      <p:cBhvr additive="base">
                                        <p:cTn id="3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5">
                                            <p:txEl>
                                              <p:pRg st="5" end="5"/>
                                            </p:txEl>
                                          </p:spTgt>
                                        </p:tgtEl>
                                        <p:attrNameLst>
                                          <p:attrName>style.visibility</p:attrName>
                                        </p:attrNameLst>
                                      </p:cBhvr>
                                      <p:to>
                                        <p:strVal val="visible"/>
                                      </p:to>
                                    </p:set>
                                    <p:anim calcmode="lin" valueType="num">
                                      <p:cBhvr additive="base">
                                        <p:cTn id="39"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5">
                                            <p:txEl>
                                              <p:pRg st="6" end="6"/>
                                            </p:txEl>
                                          </p:spTgt>
                                        </p:tgtEl>
                                        <p:attrNameLst>
                                          <p:attrName>style.visibility</p:attrName>
                                        </p:attrNameLst>
                                      </p:cBhvr>
                                      <p:to>
                                        <p:strVal val="visible"/>
                                      </p:to>
                                    </p:set>
                                    <p:anim calcmode="lin" valueType="num">
                                      <p:cBhvr additive="base">
                                        <p:cTn id="4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8FDAC6-E4C5-4875-A201-63B276DD3BED}"/>
              </a:ext>
            </a:extLst>
          </p:cNvPr>
          <p:cNvSpPr/>
          <p:nvPr/>
        </p:nvSpPr>
        <p:spPr>
          <a:xfrm>
            <a:off x="0" y="673783"/>
            <a:ext cx="3649057" cy="920252"/>
          </a:xfrm>
          <a:prstGeom prst="rect">
            <a:avLst/>
          </a:prstGeom>
        </p:spPr>
        <p:txBody>
          <a:bodyPr wrap="square">
            <a:spAutoFit/>
          </a:bodyPr>
          <a:lstStyle/>
          <a:p>
            <a:pPr marL="571500" indent="-571500">
              <a:lnSpc>
                <a:spcPct val="150000"/>
              </a:lnSpc>
              <a:spcBef>
                <a:spcPts val="300"/>
              </a:spcBef>
              <a:buFont typeface="Wingdings" panose="05000000000000000000" pitchFamily="2" charset="2"/>
              <a:buChar char="q"/>
            </a:pPr>
            <a:r>
              <a:rPr lang="en-US" sz="4000" b="1" u="sng" dirty="0">
                <a:solidFill>
                  <a:srgbClr val="00B0F0"/>
                </a:solidFill>
                <a:latin typeface="Calibri" panose="020F0502020204030204" pitchFamily="34" charset="0"/>
                <a:cs typeface="Calibri" panose="020F0502020204030204" pitchFamily="34" charset="0"/>
              </a:rPr>
              <a:t>Case Studies </a:t>
            </a:r>
          </a:p>
        </p:txBody>
      </p:sp>
      <p:sp>
        <p:nvSpPr>
          <p:cNvPr id="2" name="Rectangle 1">
            <a:extLst>
              <a:ext uri="{FF2B5EF4-FFF2-40B4-BE49-F238E27FC236}">
                <a16:creationId xmlns:a16="http://schemas.microsoft.com/office/drawing/2014/main" id="{006B8721-5E40-4D1C-920B-EE393B4D3EB9}"/>
              </a:ext>
            </a:extLst>
          </p:cNvPr>
          <p:cNvSpPr/>
          <p:nvPr/>
        </p:nvSpPr>
        <p:spPr>
          <a:xfrm>
            <a:off x="0" y="1861418"/>
            <a:ext cx="12192000" cy="5293757"/>
          </a:xfrm>
          <a:prstGeom prst="rect">
            <a:avLst/>
          </a:prstGeom>
        </p:spPr>
        <p:txBody>
          <a:bodyPr wrap="square">
            <a:spAutoFit/>
          </a:bodyPr>
          <a:lstStyle/>
          <a:p>
            <a:pPr marL="285750" indent="-285750">
              <a:spcAft>
                <a:spcPts val="2400"/>
              </a:spcAft>
              <a:buFont typeface="Wingdings" panose="05000000000000000000" pitchFamily="2" charset="2"/>
              <a:buChar char="v"/>
            </a:pPr>
            <a:r>
              <a:rPr lang="en-US" sz="2600" b="1" u="sng" dirty="0">
                <a:solidFill>
                  <a:schemeClr val="accent2">
                    <a:lumMod val="60000"/>
                    <a:lumOff val="40000"/>
                  </a:schemeClr>
                </a:solidFill>
              </a:rPr>
              <a:t>Case 0</a:t>
            </a:r>
            <a:r>
              <a:rPr lang="en-US" sz="2600" b="1" dirty="0"/>
              <a:t>:  Without DGs and capacitors (i.e., the BFS algorithm results).</a:t>
            </a:r>
          </a:p>
          <a:p>
            <a:pPr marL="285750" indent="-285750">
              <a:spcAft>
                <a:spcPts val="2400"/>
              </a:spcAft>
              <a:buFont typeface="Wingdings" panose="05000000000000000000" pitchFamily="2" charset="2"/>
              <a:buChar char="v"/>
            </a:pPr>
            <a:r>
              <a:rPr lang="en-US" sz="2600" b="1" u="sng" dirty="0">
                <a:solidFill>
                  <a:schemeClr val="accent2">
                    <a:lumMod val="60000"/>
                    <a:lumOff val="40000"/>
                  </a:schemeClr>
                </a:solidFill>
              </a:rPr>
              <a:t>Case 1</a:t>
            </a:r>
            <a:r>
              <a:rPr lang="en-US" sz="2600" b="1" dirty="0"/>
              <a:t>:  With only DGs operating at unity power factor (</a:t>
            </a:r>
            <a:r>
              <a:rPr lang="en-US" sz="2600" b="1" dirty="0" err="1"/>
              <a:t>p.f</a:t>
            </a:r>
            <a:r>
              <a:rPr lang="en-US" sz="2600" b="1" dirty="0"/>
              <a:t>.)</a:t>
            </a:r>
          </a:p>
          <a:p>
            <a:pPr marL="285750" indent="-285750">
              <a:spcAft>
                <a:spcPts val="2400"/>
              </a:spcAft>
              <a:buFont typeface="Wingdings" panose="05000000000000000000" pitchFamily="2" charset="2"/>
              <a:buChar char="v"/>
            </a:pPr>
            <a:r>
              <a:rPr lang="en-US" sz="2600" b="1" u="sng" dirty="0">
                <a:solidFill>
                  <a:schemeClr val="accent2">
                    <a:lumMod val="60000"/>
                    <a:lumOff val="40000"/>
                  </a:schemeClr>
                </a:solidFill>
              </a:rPr>
              <a:t>Case 2</a:t>
            </a:r>
            <a:r>
              <a:rPr lang="en-US" sz="2600" b="1" dirty="0"/>
              <a:t>: With only DGs operating at </a:t>
            </a:r>
            <a:r>
              <a:rPr lang="en-US" sz="2600" b="1" dirty="0" err="1"/>
              <a:t>p.f</a:t>
            </a:r>
            <a:r>
              <a:rPr lang="en-US" sz="2600" b="1" dirty="0"/>
              <a:t>. = 0.9, means that active and reactive power injections.</a:t>
            </a:r>
          </a:p>
          <a:p>
            <a:pPr marL="285750" indent="-285750">
              <a:spcAft>
                <a:spcPts val="2400"/>
              </a:spcAft>
              <a:buFont typeface="Wingdings" panose="05000000000000000000" pitchFamily="2" charset="2"/>
              <a:buChar char="v"/>
            </a:pPr>
            <a:r>
              <a:rPr lang="en-US" sz="2600" b="1" u="sng" dirty="0">
                <a:solidFill>
                  <a:schemeClr val="accent2">
                    <a:lumMod val="60000"/>
                    <a:lumOff val="40000"/>
                  </a:schemeClr>
                </a:solidFill>
              </a:rPr>
              <a:t>Case 3</a:t>
            </a:r>
            <a:r>
              <a:rPr lang="en-US" sz="2600" b="1" dirty="0"/>
              <a:t>:</a:t>
            </a:r>
            <a:r>
              <a:rPr lang="en-US" sz="2800" dirty="0">
                <a:latin typeface="Times New Roman" panose="02020603050405020304" pitchFamily="18" charset="0"/>
                <a:ea typeface="Times New Roman" panose="02020603050405020304" pitchFamily="18" charset="0"/>
                <a:cs typeface="Arial" panose="020B0604020202020204" pitchFamily="34" charset="0"/>
              </a:rPr>
              <a:t> </a:t>
            </a:r>
            <a:r>
              <a:rPr lang="en-US" sz="2600" b="1" dirty="0"/>
              <a:t>With only capacitors, means that only reactive power injections.</a:t>
            </a:r>
          </a:p>
          <a:p>
            <a:pPr marL="285750" indent="-285750">
              <a:spcAft>
                <a:spcPts val="2400"/>
              </a:spcAft>
              <a:buFont typeface="Wingdings" panose="05000000000000000000" pitchFamily="2" charset="2"/>
              <a:buChar char="v"/>
            </a:pPr>
            <a:r>
              <a:rPr lang="en-US" sz="2600" b="1" u="sng" dirty="0">
                <a:solidFill>
                  <a:schemeClr val="accent2">
                    <a:lumMod val="60000"/>
                    <a:lumOff val="40000"/>
                  </a:schemeClr>
                </a:solidFill>
              </a:rPr>
              <a:t>Case 4: </a:t>
            </a:r>
            <a:r>
              <a:rPr lang="en-US" sz="2600" b="1" dirty="0"/>
              <a:t>with both DGs at unity power factor and capacitors.</a:t>
            </a:r>
          </a:p>
          <a:p>
            <a:pPr marL="285750" indent="-285750">
              <a:spcAft>
                <a:spcPts val="2400"/>
              </a:spcAft>
              <a:buFont typeface="Wingdings" panose="05000000000000000000" pitchFamily="2" charset="2"/>
              <a:buChar char="v"/>
            </a:pPr>
            <a:r>
              <a:rPr lang="en-US" sz="2600" b="1" u="sng" dirty="0">
                <a:solidFill>
                  <a:schemeClr val="accent2">
                    <a:lumMod val="60000"/>
                    <a:lumOff val="40000"/>
                  </a:schemeClr>
                </a:solidFill>
              </a:rPr>
              <a:t>Case 5</a:t>
            </a:r>
            <a:r>
              <a:rPr lang="en-US" sz="2800" dirty="0">
                <a:latin typeface="Times New Roman" panose="02020603050405020304" pitchFamily="18" charset="0"/>
                <a:ea typeface="Times New Roman" panose="02020603050405020304" pitchFamily="18" charset="0"/>
                <a:cs typeface="Arial" panose="020B0604020202020204" pitchFamily="34" charset="0"/>
              </a:rPr>
              <a:t>: </a:t>
            </a:r>
            <a:r>
              <a:rPr lang="en-US" sz="2600" b="1" dirty="0"/>
              <a:t>with DGs at power factor .9 and capacitors</a:t>
            </a:r>
          </a:p>
          <a:p>
            <a:pPr marL="285750" indent="-285750">
              <a:spcAft>
                <a:spcPts val="2400"/>
              </a:spcAft>
              <a:buFont typeface="Wingdings" panose="05000000000000000000" pitchFamily="2" charset="2"/>
              <a:buChar char="v"/>
            </a:pPr>
            <a:endParaRPr lang="en-US" sz="2600" b="1" dirty="0"/>
          </a:p>
        </p:txBody>
      </p:sp>
      <p:sp>
        <p:nvSpPr>
          <p:cNvPr id="6" name="WordArt 4">
            <a:extLst>
              <a:ext uri="{FF2B5EF4-FFF2-40B4-BE49-F238E27FC236}">
                <a16:creationId xmlns:a16="http://schemas.microsoft.com/office/drawing/2014/main" id="{CC144890-F5ED-44C6-B3B7-360AC91EE13D}"/>
              </a:ext>
            </a:extLst>
          </p:cNvPr>
          <p:cNvSpPr>
            <a:spLocks noChangeArrowheads="1" noChangeShapeType="1" noTextEdit="1"/>
          </p:cNvSpPr>
          <p:nvPr/>
        </p:nvSpPr>
        <p:spPr bwMode="auto">
          <a:xfrm>
            <a:off x="3028043" y="130629"/>
            <a:ext cx="6304643" cy="543154"/>
          </a:xfrm>
          <a:prstGeom prst="rect">
            <a:avLst/>
          </a:prstGeom>
        </p:spPr>
        <p:txBody>
          <a:bodyPr wrap="none" fromWordArt="1">
            <a:prstTxWarp prst="textPlain">
              <a:avLst>
                <a:gd name="adj" fmla="val 50000"/>
              </a:avLst>
            </a:prstTxWarp>
          </a:bodyPr>
          <a:lstStyle/>
          <a:p>
            <a:pPr algn="ctr" rtl="0">
              <a:buNone/>
            </a:pPr>
            <a:r>
              <a:rPr lang="en-US" sz="3600" kern="10" spc="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APPLICATIONS AND RESULTS</a:t>
            </a:r>
            <a:endParaRPr lang="ar-EG" sz="3600" kern="10" spc="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endParaRPr>
          </a:p>
        </p:txBody>
      </p:sp>
    </p:spTree>
    <p:extLst>
      <p:ext uri="{BB962C8B-B14F-4D97-AF65-F5344CB8AC3E}">
        <p14:creationId xmlns:p14="http://schemas.microsoft.com/office/powerpoint/2010/main" val="3551648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 calcmode="lin" valueType="num">
                                      <p:cBhvr additive="base">
                                        <p:cTn id="21"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
                                            <p:txEl>
                                              <p:pRg st="1" end="1"/>
                                            </p:txEl>
                                          </p:spTgt>
                                        </p:tgtEl>
                                        <p:attrNameLst>
                                          <p:attrName>style.visibility</p:attrName>
                                        </p:attrNameLst>
                                      </p:cBhvr>
                                      <p:to>
                                        <p:strVal val="visible"/>
                                      </p:to>
                                    </p:set>
                                    <p:anim calcmode="lin" valueType="num">
                                      <p:cBhvr additive="base">
                                        <p:cTn id="2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
                                            <p:txEl>
                                              <p:pRg st="2" end="2"/>
                                            </p:txEl>
                                          </p:spTgt>
                                        </p:tgtEl>
                                        <p:attrNameLst>
                                          <p:attrName>style.visibility</p:attrName>
                                        </p:attrNameLst>
                                      </p:cBhvr>
                                      <p:to>
                                        <p:strVal val="visible"/>
                                      </p:to>
                                    </p:set>
                                    <p:anim calcmode="lin" valueType="num">
                                      <p:cBhvr additive="base">
                                        <p:cTn id="3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
                                            <p:txEl>
                                              <p:pRg st="3" end="3"/>
                                            </p:txEl>
                                          </p:spTgt>
                                        </p:tgtEl>
                                        <p:attrNameLst>
                                          <p:attrName>style.visibility</p:attrName>
                                        </p:attrNameLst>
                                      </p:cBhvr>
                                      <p:to>
                                        <p:strVal val="visible"/>
                                      </p:to>
                                    </p:set>
                                    <p:anim calcmode="lin" valueType="num">
                                      <p:cBhvr additive="base">
                                        <p:cTn id="3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2">
                                            <p:txEl>
                                              <p:pRg st="4" end="4"/>
                                            </p:txEl>
                                          </p:spTgt>
                                        </p:tgtEl>
                                        <p:attrNameLst>
                                          <p:attrName>style.visibility</p:attrName>
                                        </p:attrNameLst>
                                      </p:cBhvr>
                                      <p:to>
                                        <p:strVal val="visible"/>
                                      </p:to>
                                    </p:set>
                                    <p:anim calcmode="lin" valueType="num">
                                      <p:cBhvr additive="base">
                                        <p:cTn id="4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2">
                                            <p:txEl>
                                              <p:pRg st="5" end="5"/>
                                            </p:txEl>
                                          </p:spTgt>
                                        </p:tgtEl>
                                        <p:attrNameLst>
                                          <p:attrName>style.visibility</p:attrName>
                                        </p:attrNameLst>
                                      </p:cBhvr>
                                      <p:to>
                                        <p:strVal val="visible"/>
                                      </p:to>
                                    </p:set>
                                    <p:anim calcmode="lin" valueType="num">
                                      <p:cBhvr additive="base">
                                        <p:cTn id="51"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8FDAC6-E4C5-4875-A201-63B276DD3BED}"/>
              </a:ext>
            </a:extLst>
          </p:cNvPr>
          <p:cNvSpPr/>
          <p:nvPr/>
        </p:nvSpPr>
        <p:spPr>
          <a:xfrm>
            <a:off x="0" y="673783"/>
            <a:ext cx="5618480" cy="671851"/>
          </a:xfrm>
          <a:prstGeom prst="rect">
            <a:avLst/>
          </a:prstGeom>
        </p:spPr>
        <p:txBody>
          <a:bodyPr wrap="square">
            <a:spAutoFit/>
          </a:bodyPr>
          <a:lstStyle/>
          <a:p>
            <a:pPr marL="571500" indent="-571500">
              <a:lnSpc>
                <a:spcPct val="150000"/>
              </a:lnSpc>
              <a:spcBef>
                <a:spcPts val="300"/>
              </a:spcBef>
              <a:buFont typeface="Wingdings" panose="05000000000000000000" pitchFamily="2" charset="2"/>
              <a:buChar char="q"/>
            </a:pPr>
            <a:r>
              <a:rPr lang="en-US" sz="2800" b="1" u="sng" dirty="0">
                <a:solidFill>
                  <a:srgbClr val="00B0F0"/>
                </a:solidFill>
                <a:latin typeface="Calibri" panose="020F0502020204030204" pitchFamily="34" charset="0"/>
                <a:cs typeface="Calibri" panose="020F0502020204030204" pitchFamily="34" charset="0"/>
              </a:rPr>
              <a:t>Assumption and limits</a:t>
            </a:r>
          </a:p>
        </p:txBody>
      </p:sp>
      <p:sp>
        <p:nvSpPr>
          <p:cNvPr id="6" name="WordArt 4">
            <a:extLst>
              <a:ext uri="{FF2B5EF4-FFF2-40B4-BE49-F238E27FC236}">
                <a16:creationId xmlns:a16="http://schemas.microsoft.com/office/drawing/2014/main" id="{CC144890-F5ED-44C6-B3B7-360AC91EE13D}"/>
              </a:ext>
            </a:extLst>
          </p:cNvPr>
          <p:cNvSpPr>
            <a:spLocks noChangeArrowheads="1" noChangeShapeType="1" noTextEdit="1"/>
          </p:cNvSpPr>
          <p:nvPr/>
        </p:nvSpPr>
        <p:spPr bwMode="auto">
          <a:xfrm>
            <a:off x="3028043" y="130629"/>
            <a:ext cx="6304643" cy="543154"/>
          </a:xfrm>
          <a:prstGeom prst="rect">
            <a:avLst/>
          </a:prstGeom>
        </p:spPr>
        <p:txBody>
          <a:bodyPr wrap="none" fromWordArt="1">
            <a:prstTxWarp prst="textPlain">
              <a:avLst>
                <a:gd name="adj" fmla="val 50000"/>
              </a:avLst>
            </a:prstTxWarp>
          </a:bodyPr>
          <a:lstStyle/>
          <a:p>
            <a:pPr algn="ctr" rtl="0">
              <a:buNone/>
            </a:pPr>
            <a:r>
              <a:rPr lang="en-US" sz="3600" kern="10" spc="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APPLICATIONS AND RESULTS</a:t>
            </a:r>
            <a:endParaRPr lang="ar-EG" sz="3600" kern="10" spc="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endParaRPr>
          </a:p>
        </p:txBody>
      </p:sp>
      <p:sp>
        <p:nvSpPr>
          <p:cNvPr id="11" name="TextBox 10">
            <a:extLst>
              <a:ext uri="{FF2B5EF4-FFF2-40B4-BE49-F238E27FC236}">
                <a16:creationId xmlns:a16="http://schemas.microsoft.com/office/drawing/2014/main" id="{51953E45-F483-4BE2-4E44-EB71F5D04CE6}"/>
              </a:ext>
            </a:extLst>
          </p:cNvPr>
          <p:cNvSpPr txBox="1"/>
          <p:nvPr/>
        </p:nvSpPr>
        <p:spPr>
          <a:xfrm>
            <a:off x="447040" y="1656080"/>
            <a:ext cx="10342880" cy="4154984"/>
          </a:xfrm>
          <a:prstGeom prst="rect">
            <a:avLst/>
          </a:prstGeom>
          <a:noFill/>
        </p:spPr>
        <p:txBody>
          <a:bodyPr wrap="square" rtlCol="0">
            <a:spAutoFit/>
          </a:bodyPr>
          <a:lstStyle/>
          <a:p>
            <a:pPr marL="342900" marR="0" lvl="0" indent="-342900" algn="just" rtl="0">
              <a:spcBef>
                <a:spcPts val="0"/>
              </a:spcBef>
              <a:spcAft>
                <a:spcPts val="0"/>
              </a:spcAft>
              <a:buFont typeface="Symbol" panose="05050102010706020507" pitchFamily="18" charset="2"/>
              <a:buChar char=""/>
              <a:tabLst>
                <a:tab pos="4935855" algn="l"/>
                <a:tab pos="457200" algn="l"/>
              </a:tabLst>
            </a:pPr>
            <a:r>
              <a:rPr lang="en-GB" sz="2400" dirty="0">
                <a:effectLst/>
                <a:latin typeface="Times New Roman" panose="02020603050405020304" pitchFamily="18" charset="0"/>
                <a:ea typeface="Calibri" panose="020F0502020204030204" pitchFamily="34" charset="0"/>
                <a:cs typeface="Arial" panose="020B0604020202020204" pitchFamily="34" charset="0"/>
              </a:rPr>
              <a:t>The minimum and maximum limits of DG active power are 500 and 2000 kW, respectively.</a:t>
            </a:r>
            <a:endParaRPr lang="en-US" sz="2400" dirty="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just">
              <a:spcBef>
                <a:spcPts val="0"/>
              </a:spcBef>
              <a:spcAft>
                <a:spcPts val="0"/>
              </a:spcAft>
              <a:buFont typeface="Symbol" panose="05050102010706020507" pitchFamily="18" charset="2"/>
              <a:buChar char=""/>
              <a:tabLst>
                <a:tab pos="4935855" algn="l"/>
                <a:tab pos="457200" algn="l"/>
              </a:tabLst>
            </a:pPr>
            <a:r>
              <a:rPr lang="en-GB" sz="2400" dirty="0">
                <a:effectLst/>
                <a:latin typeface="Times New Roman" panose="02020603050405020304" pitchFamily="18" charset="0"/>
                <a:ea typeface="Calibri" panose="020F0502020204030204" pitchFamily="34" charset="0"/>
                <a:cs typeface="Arial" panose="020B0604020202020204" pitchFamily="34" charset="0"/>
              </a:rPr>
              <a:t>The minimum and maximum limits of capacitors are 150 and 2000 </a:t>
            </a:r>
            <a:r>
              <a:rPr lang="en-GB" sz="2400" dirty="0" err="1">
                <a:effectLst/>
                <a:latin typeface="Times New Roman" panose="02020603050405020304" pitchFamily="18" charset="0"/>
                <a:ea typeface="Calibri" panose="020F0502020204030204" pitchFamily="34" charset="0"/>
                <a:cs typeface="Arial" panose="020B0604020202020204" pitchFamily="34" charset="0"/>
              </a:rPr>
              <a:t>kVAR</a:t>
            </a:r>
            <a:r>
              <a:rPr lang="en-GB" sz="2400" dirty="0">
                <a:effectLst/>
                <a:latin typeface="Times New Roman" panose="02020603050405020304" pitchFamily="18" charset="0"/>
                <a:ea typeface="Calibri" panose="020F0502020204030204" pitchFamily="34" charset="0"/>
                <a:cs typeface="Arial" panose="020B0604020202020204" pitchFamily="34" charset="0"/>
              </a:rPr>
              <a:t>, respectively.</a:t>
            </a:r>
            <a:endParaRPr lang="en-US" sz="2400" dirty="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just">
              <a:spcBef>
                <a:spcPts val="0"/>
              </a:spcBef>
              <a:spcAft>
                <a:spcPts val="0"/>
              </a:spcAft>
              <a:buFont typeface="Symbol" panose="05050102010706020507" pitchFamily="18" charset="2"/>
              <a:buChar char=""/>
              <a:tabLst>
                <a:tab pos="4935855" algn="l"/>
                <a:tab pos="457200" algn="l"/>
              </a:tabLst>
            </a:pPr>
            <a:r>
              <a:rPr lang="en-GB" sz="2400" dirty="0">
                <a:effectLst/>
                <a:latin typeface="Times New Roman" panose="02020603050405020304" pitchFamily="18" charset="0"/>
                <a:ea typeface="Calibri" panose="020F0502020204030204" pitchFamily="34" charset="0"/>
                <a:cs typeface="Arial" panose="020B0604020202020204" pitchFamily="34" charset="0"/>
              </a:rPr>
              <a:t>The operating </a:t>
            </a:r>
            <a:r>
              <a:rPr lang="en-GB" sz="2400" dirty="0" err="1">
                <a:effectLst/>
                <a:latin typeface="Times New Roman" panose="02020603050405020304" pitchFamily="18" charset="0"/>
                <a:ea typeface="Calibri" panose="020F0502020204030204" pitchFamily="34" charset="0"/>
                <a:cs typeface="Arial" panose="020B0604020202020204" pitchFamily="34" charset="0"/>
              </a:rPr>
              <a:t>p.f</a:t>
            </a:r>
            <a:r>
              <a:rPr lang="en-GB" sz="2400" dirty="0">
                <a:effectLst/>
                <a:latin typeface="Times New Roman" panose="02020603050405020304" pitchFamily="18" charset="0"/>
                <a:ea typeface="Calibri" panose="020F0502020204030204" pitchFamily="34" charset="0"/>
                <a:cs typeface="Arial" panose="020B0604020202020204" pitchFamily="34" charset="0"/>
              </a:rPr>
              <a:t>. of DGs is unity in case 1, while it is 0.9 in cases 2 and 5.</a:t>
            </a:r>
            <a:endParaRPr lang="en-US" sz="2400" dirty="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just">
              <a:spcBef>
                <a:spcPts val="0"/>
              </a:spcBef>
              <a:spcAft>
                <a:spcPts val="0"/>
              </a:spcAft>
              <a:buFont typeface="Symbol" panose="05050102010706020507" pitchFamily="18" charset="2"/>
              <a:buChar char=""/>
              <a:tabLst>
                <a:tab pos="4935855" algn="l"/>
                <a:tab pos="457200" algn="l"/>
              </a:tabLst>
            </a:pPr>
            <a:r>
              <a:rPr lang="en-GB" sz="2400" dirty="0">
                <a:effectLst/>
                <a:latin typeface="Times New Roman" panose="02020603050405020304" pitchFamily="18" charset="0"/>
                <a:ea typeface="Calibri" panose="020F0502020204030204" pitchFamily="34" charset="0"/>
                <a:cs typeface="Arial" panose="020B0604020202020204" pitchFamily="34" charset="0"/>
              </a:rPr>
              <a:t>The minimum and maximum limits of voltage magnitude are 0.95 and 1.05 </a:t>
            </a:r>
            <a:r>
              <a:rPr lang="en-GB" sz="2400" dirty="0" err="1">
                <a:effectLst/>
                <a:latin typeface="Times New Roman" panose="02020603050405020304" pitchFamily="18" charset="0"/>
                <a:ea typeface="Calibri" panose="020F0502020204030204" pitchFamily="34" charset="0"/>
                <a:cs typeface="Arial" panose="020B0604020202020204" pitchFamily="34" charset="0"/>
              </a:rPr>
              <a:t>p.u</a:t>
            </a:r>
            <a:r>
              <a:rPr lang="en-GB" sz="2400" dirty="0">
                <a:effectLst/>
                <a:latin typeface="Times New Roman" panose="02020603050405020304" pitchFamily="18" charset="0"/>
                <a:ea typeface="Calibri" panose="020F0502020204030204" pitchFamily="34" charset="0"/>
                <a:cs typeface="Arial" panose="020B0604020202020204" pitchFamily="34" charset="0"/>
              </a:rPr>
              <a:t>., respectively.</a:t>
            </a:r>
            <a:endParaRPr lang="en-US" sz="2400" dirty="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just">
              <a:spcBef>
                <a:spcPts val="0"/>
              </a:spcBef>
              <a:spcAft>
                <a:spcPts val="0"/>
              </a:spcAft>
              <a:buFont typeface="Symbol" panose="05050102010706020507" pitchFamily="18" charset="2"/>
              <a:buChar char=""/>
              <a:tabLst>
                <a:tab pos="4935855" algn="l"/>
                <a:tab pos="457200" algn="l"/>
              </a:tabLst>
            </a:pPr>
            <a:r>
              <a:rPr lang="en-GB" sz="2400" dirty="0">
                <a:effectLst/>
                <a:latin typeface="Times New Roman" panose="02020603050405020304" pitchFamily="18" charset="0"/>
                <a:ea typeface="Calibri" panose="020F0502020204030204" pitchFamily="34" charset="0"/>
                <a:cs typeface="Arial" panose="020B0604020202020204" pitchFamily="34" charset="0"/>
              </a:rPr>
              <a:t>The maximum number of DGs possible locations (</a:t>
            </a:r>
            <a:r>
              <a:rPr lang="en-GB" sz="2400" i="1" dirty="0" err="1">
                <a:effectLst/>
                <a:latin typeface="Times New Roman" panose="02020603050405020304" pitchFamily="18" charset="0"/>
                <a:ea typeface="Calibri" panose="020F0502020204030204" pitchFamily="34" charset="0"/>
                <a:cs typeface="Arial" panose="020B0604020202020204" pitchFamily="34" charset="0"/>
              </a:rPr>
              <a:t>N</a:t>
            </a:r>
            <a:r>
              <a:rPr lang="en-GB" sz="2400" i="1" baseline="-25000" dirty="0" err="1">
                <a:effectLst/>
                <a:latin typeface="Times New Roman" panose="02020603050405020304" pitchFamily="18" charset="0"/>
                <a:ea typeface="Calibri" panose="020F0502020204030204" pitchFamily="34" charset="0"/>
                <a:cs typeface="Arial" panose="020B0604020202020204" pitchFamily="34" charset="0"/>
              </a:rPr>
              <a:t>DG</a:t>
            </a:r>
            <a:r>
              <a:rPr lang="en-GB" sz="2400" i="1" baseline="30000" dirty="0" err="1">
                <a:effectLst/>
                <a:latin typeface="Times New Roman" panose="02020603050405020304" pitchFamily="18" charset="0"/>
                <a:ea typeface="Calibri" panose="020F0502020204030204" pitchFamily="34" charset="0"/>
                <a:cs typeface="Arial" panose="020B0604020202020204" pitchFamily="34" charset="0"/>
              </a:rPr>
              <a:t>max</a:t>
            </a:r>
            <a:r>
              <a:rPr lang="en-GB" sz="2400" dirty="0">
                <a:effectLst/>
                <a:latin typeface="Times New Roman" panose="02020603050405020304" pitchFamily="18" charset="0"/>
                <a:ea typeface="Calibri" panose="020F0502020204030204" pitchFamily="34" charset="0"/>
                <a:cs typeface="Arial" panose="020B0604020202020204" pitchFamily="34" charset="0"/>
              </a:rPr>
              <a:t>) is 4.</a:t>
            </a:r>
            <a:endParaRPr lang="en-US" sz="2400" dirty="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just">
              <a:spcBef>
                <a:spcPts val="0"/>
              </a:spcBef>
              <a:spcAft>
                <a:spcPts val="0"/>
              </a:spcAft>
              <a:buFont typeface="Symbol" panose="05050102010706020507" pitchFamily="18" charset="2"/>
              <a:buChar char=""/>
              <a:tabLst>
                <a:tab pos="4935855" algn="l"/>
                <a:tab pos="457200" algn="l"/>
              </a:tabLst>
            </a:pPr>
            <a:r>
              <a:rPr lang="en-GB" sz="2400" dirty="0">
                <a:effectLst/>
                <a:latin typeface="Times New Roman" panose="02020603050405020304" pitchFamily="18" charset="0"/>
                <a:ea typeface="Calibri" panose="020F0502020204030204" pitchFamily="34" charset="0"/>
                <a:cs typeface="Arial" panose="020B0604020202020204" pitchFamily="34" charset="0"/>
              </a:rPr>
              <a:t>The maximum number of capacitors possible locations (</a:t>
            </a:r>
            <a:r>
              <a:rPr lang="en-GB" sz="2400" i="1" dirty="0" err="1">
                <a:effectLst/>
                <a:latin typeface="Times New Roman" panose="02020603050405020304" pitchFamily="18" charset="0"/>
                <a:ea typeface="Calibri" panose="020F0502020204030204" pitchFamily="34" charset="0"/>
                <a:cs typeface="Arial" panose="020B0604020202020204" pitchFamily="34" charset="0"/>
              </a:rPr>
              <a:t>N</a:t>
            </a:r>
            <a:r>
              <a:rPr lang="en-GB" sz="2400" i="1" baseline="-25000" dirty="0" err="1">
                <a:effectLst/>
                <a:latin typeface="Times New Roman" panose="02020603050405020304" pitchFamily="18" charset="0"/>
                <a:ea typeface="Calibri" panose="020F0502020204030204" pitchFamily="34" charset="0"/>
                <a:cs typeface="Arial" panose="020B0604020202020204" pitchFamily="34" charset="0"/>
              </a:rPr>
              <a:t>C</a:t>
            </a:r>
            <a:r>
              <a:rPr lang="en-GB" sz="2400" i="1" baseline="30000" dirty="0" err="1">
                <a:effectLst/>
                <a:latin typeface="Times New Roman" panose="02020603050405020304" pitchFamily="18" charset="0"/>
                <a:ea typeface="Calibri" panose="020F0502020204030204" pitchFamily="34" charset="0"/>
                <a:cs typeface="Arial" panose="020B0604020202020204" pitchFamily="34" charset="0"/>
              </a:rPr>
              <a:t>max</a:t>
            </a:r>
            <a:r>
              <a:rPr lang="en-GB" sz="2400" dirty="0">
                <a:effectLst/>
                <a:latin typeface="Times New Roman" panose="02020603050405020304" pitchFamily="18" charset="0"/>
                <a:ea typeface="Calibri" panose="020F0502020204030204" pitchFamily="34" charset="0"/>
                <a:cs typeface="Arial" panose="020B0604020202020204" pitchFamily="34" charset="0"/>
              </a:rPr>
              <a:t>) is 4.</a:t>
            </a:r>
            <a:endParaRPr lang="en-US" sz="2400" dirty="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just">
              <a:spcBef>
                <a:spcPts val="0"/>
              </a:spcBef>
              <a:spcAft>
                <a:spcPts val="0"/>
              </a:spcAft>
              <a:buFont typeface="Symbol" panose="05050102010706020507" pitchFamily="18" charset="2"/>
              <a:buChar char=""/>
              <a:tabLst>
                <a:tab pos="4935855" algn="l"/>
                <a:tab pos="457200" algn="l"/>
              </a:tabLst>
            </a:pPr>
            <a:r>
              <a:rPr lang="en-GB" sz="2400" dirty="0">
                <a:effectLst/>
                <a:latin typeface="Times New Roman" panose="02020603050405020304" pitchFamily="18" charset="0"/>
                <a:ea typeface="Calibri" panose="020F0502020204030204" pitchFamily="34" charset="0"/>
                <a:cs typeface="Arial" panose="020B0604020202020204" pitchFamily="34" charset="0"/>
              </a:rPr>
              <a:t>The maximum limit of the power of all DGs is 4000 kW</a:t>
            </a:r>
            <a:endParaRPr lang="en-US" sz="2400" dirty="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just">
              <a:spcBef>
                <a:spcPts val="0"/>
              </a:spcBef>
              <a:spcAft>
                <a:spcPts val="0"/>
              </a:spcAft>
              <a:buFont typeface="Symbol" panose="05050102010706020507" pitchFamily="18" charset="2"/>
              <a:buChar char=""/>
              <a:tabLst>
                <a:tab pos="4935855" algn="l"/>
                <a:tab pos="457200" algn="l"/>
              </a:tabLst>
            </a:pPr>
            <a:r>
              <a:rPr lang="en-GB" sz="2400" dirty="0">
                <a:effectLst/>
                <a:latin typeface="Times New Roman" panose="02020603050405020304" pitchFamily="18" charset="0"/>
                <a:ea typeface="Calibri" panose="020F0502020204030204" pitchFamily="34" charset="0"/>
                <a:cs typeface="Arial" panose="020B0604020202020204" pitchFamily="34" charset="0"/>
              </a:rPr>
              <a:t>The maximum limit of the power of all capacitors is 4000 </a:t>
            </a:r>
            <a:r>
              <a:rPr lang="en-GB" sz="2400" dirty="0" err="1">
                <a:effectLst/>
                <a:latin typeface="Times New Roman" panose="02020603050405020304" pitchFamily="18" charset="0"/>
                <a:ea typeface="Calibri" panose="020F0502020204030204" pitchFamily="34" charset="0"/>
                <a:cs typeface="Arial" panose="020B0604020202020204" pitchFamily="34" charset="0"/>
              </a:rPr>
              <a:t>kVAR</a:t>
            </a:r>
            <a:endParaRPr lang="en-US" sz="2400" dirty="0">
              <a:effectLst/>
              <a:latin typeface="Times New Roman" panose="02020603050405020304" pitchFamily="18"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686382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1">
                                            <p:txEl>
                                              <p:pRg st="0" end="0"/>
                                            </p:txEl>
                                          </p:spTgt>
                                        </p:tgtEl>
                                        <p:attrNameLst>
                                          <p:attrName>style.visibility</p:attrName>
                                        </p:attrNameLst>
                                      </p:cBhvr>
                                      <p:to>
                                        <p:strVal val="visible"/>
                                      </p:to>
                                    </p:set>
                                    <p:animEffect transition="in" filter="fade">
                                      <p:cBhvr>
                                        <p:cTn id="21" dur="1000"/>
                                        <p:tgtEl>
                                          <p:spTgt spid="11">
                                            <p:txEl>
                                              <p:pRg st="0" end="0"/>
                                            </p:txEl>
                                          </p:spTgt>
                                        </p:tgtEl>
                                      </p:cBhvr>
                                    </p:animEffect>
                                    <p:anim calcmode="lin" valueType="num">
                                      <p:cBhvr>
                                        <p:cTn id="22"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1">
                                            <p:txEl>
                                              <p:pRg st="1" end="1"/>
                                            </p:txEl>
                                          </p:spTgt>
                                        </p:tgtEl>
                                        <p:attrNameLst>
                                          <p:attrName>style.visibility</p:attrName>
                                        </p:attrNameLst>
                                      </p:cBhvr>
                                      <p:to>
                                        <p:strVal val="visible"/>
                                      </p:to>
                                    </p:set>
                                    <p:animEffect transition="in" filter="fade">
                                      <p:cBhvr>
                                        <p:cTn id="28" dur="1000"/>
                                        <p:tgtEl>
                                          <p:spTgt spid="11">
                                            <p:txEl>
                                              <p:pRg st="1" end="1"/>
                                            </p:txEl>
                                          </p:spTgt>
                                        </p:tgtEl>
                                      </p:cBhvr>
                                    </p:animEffect>
                                    <p:anim calcmode="lin" valueType="num">
                                      <p:cBhvr>
                                        <p:cTn id="29"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1">
                                            <p:txEl>
                                              <p:pRg st="2" end="2"/>
                                            </p:txEl>
                                          </p:spTgt>
                                        </p:tgtEl>
                                        <p:attrNameLst>
                                          <p:attrName>style.visibility</p:attrName>
                                        </p:attrNameLst>
                                      </p:cBhvr>
                                      <p:to>
                                        <p:strVal val="visible"/>
                                      </p:to>
                                    </p:set>
                                    <p:animEffect transition="in" filter="fade">
                                      <p:cBhvr>
                                        <p:cTn id="35" dur="1000"/>
                                        <p:tgtEl>
                                          <p:spTgt spid="11">
                                            <p:txEl>
                                              <p:pRg st="2" end="2"/>
                                            </p:txEl>
                                          </p:spTgt>
                                        </p:tgtEl>
                                      </p:cBhvr>
                                    </p:animEffect>
                                    <p:anim calcmode="lin" valueType="num">
                                      <p:cBhvr>
                                        <p:cTn id="36"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1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1">
                                            <p:txEl>
                                              <p:pRg st="3" end="3"/>
                                            </p:txEl>
                                          </p:spTgt>
                                        </p:tgtEl>
                                        <p:attrNameLst>
                                          <p:attrName>style.visibility</p:attrName>
                                        </p:attrNameLst>
                                      </p:cBhvr>
                                      <p:to>
                                        <p:strVal val="visible"/>
                                      </p:to>
                                    </p:set>
                                    <p:animEffect transition="in" filter="fade">
                                      <p:cBhvr>
                                        <p:cTn id="42" dur="1000"/>
                                        <p:tgtEl>
                                          <p:spTgt spid="11">
                                            <p:txEl>
                                              <p:pRg st="3" end="3"/>
                                            </p:txEl>
                                          </p:spTgt>
                                        </p:tgtEl>
                                      </p:cBhvr>
                                    </p:animEffect>
                                    <p:anim calcmode="lin" valueType="num">
                                      <p:cBhvr>
                                        <p:cTn id="43" dur="1000" fill="hold"/>
                                        <p:tgtEl>
                                          <p:spTgt spid="11">
                                            <p:txEl>
                                              <p:pRg st="3" end="3"/>
                                            </p:txEl>
                                          </p:spTgt>
                                        </p:tgtEl>
                                        <p:attrNameLst>
                                          <p:attrName>ppt_x</p:attrName>
                                        </p:attrNameLst>
                                      </p:cBhvr>
                                      <p:tavLst>
                                        <p:tav tm="0">
                                          <p:val>
                                            <p:strVal val="#ppt_x"/>
                                          </p:val>
                                        </p:tav>
                                        <p:tav tm="100000">
                                          <p:val>
                                            <p:strVal val="#ppt_x"/>
                                          </p:val>
                                        </p:tav>
                                      </p:tavLst>
                                    </p:anim>
                                    <p:anim calcmode="lin" valueType="num">
                                      <p:cBhvr>
                                        <p:cTn id="44" dur="1000" fill="hold"/>
                                        <p:tgtEl>
                                          <p:spTgt spid="1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1">
                                            <p:txEl>
                                              <p:pRg st="4" end="4"/>
                                            </p:txEl>
                                          </p:spTgt>
                                        </p:tgtEl>
                                        <p:attrNameLst>
                                          <p:attrName>style.visibility</p:attrName>
                                        </p:attrNameLst>
                                      </p:cBhvr>
                                      <p:to>
                                        <p:strVal val="visible"/>
                                      </p:to>
                                    </p:set>
                                    <p:animEffect transition="in" filter="fade">
                                      <p:cBhvr>
                                        <p:cTn id="49" dur="1000"/>
                                        <p:tgtEl>
                                          <p:spTgt spid="11">
                                            <p:txEl>
                                              <p:pRg st="4" end="4"/>
                                            </p:txEl>
                                          </p:spTgt>
                                        </p:tgtEl>
                                      </p:cBhvr>
                                    </p:animEffect>
                                    <p:anim calcmode="lin" valueType="num">
                                      <p:cBhvr>
                                        <p:cTn id="50" dur="1000" fill="hold"/>
                                        <p:tgtEl>
                                          <p:spTgt spid="11">
                                            <p:txEl>
                                              <p:pRg st="4" end="4"/>
                                            </p:txEl>
                                          </p:spTgt>
                                        </p:tgtEl>
                                        <p:attrNameLst>
                                          <p:attrName>ppt_x</p:attrName>
                                        </p:attrNameLst>
                                      </p:cBhvr>
                                      <p:tavLst>
                                        <p:tav tm="0">
                                          <p:val>
                                            <p:strVal val="#ppt_x"/>
                                          </p:val>
                                        </p:tav>
                                        <p:tav tm="100000">
                                          <p:val>
                                            <p:strVal val="#ppt_x"/>
                                          </p:val>
                                        </p:tav>
                                      </p:tavLst>
                                    </p:anim>
                                    <p:anim calcmode="lin" valueType="num">
                                      <p:cBhvr>
                                        <p:cTn id="51" dur="1000" fill="hold"/>
                                        <p:tgtEl>
                                          <p:spTgt spid="1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1">
                                            <p:txEl>
                                              <p:pRg st="5" end="5"/>
                                            </p:txEl>
                                          </p:spTgt>
                                        </p:tgtEl>
                                        <p:attrNameLst>
                                          <p:attrName>style.visibility</p:attrName>
                                        </p:attrNameLst>
                                      </p:cBhvr>
                                      <p:to>
                                        <p:strVal val="visible"/>
                                      </p:to>
                                    </p:set>
                                    <p:animEffect transition="in" filter="fade">
                                      <p:cBhvr>
                                        <p:cTn id="56" dur="1000"/>
                                        <p:tgtEl>
                                          <p:spTgt spid="11">
                                            <p:txEl>
                                              <p:pRg st="5" end="5"/>
                                            </p:txEl>
                                          </p:spTgt>
                                        </p:tgtEl>
                                      </p:cBhvr>
                                    </p:animEffect>
                                    <p:anim calcmode="lin" valueType="num">
                                      <p:cBhvr>
                                        <p:cTn id="57" dur="1000" fill="hold"/>
                                        <p:tgtEl>
                                          <p:spTgt spid="11">
                                            <p:txEl>
                                              <p:pRg st="5" end="5"/>
                                            </p:txEl>
                                          </p:spTgt>
                                        </p:tgtEl>
                                        <p:attrNameLst>
                                          <p:attrName>ppt_x</p:attrName>
                                        </p:attrNameLst>
                                      </p:cBhvr>
                                      <p:tavLst>
                                        <p:tav tm="0">
                                          <p:val>
                                            <p:strVal val="#ppt_x"/>
                                          </p:val>
                                        </p:tav>
                                        <p:tav tm="100000">
                                          <p:val>
                                            <p:strVal val="#ppt_x"/>
                                          </p:val>
                                        </p:tav>
                                      </p:tavLst>
                                    </p:anim>
                                    <p:anim calcmode="lin" valueType="num">
                                      <p:cBhvr>
                                        <p:cTn id="58" dur="1000" fill="hold"/>
                                        <p:tgtEl>
                                          <p:spTgt spid="11">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1">
                                            <p:txEl>
                                              <p:pRg st="6" end="6"/>
                                            </p:txEl>
                                          </p:spTgt>
                                        </p:tgtEl>
                                        <p:attrNameLst>
                                          <p:attrName>style.visibility</p:attrName>
                                        </p:attrNameLst>
                                      </p:cBhvr>
                                      <p:to>
                                        <p:strVal val="visible"/>
                                      </p:to>
                                    </p:set>
                                    <p:animEffect transition="in" filter="fade">
                                      <p:cBhvr>
                                        <p:cTn id="63" dur="1000"/>
                                        <p:tgtEl>
                                          <p:spTgt spid="11">
                                            <p:txEl>
                                              <p:pRg st="6" end="6"/>
                                            </p:txEl>
                                          </p:spTgt>
                                        </p:tgtEl>
                                      </p:cBhvr>
                                    </p:animEffect>
                                    <p:anim calcmode="lin" valueType="num">
                                      <p:cBhvr>
                                        <p:cTn id="64" dur="1000" fill="hold"/>
                                        <p:tgtEl>
                                          <p:spTgt spid="11">
                                            <p:txEl>
                                              <p:pRg st="6" end="6"/>
                                            </p:txEl>
                                          </p:spTgt>
                                        </p:tgtEl>
                                        <p:attrNameLst>
                                          <p:attrName>ppt_x</p:attrName>
                                        </p:attrNameLst>
                                      </p:cBhvr>
                                      <p:tavLst>
                                        <p:tav tm="0">
                                          <p:val>
                                            <p:strVal val="#ppt_x"/>
                                          </p:val>
                                        </p:tav>
                                        <p:tav tm="100000">
                                          <p:val>
                                            <p:strVal val="#ppt_x"/>
                                          </p:val>
                                        </p:tav>
                                      </p:tavLst>
                                    </p:anim>
                                    <p:anim calcmode="lin" valueType="num">
                                      <p:cBhvr>
                                        <p:cTn id="65" dur="1000" fill="hold"/>
                                        <p:tgtEl>
                                          <p:spTgt spid="11">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11">
                                            <p:txEl>
                                              <p:pRg st="7" end="7"/>
                                            </p:txEl>
                                          </p:spTgt>
                                        </p:tgtEl>
                                        <p:attrNameLst>
                                          <p:attrName>style.visibility</p:attrName>
                                        </p:attrNameLst>
                                      </p:cBhvr>
                                      <p:to>
                                        <p:strVal val="visible"/>
                                      </p:to>
                                    </p:set>
                                    <p:animEffect transition="in" filter="fade">
                                      <p:cBhvr>
                                        <p:cTn id="70" dur="1000"/>
                                        <p:tgtEl>
                                          <p:spTgt spid="11">
                                            <p:txEl>
                                              <p:pRg st="7" end="7"/>
                                            </p:txEl>
                                          </p:spTgt>
                                        </p:tgtEl>
                                      </p:cBhvr>
                                    </p:animEffect>
                                    <p:anim calcmode="lin" valueType="num">
                                      <p:cBhvr>
                                        <p:cTn id="71" dur="1000" fill="hold"/>
                                        <p:tgtEl>
                                          <p:spTgt spid="11">
                                            <p:txEl>
                                              <p:pRg st="7" end="7"/>
                                            </p:txEl>
                                          </p:spTgt>
                                        </p:tgtEl>
                                        <p:attrNameLst>
                                          <p:attrName>ppt_x</p:attrName>
                                        </p:attrNameLst>
                                      </p:cBhvr>
                                      <p:tavLst>
                                        <p:tav tm="0">
                                          <p:val>
                                            <p:strVal val="#ppt_x"/>
                                          </p:val>
                                        </p:tav>
                                        <p:tav tm="100000">
                                          <p:val>
                                            <p:strVal val="#ppt_x"/>
                                          </p:val>
                                        </p:tav>
                                      </p:tavLst>
                                    </p:anim>
                                    <p:anim calcmode="lin" valueType="num">
                                      <p:cBhvr>
                                        <p:cTn id="72" dur="1000" fill="hold"/>
                                        <p:tgtEl>
                                          <p:spTgt spid="11">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A20E630-2E69-422A-A9F2-8AECF2D25A2C}"/>
              </a:ext>
            </a:extLst>
          </p:cNvPr>
          <p:cNvSpPr/>
          <p:nvPr/>
        </p:nvSpPr>
        <p:spPr>
          <a:xfrm>
            <a:off x="0" y="161717"/>
            <a:ext cx="12192000" cy="4908523"/>
          </a:xfrm>
          <a:prstGeom prst="rect">
            <a:avLst/>
          </a:prstGeom>
        </p:spPr>
        <p:txBody>
          <a:bodyPr wrap="square">
            <a:spAutoFit/>
          </a:bodyPr>
          <a:lstStyle/>
          <a:p>
            <a:pPr marL="571500" indent="-571500" algn="justLow">
              <a:lnSpc>
                <a:spcPct val="150000"/>
              </a:lnSpc>
              <a:spcBef>
                <a:spcPts val="1000"/>
              </a:spcBef>
              <a:buFont typeface="Wingdings" panose="05000000000000000000" pitchFamily="2" charset="2"/>
              <a:buChar char="q"/>
              <a:tabLst>
                <a:tab pos="5311140" algn="r"/>
              </a:tabLst>
            </a:pPr>
            <a:r>
              <a:rPr lang="en-US" sz="4400" b="1" u="sng" dirty="0">
                <a:solidFill>
                  <a:schemeClr val="accent2">
                    <a:lumMod val="40000"/>
                    <a:lumOff val="60000"/>
                  </a:schemeClr>
                </a:solidFill>
                <a:latin typeface="Times New Roman" panose="02020603050405020304" pitchFamily="18" charset="0"/>
                <a:ea typeface="Times New Roman" panose="02020603050405020304" pitchFamily="18" charset="0"/>
              </a:rPr>
              <a:t>Project outlines</a:t>
            </a:r>
            <a:endParaRPr lang="en-US" sz="4400" u="sng" dirty="0">
              <a:solidFill>
                <a:schemeClr val="accent2">
                  <a:lumMod val="40000"/>
                  <a:lumOff val="60000"/>
                </a:schemeClr>
              </a:solidFill>
              <a:latin typeface="Times New Roman" panose="02020603050405020304" pitchFamily="18" charset="0"/>
              <a:ea typeface="Times New Roman" panose="02020603050405020304" pitchFamily="18" charset="0"/>
            </a:endParaRPr>
          </a:p>
          <a:p>
            <a:pPr marL="1028700" indent="-1028700" algn="justLow">
              <a:lnSpc>
                <a:spcPct val="150000"/>
              </a:lnSpc>
            </a:pPr>
            <a:r>
              <a:rPr lang="en-US" sz="2800" b="1" i="1" u="sng" dirty="0">
                <a:solidFill>
                  <a:schemeClr val="accent1">
                    <a:lumMod val="60000"/>
                    <a:lumOff val="40000"/>
                  </a:schemeClr>
                </a:solidFill>
                <a:latin typeface="Times New Roman" panose="02020603050405020304" pitchFamily="18" charset="0"/>
                <a:ea typeface="Times New Roman" panose="02020603050405020304" pitchFamily="18" charset="0"/>
              </a:rPr>
              <a:t>CHAPTER 1</a:t>
            </a:r>
            <a:r>
              <a:rPr lang="en-US" sz="2800" b="1" dirty="0">
                <a:solidFill>
                  <a:schemeClr val="accent1">
                    <a:lumMod val="60000"/>
                    <a:lumOff val="40000"/>
                  </a:schemeClr>
                </a:solidFill>
                <a:latin typeface="Times New Roman" panose="02020603050405020304" pitchFamily="18" charset="0"/>
                <a:ea typeface="Times New Roman" panose="02020603050405020304" pitchFamily="18" charset="0"/>
              </a:rPr>
              <a:t>   </a:t>
            </a:r>
            <a:r>
              <a:rPr lang="en-US" sz="2800" b="1" dirty="0">
                <a:latin typeface="Times New Roman" panose="02020603050405020304" pitchFamily="18" charset="0"/>
                <a:ea typeface="Times New Roman" panose="02020603050405020304" pitchFamily="18" charset="0"/>
              </a:rPr>
              <a:t>Introduction</a:t>
            </a:r>
          </a:p>
          <a:p>
            <a:pPr marL="1028700" indent="-1028700" algn="justLow">
              <a:lnSpc>
                <a:spcPct val="150000"/>
              </a:lnSpc>
            </a:pPr>
            <a:r>
              <a:rPr lang="en-US" sz="2800" b="1" i="1" u="sng" dirty="0">
                <a:solidFill>
                  <a:schemeClr val="accent1">
                    <a:lumMod val="60000"/>
                    <a:lumOff val="40000"/>
                  </a:schemeClr>
                </a:solidFill>
                <a:latin typeface="Times New Roman" panose="02020603050405020304" pitchFamily="18" charset="0"/>
                <a:ea typeface="Times New Roman" panose="02020603050405020304" pitchFamily="18" charset="0"/>
              </a:rPr>
              <a:t>CHAPTER 2</a:t>
            </a:r>
            <a:r>
              <a:rPr lang="en-US" sz="2800" b="1" dirty="0">
                <a:solidFill>
                  <a:schemeClr val="accent1">
                    <a:lumMod val="60000"/>
                    <a:lumOff val="40000"/>
                  </a:schemeClr>
                </a:solidFill>
                <a:latin typeface="Times New Roman" panose="02020603050405020304" pitchFamily="18" charset="0"/>
                <a:ea typeface="Times New Roman" panose="02020603050405020304" pitchFamily="18" charset="0"/>
              </a:rPr>
              <a:t>   </a:t>
            </a:r>
            <a:r>
              <a:rPr lang="en-US" sz="2800" b="1" dirty="0">
                <a:latin typeface="Times New Roman" panose="02020603050405020304" pitchFamily="18" charset="0"/>
                <a:ea typeface="Times New Roman" panose="02020603050405020304" pitchFamily="18" charset="0"/>
              </a:rPr>
              <a:t>Distributed Generations and Capacitors Technologies</a:t>
            </a:r>
          </a:p>
          <a:p>
            <a:pPr marL="1028700" indent="-1028700" algn="justLow">
              <a:lnSpc>
                <a:spcPct val="150000"/>
              </a:lnSpc>
            </a:pPr>
            <a:r>
              <a:rPr lang="en-US" sz="2800" b="1" i="1" u="sng" dirty="0">
                <a:solidFill>
                  <a:schemeClr val="accent1">
                    <a:lumMod val="60000"/>
                    <a:lumOff val="40000"/>
                  </a:schemeClr>
                </a:solidFill>
                <a:latin typeface="Times New Roman" panose="02020603050405020304" pitchFamily="18" charset="0"/>
                <a:ea typeface="Times New Roman" panose="02020603050405020304" pitchFamily="18" charset="0"/>
              </a:rPr>
              <a:t>CHAPTER 3</a:t>
            </a:r>
            <a:r>
              <a:rPr lang="en-US" sz="2800" b="1" dirty="0">
                <a:solidFill>
                  <a:schemeClr val="accent1">
                    <a:lumMod val="60000"/>
                    <a:lumOff val="40000"/>
                  </a:schemeClr>
                </a:solidFill>
                <a:latin typeface="Times New Roman" panose="02020603050405020304" pitchFamily="18" charset="0"/>
                <a:ea typeface="Times New Roman" panose="02020603050405020304" pitchFamily="18" charset="0"/>
              </a:rPr>
              <a:t>   </a:t>
            </a:r>
            <a:r>
              <a:rPr lang="en-US" sz="2800" b="1" dirty="0">
                <a:latin typeface="Times New Roman" panose="02020603050405020304" pitchFamily="18" charset="0"/>
                <a:ea typeface="Times New Roman" panose="02020603050405020304" pitchFamily="18" charset="0"/>
              </a:rPr>
              <a:t>Problem Formulation</a:t>
            </a:r>
          </a:p>
          <a:p>
            <a:pPr marL="1029970" indent="-1029970" algn="justLow">
              <a:lnSpc>
                <a:spcPct val="150000"/>
              </a:lnSpc>
            </a:pPr>
            <a:r>
              <a:rPr lang="en-US" sz="2800" b="1" i="1" u="sng" dirty="0">
                <a:solidFill>
                  <a:schemeClr val="accent1">
                    <a:lumMod val="60000"/>
                    <a:lumOff val="40000"/>
                  </a:schemeClr>
                </a:solidFill>
                <a:latin typeface="Times New Roman" panose="02020603050405020304" pitchFamily="18" charset="0"/>
                <a:ea typeface="Times New Roman" panose="02020603050405020304" pitchFamily="18" charset="0"/>
              </a:rPr>
              <a:t>CHAPTER 4</a:t>
            </a:r>
            <a:r>
              <a:rPr lang="en-US" sz="2800" b="1" dirty="0">
                <a:solidFill>
                  <a:schemeClr val="accent1">
                    <a:lumMod val="60000"/>
                    <a:lumOff val="40000"/>
                  </a:schemeClr>
                </a:solidFill>
                <a:latin typeface="Times New Roman" panose="02020603050405020304" pitchFamily="18" charset="0"/>
                <a:ea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Archimedes Optimization Algorithm</a:t>
            </a:r>
          </a:p>
          <a:p>
            <a:pPr marL="1028700" indent="-1028700" algn="justLow">
              <a:lnSpc>
                <a:spcPct val="150000"/>
              </a:lnSpc>
            </a:pPr>
            <a:r>
              <a:rPr lang="en-US" sz="2800" b="1" i="1" u="sng" dirty="0">
                <a:solidFill>
                  <a:schemeClr val="accent1">
                    <a:lumMod val="60000"/>
                    <a:lumOff val="40000"/>
                  </a:schemeClr>
                </a:solidFill>
                <a:latin typeface="Times New Roman" panose="02020603050405020304" pitchFamily="18" charset="0"/>
                <a:ea typeface="Times New Roman" panose="02020603050405020304" pitchFamily="18" charset="0"/>
              </a:rPr>
              <a:t>CHAPTER 5  </a:t>
            </a:r>
            <a:r>
              <a:rPr lang="en-US" sz="2800" b="1" dirty="0">
                <a:latin typeface="Times New Roman" panose="02020603050405020304" pitchFamily="18" charset="0"/>
                <a:ea typeface="Times New Roman" panose="02020603050405020304" pitchFamily="18" charset="0"/>
              </a:rPr>
              <a:t>Applications and Results</a:t>
            </a:r>
            <a:endParaRPr lang="en-US" sz="2800" b="1" i="1" u="sng" dirty="0">
              <a:solidFill>
                <a:schemeClr val="accent1">
                  <a:lumMod val="60000"/>
                  <a:lumOff val="40000"/>
                </a:schemeClr>
              </a:solidFill>
              <a:latin typeface="Times New Roman" panose="02020603050405020304" pitchFamily="18" charset="0"/>
              <a:ea typeface="Times New Roman" panose="02020603050405020304" pitchFamily="18" charset="0"/>
            </a:endParaRPr>
          </a:p>
          <a:p>
            <a:pPr marL="1028700" indent="-1028700" algn="justLow">
              <a:lnSpc>
                <a:spcPct val="150000"/>
              </a:lnSpc>
            </a:pPr>
            <a:r>
              <a:rPr lang="en-US" sz="2800" b="1" i="1" u="sng" dirty="0">
                <a:solidFill>
                  <a:schemeClr val="accent1">
                    <a:lumMod val="60000"/>
                    <a:lumOff val="40000"/>
                  </a:schemeClr>
                </a:solidFill>
                <a:latin typeface="Times New Roman" panose="02020603050405020304" pitchFamily="18" charset="0"/>
                <a:ea typeface="Times New Roman" panose="02020603050405020304" pitchFamily="18" charset="0"/>
              </a:rPr>
              <a:t>CHAPTER 6  </a:t>
            </a:r>
            <a:r>
              <a:rPr lang="en-US" sz="2800" b="1" dirty="0">
                <a:latin typeface="Times New Roman" panose="02020603050405020304" pitchFamily="18" charset="0"/>
                <a:ea typeface="Times New Roman" panose="02020603050405020304" pitchFamily="18" charset="0"/>
              </a:rPr>
              <a:t>Conclusions</a:t>
            </a:r>
          </a:p>
        </p:txBody>
      </p:sp>
    </p:spTree>
    <p:extLst>
      <p:ext uri="{BB962C8B-B14F-4D97-AF65-F5344CB8AC3E}">
        <p14:creationId xmlns:p14="http://schemas.microsoft.com/office/powerpoint/2010/main" val="1397187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 calcmode="lin" valueType="num">
                                      <p:cBhvr additive="base">
                                        <p:cTn id="14"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 calcmode="lin" valueType="num">
                                      <p:cBhvr additive="base">
                                        <p:cTn id="20"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anim calcmode="lin" valueType="num">
                                      <p:cBhvr additive="base">
                                        <p:cTn id="26"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 calcmode="lin" valueType="num">
                                      <p:cBhvr additive="base">
                                        <p:cTn id="32"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4">
                                            <p:txEl>
                                              <p:pRg st="5" end="5"/>
                                            </p:txEl>
                                          </p:spTgt>
                                        </p:tgtEl>
                                        <p:attrNameLst>
                                          <p:attrName>style.visibility</p:attrName>
                                        </p:attrNameLst>
                                      </p:cBhvr>
                                      <p:to>
                                        <p:strVal val="visible"/>
                                      </p:to>
                                    </p:set>
                                    <p:anim calcmode="lin" valueType="num">
                                      <p:cBhvr additive="base">
                                        <p:cTn id="38"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4">
                                            <p:txEl>
                                              <p:pRg st="6" end="6"/>
                                            </p:txEl>
                                          </p:spTgt>
                                        </p:tgtEl>
                                        <p:attrNameLst>
                                          <p:attrName>style.visibility</p:attrName>
                                        </p:attrNameLst>
                                      </p:cBhvr>
                                      <p:to>
                                        <p:strVal val="visible"/>
                                      </p:to>
                                    </p:set>
                                    <p:anim calcmode="lin" valueType="num">
                                      <p:cBhvr additive="base">
                                        <p:cTn id="44"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30429"/>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Total power loss minimization for IEEE-34 system (case 1)</a:t>
            </a:r>
          </a:p>
        </p:txBody>
      </p:sp>
      <p:graphicFrame>
        <p:nvGraphicFramePr>
          <p:cNvPr id="8" name="Table 7">
            <a:extLst>
              <a:ext uri="{FF2B5EF4-FFF2-40B4-BE49-F238E27FC236}">
                <a16:creationId xmlns:a16="http://schemas.microsoft.com/office/drawing/2014/main" id="{3D203D30-1010-8E0A-76D0-6D81F3F7BC73}"/>
              </a:ext>
            </a:extLst>
          </p:cNvPr>
          <p:cNvGraphicFramePr>
            <a:graphicFrameLocks noGrp="1"/>
          </p:cNvGraphicFramePr>
          <p:nvPr>
            <p:extLst>
              <p:ext uri="{D42A27DB-BD31-4B8C-83A1-F6EECF244321}">
                <p14:modId xmlns:p14="http://schemas.microsoft.com/office/powerpoint/2010/main" val="2975247"/>
              </p:ext>
            </p:extLst>
          </p:nvPr>
        </p:nvGraphicFramePr>
        <p:xfrm>
          <a:off x="1066800" y="1211581"/>
          <a:ext cx="9143719" cy="5506193"/>
        </p:xfrm>
        <a:graphic>
          <a:graphicData uri="http://schemas.openxmlformats.org/drawingml/2006/table">
            <a:tbl>
              <a:tblPr firstRow="1" firstCol="1" bandRow="1">
                <a:tableStyleId>{5C22544A-7EE6-4342-B048-85BDC9FD1C3A}</a:tableStyleId>
              </a:tblPr>
              <a:tblGrid>
                <a:gridCol w="1835717">
                  <a:extLst>
                    <a:ext uri="{9D8B030D-6E8A-4147-A177-3AD203B41FA5}">
                      <a16:colId xmlns:a16="http://schemas.microsoft.com/office/drawing/2014/main" val="2442168765"/>
                    </a:ext>
                  </a:extLst>
                </a:gridCol>
                <a:gridCol w="1005840">
                  <a:extLst>
                    <a:ext uri="{9D8B030D-6E8A-4147-A177-3AD203B41FA5}">
                      <a16:colId xmlns:a16="http://schemas.microsoft.com/office/drawing/2014/main" val="1764890969"/>
                    </a:ext>
                  </a:extLst>
                </a:gridCol>
                <a:gridCol w="662352">
                  <a:extLst>
                    <a:ext uri="{9D8B030D-6E8A-4147-A177-3AD203B41FA5}">
                      <a16:colId xmlns:a16="http://schemas.microsoft.com/office/drawing/2014/main" val="388285768"/>
                    </a:ext>
                  </a:extLst>
                </a:gridCol>
                <a:gridCol w="662352">
                  <a:extLst>
                    <a:ext uri="{9D8B030D-6E8A-4147-A177-3AD203B41FA5}">
                      <a16:colId xmlns:a16="http://schemas.microsoft.com/office/drawing/2014/main" val="1645878032"/>
                    </a:ext>
                  </a:extLst>
                </a:gridCol>
                <a:gridCol w="662352">
                  <a:extLst>
                    <a:ext uri="{9D8B030D-6E8A-4147-A177-3AD203B41FA5}">
                      <a16:colId xmlns:a16="http://schemas.microsoft.com/office/drawing/2014/main" val="3427215222"/>
                    </a:ext>
                  </a:extLst>
                </a:gridCol>
                <a:gridCol w="662352">
                  <a:extLst>
                    <a:ext uri="{9D8B030D-6E8A-4147-A177-3AD203B41FA5}">
                      <a16:colId xmlns:a16="http://schemas.microsoft.com/office/drawing/2014/main" val="1095067185"/>
                    </a:ext>
                  </a:extLst>
                </a:gridCol>
                <a:gridCol w="662352">
                  <a:extLst>
                    <a:ext uri="{9D8B030D-6E8A-4147-A177-3AD203B41FA5}">
                      <a16:colId xmlns:a16="http://schemas.microsoft.com/office/drawing/2014/main" val="1824290670"/>
                    </a:ext>
                  </a:extLst>
                </a:gridCol>
                <a:gridCol w="662352">
                  <a:extLst>
                    <a:ext uri="{9D8B030D-6E8A-4147-A177-3AD203B41FA5}">
                      <a16:colId xmlns:a16="http://schemas.microsoft.com/office/drawing/2014/main" val="1402129319"/>
                    </a:ext>
                  </a:extLst>
                </a:gridCol>
                <a:gridCol w="529697">
                  <a:extLst>
                    <a:ext uri="{9D8B030D-6E8A-4147-A177-3AD203B41FA5}">
                      <a16:colId xmlns:a16="http://schemas.microsoft.com/office/drawing/2014/main" val="2468731178"/>
                    </a:ext>
                  </a:extLst>
                </a:gridCol>
                <a:gridCol w="529697">
                  <a:extLst>
                    <a:ext uri="{9D8B030D-6E8A-4147-A177-3AD203B41FA5}">
                      <a16:colId xmlns:a16="http://schemas.microsoft.com/office/drawing/2014/main" val="1533936907"/>
                    </a:ext>
                  </a:extLst>
                </a:gridCol>
                <a:gridCol w="634328">
                  <a:extLst>
                    <a:ext uri="{9D8B030D-6E8A-4147-A177-3AD203B41FA5}">
                      <a16:colId xmlns:a16="http://schemas.microsoft.com/office/drawing/2014/main" val="3727320073"/>
                    </a:ext>
                  </a:extLst>
                </a:gridCol>
                <a:gridCol w="634328">
                  <a:extLst>
                    <a:ext uri="{9D8B030D-6E8A-4147-A177-3AD203B41FA5}">
                      <a16:colId xmlns:a16="http://schemas.microsoft.com/office/drawing/2014/main" val="3382279444"/>
                    </a:ext>
                  </a:extLst>
                </a:gridCol>
              </a:tblGrid>
              <a:tr h="261959">
                <a:tc rowSpan="2">
                  <a:txBody>
                    <a:bodyPr/>
                    <a:lstStyle/>
                    <a:p>
                      <a:pPr marL="0" marR="0" algn="ctr">
                        <a:lnSpc>
                          <a:spcPct val="150000"/>
                        </a:lnSpc>
                        <a:spcBef>
                          <a:spcPts val="0"/>
                        </a:spcBef>
                        <a:spcAft>
                          <a:spcPts val="0"/>
                        </a:spcAft>
                      </a:pPr>
                      <a:r>
                        <a:rPr lang="en-US" sz="1400" dirty="0">
                          <a:effectLst/>
                        </a:rPr>
                        <a:t>Items</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rowSpan="2">
                  <a:txBody>
                    <a:bodyPr/>
                    <a:lstStyle/>
                    <a:p>
                      <a:pPr marL="0" marR="0" algn="ctr">
                        <a:lnSpc>
                          <a:spcPct val="150000"/>
                        </a:lnSpc>
                        <a:spcBef>
                          <a:spcPts val="0"/>
                        </a:spcBef>
                        <a:spcAft>
                          <a:spcPts val="0"/>
                        </a:spcAft>
                      </a:pPr>
                      <a:r>
                        <a:rPr lang="en-US" sz="1400" dirty="0">
                          <a:effectLst/>
                        </a:rPr>
                        <a:t>Un-compensated </a:t>
                      </a:r>
                    </a:p>
                    <a:p>
                      <a:pPr marL="0" marR="0" algn="ctr">
                        <a:lnSpc>
                          <a:spcPct val="150000"/>
                        </a:lnSpc>
                        <a:spcBef>
                          <a:spcPts val="0"/>
                        </a:spcBef>
                        <a:spcAft>
                          <a:spcPts val="0"/>
                        </a:spcAft>
                      </a:pPr>
                      <a:r>
                        <a:rPr lang="en-US" sz="1400" dirty="0">
                          <a:effectLst/>
                        </a:rPr>
                        <a:t>(Case 0)</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gridSpan="10">
                  <a:txBody>
                    <a:bodyPr/>
                    <a:lstStyle/>
                    <a:p>
                      <a:pPr marL="0" marR="0" algn="ctr">
                        <a:lnSpc>
                          <a:spcPct val="150000"/>
                        </a:lnSpc>
                        <a:spcBef>
                          <a:spcPts val="0"/>
                        </a:spcBef>
                        <a:spcAft>
                          <a:spcPts val="0"/>
                        </a:spcAft>
                      </a:pPr>
                      <a:r>
                        <a:rPr lang="en-US" sz="1400" dirty="0">
                          <a:effectLst/>
                        </a:rPr>
                        <a:t>Compensated (Case </a:t>
                      </a:r>
                      <a:r>
                        <a:rPr lang="ar-SA" sz="1400" dirty="0">
                          <a:effectLst/>
                        </a:rPr>
                        <a:t>1</a:t>
                      </a:r>
                      <a:r>
                        <a:rPr lang="en-US" sz="1400" dirty="0">
                          <a:effectLst/>
                        </a:rPr>
                        <a:t>)</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14451860"/>
                  </a:ext>
                </a:extLst>
              </a:tr>
              <a:tr h="842241">
                <a:tc vMerge="1">
                  <a:txBody>
                    <a:bodyPr/>
                    <a:lstStyle/>
                    <a:p>
                      <a:endParaRPr lang="en-US"/>
                    </a:p>
                  </a:txBody>
                  <a:tcPr/>
                </a:tc>
                <a:tc vMerge="1">
                  <a:txBody>
                    <a:bodyPr/>
                    <a:lstStyle/>
                    <a:p>
                      <a:endParaRPr lang="en-US"/>
                    </a:p>
                  </a:txBody>
                  <a:tcPr/>
                </a:tc>
                <a:tc gridSpan="2">
                  <a:txBody>
                    <a:bodyPr/>
                    <a:lstStyle/>
                    <a:p>
                      <a:pPr marL="0" marR="0" algn="ctr">
                        <a:lnSpc>
                          <a:spcPct val="150000"/>
                        </a:lnSpc>
                        <a:spcBef>
                          <a:spcPts val="0"/>
                        </a:spcBef>
                        <a:spcAft>
                          <a:spcPts val="0"/>
                        </a:spcAft>
                      </a:pPr>
                      <a:r>
                        <a:rPr lang="en-US" sz="1400" dirty="0">
                          <a:effectLst/>
                        </a:rPr>
                        <a:t>DPS [10]</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dirty="0">
                          <a:effectLst/>
                        </a:rPr>
                        <a:t>Analytical Method [11]</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dirty="0">
                          <a:effectLst/>
                        </a:rPr>
                        <a:t>MBFO</a:t>
                      </a:r>
                    </a:p>
                    <a:p>
                      <a:pPr marL="0" marR="0" algn="ctr">
                        <a:lnSpc>
                          <a:spcPct val="150000"/>
                        </a:lnSpc>
                        <a:spcBef>
                          <a:spcPts val="0"/>
                        </a:spcBef>
                        <a:spcAft>
                          <a:spcPts val="0"/>
                        </a:spcAft>
                      </a:pPr>
                      <a:r>
                        <a:rPr lang="en-US" sz="1400" dirty="0">
                          <a:effectLst/>
                        </a:rPr>
                        <a:t>[12]</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a:effectLst/>
                        </a:rPr>
                        <a:t>GA [13]</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a:effectLst/>
                        </a:rPr>
                        <a:t>Proposed procedure</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extLst>
                  <a:ext uri="{0D108BD9-81ED-4DB2-BD59-A6C34878D82A}">
                    <a16:rowId xmlns:a16="http://schemas.microsoft.com/office/drawing/2014/main" val="3737813370"/>
                  </a:ext>
                </a:extLst>
              </a:tr>
              <a:tr h="182880">
                <a:tc rowSpan="6">
                  <a:txBody>
                    <a:bodyPr/>
                    <a:lstStyle/>
                    <a:p>
                      <a:pPr marL="0" marR="0" algn="ctr">
                        <a:lnSpc>
                          <a:spcPct val="150000"/>
                        </a:lnSpc>
                        <a:spcBef>
                          <a:spcPts val="0"/>
                        </a:spcBef>
                        <a:spcAft>
                          <a:spcPts val="0"/>
                        </a:spcAft>
                      </a:pPr>
                      <a:r>
                        <a:rPr lang="en-US" sz="1400" dirty="0">
                          <a:effectLst/>
                        </a:rPr>
                        <a:t>Optimal locations and sizes of DGs (kW) </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rowSpan="6">
                  <a:txBody>
                    <a:bodyPr/>
                    <a:lstStyle/>
                    <a:p>
                      <a:pPr marL="0" marR="0" algn="ctr">
                        <a:lnSpc>
                          <a:spcPct val="150000"/>
                        </a:lnSpc>
                        <a:spcBef>
                          <a:spcPts val="0"/>
                        </a:spcBef>
                        <a:spcAft>
                          <a:spcPts val="0"/>
                        </a:spcAft>
                      </a:pPr>
                      <a:r>
                        <a:rPr lang="en-US" sz="1400" dirty="0">
                          <a:effectLst/>
                        </a:rPr>
                        <a:t>-</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dirty="0">
                          <a:effectLst/>
                        </a:rPr>
                        <a:t>27</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2500</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dirty="0">
                          <a:effectLst/>
                        </a:rPr>
                        <a:t>21</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2884.8</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21</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2951.7</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dirty="0">
                          <a:effectLst/>
                        </a:rPr>
                        <a:t>4</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500</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ar-SA" sz="1400">
                          <a:effectLst/>
                        </a:rPr>
                        <a:t>23</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ar-SA" sz="1400">
                          <a:effectLst/>
                        </a:rPr>
                        <a:t>1847.5</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extLst>
                  <a:ext uri="{0D108BD9-81ED-4DB2-BD59-A6C34878D82A}">
                    <a16:rowId xmlns:a16="http://schemas.microsoft.com/office/drawing/2014/main" val="607298471"/>
                  </a:ext>
                </a:extLst>
              </a:tr>
              <a:tr h="182880">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dirty="0">
                          <a:effectLst/>
                        </a:rPr>
                        <a:t>-</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dirty="0">
                          <a:effectLst/>
                        </a:rPr>
                        <a:t>-</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dirty="0">
                          <a:effectLst/>
                        </a:rPr>
                        <a:t>-</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7</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500</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ar-SA" sz="1400">
                          <a:effectLst/>
                        </a:rPr>
                        <a:t>31</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ar-SA" sz="1400">
                          <a:effectLst/>
                        </a:rPr>
                        <a:t>1152.5</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extLst>
                  <a:ext uri="{0D108BD9-81ED-4DB2-BD59-A6C34878D82A}">
                    <a16:rowId xmlns:a16="http://schemas.microsoft.com/office/drawing/2014/main" val="562428880"/>
                  </a:ext>
                </a:extLst>
              </a:tr>
              <a:tr h="182880">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dirty="0">
                          <a:effectLst/>
                        </a:rPr>
                        <a:t>-</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dirty="0">
                          <a:effectLst/>
                        </a:rPr>
                        <a:t>17</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500</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extLst>
                  <a:ext uri="{0D108BD9-81ED-4DB2-BD59-A6C34878D82A}">
                    <a16:rowId xmlns:a16="http://schemas.microsoft.com/office/drawing/2014/main" val="1808845595"/>
                  </a:ext>
                </a:extLst>
              </a:tr>
              <a:tr h="182880">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dirty="0">
                          <a:effectLst/>
                        </a:rPr>
                        <a:t>-</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dirty="0">
                          <a:effectLst/>
                        </a:rPr>
                        <a:t>-</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21</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500</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extLst>
                  <a:ext uri="{0D108BD9-81ED-4DB2-BD59-A6C34878D82A}">
                    <a16:rowId xmlns:a16="http://schemas.microsoft.com/office/drawing/2014/main" val="1816583483"/>
                  </a:ext>
                </a:extLst>
              </a:tr>
              <a:tr h="182880">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dirty="0">
                          <a:effectLst/>
                        </a:rPr>
                        <a:t>-</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dirty="0">
                          <a:effectLst/>
                        </a:rPr>
                        <a:t>-</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25</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500</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extLst>
                  <a:ext uri="{0D108BD9-81ED-4DB2-BD59-A6C34878D82A}">
                    <a16:rowId xmlns:a16="http://schemas.microsoft.com/office/drawing/2014/main" val="1588952585"/>
                  </a:ext>
                </a:extLst>
              </a:tr>
              <a:tr h="182880">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dirty="0">
                          <a:effectLst/>
                        </a:rPr>
                        <a:t>-</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dirty="0">
                          <a:effectLst/>
                        </a:rPr>
                        <a:t>-</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28</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500</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extLst>
                  <a:ext uri="{0D108BD9-81ED-4DB2-BD59-A6C34878D82A}">
                    <a16:rowId xmlns:a16="http://schemas.microsoft.com/office/drawing/2014/main" val="3984307383"/>
                  </a:ext>
                </a:extLst>
              </a:tr>
              <a:tr h="262719">
                <a:tc>
                  <a:txBody>
                    <a:bodyPr/>
                    <a:lstStyle/>
                    <a:p>
                      <a:pPr marL="0" marR="0" algn="ctr">
                        <a:lnSpc>
                          <a:spcPct val="150000"/>
                        </a:lnSpc>
                        <a:spcBef>
                          <a:spcPts val="0"/>
                        </a:spcBef>
                        <a:spcAft>
                          <a:spcPts val="0"/>
                        </a:spcAft>
                      </a:pPr>
                      <a:r>
                        <a:rPr lang="en-US" sz="1400">
                          <a:effectLst/>
                        </a:rPr>
                        <a:t>Total size</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gridSpan="2">
                  <a:txBody>
                    <a:bodyPr/>
                    <a:lstStyle/>
                    <a:p>
                      <a:pPr marL="0" marR="0" algn="ctr">
                        <a:lnSpc>
                          <a:spcPct val="150000"/>
                        </a:lnSpc>
                        <a:spcBef>
                          <a:spcPts val="0"/>
                        </a:spcBef>
                        <a:spcAft>
                          <a:spcPts val="0"/>
                        </a:spcAft>
                      </a:pPr>
                      <a:r>
                        <a:rPr lang="en-US" sz="1400">
                          <a:effectLst/>
                        </a:rPr>
                        <a:t>2500</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dirty="0">
                          <a:effectLst/>
                        </a:rPr>
                        <a:t>2884.8</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a:effectLst/>
                        </a:rPr>
                        <a:t>2951.7</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a:effectLst/>
                        </a:rPr>
                        <a:t>3000</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ar-SA" sz="1400">
                          <a:effectLst/>
                        </a:rPr>
                        <a:t>3000</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extLst>
                  <a:ext uri="{0D108BD9-81ED-4DB2-BD59-A6C34878D82A}">
                    <a16:rowId xmlns:a16="http://schemas.microsoft.com/office/drawing/2014/main" val="1159714509"/>
                  </a:ext>
                </a:extLst>
              </a:tr>
              <a:tr h="262719">
                <a:tc>
                  <a:txBody>
                    <a:bodyPr/>
                    <a:lstStyle/>
                    <a:p>
                      <a:pPr marL="0" marR="0" algn="ctr">
                        <a:lnSpc>
                          <a:spcPct val="150000"/>
                        </a:lnSpc>
                        <a:spcBef>
                          <a:spcPts val="0"/>
                        </a:spcBef>
                        <a:spcAft>
                          <a:spcPts val="0"/>
                        </a:spcAft>
                      </a:pPr>
                      <a:r>
                        <a:rPr lang="en-US" sz="1400" b="1" dirty="0">
                          <a:solidFill>
                            <a:schemeClr val="accent5"/>
                          </a:solidFill>
                          <a:effectLst/>
                        </a:rPr>
                        <a:t>Total losses (kW)  </a:t>
                      </a:r>
                      <a:endParaRPr lang="en-US" sz="1400" b="1"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b="1" dirty="0">
                          <a:solidFill>
                            <a:schemeClr val="accent5"/>
                          </a:solidFill>
                          <a:effectLst/>
                        </a:rPr>
                        <a:t>221.752</a:t>
                      </a:r>
                      <a:endParaRPr lang="en-US" sz="1400" b="1"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gridSpan="2">
                  <a:txBody>
                    <a:bodyPr/>
                    <a:lstStyle/>
                    <a:p>
                      <a:pPr marL="0" marR="0" algn="ctr">
                        <a:lnSpc>
                          <a:spcPct val="150000"/>
                        </a:lnSpc>
                        <a:spcBef>
                          <a:spcPts val="0"/>
                        </a:spcBef>
                        <a:spcAft>
                          <a:spcPts val="0"/>
                        </a:spcAft>
                      </a:pPr>
                      <a:r>
                        <a:rPr lang="en-US" sz="1400" b="1" dirty="0">
                          <a:solidFill>
                            <a:schemeClr val="accent5"/>
                          </a:solidFill>
                          <a:effectLst/>
                        </a:rPr>
                        <a:t>118.8</a:t>
                      </a:r>
                      <a:endParaRPr lang="en-US" sz="1400" b="1"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b="1" dirty="0">
                          <a:solidFill>
                            <a:schemeClr val="accent5"/>
                          </a:solidFill>
                          <a:effectLst/>
                        </a:rPr>
                        <a:t>93.838</a:t>
                      </a:r>
                      <a:endParaRPr lang="en-US" sz="1400" b="1"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b="1" dirty="0">
                          <a:solidFill>
                            <a:schemeClr val="accent5"/>
                          </a:solidFill>
                          <a:effectLst/>
                        </a:rPr>
                        <a:t>93.751</a:t>
                      </a:r>
                      <a:endParaRPr lang="en-US" sz="1400" b="1"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b="1" dirty="0">
                          <a:solidFill>
                            <a:schemeClr val="accent5"/>
                          </a:solidFill>
                          <a:effectLst/>
                        </a:rPr>
                        <a:t>83.84</a:t>
                      </a:r>
                      <a:endParaRPr lang="en-US" sz="1400" b="1"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ar-SA" sz="1400" b="1" dirty="0">
                          <a:solidFill>
                            <a:schemeClr val="accent5"/>
                          </a:solidFill>
                          <a:effectLst/>
                        </a:rPr>
                        <a:t>74.416</a:t>
                      </a:r>
                      <a:endParaRPr lang="en-US" sz="1400" b="1"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extLst>
                  <a:ext uri="{0D108BD9-81ED-4DB2-BD59-A6C34878D82A}">
                    <a16:rowId xmlns:a16="http://schemas.microsoft.com/office/drawing/2014/main" val="3100373262"/>
                  </a:ext>
                </a:extLst>
              </a:tr>
              <a:tr h="262719">
                <a:tc>
                  <a:txBody>
                    <a:bodyPr/>
                    <a:lstStyle/>
                    <a:p>
                      <a:pPr marL="0" marR="0" algn="ctr">
                        <a:lnSpc>
                          <a:spcPct val="150000"/>
                        </a:lnSpc>
                        <a:spcBef>
                          <a:spcPts val="0"/>
                        </a:spcBef>
                        <a:spcAft>
                          <a:spcPts val="0"/>
                        </a:spcAft>
                      </a:pPr>
                      <a:r>
                        <a:rPr lang="en-US" sz="1400">
                          <a:effectLst/>
                        </a:rPr>
                        <a:t>TVD</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dirty="0">
                          <a:effectLst/>
                        </a:rPr>
                        <a:t>0.0483</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gridSpan="2">
                  <a:txBody>
                    <a:bodyPr/>
                    <a:lstStyle/>
                    <a:p>
                      <a:pPr marL="0" marR="0" algn="ctr">
                        <a:lnSpc>
                          <a:spcPct val="150000"/>
                        </a:lnSpc>
                        <a:spcBef>
                          <a:spcPts val="0"/>
                        </a:spcBef>
                        <a:spcAft>
                          <a:spcPts val="0"/>
                        </a:spcAft>
                      </a:pPr>
                      <a:r>
                        <a:rPr lang="en-US" sz="1400">
                          <a:effectLst/>
                        </a:rPr>
                        <a:t>0.0086</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dirty="0">
                          <a:effectLst/>
                        </a:rPr>
                        <a:t>0.0079</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a:effectLst/>
                        </a:rPr>
                        <a:t>0.0074</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a:effectLst/>
                        </a:rPr>
                        <a:t>0.0108</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a:effectLst/>
                        </a:rPr>
                        <a:t>0.0046</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extLst>
                  <a:ext uri="{0D108BD9-81ED-4DB2-BD59-A6C34878D82A}">
                    <a16:rowId xmlns:a16="http://schemas.microsoft.com/office/drawing/2014/main" val="4233032660"/>
                  </a:ext>
                </a:extLst>
              </a:tr>
              <a:tr h="561389">
                <a:tc>
                  <a:txBody>
                    <a:bodyPr/>
                    <a:lstStyle/>
                    <a:p>
                      <a:pPr marL="0" marR="0" algn="ctr">
                        <a:lnSpc>
                          <a:spcPct val="150000"/>
                        </a:lnSpc>
                        <a:spcBef>
                          <a:spcPts val="0"/>
                        </a:spcBef>
                        <a:spcAft>
                          <a:spcPts val="0"/>
                        </a:spcAft>
                      </a:pPr>
                      <a:r>
                        <a:rPr lang="en-US" sz="1400" dirty="0">
                          <a:effectLst/>
                        </a:rPr>
                        <a:t>Minimum bus voltage(</a:t>
                      </a:r>
                      <a:r>
                        <a:rPr lang="en-US" sz="1400" dirty="0" err="1">
                          <a:effectLst/>
                        </a:rPr>
                        <a:t>p.u</a:t>
                      </a:r>
                      <a:r>
                        <a:rPr lang="en-US" sz="1400" dirty="0">
                          <a:effectLst/>
                        </a:rPr>
                        <a:t>.)</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0.9417 (#27)</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gridSpan="2">
                  <a:txBody>
                    <a:bodyPr/>
                    <a:lstStyle/>
                    <a:p>
                      <a:pPr marL="0" marR="0" algn="ctr">
                        <a:lnSpc>
                          <a:spcPct val="150000"/>
                        </a:lnSpc>
                        <a:spcBef>
                          <a:spcPts val="0"/>
                        </a:spcBef>
                        <a:spcAft>
                          <a:spcPts val="0"/>
                        </a:spcAft>
                      </a:pPr>
                      <a:r>
                        <a:rPr lang="en-US" sz="1400">
                          <a:effectLst/>
                        </a:rPr>
                        <a:t>0.9750 (#34)</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dirty="0">
                          <a:effectLst/>
                        </a:rPr>
                        <a:t>0.9773 (#34)</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dirty="0">
                          <a:effectLst/>
                        </a:rPr>
                        <a:t>0.9777 (#34)</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a:effectLst/>
                        </a:rPr>
                        <a:t>0.9723 (#27)</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a:effectLst/>
                        </a:rPr>
                        <a:t> 0.9832 (#27)</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extLst>
                  <a:ext uri="{0D108BD9-81ED-4DB2-BD59-A6C34878D82A}">
                    <a16:rowId xmlns:a16="http://schemas.microsoft.com/office/drawing/2014/main" val="3846088568"/>
                  </a:ext>
                </a:extLst>
              </a:tr>
              <a:tr h="561389">
                <a:tc>
                  <a:txBody>
                    <a:bodyPr/>
                    <a:lstStyle/>
                    <a:p>
                      <a:pPr marL="0" marR="0" algn="ctr">
                        <a:lnSpc>
                          <a:spcPct val="150000"/>
                        </a:lnSpc>
                        <a:spcBef>
                          <a:spcPts val="0"/>
                        </a:spcBef>
                        <a:spcAft>
                          <a:spcPts val="0"/>
                        </a:spcAft>
                      </a:pPr>
                      <a:r>
                        <a:rPr lang="en-US" sz="1400" dirty="0">
                          <a:effectLst/>
                        </a:rPr>
                        <a:t>Maximum bus voltage(</a:t>
                      </a:r>
                      <a:r>
                        <a:rPr lang="en-US" sz="1400" dirty="0" err="1">
                          <a:effectLst/>
                        </a:rPr>
                        <a:t>p.u</a:t>
                      </a:r>
                      <a:r>
                        <a:rPr lang="en-US" sz="1400" dirty="0">
                          <a:effectLst/>
                        </a:rPr>
                        <a:t>.)</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0.9941 (#2)</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gridSpan="2">
                  <a:txBody>
                    <a:bodyPr/>
                    <a:lstStyle/>
                    <a:p>
                      <a:pPr marL="0" marR="0" algn="ctr">
                        <a:lnSpc>
                          <a:spcPct val="150000"/>
                        </a:lnSpc>
                        <a:spcBef>
                          <a:spcPts val="0"/>
                        </a:spcBef>
                        <a:spcAft>
                          <a:spcPts val="0"/>
                        </a:spcAft>
                      </a:pPr>
                      <a:r>
                        <a:rPr lang="en-US" sz="1400">
                          <a:effectLst/>
                        </a:rPr>
                        <a:t>1.0034 (#27)</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dirty="0">
                          <a:effectLst/>
                        </a:rPr>
                        <a:t>0.9971 (#2)</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dirty="0">
                          <a:effectLst/>
                        </a:rPr>
                        <a:t>0.9971 (#2)</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dirty="0">
                          <a:effectLst/>
                        </a:rPr>
                        <a:t>0.9972 (#2)</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a:effectLst/>
                        </a:rPr>
                        <a:t>0.</a:t>
                      </a:r>
                      <a:r>
                        <a:rPr lang="ar-SA" sz="1400">
                          <a:effectLst/>
                        </a:rPr>
                        <a:t>9972</a:t>
                      </a:r>
                      <a:r>
                        <a:rPr lang="en-US" sz="1400">
                          <a:effectLst/>
                        </a:rPr>
                        <a:t> (#2)</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extLst>
                  <a:ext uri="{0D108BD9-81ED-4DB2-BD59-A6C34878D82A}">
                    <a16:rowId xmlns:a16="http://schemas.microsoft.com/office/drawing/2014/main" val="277950640"/>
                  </a:ext>
                </a:extLst>
              </a:tr>
              <a:tr h="527285">
                <a:tc>
                  <a:txBody>
                    <a:bodyPr/>
                    <a:lstStyle/>
                    <a:p>
                      <a:pPr marL="0" marR="0" algn="ctr">
                        <a:lnSpc>
                          <a:spcPct val="150000"/>
                        </a:lnSpc>
                        <a:spcBef>
                          <a:spcPts val="0"/>
                        </a:spcBef>
                        <a:spcAft>
                          <a:spcPts val="0"/>
                        </a:spcAft>
                      </a:pPr>
                      <a:r>
                        <a:rPr lang="en-US" sz="1400" dirty="0">
                          <a:effectLst/>
                        </a:rPr>
                        <a:t>Overall power factor</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a:txBody>
                    <a:bodyPr/>
                    <a:lstStyle/>
                    <a:p>
                      <a:pPr marL="0" marR="0" algn="ctr">
                        <a:lnSpc>
                          <a:spcPct val="150000"/>
                        </a:lnSpc>
                        <a:spcBef>
                          <a:spcPts val="0"/>
                        </a:spcBef>
                        <a:spcAft>
                          <a:spcPts val="0"/>
                        </a:spcAft>
                      </a:pPr>
                      <a:r>
                        <a:rPr lang="en-US" sz="1400">
                          <a:effectLst/>
                        </a:rPr>
                        <a:t>0.85</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gridSpan="2">
                  <a:txBody>
                    <a:bodyPr/>
                    <a:lstStyle/>
                    <a:p>
                      <a:pPr marL="0" marR="0" algn="ctr">
                        <a:lnSpc>
                          <a:spcPct val="150000"/>
                        </a:lnSpc>
                        <a:spcBef>
                          <a:spcPts val="0"/>
                        </a:spcBef>
                        <a:spcAft>
                          <a:spcPts val="0"/>
                        </a:spcAft>
                      </a:pPr>
                      <a:r>
                        <a:rPr lang="en-US" sz="1400">
                          <a:effectLst/>
                        </a:rPr>
                        <a:t>0.5967</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dirty="0">
                          <a:effectLst/>
                        </a:rPr>
                        <a:t>0.5205</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dirty="0">
                          <a:effectLst/>
                        </a:rPr>
                        <a:t>0.5058</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dirty="0">
                          <a:effectLst/>
                        </a:rPr>
                        <a:t>0.4949</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tc gridSpan="2">
                  <a:txBody>
                    <a:bodyPr/>
                    <a:lstStyle/>
                    <a:p>
                      <a:pPr marL="0" marR="0" algn="ctr">
                        <a:lnSpc>
                          <a:spcPct val="150000"/>
                        </a:lnSpc>
                        <a:spcBef>
                          <a:spcPts val="0"/>
                        </a:spcBef>
                        <a:spcAft>
                          <a:spcPts val="0"/>
                        </a:spcAft>
                      </a:pPr>
                      <a:r>
                        <a:rPr lang="en-US" sz="1400" dirty="0">
                          <a:effectLst/>
                        </a:rPr>
                        <a:t>0.</a:t>
                      </a:r>
                      <a:r>
                        <a:rPr lang="ar-SA" sz="1400" dirty="0">
                          <a:effectLst/>
                        </a:rPr>
                        <a:t>4949</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38249" marR="38249" marT="0" marB="0"/>
                </a:tc>
                <a:tc hMerge="1">
                  <a:txBody>
                    <a:bodyPr/>
                    <a:lstStyle/>
                    <a:p>
                      <a:endParaRPr lang="en-US"/>
                    </a:p>
                  </a:txBody>
                  <a:tcPr/>
                </a:tc>
                <a:extLst>
                  <a:ext uri="{0D108BD9-81ED-4DB2-BD59-A6C34878D82A}">
                    <a16:rowId xmlns:a16="http://schemas.microsoft.com/office/drawing/2014/main" val="280111647"/>
                  </a:ext>
                </a:extLst>
              </a:tr>
            </a:tbl>
          </a:graphicData>
        </a:graphic>
      </p:graphicFrame>
    </p:spTree>
    <p:extLst>
      <p:ext uri="{BB962C8B-B14F-4D97-AF65-F5344CB8AC3E}">
        <p14:creationId xmlns:p14="http://schemas.microsoft.com/office/powerpoint/2010/main" val="763641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30429"/>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Total power loss minimization for IEEE-34 system (case 2)</a:t>
            </a:r>
          </a:p>
        </p:txBody>
      </p:sp>
      <p:graphicFrame>
        <p:nvGraphicFramePr>
          <p:cNvPr id="3" name="Table 2">
            <a:extLst>
              <a:ext uri="{FF2B5EF4-FFF2-40B4-BE49-F238E27FC236}">
                <a16:creationId xmlns:a16="http://schemas.microsoft.com/office/drawing/2014/main" id="{FAB2F3B1-2A50-DFED-67E4-15A577A11ECC}"/>
              </a:ext>
            </a:extLst>
          </p:cNvPr>
          <p:cNvGraphicFramePr>
            <a:graphicFrameLocks noGrp="1"/>
          </p:cNvGraphicFramePr>
          <p:nvPr>
            <p:extLst>
              <p:ext uri="{D42A27DB-BD31-4B8C-83A1-F6EECF244321}">
                <p14:modId xmlns:p14="http://schemas.microsoft.com/office/powerpoint/2010/main" val="3952047289"/>
              </p:ext>
            </p:extLst>
          </p:nvPr>
        </p:nvGraphicFramePr>
        <p:xfrm>
          <a:off x="1325880" y="1346900"/>
          <a:ext cx="7690104" cy="5488368"/>
        </p:xfrm>
        <a:graphic>
          <a:graphicData uri="http://schemas.openxmlformats.org/drawingml/2006/table">
            <a:tbl>
              <a:tblPr firstRow="1" firstCol="1" bandRow="1">
                <a:tableStyleId>{5C22544A-7EE6-4342-B048-85BDC9FD1C3A}</a:tableStyleId>
              </a:tblPr>
              <a:tblGrid>
                <a:gridCol w="2009885">
                  <a:extLst>
                    <a:ext uri="{9D8B030D-6E8A-4147-A177-3AD203B41FA5}">
                      <a16:colId xmlns:a16="http://schemas.microsoft.com/office/drawing/2014/main" val="1931111816"/>
                    </a:ext>
                  </a:extLst>
                </a:gridCol>
                <a:gridCol w="1215938">
                  <a:extLst>
                    <a:ext uri="{9D8B030D-6E8A-4147-A177-3AD203B41FA5}">
                      <a16:colId xmlns:a16="http://schemas.microsoft.com/office/drawing/2014/main" val="3133683469"/>
                    </a:ext>
                  </a:extLst>
                </a:gridCol>
                <a:gridCol w="946564">
                  <a:extLst>
                    <a:ext uri="{9D8B030D-6E8A-4147-A177-3AD203B41FA5}">
                      <a16:colId xmlns:a16="http://schemas.microsoft.com/office/drawing/2014/main" val="1574861435"/>
                    </a:ext>
                  </a:extLst>
                </a:gridCol>
                <a:gridCol w="812294">
                  <a:extLst>
                    <a:ext uri="{9D8B030D-6E8A-4147-A177-3AD203B41FA5}">
                      <a16:colId xmlns:a16="http://schemas.microsoft.com/office/drawing/2014/main" val="3797469258"/>
                    </a:ext>
                  </a:extLst>
                </a:gridCol>
                <a:gridCol w="945731">
                  <a:extLst>
                    <a:ext uri="{9D8B030D-6E8A-4147-A177-3AD203B41FA5}">
                      <a16:colId xmlns:a16="http://schemas.microsoft.com/office/drawing/2014/main" val="1650972230"/>
                    </a:ext>
                  </a:extLst>
                </a:gridCol>
                <a:gridCol w="945731">
                  <a:extLst>
                    <a:ext uri="{9D8B030D-6E8A-4147-A177-3AD203B41FA5}">
                      <a16:colId xmlns:a16="http://schemas.microsoft.com/office/drawing/2014/main" val="3282930018"/>
                    </a:ext>
                  </a:extLst>
                </a:gridCol>
                <a:gridCol w="813961">
                  <a:extLst>
                    <a:ext uri="{9D8B030D-6E8A-4147-A177-3AD203B41FA5}">
                      <a16:colId xmlns:a16="http://schemas.microsoft.com/office/drawing/2014/main" val="3028354889"/>
                    </a:ext>
                  </a:extLst>
                </a:gridCol>
              </a:tblGrid>
              <a:tr h="239781">
                <a:tc rowSpan="2">
                  <a:txBody>
                    <a:bodyPr/>
                    <a:lstStyle/>
                    <a:p>
                      <a:pPr marL="0" marR="0" algn="ctr">
                        <a:lnSpc>
                          <a:spcPct val="150000"/>
                        </a:lnSpc>
                        <a:spcBef>
                          <a:spcPts val="0"/>
                        </a:spcBef>
                        <a:spcAft>
                          <a:spcPts val="0"/>
                        </a:spcAft>
                      </a:pPr>
                      <a:r>
                        <a:rPr lang="en-US" sz="1400" dirty="0">
                          <a:effectLst/>
                        </a:rPr>
                        <a:t>Items</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rowSpan="2">
                  <a:txBody>
                    <a:bodyPr/>
                    <a:lstStyle/>
                    <a:p>
                      <a:pPr marL="0" marR="0" algn="ctr">
                        <a:lnSpc>
                          <a:spcPct val="150000"/>
                        </a:lnSpc>
                        <a:spcBef>
                          <a:spcPts val="0"/>
                        </a:spcBef>
                        <a:spcAft>
                          <a:spcPts val="0"/>
                        </a:spcAft>
                      </a:pPr>
                      <a:r>
                        <a:rPr lang="en-US" sz="1400">
                          <a:effectLst/>
                        </a:rPr>
                        <a:t>Un-compensated </a:t>
                      </a:r>
                      <a:endParaRPr lang="en-US" sz="2400">
                        <a:effectLst/>
                      </a:endParaRPr>
                    </a:p>
                    <a:p>
                      <a:pPr marL="0" marR="0" algn="ctr">
                        <a:lnSpc>
                          <a:spcPct val="150000"/>
                        </a:lnSpc>
                        <a:spcBef>
                          <a:spcPts val="0"/>
                        </a:spcBef>
                        <a:spcAft>
                          <a:spcPts val="0"/>
                        </a:spcAft>
                      </a:pPr>
                      <a:r>
                        <a:rPr lang="en-US" sz="1400">
                          <a:effectLst/>
                        </a:rPr>
                        <a:t>(Case </a:t>
                      </a:r>
                      <a:r>
                        <a:rPr lang="ar-SA" sz="1400">
                          <a:effectLst/>
                        </a:rPr>
                        <a:t>0</a:t>
                      </a:r>
                      <a:r>
                        <a:rPr lang="en-US" sz="14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gridSpan="5">
                  <a:txBody>
                    <a:bodyPr/>
                    <a:lstStyle/>
                    <a:p>
                      <a:pPr marL="0" marR="0" algn="ctr">
                        <a:lnSpc>
                          <a:spcPct val="150000"/>
                        </a:lnSpc>
                        <a:spcBef>
                          <a:spcPts val="0"/>
                        </a:spcBef>
                        <a:spcAft>
                          <a:spcPts val="0"/>
                        </a:spcAft>
                      </a:pPr>
                      <a:r>
                        <a:rPr lang="en-US" sz="1400" dirty="0">
                          <a:effectLst/>
                        </a:rPr>
                        <a:t>Compensated (Case </a:t>
                      </a:r>
                      <a:r>
                        <a:rPr lang="ar-SA" sz="1400" dirty="0">
                          <a:effectLst/>
                        </a:rPr>
                        <a:t>2</a:t>
                      </a:r>
                      <a:r>
                        <a:rPr lang="en-US" sz="1400" dirty="0">
                          <a:effectLst/>
                        </a:rPr>
                        <a:t>)</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85421678"/>
                  </a:ext>
                </a:extLst>
              </a:tr>
              <a:tr h="636744">
                <a:tc vMerge="1">
                  <a:txBody>
                    <a:bodyPr/>
                    <a:lstStyle/>
                    <a:p>
                      <a:endParaRPr lang="en-US"/>
                    </a:p>
                  </a:txBody>
                  <a:tcPr/>
                </a:tc>
                <a:tc vMerge="1">
                  <a:txBody>
                    <a:bodyPr/>
                    <a:lstStyle/>
                    <a:p>
                      <a:endParaRPr lang="en-US"/>
                    </a:p>
                  </a:txBody>
                  <a:tcPr/>
                </a:tc>
                <a:tc gridSpan="3">
                  <a:txBody>
                    <a:bodyPr/>
                    <a:lstStyle/>
                    <a:p>
                      <a:pPr marL="0" marR="0" algn="ctr">
                        <a:lnSpc>
                          <a:spcPct val="150000"/>
                        </a:lnSpc>
                        <a:spcBef>
                          <a:spcPts val="0"/>
                        </a:spcBef>
                        <a:spcAft>
                          <a:spcPts val="0"/>
                        </a:spcAft>
                      </a:pPr>
                      <a:r>
                        <a:rPr lang="en-US" sz="1400">
                          <a:effectLst/>
                        </a:rPr>
                        <a:t>Analytical Approach [18]</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hMerge="1">
                  <a:txBody>
                    <a:bodyPr/>
                    <a:lstStyle/>
                    <a:p>
                      <a:endParaRPr lang="en-US"/>
                    </a:p>
                  </a:txBody>
                  <a:tcPr/>
                </a:tc>
                <a:tc hMerge="1">
                  <a:txBody>
                    <a:bodyPr/>
                    <a:lstStyle/>
                    <a:p>
                      <a:endParaRPr lang="en-US"/>
                    </a:p>
                  </a:txBody>
                  <a:tcPr/>
                </a:tc>
                <a:tc gridSpan="2">
                  <a:txBody>
                    <a:bodyPr/>
                    <a:lstStyle/>
                    <a:p>
                      <a:pPr marL="0" marR="0" algn="ctr">
                        <a:lnSpc>
                          <a:spcPct val="150000"/>
                        </a:lnSpc>
                        <a:spcBef>
                          <a:spcPts val="0"/>
                        </a:spcBef>
                        <a:spcAft>
                          <a:spcPts val="0"/>
                        </a:spcAft>
                      </a:pPr>
                      <a:r>
                        <a:rPr lang="en-US" sz="1400">
                          <a:effectLst/>
                        </a:rPr>
                        <a:t>Proposed procedure</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hMerge="1">
                  <a:txBody>
                    <a:bodyPr/>
                    <a:lstStyle/>
                    <a:p>
                      <a:endParaRPr lang="en-US"/>
                    </a:p>
                  </a:txBody>
                  <a:tcPr/>
                </a:tc>
                <a:extLst>
                  <a:ext uri="{0D108BD9-81ED-4DB2-BD59-A6C34878D82A}">
                    <a16:rowId xmlns:a16="http://schemas.microsoft.com/office/drawing/2014/main" val="1291256918"/>
                  </a:ext>
                </a:extLst>
              </a:tr>
              <a:tr h="611335">
                <a:tc rowSpan="4">
                  <a:txBody>
                    <a:bodyPr/>
                    <a:lstStyle/>
                    <a:p>
                      <a:pPr marL="0" marR="0" algn="ctr">
                        <a:lnSpc>
                          <a:spcPct val="150000"/>
                        </a:lnSpc>
                        <a:spcBef>
                          <a:spcPts val="0"/>
                        </a:spcBef>
                        <a:spcAft>
                          <a:spcPts val="0"/>
                        </a:spcAft>
                      </a:pPr>
                      <a:r>
                        <a:rPr lang="en-US" sz="1400">
                          <a:effectLst/>
                        </a:rPr>
                        <a:t>Optimal locations and sizes of DGs (kW, kVAR) </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rowSpan="4">
                  <a:txBody>
                    <a:bodyPr/>
                    <a:lstStyle/>
                    <a:p>
                      <a:pPr marL="0" marR="0" algn="ctr">
                        <a:lnSpc>
                          <a:spcPct val="150000"/>
                        </a:lnSpc>
                        <a:spcBef>
                          <a:spcPts val="0"/>
                        </a:spcBef>
                        <a:spcAft>
                          <a:spcPts val="0"/>
                        </a:spcAft>
                      </a:pPr>
                      <a:r>
                        <a:rPr lang="en-US" sz="1400" dirty="0">
                          <a:effectLst/>
                        </a:rPr>
                        <a:t>-</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Locations</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DG Size (kW)</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dirty="0">
                          <a:effectLst/>
                        </a:rPr>
                        <a:t>-</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Locations</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DG size (kW)</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extLst>
                  <a:ext uri="{0D108BD9-81ED-4DB2-BD59-A6C34878D82A}">
                    <a16:rowId xmlns:a16="http://schemas.microsoft.com/office/drawing/2014/main" val="2769527797"/>
                  </a:ext>
                </a:extLst>
              </a:tr>
              <a:tr h="399085">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a:effectLst/>
                        </a:rPr>
                        <a:t>20</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3231.8</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23</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1863.3</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extLst>
                  <a:ext uri="{0D108BD9-81ED-4DB2-BD59-A6C34878D82A}">
                    <a16:rowId xmlns:a16="http://schemas.microsoft.com/office/drawing/2014/main" val="3686403006"/>
                  </a:ext>
                </a:extLst>
              </a:tr>
              <a:tr h="395067">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10</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1136.7</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extLst>
                  <a:ext uri="{0D108BD9-81ED-4DB2-BD59-A6C34878D82A}">
                    <a16:rowId xmlns:a16="http://schemas.microsoft.com/office/drawing/2014/main" val="1248067996"/>
                  </a:ext>
                </a:extLst>
              </a:tr>
              <a:tr h="240486">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 </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 </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extLst>
                  <a:ext uri="{0D108BD9-81ED-4DB2-BD59-A6C34878D82A}">
                    <a16:rowId xmlns:a16="http://schemas.microsoft.com/office/drawing/2014/main" val="708825922"/>
                  </a:ext>
                </a:extLst>
              </a:tr>
              <a:tr h="399085">
                <a:tc>
                  <a:txBody>
                    <a:bodyPr/>
                    <a:lstStyle/>
                    <a:p>
                      <a:pPr marL="0" marR="0" algn="ctr">
                        <a:lnSpc>
                          <a:spcPct val="150000"/>
                        </a:lnSpc>
                        <a:spcBef>
                          <a:spcPts val="0"/>
                        </a:spcBef>
                        <a:spcAft>
                          <a:spcPts val="0"/>
                        </a:spcAft>
                      </a:pPr>
                      <a:r>
                        <a:rPr lang="en-US" sz="1400">
                          <a:effectLst/>
                        </a:rPr>
                        <a:t>Total size</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3231.8</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3000</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extLst>
                  <a:ext uri="{0D108BD9-81ED-4DB2-BD59-A6C34878D82A}">
                    <a16:rowId xmlns:a16="http://schemas.microsoft.com/office/drawing/2014/main" val="1629266151"/>
                  </a:ext>
                </a:extLst>
              </a:tr>
              <a:tr h="240486">
                <a:tc>
                  <a:txBody>
                    <a:bodyPr/>
                    <a:lstStyle/>
                    <a:p>
                      <a:pPr marL="0" marR="0" algn="ctr">
                        <a:lnSpc>
                          <a:spcPct val="150000"/>
                        </a:lnSpc>
                        <a:spcBef>
                          <a:spcPts val="0"/>
                        </a:spcBef>
                        <a:spcAft>
                          <a:spcPts val="0"/>
                        </a:spcAft>
                      </a:pPr>
                      <a:r>
                        <a:rPr lang="en-US" sz="1400" b="1" dirty="0">
                          <a:solidFill>
                            <a:schemeClr val="accent5"/>
                          </a:solidFill>
                          <a:effectLst/>
                        </a:rPr>
                        <a:t>Total losses (kW)  </a:t>
                      </a:r>
                      <a:endParaRPr lang="en-US" sz="2400" b="1" dirty="0">
                        <a:solidFill>
                          <a:schemeClr val="accent5"/>
                        </a:solidFill>
                        <a:effectLst/>
                        <a:latin typeface="Times New Roman" panose="02020603050405020304" pitchFamily="18" charset="0"/>
                        <a:ea typeface="+mn-ea"/>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b="1" dirty="0">
                          <a:solidFill>
                            <a:schemeClr val="accent5"/>
                          </a:solidFill>
                          <a:effectLst/>
                        </a:rPr>
                        <a:t>221.752</a:t>
                      </a:r>
                      <a:endParaRPr lang="en-US" sz="2400" b="1" dirty="0">
                        <a:solidFill>
                          <a:schemeClr val="accent5"/>
                        </a:solidFill>
                        <a:effectLst/>
                        <a:latin typeface="Times New Roman" panose="02020603050405020304" pitchFamily="18" charset="0"/>
                        <a:ea typeface="+mn-ea"/>
                        <a:cs typeface="Arial" panose="020B0604020202020204" pitchFamily="34" charset="0"/>
                      </a:endParaRPr>
                    </a:p>
                  </a:txBody>
                  <a:tcPr marL="62328" marR="62328" marT="0" marB="0" anchor="ctr"/>
                </a:tc>
                <a:tc gridSpan="3">
                  <a:txBody>
                    <a:bodyPr/>
                    <a:lstStyle/>
                    <a:p>
                      <a:pPr marL="0" marR="0" algn="ctr">
                        <a:lnSpc>
                          <a:spcPct val="150000"/>
                        </a:lnSpc>
                        <a:spcBef>
                          <a:spcPts val="0"/>
                        </a:spcBef>
                        <a:spcAft>
                          <a:spcPts val="0"/>
                        </a:spcAft>
                      </a:pPr>
                      <a:r>
                        <a:rPr lang="en-US" sz="1400" b="1" dirty="0">
                          <a:solidFill>
                            <a:schemeClr val="accent5"/>
                          </a:solidFill>
                          <a:effectLst/>
                        </a:rPr>
                        <a:t>49.415</a:t>
                      </a:r>
                      <a:endParaRPr lang="en-US" sz="2400" b="1" dirty="0">
                        <a:solidFill>
                          <a:schemeClr val="accent5"/>
                        </a:solidFill>
                        <a:effectLst/>
                        <a:latin typeface="Times New Roman" panose="02020603050405020304" pitchFamily="18" charset="0"/>
                        <a:ea typeface="+mn-ea"/>
                        <a:cs typeface="Arial" panose="020B0604020202020204" pitchFamily="34" charset="0"/>
                      </a:endParaRPr>
                    </a:p>
                  </a:txBody>
                  <a:tcPr marL="62328" marR="62328" marT="0" marB="0" anchor="ctr"/>
                </a:tc>
                <a:tc hMerge="1">
                  <a:txBody>
                    <a:bodyPr/>
                    <a:lstStyle/>
                    <a:p>
                      <a:endParaRPr lang="en-US"/>
                    </a:p>
                  </a:txBody>
                  <a:tcPr/>
                </a:tc>
                <a:tc hMerge="1">
                  <a:txBody>
                    <a:bodyPr/>
                    <a:lstStyle/>
                    <a:p>
                      <a:endParaRPr lang="en-US"/>
                    </a:p>
                  </a:txBody>
                  <a:tcPr/>
                </a:tc>
                <a:tc gridSpan="2">
                  <a:txBody>
                    <a:bodyPr/>
                    <a:lstStyle/>
                    <a:p>
                      <a:pPr marL="0" marR="0" algn="ctr">
                        <a:lnSpc>
                          <a:spcPct val="150000"/>
                        </a:lnSpc>
                        <a:spcBef>
                          <a:spcPts val="0"/>
                        </a:spcBef>
                        <a:spcAft>
                          <a:spcPts val="0"/>
                        </a:spcAft>
                      </a:pPr>
                      <a:r>
                        <a:rPr lang="en-US" sz="1400" b="1" dirty="0">
                          <a:solidFill>
                            <a:schemeClr val="accent5"/>
                          </a:solidFill>
                          <a:effectLst/>
                        </a:rPr>
                        <a:t>25.348</a:t>
                      </a:r>
                      <a:endParaRPr lang="en-US" sz="2400" b="1" dirty="0">
                        <a:solidFill>
                          <a:schemeClr val="accent5"/>
                        </a:solidFill>
                        <a:effectLst/>
                        <a:latin typeface="Times New Roman" panose="02020603050405020304" pitchFamily="18" charset="0"/>
                        <a:ea typeface="+mn-ea"/>
                        <a:cs typeface="Arial" panose="020B0604020202020204" pitchFamily="34" charset="0"/>
                      </a:endParaRPr>
                    </a:p>
                  </a:txBody>
                  <a:tcPr marL="62328" marR="62328" marT="0" marB="0" anchor="ctr"/>
                </a:tc>
                <a:tc hMerge="1">
                  <a:txBody>
                    <a:bodyPr/>
                    <a:lstStyle/>
                    <a:p>
                      <a:endParaRPr lang="en-US"/>
                    </a:p>
                  </a:txBody>
                  <a:tcPr/>
                </a:tc>
                <a:extLst>
                  <a:ext uri="{0D108BD9-81ED-4DB2-BD59-A6C34878D82A}">
                    <a16:rowId xmlns:a16="http://schemas.microsoft.com/office/drawing/2014/main" val="797736588"/>
                  </a:ext>
                </a:extLst>
              </a:tr>
              <a:tr h="240486">
                <a:tc>
                  <a:txBody>
                    <a:bodyPr/>
                    <a:lstStyle/>
                    <a:p>
                      <a:pPr marL="0" marR="0" algn="ctr">
                        <a:lnSpc>
                          <a:spcPct val="150000"/>
                        </a:lnSpc>
                        <a:spcBef>
                          <a:spcPts val="0"/>
                        </a:spcBef>
                        <a:spcAft>
                          <a:spcPts val="0"/>
                        </a:spcAft>
                      </a:pPr>
                      <a:r>
                        <a:rPr lang="en-US" sz="1400" dirty="0">
                          <a:effectLst/>
                        </a:rPr>
                        <a:t>TVD</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0.0483</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gridSpan="3">
                  <a:txBody>
                    <a:bodyPr/>
                    <a:lstStyle/>
                    <a:p>
                      <a:pPr marL="0" marR="0" algn="ctr">
                        <a:lnSpc>
                          <a:spcPct val="150000"/>
                        </a:lnSpc>
                        <a:spcBef>
                          <a:spcPts val="0"/>
                        </a:spcBef>
                        <a:spcAft>
                          <a:spcPts val="0"/>
                        </a:spcAft>
                      </a:pPr>
                      <a:r>
                        <a:rPr lang="en-US" sz="1400">
                          <a:effectLst/>
                        </a:rPr>
                        <a:t>0.004</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hMerge="1">
                  <a:txBody>
                    <a:bodyPr/>
                    <a:lstStyle/>
                    <a:p>
                      <a:endParaRPr lang="en-US"/>
                    </a:p>
                  </a:txBody>
                  <a:tcPr/>
                </a:tc>
                <a:tc hMerge="1">
                  <a:txBody>
                    <a:bodyPr/>
                    <a:lstStyle/>
                    <a:p>
                      <a:endParaRPr lang="en-US"/>
                    </a:p>
                  </a:txBody>
                  <a:tcPr/>
                </a:tc>
                <a:tc gridSpan="2">
                  <a:txBody>
                    <a:bodyPr/>
                    <a:lstStyle/>
                    <a:p>
                      <a:pPr marL="0" marR="0" algn="ctr">
                        <a:lnSpc>
                          <a:spcPct val="150000"/>
                        </a:lnSpc>
                        <a:spcBef>
                          <a:spcPts val="0"/>
                        </a:spcBef>
                        <a:spcAft>
                          <a:spcPts val="0"/>
                        </a:spcAft>
                      </a:pPr>
                      <a:r>
                        <a:rPr lang="en-US" sz="1400">
                          <a:effectLst/>
                        </a:rPr>
                        <a:t>0.0023</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hMerge="1">
                  <a:txBody>
                    <a:bodyPr/>
                    <a:lstStyle/>
                    <a:p>
                      <a:endParaRPr lang="en-US"/>
                    </a:p>
                  </a:txBody>
                  <a:tcPr/>
                </a:tc>
                <a:extLst>
                  <a:ext uri="{0D108BD9-81ED-4DB2-BD59-A6C34878D82A}">
                    <a16:rowId xmlns:a16="http://schemas.microsoft.com/office/drawing/2014/main" val="1080049563"/>
                  </a:ext>
                </a:extLst>
              </a:tr>
              <a:tr h="513839">
                <a:tc>
                  <a:txBody>
                    <a:bodyPr/>
                    <a:lstStyle/>
                    <a:p>
                      <a:pPr marL="0" marR="0" algn="ctr">
                        <a:lnSpc>
                          <a:spcPct val="150000"/>
                        </a:lnSpc>
                        <a:spcBef>
                          <a:spcPts val="0"/>
                        </a:spcBef>
                        <a:spcAft>
                          <a:spcPts val="0"/>
                        </a:spcAft>
                      </a:pPr>
                      <a:r>
                        <a:rPr lang="en-US" sz="1400" dirty="0">
                          <a:effectLst/>
                        </a:rPr>
                        <a:t>Minimum bus voltage(</a:t>
                      </a:r>
                      <a:r>
                        <a:rPr lang="en-US" sz="1400" dirty="0" err="1">
                          <a:effectLst/>
                        </a:rPr>
                        <a:t>p.u</a:t>
                      </a:r>
                      <a:r>
                        <a:rPr lang="en-US" sz="1400" dirty="0">
                          <a:effectLst/>
                        </a:rPr>
                        <a:t>.)</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0.9417 (#27)</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gridSpan="3">
                  <a:txBody>
                    <a:bodyPr/>
                    <a:lstStyle/>
                    <a:p>
                      <a:pPr marL="0" marR="0" algn="ctr">
                        <a:lnSpc>
                          <a:spcPct val="150000"/>
                        </a:lnSpc>
                        <a:spcBef>
                          <a:spcPts val="0"/>
                        </a:spcBef>
                        <a:spcAft>
                          <a:spcPts val="0"/>
                        </a:spcAft>
                      </a:pPr>
                      <a:r>
                        <a:rPr lang="en-US" sz="1400">
                          <a:effectLst/>
                        </a:rPr>
                        <a:t>0.9832 (#34)</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hMerge="1">
                  <a:txBody>
                    <a:bodyPr/>
                    <a:lstStyle/>
                    <a:p>
                      <a:endParaRPr lang="en-US"/>
                    </a:p>
                  </a:txBody>
                  <a:tcPr/>
                </a:tc>
                <a:tc hMerge="1">
                  <a:txBody>
                    <a:bodyPr/>
                    <a:lstStyle/>
                    <a:p>
                      <a:endParaRPr lang="en-US"/>
                    </a:p>
                  </a:txBody>
                  <a:tcPr/>
                </a:tc>
                <a:tc gridSpan="2">
                  <a:txBody>
                    <a:bodyPr/>
                    <a:lstStyle/>
                    <a:p>
                      <a:pPr marL="0" marR="0" algn="ctr">
                        <a:lnSpc>
                          <a:spcPct val="150000"/>
                        </a:lnSpc>
                        <a:spcBef>
                          <a:spcPts val="0"/>
                        </a:spcBef>
                        <a:spcAft>
                          <a:spcPts val="0"/>
                        </a:spcAft>
                      </a:pPr>
                      <a:r>
                        <a:rPr lang="en-US" sz="1400">
                          <a:effectLst/>
                        </a:rPr>
                        <a:t>0. 9888 (#27)</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hMerge="1">
                  <a:txBody>
                    <a:bodyPr/>
                    <a:lstStyle/>
                    <a:p>
                      <a:endParaRPr lang="en-US"/>
                    </a:p>
                  </a:txBody>
                  <a:tcPr/>
                </a:tc>
                <a:extLst>
                  <a:ext uri="{0D108BD9-81ED-4DB2-BD59-A6C34878D82A}">
                    <a16:rowId xmlns:a16="http://schemas.microsoft.com/office/drawing/2014/main" val="1735907797"/>
                  </a:ext>
                </a:extLst>
              </a:tr>
              <a:tr h="513839">
                <a:tc>
                  <a:txBody>
                    <a:bodyPr/>
                    <a:lstStyle/>
                    <a:p>
                      <a:pPr marL="0" marR="0" algn="ctr">
                        <a:lnSpc>
                          <a:spcPct val="150000"/>
                        </a:lnSpc>
                        <a:spcBef>
                          <a:spcPts val="0"/>
                        </a:spcBef>
                        <a:spcAft>
                          <a:spcPts val="0"/>
                        </a:spcAft>
                      </a:pPr>
                      <a:r>
                        <a:rPr lang="en-US" sz="1400">
                          <a:effectLst/>
                        </a:rPr>
                        <a:t>Maximum bus voltage(p.u.)</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0.9941 (#2)</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gridSpan="3">
                  <a:txBody>
                    <a:bodyPr/>
                    <a:lstStyle/>
                    <a:p>
                      <a:pPr marL="0" marR="0" algn="ctr">
                        <a:lnSpc>
                          <a:spcPct val="150000"/>
                        </a:lnSpc>
                        <a:spcBef>
                          <a:spcPts val="0"/>
                        </a:spcBef>
                        <a:spcAft>
                          <a:spcPts val="0"/>
                        </a:spcAft>
                      </a:pPr>
                      <a:r>
                        <a:rPr lang="en-US" sz="1400">
                          <a:effectLst/>
                        </a:rPr>
                        <a:t>1.0015 (#20)</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hMerge="1">
                  <a:txBody>
                    <a:bodyPr/>
                    <a:lstStyle/>
                    <a:p>
                      <a:endParaRPr lang="en-US"/>
                    </a:p>
                  </a:txBody>
                  <a:tcPr/>
                </a:tc>
                <a:tc hMerge="1">
                  <a:txBody>
                    <a:bodyPr/>
                    <a:lstStyle/>
                    <a:p>
                      <a:endParaRPr lang="en-US"/>
                    </a:p>
                  </a:txBody>
                  <a:tcPr/>
                </a:tc>
                <a:tc gridSpan="2">
                  <a:txBody>
                    <a:bodyPr/>
                    <a:lstStyle/>
                    <a:p>
                      <a:pPr marL="0" marR="0" algn="ctr">
                        <a:lnSpc>
                          <a:spcPct val="150000"/>
                        </a:lnSpc>
                        <a:spcBef>
                          <a:spcPts val="0"/>
                        </a:spcBef>
                        <a:spcAft>
                          <a:spcPts val="0"/>
                        </a:spcAft>
                      </a:pPr>
                      <a:r>
                        <a:rPr lang="en-US" sz="1400">
                          <a:effectLst/>
                        </a:rPr>
                        <a:t>0.9978 (#2)</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hMerge="1">
                  <a:txBody>
                    <a:bodyPr/>
                    <a:lstStyle/>
                    <a:p>
                      <a:endParaRPr lang="en-US"/>
                    </a:p>
                  </a:txBody>
                  <a:tcPr/>
                </a:tc>
                <a:extLst>
                  <a:ext uri="{0D108BD9-81ED-4DB2-BD59-A6C34878D82A}">
                    <a16:rowId xmlns:a16="http://schemas.microsoft.com/office/drawing/2014/main" val="4062384707"/>
                  </a:ext>
                </a:extLst>
              </a:tr>
              <a:tr h="395067">
                <a:tc>
                  <a:txBody>
                    <a:bodyPr/>
                    <a:lstStyle/>
                    <a:p>
                      <a:pPr marL="0" marR="0" algn="ctr">
                        <a:lnSpc>
                          <a:spcPct val="150000"/>
                        </a:lnSpc>
                        <a:spcBef>
                          <a:spcPts val="0"/>
                        </a:spcBef>
                        <a:spcAft>
                          <a:spcPts val="0"/>
                        </a:spcAft>
                      </a:pPr>
                      <a:r>
                        <a:rPr lang="en-US" sz="1400">
                          <a:effectLst/>
                        </a:rPr>
                        <a:t>Overall power factor</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a:txBody>
                    <a:bodyPr/>
                    <a:lstStyle/>
                    <a:p>
                      <a:pPr marL="0" marR="0" algn="ctr">
                        <a:lnSpc>
                          <a:spcPct val="150000"/>
                        </a:lnSpc>
                        <a:spcBef>
                          <a:spcPts val="0"/>
                        </a:spcBef>
                        <a:spcAft>
                          <a:spcPts val="0"/>
                        </a:spcAft>
                      </a:pPr>
                      <a:r>
                        <a:rPr lang="en-US" sz="1400">
                          <a:effectLst/>
                        </a:rPr>
                        <a:t>0.85</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gridSpan="3">
                  <a:txBody>
                    <a:bodyPr/>
                    <a:lstStyle/>
                    <a:p>
                      <a:pPr marL="0" marR="0" algn="ctr">
                        <a:lnSpc>
                          <a:spcPct val="150000"/>
                        </a:lnSpc>
                        <a:spcBef>
                          <a:spcPts val="0"/>
                        </a:spcBef>
                        <a:spcAft>
                          <a:spcPts val="0"/>
                        </a:spcAft>
                      </a:pPr>
                      <a:r>
                        <a:rPr lang="en-US" sz="1400">
                          <a:effectLst/>
                        </a:rPr>
                        <a:t>0.85</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hMerge="1">
                  <a:txBody>
                    <a:bodyPr/>
                    <a:lstStyle/>
                    <a:p>
                      <a:endParaRPr lang="en-US"/>
                    </a:p>
                  </a:txBody>
                  <a:tcPr/>
                </a:tc>
                <a:tc hMerge="1">
                  <a:txBody>
                    <a:bodyPr/>
                    <a:lstStyle/>
                    <a:p>
                      <a:endParaRPr lang="en-US"/>
                    </a:p>
                  </a:txBody>
                  <a:tcPr/>
                </a:tc>
                <a:tc gridSpan="2">
                  <a:txBody>
                    <a:bodyPr/>
                    <a:lstStyle/>
                    <a:p>
                      <a:pPr marL="0" marR="0" algn="ctr">
                        <a:lnSpc>
                          <a:spcPct val="150000"/>
                        </a:lnSpc>
                        <a:spcBef>
                          <a:spcPts val="0"/>
                        </a:spcBef>
                        <a:spcAft>
                          <a:spcPts val="0"/>
                        </a:spcAft>
                      </a:pPr>
                      <a:r>
                        <a:rPr lang="en-US" sz="1400" dirty="0">
                          <a:effectLst/>
                        </a:rPr>
                        <a:t>0. 7552</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2328" marR="62328" marT="0" marB="0" anchor="ctr"/>
                </a:tc>
                <a:tc hMerge="1">
                  <a:txBody>
                    <a:bodyPr/>
                    <a:lstStyle/>
                    <a:p>
                      <a:endParaRPr lang="en-US"/>
                    </a:p>
                  </a:txBody>
                  <a:tcPr/>
                </a:tc>
                <a:extLst>
                  <a:ext uri="{0D108BD9-81ED-4DB2-BD59-A6C34878D82A}">
                    <a16:rowId xmlns:a16="http://schemas.microsoft.com/office/drawing/2014/main" val="2319744834"/>
                  </a:ext>
                </a:extLst>
              </a:tr>
            </a:tbl>
          </a:graphicData>
        </a:graphic>
      </p:graphicFrame>
    </p:spTree>
    <p:extLst>
      <p:ext uri="{BB962C8B-B14F-4D97-AF65-F5344CB8AC3E}">
        <p14:creationId xmlns:p14="http://schemas.microsoft.com/office/powerpoint/2010/main" val="3199064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30429"/>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Total power loss minimization for IEEE-34 system (case 3)</a:t>
            </a:r>
          </a:p>
        </p:txBody>
      </p:sp>
      <p:graphicFrame>
        <p:nvGraphicFramePr>
          <p:cNvPr id="3" name="Table 2">
            <a:extLst>
              <a:ext uri="{FF2B5EF4-FFF2-40B4-BE49-F238E27FC236}">
                <a16:creationId xmlns:a16="http://schemas.microsoft.com/office/drawing/2014/main" id="{8F63AB0F-56F1-2C2A-E304-3A489827CFFB}"/>
              </a:ext>
            </a:extLst>
          </p:cNvPr>
          <p:cNvGraphicFramePr>
            <a:graphicFrameLocks noGrp="1"/>
          </p:cNvGraphicFramePr>
          <p:nvPr>
            <p:extLst>
              <p:ext uri="{D42A27DB-BD31-4B8C-83A1-F6EECF244321}">
                <p14:modId xmlns:p14="http://schemas.microsoft.com/office/powerpoint/2010/main" val="1896451943"/>
              </p:ext>
            </p:extLst>
          </p:nvPr>
        </p:nvGraphicFramePr>
        <p:xfrm>
          <a:off x="1158240" y="1350736"/>
          <a:ext cx="9875520" cy="5412298"/>
        </p:xfrm>
        <a:graphic>
          <a:graphicData uri="http://schemas.openxmlformats.org/drawingml/2006/table">
            <a:tbl>
              <a:tblPr firstRow="1" firstCol="1" bandRow="1">
                <a:tableStyleId>{5C22544A-7EE6-4342-B048-85BDC9FD1C3A}</a:tableStyleId>
              </a:tblPr>
              <a:tblGrid>
                <a:gridCol w="822960">
                  <a:extLst>
                    <a:ext uri="{9D8B030D-6E8A-4147-A177-3AD203B41FA5}">
                      <a16:colId xmlns:a16="http://schemas.microsoft.com/office/drawing/2014/main" val="1119053411"/>
                    </a:ext>
                  </a:extLst>
                </a:gridCol>
                <a:gridCol w="822960">
                  <a:extLst>
                    <a:ext uri="{9D8B030D-6E8A-4147-A177-3AD203B41FA5}">
                      <a16:colId xmlns:a16="http://schemas.microsoft.com/office/drawing/2014/main" val="1322280877"/>
                    </a:ext>
                  </a:extLst>
                </a:gridCol>
                <a:gridCol w="822960">
                  <a:extLst>
                    <a:ext uri="{9D8B030D-6E8A-4147-A177-3AD203B41FA5}">
                      <a16:colId xmlns:a16="http://schemas.microsoft.com/office/drawing/2014/main" val="2781901895"/>
                    </a:ext>
                  </a:extLst>
                </a:gridCol>
                <a:gridCol w="822960">
                  <a:extLst>
                    <a:ext uri="{9D8B030D-6E8A-4147-A177-3AD203B41FA5}">
                      <a16:colId xmlns:a16="http://schemas.microsoft.com/office/drawing/2014/main" val="2149764812"/>
                    </a:ext>
                  </a:extLst>
                </a:gridCol>
                <a:gridCol w="822960">
                  <a:extLst>
                    <a:ext uri="{9D8B030D-6E8A-4147-A177-3AD203B41FA5}">
                      <a16:colId xmlns:a16="http://schemas.microsoft.com/office/drawing/2014/main" val="3533957554"/>
                    </a:ext>
                  </a:extLst>
                </a:gridCol>
                <a:gridCol w="822960">
                  <a:extLst>
                    <a:ext uri="{9D8B030D-6E8A-4147-A177-3AD203B41FA5}">
                      <a16:colId xmlns:a16="http://schemas.microsoft.com/office/drawing/2014/main" val="4953709"/>
                    </a:ext>
                  </a:extLst>
                </a:gridCol>
                <a:gridCol w="822960">
                  <a:extLst>
                    <a:ext uri="{9D8B030D-6E8A-4147-A177-3AD203B41FA5}">
                      <a16:colId xmlns:a16="http://schemas.microsoft.com/office/drawing/2014/main" val="3937188907"/>
                    </a:ext>
                  </a:extLst>
                </a:gridCol>
                <a:gridCol w="589280">
                  <a:extLst>
                    <a:ext uri="{9D8B030D-6E8A-4147-A177-3AD203B41FA5}">
                      <a16:colId xmlns:a16="http://schemas.microsoft.com/office/drawing/2014/main" val="4032308869"/>
                    </a:ext>
                  </a:extLst>
                </a:gridCol>
                <a:gridCol w="1056640">
                  <a:extLst>
                    <a:ext uri="{9D8B030D-6E8A-4147-A177-3AD203B41FA5}">
                      <a16:colId xmlns:a16="http://schemas.microsoft.com/office/drawing/2014/main" val="182561576"/>
                    </a:ext>
                  </a:extLst>
                </a:gridCol>
                <a:gridCol w="822960">
                  <a:extLst>
                    <a:ext uri="{9D8B030D-6E8A-4147-A177-3AD203B41FA5}">
                      <a16:colId xmlns:a16="http://schemas.microsoft.com/office/drawing/2014/main" val="726883219"/>
                    </a:ext>
                  </a:extLst>
                </a:gridCol>
                <a:gridCol w="822960">
                  <a:extLst>
                    <a:ext uri="{9D8B030D-6E8A-4147-A177-3AD203B41FA5}">
                      <a16:colId xmlns:a16="http://schemas.microsoft.com/office/drawing/2014/main" val="1529336871"/>
                    </a:ext>
                  </a:extLst>
                </a:gridCol>
                <a:gridCol w="822960">
                  <a:extLst>
                    <a:ext uri="{9D8B030D-6E8A-4147-A177-3AD203B41FA5}">
                      <a16:colId xmlns:a16="http://schemas.microsoft.com/office/drawing/2014/main" val="2673230365"/>
                    </a:ext>
                  </a:extLst>
                </a:gridCol>
              </a:tblGrid>
              <a:tr h="274320">
                <a:tc rowSpan="2">
                  <a:txBody>
                    <a:bodyPr/>
                    <a:lstStyle/>
                    <a:p>
                      <a:pPr marL="0" marR="0" algn="ctr">
                        <a:lnSpc>
                          <a:spcPct val="150000"/>
                        </a:lnSpc>
                        <a:spcBef>
                          <a:spcPts val="0"/>
                        </a:spcBef>
                        <a:spcAft>
                          <a:spcPts val="0"/>
                        </a:spcAft>
                      </a:pPr>
                      <a:r>
                        <a:rPr lang="en-US" sz="1000" dirty="0">
                          <a:effectLst/>
                        </a:rPr>
                        <a:t>Items</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rowSpan="2">
                  <a:txBody>
                    <a:bodyPr/>
                    <a:lstStyle/>
                    <a:p>
                      <a:pPr marL="0" marR="0" algn="ctr">
                        <a:lnSpc>
                          <a:spcPct val="150000"/>
                        </a:lnSpc>
                        <a:spcBef>
                          <a:spcPts val="0"/>
                        </a:spcBef>
                        <a:spcAft>
                          <a:spcPts val="0"/>
                        </a:spcAft>
                      </a:pPr>
                      <a:r>
                        <a:rPr lang="en-US" sz="1000" dirty="0">
                          <a:effectLst/>
                        </a:rPr>
                        <a:t>Un-compensated</a:t>
                      </a:r>
                      <a:endParaRPr lang="en-US" sz="1400" dirty="0">
                        <a:effectLst/>
                      </a:endParaRPr>
                    </a:p>
                    <a:p>
                      <a:pPr marL="0" marR="0" algn="ctr">
                        <a:lnSpc>
                          <a:spcPct val="150000"/>
                        </a:lnSpc>
                        <a:spcBef>
                          <a:spcPts val="0"/>
                        </a:spcBef>
                        <a:spcAft>
                          <a:spcPts val="0"/>
                        </a:spcAft>
                      </a:pPr>
                      <a:r>
                        <a:rPr lang="en-US" sz="1000" dirty="0">
                          <a:effectLst/>
                        </a:rPr>
                        <a:t>(Case </a:t>
                      </a:r>
                      <a:r>
                        <a:rPr lang="ar-SA" sz="1000" dirty="0">
                          <a:effectLst/>
                        </a:rPr>
                        <a:t>0</a:t>
                      </a:r>
                      <a:r>
                        <a:rPr lang="en-US" sz="1000" dirty="0">
                          <a:effectLst/>
                        </a:rPr>
                        <a:t>)</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gridSpan="10">
                  <a:txBody>
                    <a:bodyPr/>
                    <a:lstStyle/>
                    <a:p>
                      <a:pPr marL="0" marR="0" algn="ctr">
                        <a:lnSpc>
                          <a:spcPct val="150000"/>
                        </a:lnSpc>
                        <a:spcBef>
                          <a:spcPts val="0"/>
                        </a:spcBef>
                        <a:spcAft>
                          <a:spcPts val="0"/>
                        </a:spcAft>
                      </a:pPr>
                      <a:r>
                        <a:rPr lang="en-US" sz="900" dirty="0">
                          <a:effectLst/>
                        </a:rPr>
                        <a:t>Compensated (Case 3)</a:t>
                      </a:r>
                      <a:endParaRPr lang="en-US" sz="1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48226964"/>
                  </a:ext>
                </a:extLst>
              </a:tr>
              <a:tr h="274320">
                <a:tc vMerge="1">
                  <a:txBody>
                    <a:bodyPr/>
                    <a:lstStyle/>
                    <a:p>
                      <a:endParaRPr lang="en-US"/>
                    </a:p>
                  </a:txBody>
                  <a:tcPr/>
                </a:tc>
                <a:tc vMerge="1">
                  <a:txBody>
                    <a:bodyPr/>
                    <a:lstStyle/>
                    <a:p>
                      <a:endParaRPr lang="en-US"/>
                    </a:p>
                  </a:txBody>
                  <a:tcPr/>
                </a:tc>
                <a:tc gridSpan="2">
                  <a:txBody>
                    <a:bodyPr/>
                    <a:lstStyle/>
                    <a:p>
                      <a:pPr marL="0" marR="0" algn="ctr">
                        <a:lnSpc>
                          <a:spcPct val="150000"/>
                        </a:lnSpc>
                        <a:spcBef>
                          <a:spcPts val="0"/>
                        </a:spcBef>
                        <a:spcAft>
                          <a:spcPts val="0"/>
                        </a:spcAft>
                      </a:pPr>
                      <a:r>
                        <a:rPr lang="en-US" sz="1000" dirty="0">
                          <a:effectLst/>
                        </a:rPr>
                        <a:t>PGSA [14]</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dirty="0">
                          <a:effectLst/>
                        </a:rPr>
                        <a:t>BFA [15]</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dirty="0">
                          <a:effectLst/>
                        </a:rPr>
                        <a:t>GA [16]</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dirty="0">
                          <a:effectLst/>
                        </a:rPr>
                        <a:t>APSO [17]</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dirty="0">
                          <a:effectLst/>
                        </a:rPr>
                        <a:t>Proposed procedure</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extLst>
                  <a:ext uri="{0D108BD9-81ED-4DB2-BD59-A6C34878D82A}">
                    <a16:rowId xmlns:a16="http://schemas.microsoft.com/office/drawing/2014/main" val="2557440089"/>
                  </a:ext>
                </a:extLst>
              </a:tr>
              <a:tr h="274320">
                <a:tc rowSpan="3">
                  <a:txBody>
                    <a:bodyPr/>
                    <a:lstStyle/>
                    <a:p>
                      <a:pPr marL="0" marR="0" algn="ctr">
                        <a:lnSpc>
                          <a:spcPct val="150000"/>
                        </a:lnSpc>
                        <a:spcBef>
                          <a:spcPts val="0"/>
                        </a:spcBef>
                        <a:spcAft>
                          <a:spcPts val="0"/>
                        </a:spcAft>
                      </a:pPr>
                      <a:r>
                        <a:rPr lang="en-US" sz="1000">
                          <a:effectLst/>
                        </a:rPr>
                        <a:t>Optimal locations and sizes of capacitors (kVAR)</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rowSpan="3">
                  <a:txBody>
                    <a:bodyPr/>
                    <a:lstStyle/>
                    <a:p>
                      <a:pPr marL="0" marR="0" algn="ctr">
                        <a:lnSpc>
                          <a:spcPct val="150000"/>
                        </a:lnSpc>
                        <a:spcBef>
                          <a:spcPts val="0"/>
                        </a:spcBef>
                        <a:spcAft>
                          <a:spcPts val="0"/>
                        </a:spcAft>
                      </a:pPr>
                      <a:r>
                        <a:rPr lang="en-US" sz="1000" dirty="0">
                          <a:effectLst/>
                        </a:rPr>
                        <a:t>-</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en-US" sz="1000">
                          <a:effectLst/>
                        </a:rPr>
                        <a:t>19</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en-US" sz="1000" dirty="0">
                          <a:effectLst/>
                        </a:rPr>
                        <a:t>1200</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en-US" sz="1000">
                          <a:effectLst/>
                        </a:rPr>
                        <a:t>9</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en-US" sz="1000">
                          <a:effectLst/>
                        </a:rPr>
                        <a:t>600</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rowSpan="3">
                  <a:txBody>
                    <a:bodyPr/>
                    <a:lstStyle/>
                    <a:p>
                      <a:pPr marL="0" marR="0" algn="ctr">
                        <a:lnSpc>
                          <a:spcPct val="150000"/>
                        </a:lnSpc>
                        <a:spcBef>
                          <a:spcPts val="0"/>
                        </a:spcBef>
                        <a:spcAft>
                          <a:spcPts val="0"/>
                        </a:spcAft>
                      </a:pPr>
                      <a:r>
                        <a:rPr lang="en-US" sz="1000" dirty="0">
                          <a:effectLst/>
                        </a:rPr>
                        <a:t>7</a:t>
                      </a:r>
                      <a:endParaRPr lang="en-US" sz="1400" dirty="0">
                        <a:effectLst/>
                      </a:endParaRPr>
                    </a:p>
                    <a:p>
                      <a:pPr marL="0" marR="0" algn="ctr">
                        <a:lnSpc>
                          <a:spcPct val="150000"/>
                        </a:lnSpc>
                        <a:spcBef>
                          <a:spcPts val="0"/>
                        </a:spcBef>
                        <a:spcAft>
                          <a:spcPts val="0"/>
                        </a:spcAft>
                      </a:pPr>
                      <a:r>
                        <a:rPr lang="en-US" sz="1000" dirty="0">
                          <a:effectLst/>
                        </a:rPr>
                        <a:t>buses</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rowSpan="3">
                  <a:txBody>
                    <a:bodyPr/>
                    <a:lstStyle/>
                    <a:p>
                      <a:pPr marL="0" marR="0" algn="ctr">
                        <a:lnSpc>
                          <a:spcPct val="150000"/>
                        </a:lnSpc>
                        <a:spcBef>
                          <a:spcPts val="0"/>
                        </a:spcBef>
                        <a:spcAft>
                          <a:spcPts val="0"/>
                        </a:spcAft>
                      </a:pPr>
                      <a:r>
                        <a:rPr lang="en-US" sz="1000" dirty="0">
                          <a:effectLst/>
                        </a:rPr>
                        <a:t>1629</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en-US" sz="1000">
                          <a:effectLst/>
                        </a:rPr>
                        <a:t>19</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en-US" sz="1000" dirty="0">
                          <a:effectLst/>
                        </a:rPr>
                        <a:t>1050</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ar-SA" sz="1000" dirty="0">
                          <a:effectLst/>
                        </a:rPr>
                        <a:t>18</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ar-SA" sz="1000">
                          <a:effectLst/>
                        </a:rPr>
                        <a:t>896.88</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extLst>
                  <a:ext uri="{0D108BD9-81ED-4DB2-BD59-A6C34878D82A}">
                    <a16:rowId xmlns:a16="http://schemas.microsoft.com/office/drawing/2014/main" val="1065977504"/>
                  </a:ext>
                </a:extLst>
              </a:tr>
              <a:tr h="274320">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000">
                          <a:effectLst/>
                        </a:rPr>
                        <a:t>20</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en-US" sz="1000" dirty="0">
                          <a:effectLst/>
                        </a:rPr>
                        <a:t>200</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en-US" sz="1000" dirty="0">
                          <a:effectLst/>
                        </a:rPr>
                        <a:t>22</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en-US" sz="1000">
                          <a:effectLst/>
                        </a:rPr>
                        <a:t>900</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000">
                          <a:effectLst/>
                        </a:rPr>
                        <a:t>25</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en-US" sz="1000" dirty="0">
                          <a:effectLst/>
                        </a:rPr>
                        <a:t>750</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ar-SA" sz="1000" dirty="0">
                          <a:effectLst/>
                        </a:rPr>
                        <a:t>9</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ar-SA" sz="1000">
                          <a:effectLst/>
                        </a:rPr>
                        <a:t>758.562</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extLst>
                  <a:ext uri="{0D108BD9-81ED-4DB2-BD59-A6C34878D82A}">
                    <a16:rowId xmlns:a16="http://schemas.microsoft.com/office/drawing/2014/main" val="982033243"/>
                  </a:ext>
                </a:extLst>
              </a:tr>
              <a:tr h="274320">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000">
                          <a:effectLst/>
                        </a:rPr>
                        <a:t>22</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en-US" sz="1000">
                          <a:effectLst/>
                        </a:rPr>
                        <a:t>639</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en-US" sz="10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en-US" sz="1000" dirty="0">
                          <a:effectLst/>
                        </a:rPr>
                        <a:t>-</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000" dirty="0">
                          <a:effectLst/>
                        </a:rPr>
                        <a:t>-</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en-US" sz="10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ar-SA" sz="1000" dirty="0">
                          <a:effectLst/>
                        </a:rPr>
                        <a:t>24</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ar-SA" sz="1000" dirty="0">
                          <a:effectLst/>
                        </a:rPr>
                        <a:t>862.755</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extLst>
                  <a:ext uri="{0D108BD9-81ED-4DB2-BD59-A6C34878D82A}">
                    <a16:rowId xmlns:a16="http://schemas.microsoft.com/office/drawing/2014/main" val="293656759"/>
                  </a:ext>
                </a:extLst>
              </a:tr>
              <a:tr h="274320">
                <a:tc>
                  <a:txBody>
                    <a:bodyPr/>
                    <a:lstStyle/>
                    <a:p>
                      <a:pPr marL="0" marR="0" algn="ctr">
                        <a:lnSpc>
                          <a:spcPct val="150000"/>
                        </a:lnSpc>
                        <a:spcBef>
                          <a:spcPts val="0"/>
                        </a:spcBef>
                        <a:spcAft>
                          <a:spcPts val="0"/>
                        </a:spcAft>
                      </a:pPr>
                      <a:r>
                        <a:rPr lang="en-US" sz="1000">
                          <a:effectLst/>
                        </a:rPr>
                        <a:t>Total size</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en-US" sz="1000">
                          <a:effectLst/>
                        </a:rPr>
                        <a:t>-</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gridSpan="2">
                  <a:txBody>
                    <a:bodyPr/>
                    <a:lstStyle/>
                    <a:p>
                      <a:pPr marL="0" marR="0" algn="ctr">
                        <a:lnSpc>
                          <a:spcPct val="150000"/>
                        </a:lnSpc>
                        <a:spcBef>
                          <a:spcPts val="0"/>
                        </a:spcBef>
                        <a:spcAft>
                          <a:spcPts val="0"/>
                        </a:spcAft>
                      </a:pPr>
                      <a:r>
                        <a:rPr lang="en-US" sz="1000">
                          <a:effectLst/>
                        </a:rPr>
                        <a:t>2039</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dirty="0">
                          <a:effectLst/>
                        </a:rPr>
                        <a:t>1500</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dirty="0">
                          <a:effectLst/>
                        </a:rPr>
                        <a:t>1629</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a:effectLst/>
                        </a:rPr>
                        <a:t>1800</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ar-SA" sz="1000">
                          <a:effectLst/>
                        </a:rPr>
                        <a:t>2482.5</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extLst>
                  <a:ext uri="{0D108BD9-81ED-4DB2-BD59-A6C34878D82A}">
                    <a16:rowId xmlns:a16="http://schemas.microsoft.com/office/drawing/2014/main" val="4268422753"/>
                  </a:ext>
                </a:extLst>
              </a:tr>
              <a:tr h="274320">
                <a:tc>
                  <a:txBody>
                    <a:bodyPr/>
                    <a:lstStyle/>
                    <a:p>
                      <a:pPr marL="0" marR="0" algn="ctr">
                        <a:lnSpc>
                          <a:spcPct val="150000"/>
                        </a:lnSpc>
                        <a:spcBef>
                          <a:spcPts val="0"/>
                        </a:spcBef>
                        <a:spcAft>
                          <a:spcPts val="0"/>
                        </a:spcAft>
                      </a:pPr>
                      <a:r>
                        <a:rPr lang="en-US" sz="1000" dirty="0">
                          <a:solidFill>
                            <a:schemeClr val="accent5"/>
                          </a:solidFill>
                          <a:effectLst/>
                        </a:rPr>
                        <a:t>Total losses (kW)</a:t>
                      </a:r>
                      <a:endParaRPr lang="en-US" sz="1400" dirty="0">
                        <a:solidFill>
                          <a:schemeClr val="accent5"/>
                        </a:solidFill>
                        <a:effectLst/>
                        <a:latin typeface="Times New Roman" panose="02020603050405020304" pitchFamily="18" charset="0"/>
                        <a:ea typeface="+mn-ea"/>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en-US" sz="1000" dirty="0">
                          <a:solidFill>
                            <a:schemeClr val="accent5"/>
                          </a:solidFill>
                          <a:effectLst/>
                        </a:rPr>
                        <a:t>221.752</a:t>
                      </a:r>
                      <a:endParaRPr lang="en-US" sz="1400" dirty="0">
                        <a:solidFill>
                          <a:schemeClr val="accent5"/>
                        </a:solidFill>
                        <a:effectLst/>
                        <a:latin typeface="Times New Roman" panose="02020603050405020304" pitchFamily="18" charset="0"/>
                        <a:ea typeface="+mn-ea"/>
                        <a:cs typeface="Arial" panose="020B0604020202020204" pitchFamily="34" charset="0"/>
                      </a:endParaRPr>
                    </a:p>
                  </a:txBody>
                  <a:tcPr marL="61931" marR="61931" marT="0" marB="0" anchor="ctr"/>
                </a:tc>
                <a:tc gridSpan="2">
                  <a:txBody>
                    <a:bodyPr/>
                    <a:lstStyle/>
                    <a:p>
                      <a:pPr marL="0" marR="0" algn="ctr">
                        <a:lnSpc>
                          <a:spcPct val="150000"/>
                        </a:lnSpc>
                        <a:spcBef>
                          <a:spcPts val="0"/>
                        </a:spcBef>
                        <a:spcAft>
                          <a:spcPts val="0"/>
                        </a:spcAft>
                      </a:pPr>
                      <a:r>
                        <a:rPr lang="en-US" sz="1000" dirty="0">
                          <a:solidFill>
                            <a:schemeClr val="accent5"/>
                          </a:solidFill>
                          <a:effectLst/>
                        </a:rPr>
                        <a:t>169.167</a:t>
                      </a:r>
                      <a:endParaRPr lang="en-US" sz="1400" dirty="0">
                        <a:solidFill>
                          <a:schemeClr val="accent5"/>
                        </a:solidFill>
                        <a:effectLst/>
                        <a:latin typeface="Times New Roman" panose="02020603050405020304" pitchFamily="18" charset="0"/>
                        <a:ea typeface="+mn-ea"/>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dirty="0">
                          <a:solidFill>
                            <a:schemeClr val="accent5"/>
                          </a:solidFill>
                          <a:effectLst/>
                        </a:rPr>
                        <a:t>169.07</a:t>
                      </a:r>
                      <a:endParaRPr lang="en-US" sz="1400" dirty="0">
                        <a:solidFill>
                          <a:schemeClr val="accent5"/>
                        </a:solidFill>
                        <a:effectLst/>
                        <a:latin typeface="Times New Roman" panose="02020603050405020304" pitchFamily="18" charset="0"/>
                        <a:ea typeface="+mn-ea"/>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dirty="0">
                          <a:solidFill>
                            <a:schemeClr val="accent5"/>
                          </a:solidFill>
                          <a:effectLst/>
                        </a:rPr>
                        <a:t>168.955</a:t>
                      </a:r>
                      <a:endParaRPr lang="en-US" sz="1400" dirty="0">
                        <a:solidFill>
                          <a:schemeClr val="accent5"/>
                        </a:solidFill>
                        <a:effectLst/>
                        <a:latin typeface="Times New Roman" panose="02020603050405020304" pitchFamily="18" charset="0"/>
                        <a:ea typeface="+mn-ea"/>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dirty="0">
                          <a:solidFill>
                            <a:schemeClr val="accent5"/>
                          </a:solidFill>
                          <a:effectLst/>
                        </a:rPr>
                        <a:t>168.023</a:t>
                      </a:r>
                      <a:endParaRPr lang="en-US" sz="1400" dirty="0">
                        <a:solidFill>
                          <a:schemeClr val="accent5"/>
                        </a:solidFill>
                        <a:effectLst/>
                        <a:latin typeface="Times New Roman" panose="02020603050405020304" pitchFamily="18" charset="0"/>
                        <a:ea typeface="+mn-ea"/>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dirty="0">
                          <a:solidFill>
                            <a:schemeClr val="accent5"/>
                          </a:solidFill>
                          <a:effectLst/>
                        </a:rPr>
                        <a:t>160.</a:t>
                      </a:r>
                      <a:r>
                        <a:rPr lang="ar-SA" sz="1000" dirty="0">
                          <a:solidFill>
                            <a:schemeClr val="accent5"/>
                          </a:solidFill>
                          <a:effectLst/>
                        </a:rPr>
                        <a:t>4252</a:t>
                      </a:r>
                      <a:endParaRPr lang="en-US" sz="1400" dirty="0">
                        <a:solidFill>
                          <a:schemeClr val="accent5"/>
                        </a:solidFill>
                        <a:effectLst/>
                        <a:latin typeface="Times New Roman" panose="02020603050405020304" pitchFamily="18" charset="0"/>
                        <a:ea typeface="+mn-ea"/>
                        <a:cs typeface="Arial" panose="020B0604020202020204" pitchFamily="34" charset="0"/>
                      </a:endParaRPr>
                    </a:p>
                  </a:txBody>
                  <a:tcPr marL="61931" marR="61931" marT="0" marB="0" anchor="ctr"/>
                </a:tc>
                <a:tc hMerge="1">
                  <a:txBody>
                    <a:bodyPr/>
                    <a:lstStyle/>
                    <a:p>
                      <a:endParaRPr lang="en-US"/>
                    </a:p>
                  </a:txBody>
                  <a:tcPr/>
                </a:tc>
                <a:extLst>
                  <a:ext uri="{0D108BD9-81ED-4DB2-BD59-A6C34878D82A}">
                    <a16:rowId xmlns:a16="http://schemas.microsoft.com/office/drawing/2014/main" val="2787431766"/>
                  </a:ext>
                </a:extLst>
              </a:tr>
              <a:tr h="274320">
                <a:tc>
                  <a:txBody>
                    <a:bodyPr/>
                    <a:lstStyle/>
                    <a:p>
                      <a:pPr marL="0" marR="0" algn="ctr">
                        <a:lnSpc>
                          <a:spcPct val="150000"/>
                        </a:lnSpc>
                        <a:spcBef>
                          <a:spcPts val="0"/>
                        </a:spcBef>
                        <a:spcAft>
                          <a:spcPts val="0"/>
                        </a:spcAft>
                      </a:pPr>
                      <a:r>
                        <a:rPr lang="en-US" sz="1000">
                          <a:effectLst/>
                        </a:rPr>
                        <a:t>TVD</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en-US" sz="1000">
                          <a:effectLst/>
                        </a:rPr>
                        <a:t>0.0483</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gridSpan="2">
                  <a:txBody>
                    <a:bodyPr/>
                    <a:lstStyle/>
                    <a:p>
                      <a:pPr marL="0" marR="0" algn="ctr">
                        <a:lnSpc>
                          <a:spcPct val="150000"/>
                        </a:lnSpc>
                        <a:spcBef>
                          <a:spcPts val="0"/>
                        </a:spcBef>
                        <a:spcAft>
                          <a:spcPts val="0"/>
                        </a:spcAft>
                      </a:pPr>
                      <a:r>
                        <a:rPr lang="en-US" sz="1000">
                          <a:effectLst/>
                        </a:rPr>
                        <a:t>0.0368</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dirty="0">
                          <a:effectLst/>
                        </a:rPr>
                        <a:t>0.0394</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a:effectLst/>
                        </a:rPr>
                        <a:t>0.0408</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dirty="0">
                          <a:effectLst/>
                        </a:rPr>
                        <a:t>0.0375</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dirty="0">
                          <a:effectLst/>
                        </a:rPr>
                        <a:t>0.0344</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extLst>
                  <a:ext uri="{0D108BD9-81ED-4DB2-BD59-A6C34878D82A}">
                    <a16:rowId xmlns:a16="http://schemas.microsoft.com/office/drawing/2014/main" val="2957294679"/>
                  </a:ext>
                </a:extLst>
              </a:tr>
              <a:tr h="274320">
                <a:tc>
                  <a:txBody>
                    <a:bodyPr/>
                    <a:lstStyle/>
                    <a:p>
                      <a:pPr marL="0" marR="0" algn="ctr">
                        <a:lnSpc>
                          <a:spcPct val="150000"/>
                        </a:lnSpc>
                        <a:spcBef>
                          <a:spcPts val="0"/>
                        </a:spcBef>
                        <a:spcAft>
                          <a:spcPts val="0"/>
                        </a:spcAft>
                      </a:pPr>
                      <a:r>
                        <a:rPr lang="en-US" sz="1000">
                          <a:effectLst/>
                        </a:rPr>
                        <a:t>Minimum bus voltage(p.u.)</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en-US" sz="1000">
                          <a:effectLst/>
                        </a:rPr>
                        <a:t>0.9417 (#27)</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gridSpan="2">
                  <a:txBody>
                    <a:bodyPr/>
                    <a:lstStyle/>
                    <a:p>
                      <a:pPr marL="0" marR="0" algn="ctr">
                        <a:lnSpc>
                          <a:spcPct val="150000"/>
                        </a:lnSpc>
                        <a:spcBef>
                          <a:spcPts val="0"/>
                        </a:spcBef>
                        <a:spcAft>
                          <a:spcPts val="0"/>
                        </a:spcAft>
                      </a:pPr>
                      <a:r>
                        <a:rPr lang="en-US" sz="1000">
                          <a:effectLst/>
                        </a:rPr>
                        <a:t>0.9492 (#27)</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a:effectLst/>
                        </a:rPr>
                        <a:t>0.9503 (#27)</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dirty="0">
                          <a:effectLst/>
                        </a:rPr>
                        <a:t>0.9491 (#27)</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dirty="0">
                          <a:effectLst/>
                        </a:rPr>
                        <a:t>0.9416 (#27)</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dirty="0">
                          <a:effectLst/>
                        </a:rPr>
                        <a:t>0.9503 (#27)</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extLst>
                  <a:ext uri="{0D108BD9-81ED-4DB2-BD59-A6C34878D82A}">
                    <a16:rowId xmlns:a16="http://schemas.microsoft.com/office/drawing/2014/main" val="1523049401"/>
                  </a:ext>
                </a:extLst>
              </a:tr>
              <a:tr h="274320">
                <a:tc>
                  <a:txBody>
                    <a:bodyPr/>
                    <a:lstStyle/>
                    <a:p>
                      <a:pPr marL="0" marR="0" algn="ctr">
                        <a:lnSpc>
                          <a:spcPct val="150000"/>
                        </a:lnSpc>
                        <a:spcBef>
                          <a:spcPts val="0"/>
                        </a:spcBef>
                        <a:spcAft>
                          <a:spcPts val="0"/>
                        </a:spcAft>
                      </a:pPr>
                      <a:r>
                        <a:rPr lang="en-US" sz="1000">
                          <a:effectLst/>
                        </a:rPr>
                        <a:t>Maximum bus voltage(p.u.)</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en-US" sz="1000">
                          <a:effectLst/>
                        </a:rPr>
                        <a:t>0.9941 (#2)</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gridSpan="2">
                  <a:txBody>
                    <a:bodyPr/>
                    <a:lstStyle/>
                    <a:p>
                      <a:pPr marL="0" marR="0" algn="ctr">
                        <a:lnSpc>
                          <a:spcPct val="150000"/>
                        </a:lnSpc>
                        <a:spcBef>
                          <a:spcPts val="0"/>
                        </a:spcBef>
                        <a:spcAft>
                          <a:spcPts val="0"/>
                        </a:spcAft>
                      </a:pPr>
                      <a:r>
                        <a:rPr lang="en-US" sz="1000">
                          <a:effectLst/>
                        </a:rPr>
                        <a:t>0.995 (#2)</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a:effectLst/>
                        </a:rPr>
                        <a:t>0.9948 (#2)</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a:effectLst/>
                        </a:rPr>
                        <a:t>0.9948 (#2)</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dirty="0">
                          <a:effectLst/>
                        </a:rPr>
                        <a:t>0.9949 (#2)</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dirty="0">
                          <a:effectLst/>
                        </a:rPr>
                        <a:t>0.9952 (#2)</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extLst>
                  <a:ext uri="{0D108BD9-81ED-4DB2-BD59-A6C34878D82A}">
                    <a16:rowId xmlns:a16="http://schemas.microsoft.com/office/drawing/2014/main" val="2038764203"/>
                  </a:ext>
                </a:extLst>
              </a:tr>
              <a:tr h="274320">
                <a:tc>
                  <a:txBody>
                    <a:bodyPr/>
                    <a:lstStyle/>
                    <a:p>
                      <a:pPr marL="0" marR="0" algn="ctr">
                        <a:lnSpc>
                          <a:spcPct val="150000"/>
                        </a:lnSpc>
                        <a:spcBef>
                          <a:spcPts val="0"/>
                        </a:spcBef>
                        <a:spcAft>
                          <a:spcPts val="0"/>
                        </a:spcAft>
                      </a:pPr>
                      <a:r>
                        <a:rPr lang="en-US" sz="1000">
                          <a:effectLst/>
                        </a:rPr>
                        <a:t>Overall power factor</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a:txBody>
                    <a:bodyPr/>
                    <a:lstStyle/>
                    <a:p>
                      <a:pPr marL="0" marR="0" algn="ctr">
                        <a:lnSpc>
                          <a:spcPct val="150000"/>
                        </a:lnSpc>
                        <a:spcBef>
                          <a:spcPts val="0"/>
                        </a:spcBef>
                        <a:spcAft>
                          <a:spcPts val="0"/>
                        </a:spcAft>
                      </a:pPr>
                      <a:r>
                        <a:rPr lang="en-US" sz="1000">
                          <a:effectLst/>
                        </a:rPr>
                        <a:t>0.85</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gridSpan="2">
                  <a:txBody>
                    <a:bodyPr/>
                    <a:lstStyle/>
                    <a:p>
                      <a:pPr marL="0" marR="0" algn="ctr">
                        <a:lnSpc>
                          <a:spcPct val="150000"/>
                        </a:lnSpc>
                        <a:spcBef>
                          <a:spcPts val="0"/>
                        </a:spcBef>
                        <a:spcAft>
                          <a:spcPts val="0"/>
                        </a:spcAft>
                      </a:pPr>
                      <a:r>
                        <a:rPr lang="en-US" sz="1000">
                          <a:effectLst/>
                        </a:rPr>
                        <a:t>0.9842</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a:effectLst/>
                        </a:rPr>
                        <a:t>0.9588</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a:effectLst/>
                        </a:rPr>
                        <a:t>0.9658</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a:effectLst/>
                        </a:rPr>
                        <a:t>0.9738</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tc gridSpan="2">
                  <a:txBody>
                    <a:bodyPr/>
                    <a:lstStyle/>
                    <a:p>
                      <a:pPr marL="0" marR="0" algn="ctr">
                        <a:lnSpc>
                          <a:spcPct val="150000"/>
                        </a:lnSpc>
                        <a:spcBef>
                          <a:spcPts val="0"/>
                        </a:spcBef>
                        <a:spcAft>
                          <a:spcPts val="0"/>
                        </a:spcAft>
                      </a:pPr>
                      <a:r>
                        <a:rPr lang="en-US" sz="1000" dirty="0">
                          <a:effectLst/>
                        </a:rPr>
                        <a:t>0.9965</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1931" marR="61931" marT="0" marB="0" anchor="ctr"/>
                </a:tc>
                <a:tc hMerge="1">
                  <a:txBody>
                    <a:bodyPr/>
                    <a:lstStyle/>
                    <a:p>
                      <a:endParaRPr lang="en-US"/>
                    </a:p>
                  </a:txBody>
                  <a:tcPr/>
                </a:tc>
                <a:extLst>
                  <a:ext uri="{0D108BD9-81ED-4DB2-BD59-A6C34878D82A}">
                    <a16:rowId xmlns:a16="http://schemas.microsoft.com/office/drawing/2014/main" val="3102389293"/>
                  </a:ext>
                </a:extLst>
              </a:tr>
            </a:tbl>
          </a:graphicData>
        </a:graphic>
      </p:graphicFrame>
    </p:spTree>
    <p:extLst>
      <p:ext uri="{BB962C8B-B14F-4D97-AF65-F5344CB8AC3E}">
        <p14:creationId xmlns:p14="http://schemas.microsoft.com/office/powerpoint/2010/main" val="2968340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30429"/>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Total power loss minimization for IEEE-34 system (case 4)</a:t>
            </a:r>
          </a:p>
        </p:txBody>
      </p:sp>
      <p:graphicFrame>
        <p:nvGraphicFramePr>
          <p:cNvPr id="3" name="Table 2">
            <a:extLst>
              <a:ext uri="{FF2B5EF4-FFF2-40B4-BE49-F238E27FC236}">
                <a16:creationId xmlns:a16="http://schemas.microsoft.com/office/drawing/2014/main" id="{8FBE6689-3EFE-9D82-415A-063BC3536DCA}"/>
              </a:ext>
            </a:extLst>
          </p:cNvPr>
          <p:cNvGraphicFramePr>
            <a:graphicFrameLocks noGrp="1"/>
          </p:cNvGraphicFramePr>
          <p:nvPr>
            <p:extLst>
              <p:ext uri="{D42A27DB-BD31-4B8C-83A1-F6EECF244321}">
                <p14:modId xmlns:p14="http://schemas.microsoft.com/office/powerpoint/2010/main" val="130369242"/>
              </p:ext>
            </p:extLst>
          </p:nvPr>
        </p:nvGraphicFramePr>
        <p:xfrm>
          <a:off x="176293" y="1150016"/>
          <a:ext cx="11644866" cy="5589340"/>
        </p:xfrm>
        <a:graphic>
          <a:graphicData uri="http://schemas.openxmlformats.org/drawingml/2006/table">
            <a:tbl>
              <a:tblPr firstRow="1" firstCol="1" bandRow="1">
                <a:tableStyleId>{5C22544A-7EE6-4342-B048-85BDC9FD1C3A}</a:tableStyleId>
              </a:tblPr>
              <a:tblGrid>
                <a:gridCol w="3450827">
                  <a:extLst>
                    <a:ext uri="{9D8B030D-6E8A-4147-A177-3AD203B41FA5}">
                      <a16:colId xmlns:a16="http://schemas.microsoft.com/office/drawing/2014/main" val="300467120"/>
                    </a:ext>
                  </a:extLst>
                </a:gridCol>
                <a:gridCol w="3230880">
                  <a:extLst>
                    <a:ext uri="{9D8B030D-6E8A-4147-A177-3AD203B41FA5}">
                      <a16:colId xmlns:a16="http://schemas.microsoft.com/office/drawing/2014/main" val="4256536182"/>
                    </a:ext>
                  </a:extLst>
                </a:gridCol>
                <a:gridCol w="2255520">
                  <a:extLst>
                    <a:ext uri="{9D8B030D-6E8A-4147-A177-3AD203B41FA5}">
                      <a16:colId xmlns:a16="http://schemas.microsoft.com/office/drawing/2014/main" val="1329548759"/>
                    </a:ext>
                  </a:extLst>
                </a:gridCol>
                <a:gridCol w="1178560">
                  <a:extLst>
                    <a:ext uri="{9D8B030D-6E8A-4147-A177-3AD203B41FA5}">
                      <a16:colId xmlns:a16="http://schemas.microsoft.com/office/drawing/2014/main" val="2671003117"/>
                    </a:ext>
                  </a:extLst>
                </a:gridCol>
                <a:gridCol w="1529079">
                  <a:extLst>
                    <a:ext uri="{9D8B030D-6E8A-4147-A177-3AD203B41FA5}">
                      <a16:colId xmlns:a16="http://schemas.microsoft.com/office/drawing/2014/main" val="1138716626"/>
                    </a:ext>
                  </a:extLst>
                </a:gridCol>
              </a:tblGrid>
              <a:tr h="0">
                <a:tc rowSpan="2">
                  <a:txBody>
                    <a:bodyPr/>
                    <a:lstStyle/>
                    <a:p>
                      <a:pPr marL="0" marR="0" algn="ctr">
                        <a:lnSpc>
                          <a:spcPct val="150000"/>
                        </a:lnSpc>
                        <a:spcBef>
                          <a:spcPts val="0"/>
                        </a:spcBef>
                        <a:spcAft>
                          <a:spcPts val="0"/>
                        </a:spcAft>
                      </a:pPr>
                      <a:r>
                        <a:rPr lang="en-US" sz="1400" dirty="0">
                          <a:effectLst/>
                        </a:rPr>
                        <a:t>Items</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rowSpan="2">
                  <a:txBody>
                    <a:bodyPr/>
                    <a:lstStyle/>
                    <a:p>
                      <a:pPr marL="0" marR="0" algn="ctr">
                        <a:lnSpc>
                          <a:spcPct val="150000"/>
                        </a:lnSpc>
                        <a:spcBef>
                          <a:spcPts val="0"/>
                        </a:spcBef>
                        <a:spcAft>
                          <a:spcPts val="0"/>
                        </a:spcAft>
                      </a:pPr>
                      <a:r>
                        <a:rPr lang="en-US" sz="1400" dirty="0">
                          <a:effectLst/>
                        </a:rPr>
                        <a:t>Un-compensated</a:t>
                      </a:r>
                      <a:endParaRPr lang="en-US" sz="2400" dirty="0">
                        <a:effectLst/>
                      </a:endParaRPr>
                    </a:p>
                    <a:p>
                      <a:pPr marL="0" marR="0" algn="ctr">
                        <a:lnSpc>
                          <a:spcPct val="150000"/>
                        </a:lnSpc>
                        <a:spcBef>
                          <a:spcPts val="0"/>
                        </a:spcBef>
                        <a:spcAft>
                          <a:spcPts val="0"/>
                        </a:spcAft>
                      </a:pPr>
                      <a:r>
                        <a:rPr lang="en-US" sz="1400" dirty="0">
                          <a:effectLst/>
                        </a:rPr>
                        <a:t>(Case </a:t>
                      </a:r>
                      <a:r>
                        <a:rPr lang="ar-SA" sz="1400" dirty="0">
                          <a:effectLst/>
                        </a:rPr>
                        <a:t>0</a:t>
                      </a:r>
                      <a:r>
                        <a:rPr lang="en-US" sz="1400" dirty="0">
                          <a:effectLst/>
                        </a:rPr>
                        <a:t>)</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gridSpan="3">
                  <a:txBody>
                    <a:bodyPr/>
                    <a:lstStyle/>
                    <a:p>
                      <a:pPr marL="0" marR="0" algn="ctr">
                        <a:lnSpc>
                          <a:spcPct val="150000"/>
                        </a:lnSpc>
                        <a:spcBef>
                          <a:spcPts val="0"/>
                        </a:spcBef>
                        <a:spcAft>
                          <a:spcPts val="0"/>
                        </a:spcAft>
                      </a:pPr>
                      <a:r>
                        <a:rPr lang="en-US" sz="1400">
                          <a:effectLst/>
                        </a:rPr>
                        <a:t>Compensated (Case 4)</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979250602"/>
                  </a:ext>
                </a:extLst>
              </a:tr>
              <a:tr h="0">
                <a:tc vMerge="1">
                  <a:txBody>
                    <a:bodyPr/>
                    <a:lstStyle/>
                    <a:p>
                      <a:endParaRPr lang="en-US"/>
                    </a:p>
                  </a:txBody>
                  <a:tcPr/>
                </a:tc>
                <a:tc vMerge="1">
                  <a:txBody>
                    <a:bodyPr/>
                    <a:lstStyle/>
                    <a:p>
                      <a:endParaRPr lang="en-US"/>
                    </a:p>
                  </a:txBody>
                  <a:tcPr/>
                </a:tc>
                <a:tc gridSpan="3">
                  <a:txBody>
                    <a:bodyPr/>
                    <a:lstStyle/>
                    <a:p>
                      <a:pPr marL="0" marR="0" algn="ctr">
                        <a:lnSpc>
                          <a:spcPct val="150000"/>
                        </a:lnSpc>
                        <a:spcBef>
                          <a:spcPts val="0"/>
                        </a:spcBef>
                        <a:spcAft>
                          <a:spcPts val="0"/>
                        </a:spcAft>
                      </a:pPr>
                      <a:r>
                        <a:rPr lang="en-US" sz="1600" dirty="0">
                          <a:effectLst/>
                        </a:rPr>
                        <a:t>Proposed procedure</a:t>
                      </a:r>
                      <a:endParaRPr lang="en-US"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73310289"/>
                  </a:ext>
                </a:extLst>
              </a:tr>
              <a:tr h="0">
                <a:tc rowSpan="3">
                  <a:txBody>
                    <a:bodyPr/>
                    <a:lstStyle/>
                    <a:p>
                      <a:pPr marL="0" marR="0" algn="ctr">
                        <a:lnSpc>
                          <a:spcPct val="150000"/>
                        </a:lnSpc>
                        <a:spcBef>
                          <a:spcPts val="0"/>
                        </a:spcBef>
                        <a:spcAft>
                          <a:spcPts val="0"/>
                        </a:spcAft>
                      </a:pPr>
                      <a:r>
                        <a:rPr lang="en-US" sz="1400">
                          <a:effectLst/>
                        </a:rPr>
                        <a:t>Optimal locations and sizes of DGs (KW)</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rowSpan="3">
                  <a:txBody>
                    <a:bodyPr/>
                    <a:lstStyle/>
                    <a:p>
                      <a:pPr marL="0" marR="0" algn="ctr">
                        <a:lnSpc>
                          <a:spcPct val="150000"/>
                        </a:lnSpc>
                        <a:spcBef>
                          <a:spcPts val="0"/>
                        </a:spcBef>
                        <a:spcAft>
                          <a:spcPts val="0"/>
                        </a:spcAft>
                      </a:pPr>
                      <a:r>
                        <a:rPr lang="en-US" sz="2000" dirty="0">
                          <a:effectLst/>
                        </a:rPr>
                        <a:t>-</a:t>
                      </a:r>
                      <a:endParaRPr lang="en-US" sz="3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gridSpan="2">
                  <a:txBody>
                    <a:bodyPr/>
                    <a:lstStyle/>
                    <a:p>
                      <a:pPr marL="0" marR="0" algn="ctr">
                        <a:lnSpc>
                          <a:spcPct val="150000"/>
                        </a:lnSpc>
                        <a:spcBef>
                          <a:spcPts val="0"/>
                        </a:spcBef>
                        <a:spcAft>
                          <a:spcPts val="0"/>
                        </a:spcAft>
                      </a:pPr>
                      <a:r>
                        <a:rPr lang="en-US" sz="1800" dirty="0">
                          <a:effectLst/>
                        </a:rPr>
                        <a:t>9</a:t>
                      </a:r>
                      <a:endParaRPr lang="en-US" sz="3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hMerge="1">
                  <a:txBody>
                    <a:bodyPr/>
                    <a:lstStyle/>
                    <a:p>
                      <a:endParaRPr lang="en-US"/>
                    </a:p>
                  </a:txBody>
                  <a:tcPr/>
                </a:tc>
                <a:tc>
                  <a:txBody>
                    <a:bodyPr/>
                    <a:lstStyle/>
                    <a:p>
                      <a:pPr marL="0" marR="0" algn="ctr">
                        <a:lnSpc>
                          <a:spcPct val="150000"/>
                        </a:lnSpc>
                        <a:spcBef>
                          <a:spcPts val="0"/>
                        </a:spcBef>
                        <a:spcAft>
                          <a:spcPts val="0"/>
                        </a:spcAft>
                      </a:pPr>
                      <a:r>
                        <a:rPr lang="en-US" sz="1800">
                          <a:effectLst/>
                        </a:rPr>
                        <a:t>952.8</a:t>
                      </a:r>
                      <a:endParaRPr lang="en-US" sz="32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extLst>
                  <a:ext uri="{0D108BD9-81ED-4DB2-BD59-A6C34878D82A}">
                    <a16:rowId xmlns:a16="http://schemas.microsoft.com/office/drawing/2014/main" val="3769264641"/>
                  </a:ext>
                </a:extLst>
              </a:tr>
              <a:tr h="0">
                <a:tc vMerge="1">
                  <a:txBody>
                    <a:bodyPr/>
                    <a:lstStyle/>
                    <a:p>
                      <a:endParaRPr lang="en-US"/>
                    </a:p>
                  </a:txBody>
                  <a:tcPr/>
                </a:tc>
                <a:tc vMerge="1">
                  <a:txBody>
                    <a:bodyPr/>
                    <a:lstStyle/>
                    <a:p>
                      <a:endParaRPr lang="en-US"/>
                    </a:p>
                  </a:txBody>
                  <a:tcPr/>
                </a:tc>
                <a:tc gridSpan="2">
                  <a:txBody>
                    <a:bodyPr/>
                    <a:lstStyle/>
                    <a:p>
                      <a:pPr marL="0" marR="0" algn="ctr">
                        <a:lnSpc>
                          <a:spcPct val="150000"/>
                        </a:lnSpc>
                        <a:spcBef>
                          <a:spcPts val="0"/>
                        </a:spcBef>
                        <a:spcAft>
                          <a:spcPts val="0"/>
                        </a:spcAft>
                      </a:pPr>
                      <a:r>
                        <a:rPr lang="en-US" sz="1800" dirty="0">
                          <a:effectLst/>
                        </a:rPr>
                        <a:t>21</a:t>
                      </a:r>
                      <a:endParaRPr lang="en-US" sz="3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hMerge="1">
                  <a:txBody>
                    <a:bodyPr/>
                    <a:lstStyle/>
                    <a:p>
                      <a:endParaRPr lang="en-US"/>
                    </a:p>
                  </a:txBody>
                  <a:tcPr/>
                </a:tc>
                <a:tc>
                  <a:txBody>
                    <a:bodyPr/>
                    <a:lstStyle/>
                    <a:p>
                      <a:pPr marL="0" marR="0" algn="ctr">
                        <a:lnSpc>
                          <a:spcPct val="150000"/>
                        </a:lnSpc>
                        <a:spcBef>
                          <a:spcPts val="0"/>
                        </a:spcBef>
                        <a:spcAft>
                          <a:spcPts val="0"/>
                        </a:spcAft>
                      </a:pPr>
                      <a:r>
                        <a:rPr lang="en-US" sz="1800" dirty="0">
                          <a:effectLst/>
                        </a:rPr>
                        <a:t>1125.5</a:t>
                      </a:r>
                      <a:endParaRPr lang="en-US" sz="3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extLst>
                  <a:ext uri="{0D108BD9-81ED-4DB2-BD59-A6C34878D82A}">
                    <a16:rowId xmlns:a16="http://schemas.microsoft.com/office/drawing/2014/main" val="540985519"/>
                  </a:ext>
                </a:extLst>
              </a:tr>
              <a:tr h="0">
                <a:tc vMerge="1">
                  <a:txBody>
                    <a:bodyPr/>
                    <a:lstStyle/>
                    <a:p>
                      <a:endParaRPr lang="en-US"/>
                    </a:p>
                  </a:txBody>
                  <a:tcPr/>
                </a:tc>
                <a:tc vMerge="1">
                  <a:txBody>
                    <a:bodyPr/>
                    <a:lstStyle/>
                    <a:p>
                      <a:endParaRPr lang="en-US"/>
                    </a:p>
                  </a:txBody>
                  <a:tcPr/>
                </a:tc>
                <a:tc gridSpan="2">
                  <a:txBody>
                    <a:bodyPr/>
                    <a:lstStyle/>
                    <a:p>
                      <a:pPr marL="0" marR="0" algn="ctr">
                        <a:lnSpc>
                          <a:spcPct val="150000"/>
                        </a:lnSpc>
                        <a:spcBef>
                          <a:spcPts val="0"/>
                        </a:spcBef>
                        <a:spcAft>
                          <a:spcPts val="0"/>
                        </a:spcAft>
                      </a:pPr>
                      <a:r>
                        <a:rPr lang="en-US" sz="1800" dirty="0">
                          <a:effectLst/>
                        </a:rPr>
                        <a:t>25</a:t>
                      </a:r>
                      <a:endParaRPr lang="en-US" sz="3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hMerge="1">
                  <a:txBody>
                    <a:bodyPr/>
                    <a:lstStyle/>
                    <a:p>
                      <a:endParaRPr lang="en-US"/>
                    </a:p>
                  </a:txBody>
                  <a:tcPr/>
                </a:tc>
                <a:tc>
                  <a:txBody>
                    <a:bodyPr/>
                    <a:lstStyle/>
                    <a:p>
                      <a:pPr marL="0" marR="0" algn="ctr">
                        <a:lnSpc>
                          <a:spcPct val="150000"/>
                        </a:lnSpc>
                        <a:spcBef>
                          <a:spcPts val="0"/>
                        </a:spcBef>
                        <a:spcAft>
                          <a:spcPts val="0"/>
                        </a:spcAft>
                      </a:pPr>
                      <a:r>
                        <a:rPr lang="en-US" sz="1800" dirty="0">
                          <a:effectLst/>
                        </a:rPr>
                        <a:t>921.6</a:t>
                      </a:r>
                      <a:endParaRPr lang="en-US" sz="3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extLst>
                  <a:ext uri="{0D108BD9-81ED-4DB2-BD59-A6C34878D82A}">
                    <a16:rowId xmlns:a16="http://schemas.microsoft.com/office/drawing/2014/main" val="660626861"/>
                  </a:ext>
                </a:extLst>
              </a:tr>
              <a:tr h="0">
                <a:tc>
                  <a:txBody>
                    <a:bodyPr/>
                    <a:lstStyle/>
                    <a:p>
                      <a:pPr marL="0" marR="0" algn="ctr">
                        <a:lnSpc>
                          <a:spcPct val="150000"/>
                        </a:lnSpc>
                        <a:spcBef>
                          <a:spcPts val="0"/>
                        </a:spcBef>
                        <a:spcAft>
                          <a:spcPts val="0"/>
                        </a:spcAft>
                      </a:pPr>
                      <a:r>
                        <a:rPr lang="en-US" sz="1400">
                          <a:effectLst/>
                        </a:rPr>
                        <a:t>Total DGs size</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a:txBody>
                    <a:bodyPr/>
                    <a:lstStyle/>
                    <a:p>
                      <a:pPr marL="0" marR="0" algn="ctr">
                        <a:lnSpc>
                          <a:spcPct val="150000"/>
                        </a:lnSpc>
                        <a:spcBef>
                          <a:spcPts val="0"/>
                        </a:spcBef>
                        <a:spcAft>
                          <a:spcPts val="0"/>
                        </a:spcAft>
                      </a:pPr>
                      <a:r>
                        <a:rPr lang="en-US" sz="2000" dirty="0">
                          <a:effectLst/>
                        </a:rPr>
                        <a:t> </a:t>
                      </a:r>
                      <a:endParaRPr lang="en-US" sz="3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gridSpan="3">
                  <a:txBody>
                    <a:bodyPr/>
                    <a:lstStyle/>
                    <a:p>
                      <a:pPr marL="0" marR="0" algn="ctr">
                        <a:lnSpc>
                          <a:spcPct val="150000"/>
                        </a:lnSpc>
                        <a:spcBef>
                          <a:spcPts val="0"/>
                        </a:spcBef>
                        <a:spcAft>
                          <a:spcPts val="0"/>
                        </a:spcAft>
                      </a:pPr>
                      <a:r>
                        <a:rPr lang="en-US" sz="1800" dirty="0">
                          <a:effectLst/>
                        </a:rPr>
                        <a:t>3000</a:t>
                      </a:r>
                      <a:endParaRPr lang="en-US" sz="3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0791309"/>
                  </a:ext>
                </a:extLst>
              </a:tr>
              <a:tr h="0">
                <a:tc rowSpan="3">
                  <a:txBody>
                    <a:bodyPr/>
                    <a:lstStyle/>
                    <a:p>
                      <a:pPr marL="0" marR="0" algn="ctr">
                        <a:lnSpc>
                          <a:spcPct val="150000"/>
                        </a:lnSpc>
                        <a:spcBef>
                          <a:spcPts val="0"/>
                        </a:spcBef>
                        <a:spcAft>
                          <a:spcPts val="0"/>
                        </a:spcAft>
                      </a:pPr>
                      <a:r>
                        <a:rPr lang="en-US" sz="1400">
                          <a:effectLst/>
                        </a:rPr>
                        <a:t>Optimal locations and sizes of capacitors (KVAR)</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rowSpan="3">
                  <a:txBody>
                    <a:bodyPr/>
                    <a:lstStyle/>
                    <a:p>
                      <a:pPr marL="0" marR="0" algn="ctr">
                        <a:lnSpc>
                          <a:spcPct val="150000"/>
                        </a:lnSpc>
                        <a:spcBef>
                          <a:spcPts val="0"/>
                        </a:spcBef>
                        <a:spcAft>
                          <a:spcPts val="0"/>
                        </a:spcAft>
                      </a:pPr>
                      <a:r>
                        <a:rPr lang="en-US" sz="2000" dirty="0">
                          <a:effectLst/>
                        </a:rPr>
                        <a:t> </a:t>
                      </a:r>
                      <a:endParaRPr lang="en-US" sz="3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a:txBody>
                    <a:bodyPr/>
                    <a:lstStyle/>
                    <a:p>
                      <a:pPr marL="0" marR="0" algn="ctr">
                        <a:lnSpc>
                          <a:spcPct val="150000"/>
                        </a:lnSpc>
                        <a:spcBef>
                          <a:spcPts val="0"/>
                        </a:spcBef>
                        <a:spcAft>
                          <a:spcPts val="0"/>
                        </a:spcAft>
                      </a:pPr>
                      <a:r>
                        <a:rPr lang="en-US" sz="1800" dirty="0">
                          <a:effectLst/>
                        </a:rPr>
                        <a:t>7</a:t>
                      </a:r>
                      <a:endParaRPr lang="en-US" sz="3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gridSpan="2">
                  <a:txBody>
                    <a:bodyPr/>
                    <a:lstStyle/>
                    <a:p>
                      <a:pPr marL="0" marR="0" algn="ctr" rtl="0">
                        <a:lnSpc>
                          <a:spcPct val="150000"/>
                        </a:lnSpc>
                        <a:spcBef>
                          <a:spcPts val="0"/>
                        </a:spcBef>
                        <a:spcAft>
                          <a:spcPts val="0"/>
                        </a:spcAft>
                      </a:pPr>
                      <a:r>
                        <a:rPr lang="en-US" sz="1800" dirty="0">
                          <a:effectLst/>
                        </a:rPr>
                        <a:t>1110.4</a:t>
                      </a:r>
                      <a:endParaRPr lang="en-US" sz="3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hMerge="1">
                  <a:txBody>
                    <a:bodyPr/>
                    <a:lstStyle/>
                    <a:p>
                      <a:endParaRPr lang="en-US"/>
                    </a:p>
                  </a:txBody>
                  <a:tcPr/>
                </a:tc>
                <a:extLst>
                  <a:ext uri="{0D108BD9-81ED-4DB2-BD59-A6C34878D82A}">
                    <a16:rowId xmlns:a16="http://schemas.microsoft.com/office/drawing/2014/main" val="1647262657"/>
                  </a:ext>
                </a:extLst>
              </a:tr>
              <a:tr h="0">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800" dirty="0">
                          <a:effectLst/>
                        </a:rPr>
                        <a:t>24</a:t>
                      </a:r>
                      <a:endParaRPr lang="en-US" sz="3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gridSpan="2">
                  <a:txBody>
                    <a:bodyPr/>
                    <a:lstStyle/>
                    <a:p>
                      <a:pPr marL="0" marR="0" algn="ctr" rtl="0">
                        <a:lnSpc>
                          <a:spcPct val="150000"/>
                        </a:lnSpc>
                        <a:spcBef>
                          <a:spcPts val="0"/>
                        </a:spcBef>
                        <a:spcAft>
                          <a:spcPts val="0"/>
                        </a:spcAft>
                      </a:pPr>
                      <a:r>
                        <a:rPr lang="en-US" sz="1800" dirty="0">
                          <a:effectLst/>
                        </a:rPr>
                        <a:t>816.6</a:t>
                      </a:r>
                      <a:endParaRPr lang="en-US" sz="3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hMerge="1">
                  <a:txBody>
                    <a:bodyPr/>
                    <a:lstStyle/>
                    <a:p>
                      <a:endParaRPr lang="en-US"/>
                    </a:p>
                  </a:txBody>
                  <a:tcPr/>
                </a:tc>
                <a:extLst>
                  <a:ext uri="{0D108BD9-81ED-4DB2-BD59-A6C34878D82A}">
                    <a16:rowId xmlns:a16="http://schemas.microsoft.com/office/drawing/2014/main" val="1759753464"/>
                  </a:ext>
                </a:extLst>
              </a:tr>
              <a:tr h="0">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ar-SA" sz="1800" dirty="0">
                          <a:effectLst/>
                        </a:rPr>
                        <a:t> </a:t>
                      </a:r>
                      <a:endParaRPr lang="en-US" sz="3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gridSpan="2">
                  <a:txBody>
                    <a:bodyPr/>
                    <a:lstStyle/>
                    <a:p>
                      <a:pPr marL="0" marR="0" algn="ctr">
                        <a:lnSpc>
                          <a:spcPct val="150000"/>
                        </a:lnSpc>
                        <a:spcBef>
                          <a:spcPts val="0"/>
                        </a:spcBef>
                        <a:spcAft>
                          <a:spcPts val="0"/>
                        </a:spcAft>
                      </a:pPr>
                      <a:r>
                        <a:rPr lang="ar-SA" sz="1800" dirty="0">
                          <a:effectLst/>
                        </a:rPr>
                        <a:t> </a:t>
                      </a:r>
                      <a:endParaRPr lang="en-US" sz="3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hMerge="1">
                  <a:txBody>
                    <a:bodyPr/>
                    <a:lstStyle/>
                    <a:p>
                      <a:endParaRPr lang="en-US"/>
                    </a:p>
                  </a:txBody>
                  <a:tcPr/>
                </a:tc>
                <a:extLst>
                  <a:ext uri="{0D108BD9-81ED-4DB2-BD59-A6C34878D82A}">
                    <a16:rowId xmlns:a16="http://schemas.microsoft.com/office/drawing/2014/main" val="3950452631"/>
                  </a:ext>
                </a:extLst>
              </a:tr>
              <a:tr h="0">
                <a:tc>
                  <a:txBody>
                    <a:bodyPr/>
                    <a:lstStyle/>
                    <a:p>
                      <a:pPr marL="0" marR="0" algn="ctr">
                        <a:lnSpc>
                          <a:spcPct val="150000"/>
                        </a:lnSpc>
                        <a:spcBef>
                          <a:spcPts val="0"/>
                        </a:spcBef>
                        <a:spcAft>
                          <a:spcPts val="0"/>
                        </a:spcAft>
                      </a:pPr>
                      <a:r>
                        <a:rPr lang="en-US" sz="1400">
                          <a:effectLst/>
                        </a:rPr>
                        <a:t>Total capacitors size</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a:txBody>
                    <a:bodyPr/>
                    <a:lstStyle/>
                    <a:p>
                      <a:pPr marL="0" marR="0" algn="ctr">
                        <a:lnSpc>
                          <a:spcPct val="150000"/>
                        </a:lnSpc>
                        <a:spcBef>
                          <a:spcPts val="0"/>
                        </a:spcBef>
                        <a:spcAft>
                          <a:spcPts val="0"/>
                        </a:spcAft>
                      </a:pPr>
                      <a:r>
                        <a:rPr lang="en-US" sz="2000" dirty="0">
                          <a:effectLst/>
                        </a:rPr>
                        <a:t>-</a:t>
                      </a:r>
                      <a:endParaRPr lang="en-US" sz="3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gridSpan="3">
                  <a:txBody>
                    <a:bodyPr/>
                    <a:lstStyle/>
                    <a:p>
                      <a:pPr marL="0" marR="0" algn="ctr">
                        <a:lnSpc>
                          <a:spcPct val="150000"/>
                        </a:lnSpc>
                        <a:spcBef>
                          <a:spcPts val="0"/>
                        </a:spcBef>
                        <a:spcAft>
                          <a:spcPts val="0"/>
                        </a:spcAft>
                      </a:pPr>
                      <a:r>
                        <a:rPr lang="en-US" sz="1800" dirty="0">
                          <a:effectLst/>
                        </a:rPr>
                        <a:t>1927</a:t>
                      </a:r>
                      <a:endParaRPr lang="en-US" sz="3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18942391"/>
                  </a:ext>
                </a:extLst>
              </a:tr>
              <a:tr h="0">
                <a:tc>
                  <a:txBody>
                    <a:bodyPr/>
                    <a:lstStyle/>
                    <a:p>
                      <a:pPr marL="0" marR="0" algn="ctr">
                        <a:lnSpc>
                          <a:spcPct val="150000"/>
                        </a:lnSpc>
                        <a:spcBef>
                          <a:spcPts val="0"/>
                        </a:spcBef>
                        <a:spcAft>
                          <a:spcPts val="0"/>
                        </a:spcAft>
                      </a:pPr>
                      <a:r>
                        <a:rPr lang="en-US" sz="1400" dirty="0">
                          <a:solidFill>
                            <a:schemeClr val="accent5"/>
                          </a:solidFill>
                          <a:effectLst/>
                        </a:rPr>
                        <a:t>Total losses (kW)</a:t>
                      </a:r>
                      <a:endParaRPr lang="en-US" sz="24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a:txBody>
                    <a:bodyPr/>
                    <a:lstStyle/>
                    <a:p>
                      <a:pPr marL="0" marR="0" algn="ctr">
                        <a:lnSpc>
                          <a:spcPct val="150000"/>
                        </a:lnSpc>
                        <a:spcBef>
                          <a:spcPts val="0"/>
                        </a:spcBef>
                        <a:spcAft>
                          <a:spcPts val="0"/>
                        </a:spcAft>
                      </a:pPr>
                      <a:r>
                        <a:rPr lang="en-US" sz="2000" dirty="0">
                          <a:solidFill>
                            <a:schemeClr val="accent5"/>
                          </a:solidFill>
                          <a:effectLst/>
                        </a:rPr>
                        <a:t>221.752</a:t>
                      </a:r>
                      <a:endParaRPr lang="en-US" sz="36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gridSpan="3">
                  <a:txBody>
                    <a:bodyPr/>
                    <a:lstStyle/>
                    <a:p>
                      <a:pPr marL="0" marR="0" algn="ctr">
                        <a:lnSpc>
                          <a:spcPct val="150000"/>
                        </a:lnSpc>
                        <a:spcBef>
                          <a:spcPts val="0"/>
                        </a:spcBef>
                        <a:spcAft>
                          <a:spcPts val="0"/>
                        </a:spcAft>
                      </a:pPr>
                      <a:r>
                        <a:rPr lang="en-US" sz="1800" dirty="0">
                          <a:solidFill>
                            <a:schemeClr val="accent5"/>
                          </a:solidFill>
                          <a:effectLst/>
                        </a:rPr>
                        <a:t>18.15</a:t>
                      </a:r>
                      <a:endParaRPr lang="en-US" sz="32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45122888"/>
                  </a:ext>
                </a:extLst>
              </a:tr>
              <a:tr h="0">
                <a:tc>
                  <a:txBody>
                    <a:bodyPr/>
                    <a:lstStyle/>
                    <a:p>
                      <a:pPr marL="0" marR="0" algn="ctr">
                        <a:lnSpc>
                          <a:spcPct val="150000"/>
                        </a:lnSpc>
                        <a:spcBef>
                          <a:spcPts val="0"/>
                        </a:spcBef>
                        <a:spcAft>
                          <a:spcPts val="0"/>
                        </a:spcAft>
                      </a:pPr>
                      <a:r>
                        <a:rPr lang="en-US" sz="1400">
                          <a:effectLst/>
                        </a:rPr>
                        <a:t>TVD</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a:txBody>
                    <a:bodyPr/>
                    <a:lstStyle/>
                    <a:p>
                      <a:pPr marL="0" marR="0" algn="ctr">
                        <a:lnSpc>
                          <a:spcPct val="150000"/>
                        </a:lnSpc>
                        <a:spcBef>
                          <a:spcPts val="0"/>
                        </a:spcBef>
                        <a:spcAft>
                          <a:spcPts val="0"/>
                        </a:spcAft>
                      </a:pPr>
                      <a:r>
                        <a:rPr lang="en-US" sz="2000">
                          <a:effectLst/>
                        </a:rPr>
                        <a:t>0.0483</a:t>
                      </a:r>
                      <a:endParaRPr lang="en-US" sz="36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gridSpan="3">
                  <a:txBody>
                    <a:bodyPr/>
                    <a:lstStyle/>
                    <a:p>
                      <a:pPr marL="0" marR="0" algn="ctr">
                        <a:lnSpc>
                          <a:spcPct val="150000"/>
                        </a:lnSpc>
                        <a:spcBef>
                          <a:spcPts val="0"/>
                        </a:spcBef>
                        <a:spcAft>
                          <a:spcPts val="0"/>
                        </a:spcAft>
                      </a:pPr>
                      <a:r>
                        <a:rPr lang="en-US" sz="1800" dirty="0">
                          <a:effectLst/>
                        </a:rPr>
                        <a:t>0.0023</a:t>
                      </a:r>
                      <a:endParaRPr lang="en-US" sz="3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88480392"/>
                  </a:ext>
                </a:extLst>
              </a:tr>
              <a:tr h="0">
                <a:tc>
                  <a:txBody>
                    <a:bodyPr/>
                    <a:lstStyle/>
                    <a:p>
                      <a:pPr marL="0" marR="0" algn="ctr">
                        <a:lnSpc>
                          <a:spcPct val="150000"/>
                        </a:lnSpc>
                        <a:spcBef>
                          <a:spcPts val="0"/>
                        </a:spcBef>
                        <a:spcAft>
                          <a:spcPts val="0"/>
                        </a:spcAft>
                      </a:pPr>
                      <a:r>
                        <a:rPr lang="en-US" sz="1400">
                          <a:effectLst/>
                        </a:rPr>
                        <a:t>Minimum bus voltage(p.u.)</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a:txBody>
                    <a:bodyPr/>
                    <a:lstStyle/>
                    <a:p>
                      <a:pPr marL="0" marR="0" algn="ctr">
                        <a:lnSpc>
                          <a:spcPct val="150000"/>
                        </a:lnSpc>
                        <a:spcBef>
                          <a:spcPts val="0"/>
                        </a:spcBef>
                        <a:spcAft>
                          <a:spcPts val="0"/>
                        </a:spcAft>
                      </a:pPr>
                      <a:r>
                        <a:rPr lang="en-US" sz="2000">
                          <a:effectLst/>
                        </a:rPr>
                        <a:t>0.9417 (#27)</a:t>
                      </a:r>
                      <a:endParaRPr lang="en-US" sz="36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gridSpan="3">
                  <a:txBody>
                    <a:bodyPr/>
                    <a:lstStyle/>
                    <a:p>
                      <a:pPr marL="0" marR="0" algn="ctr">
                        <a:lnSpc>
                          <a:spcPct val="150000"/>
                        </a:lnSpc>
                        <a:spcBef>
                          <a:spcPts val="0"/>
                        </a:spcBef>
                        <a:spcAft>
                          <a:spcPts val="0"/>
                        </a:spcAft>
                      </a:pPr>
                      <a:r>
                        <a:rPr lang="en-US" sz="1800" dirty="0">
                          <a:effectLst/>
                        </a:rPr>
                        <a:t>0.9892 (#33)</a:t>
                      </a:r>
                      <a:endParaRPr lang="en-US" sz="3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782712184"/>
                  </a:ext>
                </a:extLst>
              </a:tr>
              <a:tr h="0">
                <a:tc>
                  <a:txBody>
                    <a:bodyPr/>
                    <a:lstStyle/>
                    <a:p>
                      <a:pPr marL="0" marR="0" algn="ctr">
                        <a:lnSpc>
                          <a:spcPct val="150000"/>
                        </a:lnSpc>
                        <a:spcBef>
                          <a:spcPts val="0"/>
                        </a:spcBef>
                        <a:spcAft>
                          <a:spcPts val="0"/>
                        </a:spcAft>
                      </a:pPr>
                      <a:r>
                        <a:rPr lang="en-US" sz="1400">
                          <a:effectLst/>
                        </a:rPr>
                        <a:t>Maximum bus voltage(p.u.)</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a:txBody>
                    <a:bodyPr/>
                    <a:lstStyle/>
                    <a:p>
                      <a:pPr marL="0" marR="0" algn="ctr">
                        <a:lnSpc>
                          <a:spcPct val="150000"/>
                        </a:lnSpc>
                        <a:spcBef>
                          <a:spcPts val="0"/>
                        </a:spcBef>
                        <a:spcAft>
                          <a:spcPts val="0"/>
                        </a:spcAft>
                      </a:pPr>
                      <a:r>
                        <a:rPr lang="en-US" sz="2000" dirty="0">
                          <a:effectLst/>
                        </a:rPr>
                        <a:t>0.9941 (#2)</a:t>
                      </a:r>
                      <a:endParaRPr lang="en-US" sz="3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gridSpan="3">
                  <a:txBody>
                    <a:bodyPr/>
                    <a:lstStyle/>
                    <a:p>
                      <a:pPr marL="0" marR="0" algn="ctr">
                        <a:lnSpc>
                          <a:spcPct val="150000"/>
                        </a:lnSpc>
                        <a:spcBef>
                          <a:spcPts val="0"/>
                        </a:spcBef>
                        <a:spcAft>
                          <a:spcPts val="0"/>
                        </a:spcAft>
                      </a:pPr>
                      <a:r>
                        <a:rPr lang="en-US" sz="1800" dirty="0">
                          <a:effectLst/>
                        </a:rPr>
                        <a:t>0.998 (#2)</a:t>
                      </a:r>
                      <a:endParaRPr lang="en-US" sz="3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97605868"/>
                  </a:ext>
                </a:extLst>
              </a:tr>
              <a:tr h="0">
                <a:tc>
                  <a:txBody>
                    <a:bodyPr/>
                    <a:lstStyle/>
                    <a:p>
                      <a:pPr marL="0" marR="0" algn="ctr">
                        <a:lnSpc>
                          <a:spcPct val="150000"/>
                        </a:lnSpc>
                        <a:spcBef>
                          <a:spcPts val="0"/>
                        </a:spcBef>
                        <a:spcAft>
                          <a:spcPts val="0"/>
                        </a:spcAft>
                      </a:pPr>
                      <a:r>
                        <a:rPr lang="en-US" sz="1400">
                          <a:effectLst/>
                        </a:rPr>
                        <a:t>Overall power factor</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a:txBody>
                    <a:bodyPr/>
                    <a:lstStyle/>
                    <a:p>
                      <a:pPr marL="0" marR="0" algn="ctr">
                        <a:lnSpc>
                          <a:spcPct val="150000"/>
                        </a:lnSpc>
                        <a:spcBef>
                          <a:spcPts val="0"/>
                        </a:spcBef>
                        <a:spcAft>
                          <a:spcPts val="0"/>
                        </a:spcAft>
                      </a:pPr>
                      <a:r>
                        <a:rPr lang="en-US" sz="2000" dirty="0">
                          <a:effectLst/>
                        </a:rPr>
                        <a:t>0.85</a:t>
                      </a:r>
                      <a:endParaRPr lang="en-US" sz="3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gridSpan="3">
                  <a:txBody>
                    <a:bodyPr/>
                    <a:lstStyle/>
                    <a:p>
                      <a:pPr marL="0" marR="0" algn="ctr">
                        <a:lnSpc>
                          <a:spcPct val="150000"/>
                        </a:lnSpc>
                        <a:spcBef>
                          <a:spcPts val="0"/>
                        </a:spcBef>
                        <a:spcAft>
                          <a:spcPts val="0"/>
                        </a:spcAft>
                      </a:pPr>
                      <a:r>
                        <a:rPr lang="en-US" sz="1800" dirty="0">
                          <a:effectLst/>
                        </a:rPr>
                        <a:t>0.8656</a:t>
                      </a:r>
                      <a:endParaRPr lang="en-US" sz="3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20842812"/>
                  </a:ext>
                </a:extLst>
              </a:tr>
            </a:tbl>
          </a:graphicData>
        </a:graphic>
      </p:graphicFrame>
    </p:spTree>
    <p:extLst>
      <p:ext uri="{BB962C8B-B14F-4D97-AF65-F5344CB8AC3E}">
        <p14:creationId xmlns:p14="http://schemas.microsoft.com/office/powerpoint/2010/main" val="2511212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30429"/>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Total power loss minimization for IEEE-34 system (case 5)</a:t>
            </a:r>
          </a:p>
        </p:txBody>
      </p:sp>
      <p:graphicFrame>
        <p:nvGraphicFramePr>
          <p:cNvPr id="2" name="Table 1">
            <a:extLst>
              <a:ext uri="{FF2B5EF4-FFF2-40B4-BE49-F238E27FC236}">
                <a16:creationId xmlns:a16="http://schemas.microsoft.com/office/drawing/2014/main" id="{9E07B5A6-7A8D-F508-FD6A-F78D51547D32}"/>
              </a:ext>
            </a:extLst>
          </p:cNvPr>
          <p:cNvGraphicFramePr>
            <a:graphicFrameLocks noGrp="1"/>
          </p:cNvGraphicFramePr>
          <p:nvPr>
            <p:extLst>
              <p:ext uri="{D42A27DB-BD31-4B8C-83A1-F6EECF244321}">
                <p14:modId xmlns:p14="http://schemas.microsoft.com/office/powerpoint/2010/main" val="3194368523"/>
              </p:ext>
            </p:extLst>
          </p:nvPr>
        </p:nvGraphicFramePr>
        <p:xfrm>
          <a:off x="414151" y="1281435"/>
          <a:ext cx="10972800" cy="5249550"/>
        </p:xfrm>
        <a:graphic>
          <a:graphicData uri="http://schemas.openxmlformats.org/drawingml/2006/table">
            <a:tbl>
              <a:tblPr firstRow="1" firstCol="1" bandRow="1">
                <a:tableStyleId>{5C22544A-7EE6-4342-B048-85BDC9FD1C3A}</a:tableStyleId>
              </a:tblPr>
              <a:tblGrid>
                <a:gridCol w="2743200">
                  <a:extLst>
                    <a:ext uri="{9D8B030D-6E8A-4147-A177-3AD203B41FA5}">
                      <a16:colId xmlns:a16="http://schemas.microsoft.com/office/drawing/2014/main" val="3642325693"/>
                    </a:ext>
                  </a:extLst>
                </a:gridCol>
                <a:gridCol w="2743200">
                  <a:extLst>
                    <a:ext uri="{9D8B030D-6E8A-4147-A177-3AD203B41FA5}">
                      <a16:colId xmlns:a16="http://schemas.microsoft.com/office/drawing/2014/main" val="2312172768"/>
                    </a:ext>
                  </a:extLst>
                </a:gridCol>
                <a:gridCol w="2743200">
                  <a:extLst>
                    <a:ext uri="{9D8B030D-6E8A-4147-A177-3AD203B41FA5}">
                      <a16:colId xmlns:a16="http://schemas.microsoft.com/office/drawing/2014/main" val="2706736999"/>
                    </a:ext>
                  </a:extLst>
                </a:gridCol>
                <a:gridCol w="2743200">
                  <a:extLst>
                    <a:ext uri="{9D8B030D-6E8A-4147-A177-3AD203B41FA5}">
                      <a16:colId xmlns:a16="http://schemas.microsoft.com/office/drawing/2014/main" val="1851936399"/>
                    </a:ext>
                  </a:extLst>
                </a:gridCol>
              </a:tblGrid>
              <a:tr h="0">
                <a:tc rowSpan="2">
                  <a:txBody>
                    <a:bodyPr/>
                    <a:lstStyle/>
                    <a:p>
                      <a:pPr marL="0" marR="0" algn="ctr">
                        <a:lnSpc>
                          <a:spcPct val="150000"/>
                        </a:lnSpc>
                        <a:spcBef>
                          <a:spcPts val="0"/>
                        </a:spcBef>
                        <a:spcAft>
                          <a:spcPts val="800"/>
                        </a:spcAft>
                      </a:pPr>
                      <a:r>
                        <a:rPr lang="en-US" sz="1600" dirty="0">
                          <a:effectLst/>
                        </a:rPr>
                        <a:t>Items</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rowSpan="2">
                  <a:txBody>
                    <a:bodyPr/>
                    <a:lstStyle/>
                    <a:p>
                      <a:pPr marL="0" marR="0" algn="ctr">
                        <a:lnSpc>
                          <a:spcPct val="150000"/>
                        </a:lnSpc>
                        <a:spcBef>
                          <a:spcPts val="0"/>
                        </a:spcBef>
                        <a:spcAft>
                          <a:spcPts val="800"/>
                        </a:spcAft>
                      </a:pPr>
                      <a:r>
                        <a:rPr lang="en-US" sz="1600">
                          <a:effectLst/>
                        </a:rPr>
                        <a:t>Base case</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gridSpan="2">
                  <a:txBody>
                    <a:bodyPr/>
                    <a:lstStyle/>
                    <a:p>
                      <a:pPr marL="0" marR="0" algn="ctr">
                        <a:lnSpc>
                          <a:spcPct val="150000"/>
                        </a:lnSpc>
                        <a:spcBef>
                          <a:spcPts val="0"/>
                        </a:spcBef>
                        <a:spcAft>
                          <a:spcPts val="800"/>
                        </a:spcAft>
                      </a:pPr>
                      <a:r>
                        <a:rPr lang="en-US" sz="1600">
                          <a:effectLst/>
                        </a:rPr>
                        <a:t>Case 5</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hMerge="1">
                  <a:txBody>
                    <a:bodyPr/>
                    <a:lstStyle/>
                    <a:p>
                      <a:endParaRPr lang="en-US"/>
                    </a:p>
                  </a:txBody>
                  <a:tcPr/>
                </a:tc>
                <a:extLst>
                  <a:ext uri="{0D108BD9-81ED-4DB2-BD59-A6C34878D82A}">
                    <a16:rowId xmlns:a16="http://schemas.microsoft.com/office/drawing/2014/main" val="579530243"/>
                  </a:ext>
                </a:extLst>
              </a:tr>
              <a:tr h="0">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800"/>
                        </a:spcAft>
                      </a:pPr>
                      <a:r>
                        <a:rPr lang="en-US" sz="1600">
                          <a:effectLst/>
                        </a:rPr>
                        <a:t>FPA [9]</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a:effectLst/>
                        </a:rPr>
                        <a:t>Proposed method</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extLst>
                  <a:ext uri="{0D108BD9-81ED-4DB2-BD59-A6C34878D82A}">
                    <a16:rowId xmlns:a16="http://schemas.microsoft.com/office/drawing/2014/main" val="3827563972"/>
                  </a:ext>
                </a:extLst>
              </a:tr>
              <a:tr h="0">
                <a:tc>
                  <a:txBody>
                    <a:bodyPr/>
                    <a:lstStyle/>
                    <a:p>
                      <a:pPr marL="0" marR="0" algn="ctr">
                        <a:lnSpc>
                          <a:spcPct val="150000"/>
                        </a:lnSpc>
                        <a:spcBef>
                          <a:spcPts val="0"/>
                        </a:spcBef>
                        <a:spcAft>
                          <a:spcPts val="800"/>
                        </a:spcAft>
                      </a:pPr>
                      <a:r>
                        <a:rPr lang="en-US" sz="1600" dirty="0">
                          <a:effectLst/>
                        </a:rPr>
                        <a:t>DG size (kW, </a:t>
                      </a:r>
                      <a:r>
                        <a:rPr lang="en-US" sz="1600" dirty="0" err="1">
                          <a:effectLst/>
                        </a:rPr>
                        <a:t>kVAR</a:t>
                      </a:r>
                      <a:r>
                        <a:rPr lang="en-US" sz="1600" dirty="0">
                          <a:effectLst/>
                        </a:rPr>
                        <a:t>) and location</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dirty="0">
                          <a:effectLst/>
                        </a:rPr>
                        <a:t>-</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dirty="0">
                          <a:effectLst/>
                        </a:rPr>
                        <a:t>2086, 1292.8 (#26)</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dirty="0">
                          <a:effectLst/>
                        </a:rPr>
                        <a:t>799.3, 387.09 (#31),</a:t>
                      </a:r>
                      <a:endParaRPr lang="en-US" sz="2400" dirty="0">
                        <a:effectLst/>
                      </a:endParaRPr>
                    </a:p>
                    <a:p>
                      <a:pPr marL="0" marR="0" algn="ctr">
                        <a:lnSpc>
                          <a:spcPct val="150000"/>
                        </a:lnSpc>
                        <a:spcBef>
                          <a:spcPts val="0"/>
                        </a:spcBef>
                        <a:spcAft>
                          <a:spcPts val="800"/>
                        </a:spcAft>
                      </a:pPr>
                      <a:r>
                        <a:rPr lang="en-US" sz="1600" dirty="0">
                          <a:effectLst/>
                        </a:rPr>
                        <a:t>946.5, 458.37 (#24),</a:t>
                      </a:r>
                      <a:endParaRPr lang="en-US" sz="2400" dirty="0">
                        <a:effectLst/>
                      </a:endParaRPr>
                    </a:p>
                    <a:p>
                      <a:pPr marL="0" marR="0" algn="ctr">
                        <a:lnSpc>
                          <a:spcPct val="150000"/>
                        </a:lnSpc>
                        <a:spcBef>
                          <a:spcPts val="0"/>
                        </a:spcBef>
                        <a:spcAft>
                          <a:spcPts val="800"/>
                        </a:spcAft>
                      </a:pPr>
                      <a:r>
                        <a:rPr lang="en-US" sz="1600" dirty="0">
                          <a:effectLst/>
                        </a:rPr>
                        <a:t>1254.2, 607.39 (#21)</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extLst>
                  <a:ext uri="{0D108BD9-81ED-4DB2-BD59-A6C34878D82A}">
                    <a16:rowId xmlns:a16="http://schemas.microsoft.com/office/drawing/2014/main" val="2693077507"/>
                  </a:ext>
                </a:extLst>
              </a:tr>
              <a:tr h="0">
                <a:tc>
                  <a:txBody>
                    <a:bodyPr/>
                    <a:lstStyle/>
                    <a:p>
                      <a:pPr marL="0" marR="0" algn="ctr">
                        <a:lnSpc>
                          <a:spcPct val="150000"/>
                        </a:lnSpc>
                        <a:spcBef>
                          <a:spcPts val="0"/>
                        </a:spcBef>
                        <a:spcAft>
                          <a:spcPts val="800"/>
                        </a:spcAft>
                      </a:pPr>
                      <a:r>
                        <a:rPr lang="en-US" sz="1600">
                          <a:effectLst/>
                        </a:rPr>
                        <a:t>Capacitor size (kVAR) and location</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dirty="0">
                          <a:effectLst/>
                        </a:rPr>
                        <a:t>1250 (#26)</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a:effectLst/>
                        </a:rPr>
                        <a:t>365.568 (#8)</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extLst>
                  <a:ext uri="{0D108BD9-81ED-4DB2-BD59-A6C34878D82A}">
                    <a16:rowId xmlns:a16="http://schemas.microsoft.com/office/drawing/2014/main" val="1027383862"/>
                  </a:ext>
                </a:extLst>
              </a:tr>
              <a:tr h="0">
                <a:tc>
                  <a:txBody>
                    <a:bodyPr/>
                    <a:lstStyle/>
                    <a:p>
                      <a:pPr marL="0" marR="0" algn="ctr">
                        <a:lnSpc>
                          <a:spcPct val="150000"/>
                        </a:lnSpc>
                        <a:spcBef>
                          <a:spcPts val="0"/>
                        </a:spcBef>
                        <a:spcAft>
                          <a:spcPts val="800"/>
                        </a:spcAft>
                      </a:pPr>
                      <a:r>
                        <a:rPr lang="en-US" sz="1600">
                          <a:effectLst/>
                        </a:rPr>
                        <a:t>Total size of DGs (kW, kVAR)</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a:effectLst/>
                        </a:rPr>
                        <a:t>2086, 1292.8</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a:effectLst/>
                        </a:rPr>
                        <a:t>3000, 1452.86</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extLst>
                  <a:ext uri="{0D108BD9-81ED-4DB2-BD59-A6C34878D82A}">
                    <a16:rowId xmlns:a16="http://schemas.microsoft.com/office/drawing/2014/main" val="1420058348"/>
                  </a:ext>
                </a:extLst>
              </a:tr>
              <a:tr h="0">
                <a:tc>
                  <a:txBody>
                    <a:bodyPr/>
                    <a:lstStyle/>
                    <a:p>
                      <a:pPr marL="0" marR="0" algn="ctr">
                        <a:lnSpc>
                          <a:spcPct val="150000"/>
                        </a:lnSpc>
                        <a:spcBef>
                          <a:spcPts val="0"/>
                        </a:spcBef>
                        <a:spcAft>
                          <a:spcPts val="800"/>
                        </a:spcAft>
                      </a:pPr>
                      <a:r>
                        <a:rPr lang="en-US" sz="1600">
                          <a:effectLst/>
                        </a:rPr>
                        <a:t>Total size of capacitors (kVAR)</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a:effectLst/>
                        </a:rPr>
                        <a:t>1250</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a:effectLst/>
                        </a:rPr>
                        <a:t>1112.9</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extLst>
                  <a:ext uri="{0D108BD9-81ED-4DB2-BD59-A6C34878D82A}">
                    <a16:rowId xmlns:a16="http://schemas.microsoft.com/office/drawing/2014/main" val="4148404360"/>
                  </a:ext>
                </a:extLst>
              </a:tr>
              <a:tr h="0">
                <a:tc>
                  <a:txBody>
                    <a:bodyPr/>
                    <a:lstStyle/>
                    <a:p>
                      <a:pPr marL="0" marR="0" algn="ctr">
                        <a:lnSpc>
                          <a:spcPct val="150000"/>
                        </a:lnSpc>
                        <a:spcBef>
                          <a:spcPts val="0"/>
                        </a:spcBef>
                        <a:spcAft>
                          <a:spcPts val="800"/>
                        </a:spcAft>
                      </a:pPr>
                      <a:r>
                        <a:rPr lang="en-US" sz="1600" dirty="0">
                          <a:solidFill>
                            <a:schemeClr val="accent5"/>
                          </a:solidFill>
                          <a:effectLst/>
                        </a:rPr>
                        <a:t>f</a:t>
                      </a:r>
                      <a:r>
                        <a:rPr lang="en-US" sz="1600" baseline="-25000" dirty="0">
                          <a:solidFill>
                            <a:schemeClr val="accent5"/>
                          </a:solidFill>
                          <a:effectLst/>
                        </a:rPr>
                        <a:t>1</a:t>
                      </a:r>
                      <a:r>
                        <a:rPr lang="en-US" sz="1600" dirty="0">
                          <a:solidFill>
                            <a:schemeClr val="accent5"/>
                          </a:solidFill>
                          <a:effectLst/>
                        </a:rPr>
                        <a:t> [Loss (kW)]</a:t>
                      </a:r>
                      <a:endParaRPr lang="en-US" sz="24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dirty="0">
                          <a:solidFill>
                            <a:schemeClr val="accent5"/>
                          </a:solidFill>
                          <a:effectLst/>
                        </a:rPr>
                        <a:t>221.752</a:t>
                      </a:r>
                      <a:endParaRPr lang="en-US" sz="24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dirty="0">
                          <a:solidFill>
                            <a:schemeClr val="accent5"/>
                          </a:solidFill>
                          <a:effectLst/>
                        </a:rPr>
                        <a:t>58.8298</a:t>
                      </a:r>
                      <a:endParaRPr lang="en-US" sz="24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dirty="0">
                          <a:solidFill>
                            <a:schemeClr val="accent5"/>
                          </a:solidFill>
                          <a:effectLst/>
                        </a:rPr>
                        <a:t>17.1153</a:t>
                      </a:r>
                      <a:endParaRPr lang="en-US" sz="24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extLst>
                  <a:ext uri="{0D108BD9-81ED-4DB2-BD59-A6C34878D82A}">
                    <a16:rowId xmlns:a16="http://schemas.microsoft.com/office/drawing/2014/main" val="1416154111"/>
                  </a:ext>
                </a:extLst>
              </a:tr>
              <a:tr h="0">
                <a:tc>
                  <a:txBody>
                    <a:bodyPr/>
                    <a:lstStyle/>
                    <a:p>
                      <a:pPr marL="0" marR="0" algn="ctr">
                        <a:lnSpc>
                          <a:spcPct val="150000"/>
                        </a:lnSpc>
                        <a:spcBef>
                          <a:spcPts val="0"/>
                        </a:spcBef>
                        <a:spcAft>
                          <a:spcPts val="800"/>
                        </a:spcAft>
                      </a:pPr>
                      <a:r>
                        <a:rPr lang="en-US" sz="1600">
                          <a:effectLst/>
                        </a:rPr>
                        <a:t>TVD</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a:effectLst/>
                        </a:rPr>
                        <a:t>0.0483</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a:effectLst/>
                        </a:rPr>
                        <a:t>0.007</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a:effectLst/>
                        </a:rPr>
                        <a:t>0.0021</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extLst>
                  <a:ext uri="{0D108BD9-81ED-4DB2-BD59-A6C34878D82A}">
                    <a16:rowId xmlns:a16="http://schemas.microsoft.com/office/drawing/2014/main" val="3777406362"/>
                  </a:ext>
                </a:extLst>
              </a:tr>
              <a:tr h="0">
                <a:tc>
                  <a:txBody>
                    <a:bodyPr/>
                    <a:lstStyle/>
                    <a:p>
                      <a:pPr marL="0" marR="0" algn="ctr">
                        <a:lnSpc>
                          <a:spcPct val="150000"/>
                        </a:lnSpc>
                        <a:spcBef>
                          <a:spcPts val="0"/>
                        </a:spcBef>
                        <a:spcAft>
                          <a:spcPts val="800"/>
                        </a:spcAft>
                      </a:pPr>
                      <a:r>
                        <a:rPr lang="en-US" sz="1600">
                          <a:effectLst/>
                        </a:rPr>
                        <a:t>Min. voltage (p.u.)</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a:effectLst/>
                        </a:rPr>
                        <a:t>0.9417 (#27)</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dirty="0">
                          <a:effectLst/>
                        </a:rPr>
                        <a:t>0.9751 (#34)</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a:effectLst/>
                        </a:rPr>
                        <a:t>0.99 (#12)</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extLst>
                  <a:ext uri="{0D108BD9-81ED-4DB2-BD59-A6C34878D82A}">
                    <a16:rowId xmlns:a16="http://schemas.microsoft.com/office/drawing/2014/main" val="4066107534"/>
                  </a:ext>
                </a:extLst>
              </a:tr>
              <a:tr h="0">
                <a:tc>
                  <a:txBody>
                    <a:bodyPr/>
                    <a:lstStyle/>
                    <a:p>
                      <a:pPr marL="0" marR="0" algn="ctr">
                        <a:lnSpc>
                          <a:spcPct val="150000"/>
                        </a:lnSpc>
                        <a:spcBef>
                          <a:spcPts val="0"/>
                        </a:spcBef>
                        <a:spcAft>
                          <a:spcPts val="800"/>
                        </a:spcAft>
                      </a:pPr>
                      <a:r>
                        <a:rPr lang="en-US" sz="1600">
                          <a:effectLst/>
                        </a:rPr>
                        <a:t>Overall p.f.</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a:effectLst/>
                        </a:rPr>
                        <a:t>0.85</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dirty="0">
                          <a:effectLst/>
                        </a:rPr>
                        <a:t>0.8436</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tc>
                  <a:txBody>
                    <a:bodyPr/>
                    <a:lstStyle/>
                    <a:p>
                      <a:pPr marL="0" marR="0" algn="ctr">
                        <a:lnSpc>
                          <a:spcPct val="150000"/>
                        </a:lnSpc>
                        <a:spcBef>
                          <a:spcPts val="0"/>
                        </a:spcBef>
                        <a:spcAft>
                          <a:spcPts val="800"/>
                        </a:spcAft>
                      </a:pPr>
                      <a:r>
                        <a:rPr lang="en-US" sz="1600" dirty="0">
                          <a:effectLst/>
                        </a:rPr>
                        <a:t>0.8405</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1046" marR="51046" marT="0" marB="0" anchor="ctr"/>
                </a:tc>
                <a:extLst>
                  <a:ext uri="{0D108BD9-81ED-4DB2-BD59-A6C34878D82A}">
                    <a16:rowId xmlns:a16="http://schemas.microsoft.com/office/drawing/2014/main" val="2913173175"/>
                  </a:ext>
                </a:extLst>
              </a:tr>
            </a:tbl>
          </a:graphicData>
        </a:graphic>
      </p:graphicFrame>
    </p:spTree>
    <p:extLst>
      <p:ext uri="{BB962C8B-B14F-4D97-AF65-F5344CB8AC3E}">
        <p14:creationId xmlns:p14="http://schemas.microsoft.com/office/powerpoint/2010/main" val="485154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1230593"/>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Total power loss minimization for IEEE-34 system (Voltage profile)</a:t>
            </a:r>
          </a:p>
        </p:txBody>
      </p:sp>
      <p:pic>
        <p:nvPicPr>
          <p:cNvPr id="6" name="Picture 5" descr="Chart, histogram&#10;&#10;Description automatically generated">
            <a:extLst>
              <a:ext uri="{FF2B5EF4-FFF2-40B4-BE49-F238E27FC236}">
                <a16:creationId xmlns:a16="http://schemas.microsoft.com/office/drawing/2014/main" id="{C1BDDD0A-3B10-0CBF-A7EA-527B3140D6D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3318" y="1249820"/>
            <a:ext cx="6786965" cy="5098753"/>
          </a:xfrm>
          <a:prstGeom prst="rect">
            <a:avLst/>
          </a:prstGeom>
          <a:noFill/>
          <a:ln>
            <a:noFill/>
          </a:ln>
        </p:spPr>
      </p:pic>
    </p:spTree>
    <p:extLst>
      <p:ext uri="{BB962C8B-B14F-4D97-AF65-F5344CB8AC3E}">
        <p14:creationId xmlns:p14="http://schemas.microsoft.com/office/powerpoint/2010/main" val="730160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1230593"/>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Total power loss minimization for IEEE-34 system (convergence curves)</a:t>
            </a:r>
          </a:p>
        </p:txBody>
      </p:sp>
      <p:pic>
        <p:nvPicPr>
          <p:cNvPr id="7" name="Picture 6">
            <a:extLst>
              <a:ext uri="{FF2B5EF4-FFF2-40B4-BE49-F238E27FC236}">
                <a16:creationId xmlns:a16="http://schemas.microsoft.com/office/drawing/2014/main" id="{BDD28937-5794-68B2-EEEB-574F5A50074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14119" y="1895792"/>
            <a:ext cx="5195838" cy="3895408"/>
          </a:xfrm>
          <a:prstGeom prst="rect">
            <a:avLst/>
          </a:prstGeom>
          <a:noFill/>
          <a:ln>
            <a:noFill/>
          </a:ln>
        </p:spPr>
      </p:pic>
      <p:pic>
        <p:nvPicPr>
          <p:cNvPr id="8" name="Picture 7">
            <a:extLst>
              <a:ext uri="{FF2B5EF4-FFF2-40B4-BE49-F238E27FC236}">
                <a16:creationId xmlns:a16="http://schemas.microsoft.com/office/drawing/2014/main" id="{C33475DD-5E3A-F36D-A105-3488C4418FB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09272" y="1850074"/>
            <a:ext cx="5256848" cy="3941126"/>
          </a:xfrm>
          <a:prstGeom prst="rect">
            <a:avLst/>
          </a:prstGeom>
          <a:noFill/>
          <a:ln>
            <a:noFill/>
          </a:ln>
        </p:spPr>
      </p:pic>
    </p:spTree>
    <p:extLst>
      <p:ext uri="{BB962C8B-B14F-4D97-AF65-F5344CB8AC3E}">
        <p14:creationId xmlns:p14="http://schemas.microsoft.com/office/powerpoint/2010/main" val="1051207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30429"/>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Total power loss minimization for EDN system (case 1)</a:t>
            </a:r>
          </a:p>
        </p:txBody>
      </p:sp>
      <p:graphicFrame>
        <p:nvGraphicFramePr>
          <p:cNvPr id="6" name="Table 5">
            <a:extLst>
              <a:ext uri="{FF2B5EF4-FFF2-40B4-BE49-F238E27FC236}">
                <a16:creationId xmlns:a16="http://schemas.microsoft.com/office/drawing/2014/main" id="{6576076E-62A3-C0DC-8BB2-35146A327B06}"/>
              </a:ext>
            </a:extLst>
          </p:cNvPr>
          <p:cNvGraphicFramePr>
            <a:graphicFrameLocks noGrp="1"/>
          </p:cNvGraphicFramePr>
          <p:nvPr>
            <p:extLst>
              <p:ext uri="{D42A27DB-BD31-4B8C-83A1-F6EECF244321}">
                <p14:modId xmlns:p14="http://schemas.microsoft.com/office/powerpoint/2010/main" val="793836335"/>
              </p:ext>
            </p:extLst>
          </p:nvPr>
        </p:nvGraphicFramePr>
        <p:xfrm>
          <a:off x="1920240" y="1402079"/>
          <a:ext cx="8778240" cy="4946493"/>
        </p:xfrm>
        <a:graphic>
          <a:graphicData uri="http://schemas.openxmlformats.org/drawingml/2006/table">
            <a:tbl>
              <a:tblPr firstRow="1" firstCol="1" bandRow="1">
                <a:tableStyleId>{5C22544A-7EE6-4342-B048-85BDC9FD1C3A}</a:tableStyleId>
              </a:tblPr>
              <a:tblGrid>
                <a:gridCol w="2194560">
                  <a:extLst>
                    <a:ext uri="{9D8B030D-6E8A-4147-A177-3AD203B41FA5}">
                      <a16:colId xmlns:a16="http://schemas.microsoft.com/office/drawing/2014/main" val="3743156965"/>
                    </a:ext>
                  </a:extLst>
                </a:gridCol>
                <a:gridCol w="2194560">
                  <a:extLst>
                    <a:ext uri="{9D8B030D-6E8A-4147-A177-3AD203B41FA5}">
                      <a16:colId xmlns:a16="http://schemas.microsoft.com/office/drawing/2014/main" val="3856729790"/>
                    </a:ext>
                  </a:extLst>
                </a:gridCol>
                <a:gridCol w="2194560">
                  <a:extLst>
                    <a:ext uri="{9D8B030D-6E8A-4147-A177-3AD203B41FA5}">
                      <a16:colId xmlns:a16="http://schemas.microsoft.com/office/drawing/2014/main" val="3855500217"/>
                    </a:ext>
                  </a:extLst>
                </a:gridCol>
                <a:gridCol w="2194560">
                  <a:extLst>
                    <a:ext uri="{9D8B030D-6E8A-4147-A177-3AD203B41FA5}">
                      <a16:colId xmlns:a16="http://schemas.microsoft.com/office/drawing/2014/main" val="1849460573"/>
                    </a:ext>
                  </a:extLst>
                </a:gridCol>
              </a:tblGrid>
              <a:tr h="1183318">
                <a:tc>
                  <a:txBody>
                    <a:bodyPr/>
                    <a:lstStyle/>
                    <a:p>
                      <a:pPr marL="0" marR="0" algn="ctr">
                        <a:lnSpc>
                          <a:spcPct val="150000"/>
                        </a:lnSpc>
                        <a:spcBef>
                          <a:spcPts val="0"/>
                        </a:spcBef>
                        <a:spcAft>
                          <a:spcPts val="0"/>
                        </a:spcAft>
                      </a:pPr>
                      <a:r>
                        <a:rPr lang="en-US" sz="1600" dirty="0">
                          <a:effectLst/>
                        </a:rPr>
                        <a:t>Items</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600">
                          <a:effectLst/>
                        </a:rPr>
                        <a:t>Un-compensated</a:t>
                      </a:r>
                      <a:endParaRPr lang="en-US" sz="2400">
                        <a:effectLst/>
                      </a:endParaRPr>
                    </a:p>
                    <a:p>
                      <a:pPr marL="0" marR="0" algn="ctr">
                        <a:lnSpc>
                          <a:spcPct val="150000"/>
                        </a:lnSpc>
                        <a:spcBef>
                          <a:spcPts val="0"/>
                        </a:spcBef>
                        <a:spcAft>
                          <a:spcPts val="0"/>
                        </a:spcAft>
                      </a:pPr>
                      <a:r>
                        <a:rPr lang="en-US" sz="1600">
                          <a:effectLst/>
                        </a:rPr>
                        <a:t>(Case 0)</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600" dirty="0">
                          <a:effectLst/>
                        </a:rPr>
                        <a:t>Compensated (Case 1)</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3735371653"/>
                  </a:ext>
                </a:extLst>
              </a:tr>
              <a:tr h="360463">
                <a:tc rowSpan="2">
                  <a:txBody>
                    <a:bodyPr/>
                    <a:lstStyle/>
                    <a:p>
                      <a:pPr marL="0" marR="0" algn="ctr">
                        <a:lnSpc>
                          <a:spcPct val="150000"/>
                        </a:lnSpc>
                        <a:spcBef>
                          <a:spcPts val="0"/>
                        </a:spcBef>
                        <a:spcAft>
                          <a:spcPts val="0"/>
                        </a:spcAft>
                      </a:pPr>
                      <a:r>
                        <a:rPr lang="en-US" sz="1600">
                          <a:effectLst/>
                        </a:rPr>
                        <a:t>Optimal locations and sizes of DGs (kW)</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rowSpan="2">
                  <a:txBody>
                    <a:bodyPr/>
                    <a:lstStyle/>
                    <a:p>
                      <a:pPr marL="0" marR="0" algn="ctr">
                        <a:lnSpc>
                          <a:spcPct val="150000"/>
                        </a:lnSpc>
                        <a:spcBef>
                          <a:spcPts val="0"/>
                        </a:spcBef>
                        <a:spcAft>
                          <a:spcPts val="0"/>
                        </a:spcAft>
                      </a:pPr>
                      <a:r>
                        <a:rPr lang="en-US" sz="16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rtl="1">
                        <a:lnSpc>
                          <a:spcPct val="150000"/>
                        </a:lnSpc>
                        <a:spcBef>
                          <a:spcPts val="0"/>
                        </a:spcBef>
                        <a:spcAft>
                          <a:spcPts val="0"/>
                        </a:spcAft>
                      </a:pPr>
                      <a:r>
                        <a:rPr lang="ar-SA" sz="1600">
                          <a:effectLst/>
                        </a:rPr>
                        <a:t>21</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rtl="1">
                        <a:lnSpc>
                          <a:spcPct val="150000"/>
                        </a:lnSpc>
                        <a:spcBef>
                          <a:spcPts val="0"/>
                        </a:spcBef>
                        <a:spcAft>
                          <a:spcPts val="0"/>
                        </a:spcAft>
                      </a:pPr>
                      <a:r>
                        <a:rPr lang="ar-SA" sz="1600">
                          <a:effectLst/>
                        </a:rPr>
                        <a:t>1999.9</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3579655755"/>
                  </a:ext>
                </a:extLst>
              </a:tr>
              <a:tr h="411942">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600">
                          <a:effectLst/>
                        </a:rPr>
                        <a:t>2</a:t>
                      </a:r>
                      <a:r>
                        <a:rPr lang="ar-SA" sz="1600">
                          <a:effectLst/>
                        </a:rPr>
                        <a:t>5</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rtl="1">
                        <a:lnSpc>
                          <a:spcPct val="150000"/>
                        </a:lnSpc>
                        <a:spcBef>
                          <a:spcPts val="0"/>
                        </a:spcBef>
                        <a:spcAft>
                          <a:spcPts val="0"/>
                        </a:spcAft>
                      </a:pPr>
                      <a:r>
                        <a:rPr lang="ar-SA" sz="1600">
                          <a:effectLst/>
                        </a:rPr>
                        <a:t>2000</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4056786189"/>
                  </a:ext>
                </a:extLst>
              </a:tr>
              <a:tr h="361490">
                <a:tc>
                  <a:txBody>
                    <a:bodyPr/>
                    <a:lstStyle/>
                    <a:p>
                      <a:pPr marL="0" marR="0" algn="ctr">
                        <a:lnSpc>
                          <a:spcPct val="150000"/>
                        </a:lnSpc>
                        <a:spcBef>
                          <a:spcPts val="0"/>
                        </a:spcBef>
                        <a:spcAft>
                          <a:spcPts val="0"/>
                        </a:spcAft>
                      </a:pPr>
                      <a:r>
                        <a:rPr lang="en-US" sz="1600">
                          <a:effectLst/>
                        </a:rPr>
                        <a:t>Total size</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6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rtl="1">
                        <a:lnSpc>
                          <a:spcPct val="150000"/>
                        </a:lnSpc>
                        <a:spcBef>
                          <a:spcPts val="0"/>
                        </a:spcBef>
                        <a:spcAft>
                          <a:spcPts val="0"/>
                        </a:spcAft>
                      </a:pPr>
                      <a:r>
                        <a:rPr lang="ar-SA" sz="1600">
                          <a:effectLst/>
                        </a:rPr>
                        <a:t>3999.9</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3547781348"/>
                  </a:ext>
                </a:extLst>
              </a:tr>
              <a:tr h="361490">
                <a:tc>
                  <a:txBody>
                    <a:bodyPr/>
                    <a:lstStyle/>
                    <a:p>
                      <a:pPr marL="0" marR="0" algn="ctr">
                        <a:lnSpc>
                          <a:spcPct val="150000"/>
                        </a:lnSpc>
                        <a:spcBef>
                          <a:spcPts val="0"/>
                        </a:spcBef>
                        <a:spcAft>
                          <a:spcPts val="0"/>
                        </a:spcAft>
                      </a:pPr>
                      <a:r>
                        <a:rPr lang="en-US" sz="1600" dirty="0">
                          <a:solidFill>
                            <a:schemeClr val="accent5"/>
                          </a:solidFill>
                          <a:effectLst/>
                        </a:rPr>
                        <a:t>Total losses (kW)</a:t>
                      </a:r>
                      <a:endParaRPr lang="en-US" sz="24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600" dirty="0">
                          <a:solidFill>
                            <a:schemeClr val="accent5"/>
                          </a:solidFill>
                          <a:effectLst/>
                        </a:rPr>
                        <a:t>805.73</a:t>
                      </a:r>
                      <a:endParaRPr lang="en-US" sz="24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600" dirty="0">
                          <a:solidFill>
                            <a:schemeClr val="accent5"/>
                          </a:solidFill>
                          <a:effectLst/>
                        </a:rPr>
                        <a:t>542.459</a:t>
                      </a:r>
                      <a:endParaRPr lang="en-US" sz="24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3917693370"/>
                  </a:ext>
                </a:extLst>
              </a:tr>
              <a:tr h="361490">
                <a:tc>
                  <a:txBody>
                    <a:bodyPr/>
                    <a:lstStyle/>
                    <a:p>
                      <a:pPr marL="0" marR="0" algn="ctr">
                        <a:lnSpc>
                          <a:spcPct val="150000"/>
                        </a:lnSpc>
                        <a:spcBef>
                          <a:spcPts val="0"/>
                        </a:spcBef>
                        <a:spcAft>
                          <a:spcPts val="0"/>
                        </a:spcAft>
                      </a:pPr>
                      <a:r>
                        <a:rPr lang="en-US" sz="1600">
                          <a:effectLst/>
                        </a:rPr>
                        <a:t>TVD</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600">
                          <a:effectLst/>
                        </a:rPr>
                        <a:t>0.0439</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600">
                          <a:effectLst/>
                        </a:rPr>
                        <a:t>0.0225</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2538049899"/>
                  </a:ext>
                </a:extLst>
              </a:tr>
              <a:tr h="772405">
                <a:tc>
                  <a:txBody>
                    <a:bodyPr/>
                    <a:lstStyle/>
                    <a:p>
                      <a:pPr marL="0" marR="0" algn="ctr">
                        <a:lnSpc>
                          <a:spcPct val="150000"/>
                        </a:lnSpc>
                        <a:spcBef>
                          <a:spcPts val="0"/>
                        </a:spcBef>
                        <a:spcAft>
                          <a:spcPts val="0"/>
                        </a:spcAft>
                      </a:pPr>
                      <a:r>
                        <a:rPr lang="en-US" sz="1600">
                          <a:effectLst/>
                        </a:rPr>
                        <a:t>Minimum bus voltage(p.u.)</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600">
                          <a:effectLst/>
                        </a:rPr>
                        <a:t>0.9463 (#30)</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600">
                          <a:effectLst/>
                        </a:rPr>
                        <a:t>0.96</a:t>
                      </a:r>
                      <a:r>
                        <a:rPr lang="ar-SA" sz="1600">
                          <a:effectLst/>
                        </a:rPr>
                        <a:t>69</a:t>
                      </a:r>
                      <a:r>
                        <a:rPr lang="en-US" sz="1600">
                          <a:effectLst/>
                        </a:rPr>
                        <a:t> (#23)</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4080366716"/>
                  </a:ext>
                </a:extLst>
              </a:tr>
              <a:tr h="772405">
                <a:tc>
                  <a:txBody>
                    <a:bodyPr/>
                    <a:lstStyle/>
                    <a:p>
                      <a:pPr marL="0" marR="0" algn="ctr">
                        <a:lnSpc>
                          <a:spcPct val="150000"/>
                        </a:lnSpc>
                        <a:spcBef>
                          <a:spcPts val="0"/>
                        </a:spcBef>
                        <a:spcAft>
                          <a:spcPts val="0"/>
                        </a:spcAft>
                      </a:pPr>
                      <a:r>
                        <a:rPr lang="en-US" sz="1600">
                          <a:effectLst/>
                        </a:rPr>
                        <a:t>Maximum bus voltage(p.u.)</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600">
                          <a:effectLst/>
                        </a:rPr>
                        <a:t>0.9854 (#2)</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600">
                          <a:effectLst/>
                        </a:rPr>
                        <a:t>0.9874 (#2)</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4063864224"/>
                  </a:ext>
                </a:extLst>
              </a:tr>
              <a:tr h="361490">
                <a:tc>
                  <a:txBody>
                    <a:bodyPr/>
                    <a:lstStyle/>
                    <a:p>
                      <a:pPr marL="0" marR="0" algn="ctr">
                        <a:lnSpc>
                          <a:spcPct val="150000"/>
                        </a:lnSpc>
                        <a:spcBef>
                          <a:spcPts val="0"/>
                        </a:spcBef>
                        <a:spcAft>
                          <a:spcPts val="0"/>
                        </a:spcAft>
                      </a:pPr>
                      <a:r>
                        <a:rPr lang="en-US" sz="1600">
                          <a:effectLst/>
                        </a:rPr>
                        <a:t>Overall power factor</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600">
                          <a:effectLst/>
                        </a:rPr>
                        <a:t>0.8457</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600" dirty="0">
                          <a:effectLst/>
                        </a:rPr>
                        <a:t>0.7932</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3694653913"/>
                  </a:ext>
                </a:extLst>
              </a:tr>
            </a:tbl>
          </a:graphicData>
        </a:graphic>
      </p:graphicFrame>
    </p:spTree>
    <p:extLst>
      <p:ext uri="{BB962C8B-B14F-4D97-AF65-F5344CB8AC3E}">
        <p14:creationId xmlns:p14="http://schemas.microsoft.com/office/powerpoint/2010/main" val="831795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30429"/>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Total power loss minimization for EDN system (case 2)</a:t>
            </a:r>
          </a:p>
        </p:txBody>
      </p:sp>
      <p:graphicFrame>
        <p:nvGraphicFramePr>
          <p:cNvPr id="2" name="Table 1">
            <a:extLst>
              <a:ext uri="{FF2B5EF4-FFF2-40B4-BE49-F238E27FC236}">
                <a16:creationId xmlns:a16="http://schemas.microsoft.com/office/drawing/2014/main" id="{CE8AE717-E7CE-0D59-4391-C1958BA838C7}"/>
              </a:ext>
            </a:extLst>
          </p:cNvPr>
          <p:cNvGraphicFramePr>
            <a:graphicFrameLocks noGrp="1"/>
          </p:cNvGraphicFramePr>
          <p:nvPr>
            <p:extLst>
              <p:ext uri="{D42A27DB-BD31-4B8C-83A1-F6EECF244321}">
                <p14:modId xmlns:p14="http://schemas.microsoft.com/office/powerpoint/2010/main" val="1480959394"/>
              </p:ext>
            </p:extLst>
          </p:nvPr>
        </p:nvGraphicFramePr>
        <p:xfrm>
          <a:off x="1661160" y="1139856"/>
          <a:ext cx="9144000" cy="5542954"/>
        </p:xfrm>
        <a:graphic>
          <a:graphicData uri="http://schemas.openxmlformats.org/drawingml/2006/table">
            <a:tbl>
              <a:tblPr firstRow="1" firstCol="1" bandRow="1">
                <a:tableStyleId>{5C22544A-7EE6-4342-B048-85BDC9FD1C3A}</a:tableStyleId>
              </a:tblPr>
              <a:tblGrid>
                <a:gridCol w="2286000">
                  <a:extLst>
                    <a:ext uri="{9D8B030D-6E8A-4147-A177-3AD203B41FA5}">
                      <a16:colId xmlns:a16="http://schemas.microsoft.com/office/drawing/2014/main" val="3910513429"/>
                    </a:ext>
                  </a:extLst>
                </a:gridCol>
                <a:gridCol w="2286000">
                  <a:extLst>
                    <a:ext uri="{9D8B030D-6E8A-4147-A177-3AD203B41FA5}">
                      <a16:colId xmlns:a16="http://schemas.microsoft.com/office/drawing/2014/main" val="1964163021"/>
                    </a:ext>
                  </a:extLst>
                </a:gridCol>
                <a:gridCol w="2286000">
                  <a:extLst>
                    <a:ext uri="{9D8B030D-6E8A-4147-A177-3AD203B41FA5}">
                      <a16:colId xmlns:a16="http://schemas.microsoft.com/office/drawing/2014/main" val="2832777516"/>
                    </a:ext>
                  </a:extLst>
                </a:gridCol>
                <a:gridCol w="2286000">
                  <a:extLst>
                    <a:ext uri="{9D8B030D-6E8A-4147-A177-3AD203B41FA5}">
                      <a16:colId xmlns:a16="http://schemas.microsoft.com/office/drawing/2014/main" val="801278946"/>
                    </a:ext>
                  </a:extLst>
                </a:gridCol>
              </a:tblGrid>
              <a:tr h="1136310">
                <a:tc>
                  <a:txBody>
                    <a:bodyPr/>
                    <a:lstStyle/>
                    <a:p>
                      <a:pPr marL="0" marR="0" algn="ctr">
                        <a:lnSpc>
                          <a:spcPct val="150000"/>
                        </a:lnSpc>
                        <a:spcBef>
                          <a:spcPts val="0"/>
                        </a:spcBef>
                        <a:spcAft>
                          <a:spcPts val="0"/>
                        </a:spcAft>
                      </a:pPr>
                      <a:r>
                        <a:rPr lang="en-US" sz="1600">
                          <a:effectLst/>
                        </a:rPr>
                        <a:t>Items</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600">
                          <a:effectLst/>
                        </a:rPr>
                        <a:t>Un-compensated</a:t>
                      </a:r>
                      <a:endParaRPr lang="en-US" sz="2400">
                        <a:effectLst/>
                      </a:endParaRPr>
                    </a:p>
                    <a:p>
                      <a:pPr marL="0" marR="0" algn="ctr">
                        <a:lnSpc>
                          <a:spcPct val="150000"/>
                        </a:lnSpc>
                        <a:spcBef>
                          <a:spcPts val="0"/>
                        </a:spcBef>
                        <a:spcAft>
                          <a:spcPts val="0"/>
                        </a:spcAft>
                      </a:pPr>
                      <a:r>
                        <a:rPr lang="en-US" sz="1600">
                          <a:effectLst/>
                        </a:rPr>
                        <a:t>(Case 0)</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600" dirty="0">
                          <a:effectLst/>
                        </a:rPr>
                        <a:t>Compensated (Case 2)</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741097101"/>
                  </a:ext>
                </a:extLst>
              </a:tr>
              <a:tr h="550542">
                <a:tc rowSpan="4">
                  <a:txBody>
                    <a:bodyPr/>
                    <a:lstStyle/>
                    <a:p>
                      <a:pPr marL="0" marR="0" algn="ctr">
                        <a:lnSpc>
                          <a:spcPct val="150000"/>
                        </a:lnSpc>
                        <a:spcBef>
                          <a:spcPts val="0"/>
                        </a:spcBef>
                        <a:spcAft>
                          <a:spcPts val="0"/>
                        </a:spcAft>
                      </a:pPr>
                      <a:r>
                        <a:rPr lang="en-US" sz="1600" dirty="0">
                          <a:effectLst/>
                        </a:rPr>
                        <a:t>Optimal locations and sizes of DGs (kW)</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rowSpan="4">
                  <a:txBody>
                    <a:bodyPr/>
                    <a:lstStyle/>
                    <a:p>
                      <a:pPr marL="0" marR="0" algn="ctr">
                        <a:lnSpc>
                          <a:spcPct val="150000"/>
                        </a:lnSpc>
                        <a:spcBef>
                          <a:spcPts val="0"/>
                        </a:spcBef>
                        <a:spcAft>
                          <a:spcPts val="0"/>
                        </a:spcAft>
                      </a:pPr>
                      <a:r>
                        <a:rPr lang="en-US" sz="16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600" dirty="0">
                          <a:effectLst/>
                        </a:rPr>
                        <a:t>Locations</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600">
                          <a:effectLst/>
                        </a:rPr>
                        <a:t>DG size (kW)</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3093593139"/>
                  </a:ext>
                </a:extLst>
              </a:tr>
              <a:tr h="257657">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600">
                          <a:effectLst/>
                        </a:rPr>
                        <a:t>25</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600">
                          <a:effectLst/>
                        </a:rPr>
                        <a:t>2000</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732126562"/>
                  </a:ext>
                </a:extLst>
              </a:tr>
              <a:tr h="257657">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600">
                          <a:effectLst/>
                        </a:rPr>
                        <a:t>21</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600">
                          <a:effectLst/>
                        </a:rPr>
                        <a:t>2000</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3675792801"/>
                  </a:ext>
                </a:extLst>
              </a:tr>
              <a:tr h="257657">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600">
                          <a:effectLst/>
                        </a:rPr>
                        <a:t> </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600">
                          <a:effectLst/>
                        </a:rPr>
                        <a:t> </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1077219876"/>
                  </a:ext>
                </a:extLst>
              </a:tr>
              <a:tr h="257657">
                <a:tc>
                  <a:txBody>
                    <a:bodyPr/>
                    <a:lstStyle/>
                    <a:p>
                      <a:pPr marL="0" marR="0" algn="ctr">
                        <a:lnSpc>
                          <a:spcPct val="150000"/>
                        </a:lnSpc>
                        <a:spcBef>
                          <a:spcPts val="0"/>
                        </a:spcBef>
                        <a:spcAft>
                          <a:spcPts val="0"/>
                        </a:spcAft>
                      </a:pPr>
                      <a:r>
                        <a:rPr lang="en-US" sz="1600">
                          <a:effectLst/>
                        </a:rPr>
                        <a:t>Total size</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6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6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600">
                          <a:effectLst/>
                        </a:rPr>
                        <a:t>4000</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28361557"/>
                  </a:ext>
                </a:extLst>
              </a:tr>
              <a:tr h="257657">
                <a:tc>
                  <a:txBody>
                    <a:bodyPr/>
                    <a:lstStyle/>
                    <a:p>
                      <a:pPr marL="0" marR="0" algn="ctr">
                        <a:lnSpc>
                          <a:spcPct val="150000"/>
                        </a:lnSpc>
                        <a:spcBef>
                          <a:spcPts val="0"/>
                        </a:spcBef>
                        <a:spcAft>
                          <a:spcPts val="0"/>
                        </a:spcAft>
                      </a:pPr>
                      <a:r>
                        <a:rPr lang="en-US" sz="1600" dirty="0">
                          <a:solidFill>
                            <a:schemeClr val="accent5"/>
                          </a:solidFill>
                          <a:effectLst/>
                        </a:rPr>
                        <a:t>Total losses (kW)</a:t>
                      </a:r>
                      <a:endParaRPr lang="en-US" sz="24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600">
                          <a:solidFill>
                            <a:schemeClr val="accent5"/>
                          </a:solidFill>
                          <a:effectLst/>
                        </a:rPr>
                        <a:t>805.73</a:t>
                      </a:r>
                      <a:endParaRPr lang="en-US" sz="240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600" dirty="0">
                          <a:solidFill>
                            <a:schemeClr val="accent5"/>
                          </a:solidFill>
                          <a:effectLst/>
                        </a:rPr>
                        <a:t>458.85</a:t>
                      </a:r>
                      <a:endParaRPr lang="en-US" sz="24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3430493945"/>
                  </a:ext>
                </a:extLst>
              </a:tr>
              <a:tr h="257657">
                <a:tc>
                  <a:txBody>
                    <a:bodyPr/>
                    <a:lstStyle/>
                    <a:p>
                      <a:pPr marL="0" marR="0" algn="ctr">
                        <a:lnSpc>
                          <a:spcPct val="150000"/>
                        </a:lnSpc>
                        <a:spcBef>
                          <a:spcPts val="0"/>
                        </a:spcBef>
                        <a:spcAft>
                          <a:spcPts val="0"/>
                        </a:spcAft>
                      </a:pPr>
                      <a:r>
                        <a:rPr lang="en-US" sz="1600">
                          <a:effectLst/>
                        </a:rPr>
                        <a:t>TVD</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600" dirty="0">
                          <a:effectLst/>
                        </a:rPr>
                        <a:t>0.0439</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600" dirty="0">
                          <a:effectLst/>
                        </a:rPr>
                        <a:t>0.0193</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2448639095"/>
                  </a:ext>
                </a:extLst>
              </a:tr>
              <a:tr h="550542">
                <a:tc>
                  <a:txBody>
                    <a:bodyPr/>
                    <a:lstStyle/>
                    <a:p>
                      <a:pPr marL="0" marR="0" algn="ctr">
                        <a:lnSpc>
                          <a:spcPct val="150000"/>
                        </a:lnSpc>
                        <a:spcBef>
                          <a:spcPts val="0"/>
                        </a:spcBef>
                        <a:spcAft>
                          <a:spcPts val="0"/>
                        </a:spcAft>
                      </a:pPr>
                      <a:r>
                        <a:rPr lang="en-US" sz="1600">
                          <a:effectLst/>
                        </a:rPr>
                        <a:t>Minimum bus voltage(p.u.)</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600">
                          <a:effectLst/>
                        </a:rPr>
                        <a:t>0.9463 (#30)</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600">
                          <a:effectLst/>
                        </a:rPr>
                        <a:t>0. 9699 (#23)</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744413747"/>
                  </a:ext>
                </a:extLst>
              </a:tr>
              <a:tr h="550542">
                <a:tc>
                  <a:txBody>
                    <a:bodyPr/>
                    <a:lstStyle/>
                    <a:p>
                      <a:pPr marL="0" marR="0" algn="ctr">
                        <a:lnSpc>
                          <a:spcPct val="150000"/>
                        </a:lnSpc>
                        <a:spcBef>
                          <a:spcPts val="0"/>
                        </a:spcBef>
                        <a:spcAft>
                          <a:spcPts val="0"/>
                        </a:spcAft>
                      </a:pPr>
                      <a:r>
                        <a:rPr lang="en-US" sz="1600">
                          <a:effectLst/>
                        </a:rPr>
                        <a:t>Maximum bus voltage(p.u.)</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600">
                          <a:effectLst/>
                        </a:rPr>
                        <a:t>0.9854 (#2)</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600">
                          <a:effectLst/>
                        </a:rPr>
                        <a:t>0.9879 (#2)</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523909163"/>
                  </a:ext>
                </a:extLst>
              </a:tr>
              <a:tr h="550542">
                <a:tc>
                  <a:txBody>
                    <a:bodyPr/>
                    <a:lstStyle/>
                    <a:p>
                      <a:pPr marL="0" marR="0" algn="ctr">
                        <a:lnSpc>
                          <a:spcPct val="150000"/>
                        </a:lnSpc>
                        <a:spcBef>
                          <a:spcPts val="0"/>
                        </a:spcBef>
                        <a:spcAft>
                          <a:spcPts val="0"/>
                        </a:spcAft>
                      </a:pPr>
                      <a:r>
                        <a:rPr lang="en-US" sz="1600">
                          <a:effectLst/>
                        </a:rPr>
                        <a:t>Overall power factor</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600">
                          <a:effectLst/>
                        </a:rPr>
                        <a:t>0.8457</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600" dirty="0">
                          <a:effectLst/>
                        </a:rPr>
                        <a:t>0.8335</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292132756"/>
                  </a:ext>
                </a:extLst>
              </a:tr>
            </a:tbl>
          </a:graphicData>
        </a:graphic>
      </p:graphicFrame>
    </p:spTree>
    <p:extLst>
      <p:ext uri="{BB962C8B-B14F-4D97-AF65-F5344CB8AC3E}">
        <p14:creationId xmlns:p14="http://schemas.microsoft.com/office/powerpoint/2010/main" val="343561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30429"/>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Total power loss minimization for EDN system (case </a:t>
            </a:r>
            <a:r>
              <a:rPr lang="ar-EG"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3</a:t>
            </a: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a:t>
            </a:r>
          </a:p>
        </p:txBody>
      </p:sp>
      <p:graphicFrame>
        <p:nvGraphicFramePr>
          <p:cNvPr id="2" name="Table 1">
            <a:extLst>
              <a:ext uri="{FF2B5EF4-FFF2-40B4-BE49-F238E27FC236}">
                <a16:creationId xmlns:a16="http://schemas.microsoft.com/office/drawing/2014/main" id="{50F96A35-727D-FEB6-03A6-B418400E09B1}"/>
              </a:ext>
            </a:extLst>
          </p:cNvPr>
          <p:cNvGraphicFramePr>
            <a:graphicFrameLocks noGrp="1"/>
          </p:cNvGraphicFramePr>
          <p:nvPr>
            <p:extLst>
              <p:ext uri="{D42A27DB-BD31-4B8C-83A1-F6EECF244321}">
                <p14:modId xmlns:p14="http://schemas.microsoft.com/office/powerpoint/2010/main" val="2509910331"/>
              </p:ext>
            </p:extLst>
          </p:nvPr>
        </p:nvGraphicFramePr>
        <p:xfrm>
          <a:off x="1536192" y="1139856"/>
          <a:ext cx="9509760" cy="5569234"/>
        </p:xfrm>
        <a:graphic>
          <a:graphicData uri="http://schemas.openxmlformats.org/drawingml/2006/table">
            <a:tbl>
              <a:tblPr firstRow="1" firstCol="1" bandRow="1">
                <a:tableStyleId>{5C22544A-7EE6-4342-B048-85BDC9FD1C3A}</a:tableStyleId>
              </a:tblPr>
              <a:tblGrid>
                <a:gridCol w="2377440">
                  <a:extLst>
                    <a:ext uri="{9D8B030D-6E8A-4147-A177-3AD203B41FA5}">
                      <a16:colId xmlns:a16="http://schemas.microsoft.com/office/drawing/2014/main" val="3089684532"/>
                    </a:ext>
                  </a:extLst>
                </a:gridCol>
                <a:gridCol w="2377440">
                  <a:extLst>
                    <a:ext uri="{9D8B030D-6E8A-4147-A177-3AD203B41FA5}">
                      <a16:colId xmlns:a16="http://schemas.microsoft.com/office/drawing/2014/main" val="3697299498"/>
                    </a:ext>
                  </a:extLst>
                </a:gridCol>
                <a:gridCol w="2377440">
                  <a:extLst>
                    <a:ext uri="{9D8B030D-6E8A-4147-A177-3AD203B41FA5}">
                      <a16:colId xmlns:a16="http://schemas.microsoft.com/office/drawing/2014/main" val="1219406270"/>
                    </a:ext>
                  </a:extLst>
                </a:gridCol>
                <a:gridCol w="2377440">
                  <a:extLst>
                    <a:ext uri="{9D8B030D-6E8A-4147-A177-3AD203B41FA5}">
                      <a16:colId xmlns:a16="http://schemas.microsoft.com/office/drawing/2014/main" val="1148418233"/>
                    </a:ext>
                  </a:extLst>
                </a:gridCol>
              </a:tblGrid>
              <a:tr h="900410">
                <a:tc>
                  <a:txBody>
                    <a:bodyPr/>
                    <a:lstStyle/>
                    <a:p>
                      <a:pPr marL="0" marR="0" algn="ctr">
                        <a:lnSpc>
                          <a:spcPct val="150000"/>
                        </a:lnSpc>
                        <a:spcBef>
                          <a:spcPts val="0"/>
                        </a:spcBef>
                        <a:spcAft>
                          <a:spcPts val="0"/>
                        </a:spcAft>
                      </a:pPr>
                      <a:r>
                        <a:rPr lang="en-US" sz="1800" dirty="0">
                          <a:effectLst/>
                        </a:rPr>
                        <a:t>Items</a:t>
                      </a:r>
                      <a:endParaRPr lang="en-US"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800">
                          <a:effectLst/>
                        </a:rPr>
                        <a:t>Un-compensated</a:t>
                      </a:r>
                      <a:endParaRPr lang="en-US" sz="2800">
                        <a:effectLst/>
                      </a:endParaRPr>
                    </a:p>
                    <a:p>
                      <a:pPr marL="0" marR="0" algn="ctr">
                        <a:lnSpc>
                          <a:spcPct val="150000"/>
                        </a:lnSpc>
                        <a:spcBef>
                          <a:spcPts val="0"/>
                        </a:spcBef>
                        <a:spcAft>
                          <a:spcPts val="0"/>
                        </a:spcAft>
                      </a:pPr>
                      <a:r>
                        <a:rPr lang="en-US" sz="1800">
                          <a:effectLst/>
                        </a:rPr>
                        <a:t>(Case 0)</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gridSpan="2">
                  <a:txBody>
                    <a:bodyPr/>
                    <a:lstStyle/>
                    <a:p>
                      <a:pPr marL="0" marR="0" algn="ctr">
                        <a:lnSpc>
                          <a:spcPct val="150000"/>
                        </a:lnSpc>
                        <a:spcBef>
                          <a:spcPts val="0"/>
                        </a:spcBef>
                        <a:spcAft>
                          <a:spcPts val="0"/>
                        </a:spcAft>
                      </a:pPr>
                      <a:r>
                        <a:rPr lang="en-US" sz="1800">
                          <a:effectLst/>
                        </a:rPr>
                        <a:t>Compensated (Case 3)</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1894892432"/>
                  </a:ext>
                </a:extLst>
              </a:tr>
              <a:tr h="275066">
                <a:tc rowSpan="4">
                  <a:txBody>
                    <a:bodyPr/>
                    <a:lstStyle/>
                    <a:p>
                      <a:pPr marL="0" marR="0" algn="ctr">
                        <a:lnSpc>
                          <a:spcPct val="150000"/>
                        </a:lnSpc>
                        <a:spcBef>
                          <a:spcPts val="0"/>
                        </a:spcBef>
                        <a:spcAft>
                          <a:spcPts val="0"/>
                        </a:spcAft>
                      </a:pPr>
                      <a:r>
                        <a:rPr lang="en-US" sz="1800" dirty="0">
                          <a:effectLst/>
                        </a:rPr>
                        <a:t>Optimal locations and sizes of capacitors (</a:t>
                      </a:r>
                      <a:r>
                        <a:rPr lang="en-US" sz="1800" dirty="0" err="1">
                          <a:effectLst/>
                        </a:rPr>
                        <a:t>kVAR</a:t>
                      </a:r>
                      <a:r>
                        <a:rPr lang="en-US" sz="1800" dirty="0">
                          <a:effectLst/>
                        </a:rPr>
                        <a:t>)</a:t>
                      </a:r>
                      <a:endParaRPr lang="en-US"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rowSpan="4">
                  <a:txBody>
                    <a:bodyPr/>
                    <a:lstStyle/>
                    <a:p>
                      <a:pPr marL="0" marR="0" algn="ctr">
                        <a:lnSpc>
                          <a:spcPct val="150000"/>
                        </a:lnSpc>
                        <a:spcBef>
                          <a:spcPts val="0"/>
                        </a:spcBef>
                        <a:spcAft>
                          <a:spcPts val="0"/>
                        </a:spcAft>
                      </a:pPr>
                      <a:r>
                        <a:rPr lang="en-US" sz="1800" dirty="0">
                          <a:effectLst/>
                        </a:rPr>
                        <a:t>-</a:t>
                      </a:r>
                      <a:endParaRPr lang="en-US"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800">
                          <a:effectLst/>
                        </a:rPr>
                        <a:t>26</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800" dirty="0">
                          <a:effectLst/>
                        </a:rPr>
                        <a:t>963.8</a:t>
                      </a:r>
                      <a:endParaRPr lang="en-US"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355779019"/>
                  </a:ext>
                </a:extLst>
              </a:tr>
              <a:tr h="275066">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800">
                          <a:effectLst/>
                        </a:rPr>
                        <a:t>21</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800">
                          <a:effectLst/>
                        </a:rPr>
                        <a:t>1198.9</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648712331"/>
                  </a:ext>
                </a:extLst>
              </a:tr>
              <a:tr h="275066">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800">
                          <a:effectLst/>
                        </a:rPr>
                        <a:t>8</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800">
                          <a:effectLst/>
                        </a:rPr>
                        <a:t>782.9</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92690140"/>
                  </a:ext>
                </a:extLst>
              </a:tr>
              <a:tr h="275066">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800">
                          <a:effectLst/>
                        </a:rPr>
                        <a:t>18</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800">
                          <a:effectLst/>
                        </a:rPr>
                        <a:t>1054.4</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172465653"/>
                  </a:ext>
                </a:extLst>
              </a:tr>
              <a:tr h="275066">
                <a:tc>
                  <a:txBody>
                    <a:bodyPr/>
                    <a:lstStyle/>
                    <a:p>
                      <a:pPr marL="0" marR="0" algn="ctr">
                        <a:lnSpc>
                          <a:spcPct val="150000"/>
                        </a:lnSpc>
                        <a:spcBef>
                          <a:spcPts val="0"/>
                        </a:spcBef>
                        <a:spcAft>
                          <a:spcPts val="0"/>
                        </a:spcAft>
                      </a:pPr>
                      <a:r>
                        <a:rPr lang="en-US" sz="1800">
                          <a:effectLst/>
                        </a:rPr>
                        <a:t>Total size</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800">
                          <a:effectLst/>
                        </a:rPr>
                        <a:t>-</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gridSpan="2">
                  <a:txBody>
                    <a:bodyPr/>
                    <a:lstStyle/>
                    <a:p>
                      <a:pPr marL="0" marR="0" algn="ctr">
                        <a:lnSpc>
                          <a:spcPct val="150000"/>
                        </a:lnSpc>
                        <a:spcBef>
                          <a:spcPts val="0"/>
                        </a:spcBef>
                        <a:spcAft>
                          <a:spcPts val="0"/>
                        </a:spcAft>
                      </a:pPr>
                      <a:r>
                        <a:rPr lang="en-US" sz="1800">
                          <a:effectLst/>
                        </a:rPr>
                        <a:t>4000</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817790310"/>
                  </a:ext>
                </a:extLst>
              </a:tr>
              <a:tr h="275066">
                <a:tc>
                  <a:txBody>
                    <a:bodyPr/>
                    <a:lstStyle/>
                    <a:p>
                      <a:pPr marL="0" marR="0" algn="ctr">
                        <a:lnSpc>
                          <a:spcPct val="150000"/>
                        </a:lnSpc>
                        <a:spcBef>
                          <a:spcPts val="0"/>
                        </a:spcBef>
                        <a:spcAft>
                          <a:spcPts val="0"/>
                        </a:spcAft>
                      </a:pPr>
                      <a:r>
                        <a:rPr lang="en-US" sz="1800" dirty="0">
                          <a:solidFill>
                            <a:schemeClr val="accent5"/>
                          </a:solidFill>
                          <a:effectLst/>
                        </a:rPr>
                        <a:t>Total losses (kW)</a:t>
                      </a:r>
                      <a:endParaRPr lang="en-US" sz="28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800" dirty="0">
                          <a:solidFill>
                            <a:schemeClr val="accent5"/>
                          </a:solidFill>
                          <a:effectLst/>
                        </a:rPr>
                        <a:t>805.73</a:t>
                      </a:r>
                      <a:endParaRPr lang="en-US" sz="28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gridSpan="2">
                  <a:txBody>
                    <a:bodyPr/>
                    <a:lstStyle/>
                    <a:p>
                      <a:pPr marL="0" marR="0" algn="ctr">
                        <a:lnSpc>
                          <a:spcPct val="150000"/>
                        </a:lnSpc>
                        <a:spcBef>
                          <a:spcPts val="0"/>
                        </a:spcBef>
                        <a:spcAft>
                          <a:spcPts val="0"/>
                        </a:spcAft>
                      </a:pPr>
                      <a:r>
                        <a:rPr lang="en-US" sz="1800" dirty="0">
                          <a:solidFill>
                            <a:schemeClr val="accent5"/>
                          </a:solidFill>
                          <a:effectLst/>
                        </a:rPr>
                        <a:t>673.69</a:t>
                      </a:r>
                      <a:endParaRPr lang="en-US" sz="28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3380993361"/>
                  </a:ext>
                </a:extLst>
              </a:tr>
              <a:tr h="275066">
                <a:tc>
                  <a:txBody>
                    <a:bodyPr/>
                    <a:lstStyle/>
                    <a:p>
                      <a:pPr marL="0" marR="0" algn="ctr">
                        <a:lnSpc>
                          <a:spcPct val="150000"/>
                        </a:lnSpc>
                        <a:spcBef>
                          <a:spcPts val="0"/>
                        </a:spcBef>
                        <a:spcAft>
                          <a:spcPts val="0"/>
                        </a:spcAft>
                      </a:pPr>
                      <a:r>
                        <a:rPr lang="en-US" sz="1800">
                          <a:effectLst/>
                        </a:rPr>
                        <a:t>TVD</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800">
                          <a:effectLst/>
                        </a:rPr>
                        <a:t>0.0439</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gridSpan="2">
                  <a:txBody>
                    <a:bodyPr/>
                    <a:lstStyle/>
                    <a:p>
                      <a:pPr marL="0" marR="0" algn="ctr">
                        <a:lnSpc>
                          <a:spcPct val="150000"/>
                        </a:lnSpc>
                        <a:spcBef>
                          <a:spcPts val="0"/>
                        </a:spcBef>
                        <a:spcAft>
                          <a:spcPts val="0"/>
                        </a:spcAft>
                      </a:pPr>
                      <a:r>
                        <a:rPr lang="en-US" sz="1800">
                          <a:effectLst/>
                        </a:rPr>
                        <a:t>0.036</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359345894"/>
                  </a:ext>
                </a:extLst>
              </a:tr>
              <a:tr h="587738">
                <a:tc>
                  <a:txBody>
                    <a:bodyPr/>
                    <a:lstStyle/>
                    <a:p>
                      <a:pPr marL="0" marR="0" algn="ctr">
                        <a:lnSpc>
                          <a:spcPct val="150000"/>
                        </a:lnSpc>
                        <a:spcBef>
                          <a:spcPts val="0"/>
                        </a:spcBef>
                        <a:spcAft>
                          <a:spcPts val="0"/>
                        </a:spcAft>
                      </a:pPr>
                      <a:r>
                        <a:rPr lang="en-US" sz="1800">
                          <a:effectLst/>
                        </a:rPr>
                        <a:t>Minimum bus voltage(p.u.)</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800">
                          <a:effectLst/>
                        </a:rPr>
                        <a:t>0.9463 (#30)</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gridSpan="2">
                  <a:txBody>
                    <a:bodyPr/>
                    <a:lstStyle/>
                    <a:p>
                      <a:pPr marL="0" marR="0" algn="ctr">
                        <a:lnSpc>
                          <a:spcPct val="150000"/>
                        </a:lnSpc>
                        <a:spcBef>
                          <a:spcPts val="0"/>
                        </a:spcBef>
                        <a:spcAft>
                          <a:spcPts val="0"/>
                        </a:spcAft>
                      </a:pPr>
                      <a:r>
                        <a:rPr lang="en-US" sz="1800">
                          <a:effectLst/>
                        </a:rPr>
                        <a:t>0.9521 (#30)</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87814656"/>
                  </a:ext>
                </a:extLst>
              </a:tr>
              <a:tr h="587738">
                <a:tc>
                  <a:txBody>
                    <a:bodyPr/>
                    <a:lstStyle/>
                    <a:p>
                      <a:pPr marL="0" marR="0" algn="ctr">
                        <a:lnSpc>
                          <a:spcPct val="150000"/>
                        </a:lnSpc>
                        <a:spcBef>
                          <a:spcPts val="0"/>
                        </a:spcBef>
                        <a:spcAft>
                          <a:spcPts val="0"/>
                        </a:spcAft>
                      </a:pPr>
                      <a:r>
                        <a:rPr lang="en-US" sz="1800">
                          <a:effectLst/>
                        </a:rPr>
                        <a:t>Maximum bus voltage(p.u.)</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800">
                          <a:effectLst/>
                        </a:rPr>
                        <a:t>0.9854 (#2)</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gridSpan="2">
                  <a:txBody>
                    <a:bodyPr/>
                    <a:lstStyle/>
                    <a:p>
                      <a:pPr marL="0" marR="0" algn="ctr">
                        <a:lnSpc>
                          <a:spcPct val="150000"/>
                        </a:lnSpc>
                        <a:spcBef>
                          <a:spcPts val="0"/>
                        </a:spcBef>
                        <a:spcAft>
                          <a:spcPts val="0"/>
                        </a:spcAft>
                      </a:pPr>
                      <a:r>
                        <a:rPr lang="en-US" sz="1800">
                          <a:effectLst/>
                        </a:rPr>
                        <a:t>0.9865 (#2)</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2996101726"/>
                  </a:ext>
                </a:extLst>
              </a:tr>
              <a:tr h="587738">
                <a:tc>
                  <a:txBody>
                    <a:bodyPr/>
                    <a:lstStyle/>
                    <a:p>
                      <a:pPr marL="0" marR="0" algn="ctr">
                        <a:lnSpc>
                          <a:spcPct val="150000"/>
                        </a:lnSpc>
                        <a:spcBef>
                          <a:spcPts val="0"/>
                        </a:spcBef>
                        <a:spcAft>
                          <a:spcPts val="0"/>
                        </a:spcAft>
                      </a:pPr>
                      <a:r>
                        <a:rPr lang="en-US" sz="1800">
                          <a:effectLst/>
                        </a:rPr>
                        <a:t>Overall power factor</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800">
                          <a:effectLst/>
                        </a:rPr>
                        <a:t>0.8457</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gridSpan="2">
                  <a:txBody>
                    <a:bodyPr/>
                    <a:lstStyle/>
                    <a:p>
                      <a:pPr marL="0" marR="0" algn="ctr">
                        <a:lnSpc>
                          <a:spcPct val="150000"/>
                        </a:lnSpc>
                        <a:spcBef>
                          <a:spcPts val="0"/>
                        </a:spcBef>
                        <a:spcAft>
                          <a:spcPts val="0"/>
                        </a:spcAft>
                      </a:pPr>
                      <a:r>
                        <a:rPr lang="en-US" sz="1800" dirty="0">
                          <a:effectLst/>
                        </a:rPr>
                        <a:t>0.9108</a:t>
                      </a:r>
                      <a:endParaRPr lang="en-US"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2309173434"/>
                  </a:ext>
                </a:extLst>
              </a:tr>
            </a:tbl>
          </a:graphicData>
        </a:graphic>
      </p:graphicFrame>
    </p:spTree>
    <p:extLst>
      <p:ext uri="{BB962C8B-B14F-4D97-AF65-F5344CB8AC3E}">
        <p14:creationId xmlns:p14="http://schemas.microsoft.com/office/powerpoint/2010/main" val="539129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00E63-BD36-494D-AA68-6AD17406A664}"/>
              </a:ext>
            </a:extLst>
          </p:cNvPr>
          <p:cNvSpPr>
            <a:spLocks noGrp="1"/>
          </p:cNvSpPr>
          <p:nvPr>
            <p:ph type="title"/>
          </p:nvPr>
        </p:nvSpPr>
        <p:spPr>
          <a:xfrm>
            <a:off x="838200" y="1514293"/>
            <a:ext cx="10515600" cy="1325563"/>
          </a:xfrm>
        </p:spPr>
        <p:txBody>
          <a:bodyPr>
            <a:noAutofit/>
          </a:bodyPr>
          <a:lstStyle/>
          <a:p>
            <a:r>
              <a:rPr lang="en-US"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                  </a:t>
            </a:r>
            <a:br>
              <a:rPr lang="en-US"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br>
            <a:r>
              <a:rPr lang="en-US"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                       CHAPTER 1</a:t>
            </a:r>
            <a:br>
              <a:rPr lang="ar-EG"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br>
            <a:endParaRPr lang="ar-EG" sz="6600" dirty="0">
              <a:solidFill>
                <a:schemeClr val="tx1">
                  <a:lumMod val="85000"/>
                </a:schemeClr>
              </a:solidFill>
            </a:endParaRPr>
          </a:p>
        </p:txBody>
      </p:sp>
      <p:sp>
        <p:nvSpPr>
          <p:cNvPr id="3" name="Content Placeholder 2">
            <a:extLst>
              <a:ext uri="{FF2B5EF4-FFF2-40B4-BE49-F238E27FC236}">
                <a16:creationId xmlns:a16="http://schemas.microsoft.com/office/drawing/2014/main" id="{908F0F50-A5D8-4B9C-A4A7-5952372EF322}"/>
              </a:ext>
            </a:extLst>
          </p:cNvPr>
          <p:cNvSpPr>
            <a:spLocks noGrp="1"/>
          </p:cNvSpPr>
          <p:nvPr>
            <p:ph idx="1"/>
          </p:nvPr>
        </p:nvSpPr>
        <p:spPr>
          <a:xfrm>
            <a:off x="0" y="2052918"/>
            <a:ext cx="12192000" cy="4195481"/>
          </a:xfrm>
        </p:spPr>
        <p:txBody>
          <a:bodyPr/>
          <a:lstStyle/>
          <a:p>
            <a:pPr marL="0" indent="0">
              <a:buNone/>
            </a:pPr>
            <a:endParaRPr lang="en-US" kern="10" dirty="0">
              <a:ln w="19050">
                <a:solidFill>
                  <a:srgbClr val="99CCFF"/>
                </a:solidFill>
                <a:round/>
                <a:headEnd/>
                <a:tailEnd/>
              </a:ln>
              <a:solidFill>
                <a:srgbClr val="0066CC"/>
              </a:solidFill>
              <a:effectLst>
                <a:outerShdw dist="35921" dir="2700000" algn="ctr" rotWithShape="0">
                  <a:srgbClr val="990000"/>
                </a:outerShdw>
              </a:effectLst>
              <a:latin typeface="Impact" panose="020B0806030902050204" pitchFamily="34" charset="0"/>
            </a:endParaRPr>
          </a:p>
          <a:p>
            <a:pPr marL="0" indent="0">
              <a:buNone/>
            </a:pPr>
            <a:r>
              <a:rPr lang="en-US" sz="6000" kern="10" dirty="0">
                <a:ln w="19050">
                  <a:solidFill>
                    <a:srgbClr val="99CCFF"/>
                  </a:solidFill>
                  <a:round/>
                  <a:headEnd/>
                  <a:tailEnd/>
                </a:ln>
                <a:solidFill>
                  <a:srgbClr val="0066CC"/>
                </a:solidFill>
                <a:effectLst>
                  <a:outerShdw dist="35921" dir="2700000" algn="ctr" rotWithShape="0">
                    <a:srgbClr val="990000"/>
                  </a:outerShdw>
                </a:effectLst>
                <a:latin typeface="Impact" panose="020B0806030902050204" pitchFamily="34" charset="0"/>
              </a:rPr>
              <a:t>                   </a:t>
            </a:r>
          </a:p>
          <a:p>
            <a:pPr marL="0" indent="0" algn="ctr">
              <a:buNone/>
            </a:pPr>
            <a:r>
              <a:rPr lang="en-US" sz="6000" kern="10" dirty="0">
                <a:ln w="19050">
                  <a:solidFill>
                    <a:srgbClr val="99CCFF"/>
                  </a:solidFill>
                  <a:round/>
                  <a:headEnd/>
                  <a:tailEnd/>
                </a:ln>
                <a:solidFill>
                  <a:srgbClr val="0066CC"/>
                </a:solidFill>
                <a:effectLst>
                  <a:outerShdw dist="35921" dir="2700000" algn="ctr" rotWithShape="0">
                    <a:srgbClr val="990000"/>
                  </a:outerShdw>
                </a:effectLst>
                <a:latin typeface="Impact" panose="020B0806030902050204" pitchFamily="34" charset="0"/>
              </a:rPr>
              <a:t>  </a:t>
            </a:r>
            <a:r>
              <a:rPr lang="en-US"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INTRODUCTION</a:t>
            </a:r>
            <a:endParaRPr lang="ar-EG" sz="6600" dirty="0">
              <a:solidFill>
                <a:schemeClr val="tx1">
                  <a:lumMod val="85000"/>
                </a:schemeClr>
              </a:solidFill>
            </a:endParaRPr>
          </a:p>
        </p:txBody>
      </p:sp>
    </p:spTree>
    <p:extLst>
      <p:ext uri="{BB962C8B-B14F-4D97-AF65-F5344CB8AC3E}">
        <p14:creationId xmlns:p14="http://schemas.microsoft.com/office/powerpoint/2010/main" val="4108594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30429"/>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Total power loss minimization for EDN system (case </a:t>
            </a:r>
            <a:r>
              <a:rPr lang="ar-EG"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4</a:t>
            </a: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a:t>
            </a:r>
          </a:p>
        </p:txBody>
      </p:sp>
      <p:graphicFrame>
        <p:nvGraphicFramePr>
          <p:cNvPr id="2" name="Table 1">
            <a:extLst>
              <a:ext uri="{FF2B5EF4-FFF2-40B4-BE49-F238E27FC236}">
                <a16:creationId xmlns:a16="http://schemas.microsoft.com/office/drawing/2014/main" id="{E409F502-19F1-1193-CAC5-A81937DEEFF5}"/>
              </a:ext>
            </a:extLst>
          </p:cNvPr>
          <p:cNvGraphicFramePr>
            <a:graphicFrameLocks noGrp="1"/>
          </p:cNvGraphicFramePr>
          <p:nvPr>
            <p:extLst>
              <p:ext uri="{D42A27DB-BD31-4B8C-83A1-F6EECF244321}">
                <p14:modId xmlns:p14="http://schemas.microsoft.com/office/powerpoint/2010/main" val="434286497"/>
              </p:ext>
            </p:extLst>
          </p:nvPr>
        </p:nvGraphicFramePr>
        <p:xfrm>
          <a:off x="471052" y="1139856"/>
          <a:ext cx="11430000" cy="5470623"/>
        </p:xfrm>
        <a:graphic>
          <a:graphicData uri="http://schemas.openxmlformats.org/drawingml/2006/table">
            <a:tbl>
              <a:tblPr firstRow="1" firstCol="1" bandRow="1">
                <a:tableStyleId>{5C22544A-7EE6-4342-B048-85BDC9FD1C3A}</a:tableStyleId>
              </a:tblPr>
              <a:tblGrid>
                <a:gridCol w="2286000">
                  <a:extLst>
                    <a:ext uri="{9D8B030D-6E8A-4147-A177-3AD203B41FA5}">
                      <a16:colId xmlns:a16="http://schemas.microsoft.com/office/drawing/2014/main" val="2064667781"/>
                    </a:ext>
                  </a:extLst>
                </a:gridCol>
                <a:gridCol w="2286000">
                  <a:extLst>
                    <a:ext uri="{9D8B030D-6E8A-4147-A177-3AD203B41FA5}">
                      <a16:colId xmlns:a16="http://schemas.microsoft.com/office/drawing/2014/main" val="371995921"/>
                    </a:ext>
                  </a:extLst>
                </a:gridCol>
                <a:gridCol w="2286000">
                  <a:extLst>
                    <a:ext uri="{9D8B030D-6E8A-4147-A177-3AD203B41FA5}">
                      <a16:colId xmlns:a16="http://schemas.microsoft.com/office/drawing/2014/main" val="2770094204"/>
                    </a:ext>
                  </a:extLst>
                </a:gridCol>
                <a:gridCol w="2286000">
                  <a:extLst>
                    <a:ext uri="{9D8B030D-6E8A-4147-A177-3AD203B41FA5}">
                      <a16:colId xmlns:a16="http://schemas.microsoft.com/office/drawing/2014/main" val="4167261683"/>
                    </a:ext>
                  </a:extLst>
                </a:gridCol>
                <a:gridCol w="2286000">
                  <a:extLst>
                    <a:ext uri="{9D8B030D-6E8A-4147-A177-3AD203B41FA5}">
                      <a16:colId xmlns:a16="http://schemas.microsoft.com/office/drawing/2014/main" val="3072928514"/>
                    </a:ext>
                  </a:extLst>
                </a:gridCol>
              </a:tblGrid>
              <a:tr h="130002">
                <a:tc rowSpan="2">
                  <a:txBody>
                    <a:bodyPr/>
                    <a:lstStyle/>
                    <a:p>
                      <a:pPr marL="0" marR="0" algn="ctr">
                        <a:lnSpc>
                          <a:spcPct val="150000"/>
                        </a:lnSpc>
                        <a:spcBef>
                          <a:spcPts val="0"/>
                        </a:spcBef>
                        <a:spcAft>
                          <a:spcPts val="0"/>
                        </a:spcAft>
                      </a:pPr>
                      <a:r>
                        <a:rPr lang="en-US" sz="1400" dirty="0">
                          <a:effectLst/>
                        </a:rPr>
                        <a:t>Items</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rowSpan="2">
                  <a:txBody>
                    <a:bodyPr/>
                    <a:lstStyle/>
                    <a:p>
                      <a:pPr marL="0" marR="0" algn="ctr">
                        <a:lnSpc>
                          <a:spcPct val="150000"/>
                        </a:lnSpc>
                        <a:spcBef>
                          <a:spcPts val="0"/>
                        </a:spcBef>
                        <a:spcAft>
                          <a:spcPts val="0"/>
                        </a:spcAft>
                      </a:pPr>
                      <a:r>
                        <a:rPr lang="en-US" sz="1400" dirty="0">
                          <a:effectLst/>
                        </a:rPr>
                        <a:t>Un-compensated</a:t>
                      </a:r>
                      <a:endParaRPr lang="en-US" sz="2400" dirty="0">
                        <a:effectLst/>
                      </a:endParaRPr>
                    </a:p>
                    <a:p>
                      <a:pPr marL="0" marR="0" algn="ctr">
                        <a:lnSpc>
                          <a:spcPct val="150000"/>
                        </a:lnSpc>
                        <a:spcBef>
                          <a:spcPts val="0"/>
                        </a:spcBef>
                        <a:spcAft>
                          <a:spcPts val="0"/>
                        </a:spcAft>
                      </a:pPr>
                      <a:r>
                        <a:rPr lang="en-US" sz="1400" dirty="0">
                          <a:effectLst/>
                        </a:rPr>
                        <a:t>(Case </a:t>
                      </a:r>
                      <a:r>
                        <a:rPr lang="ar-SA" sz="1400" dirty="0">
                          <a:effectLst/>
                        </a:rPr>
                        <a:t>0</a:t>
                      </a:r>
                      <a:r>
                        <a:rPr lang="en-US" sz="1400" dirty="0">
                          <a:effectLst/>
                        </a:rPr>
                        <a:t>)</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50000"/>
                        </a:lnSpc>
                        <a:spcBef>
                          <a:spcPts val="0"/>
                        </a:spcBef>
                        <a:spcAft>
                          <a:spcPts val="0"/>
                        </a:spcAft>
                      </a:pPr>
                      <a:r>
                        <a:rPr lang="en-US" sz="1400" dirty="0">
                          <a:effectLst/>
                        </a:rPr>
                        <a:t>Compensated (Case 4)</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529294286"/>
                  </a:ext>
                </a:extLst>
              </a:tr>
              <a:tr h="669261">
                <a:tc vMerge="1">
                  <a:txBody>
                    <a:bodyPr/>
                    <a:lstStyle/>
                    <a:p>
                      <a:endParaRPr lang="en-US"/>
                    </a:p>
                  </a:txBody>
                  <a:tcPr/>
                </a:tc>
                <a:tc vMerge="1">
                  <a:txBody>
                    <a:bodyPr/>
                    <a:lstStyle/>
                    <a:p>
                      <a:endParaRPr lang="en-US"/>
                    </a:p>
                  </a:txBody>
                  <a:tcPr/>
                </a:tc>
                <a:tc gridSpan="3">
                  <a:txBody>
                    <a:bodyPr/>
                    <a:lstStyle/>
                    <a:p>
                      <a:pPr marL="0" marR="0" algn="ctr">
                        <a:lnSpc>
                          <a:spcPct val="150000"/>
                        </a:lnSpc>
                        <a:spcBef>
                          <a:spcPts val="0"/>
                        </a:spcBef>
                        <a:spcAft>
                          <a:spcPts val="0"/>
                        </a:spcAft>
                      </a:pPr>
                      <a:r>
                        <a:rPr lang="en-US" sz="1400" dirty="0">
                          <a:effectLst/>
                        </a:rPr>
                        <a:t>Proposed procedure</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97203131"/>
                  </a:ext>
                </a:extLst>
              </a:tr>
              <a:tr h="299307">
                <a:tc rowSpan="3">
                  <a:txBody>
                    <a:bodyPr/>
                    <a:lstStyle/>
                    <a:p>
                      <a:pPr marL="0" marR="0" algn="ctr">
                        <a:lnSpc>
                          <a:spcPct val="150000"/>
                        </a:lnSpc>
                        <a:spcBef>
                          <a:spcPts val="0"/>
                        </a:spcBef>
                        <a:spcAft>
                          <a:spcPts val="0"/>
                        </a:spcAft>
                      </a:pPr>
                      <a:r>
                        <a:rPr lang="en-US" sz="1400">
                          <a:effectLst/>
                        </a:rPr>
                        <a:t>Optimal locations and sizes of DGs (KW)</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rowSpan="3">
                  <a:txBody>
                    <a:bodyPr/>
                    <a:lstStyle/>
                    <a:p>
                      <a:pPr marL="0" marR="0" algn="ctr">
                        <a:lnSpc>
                          <a:spcPct val="150000"/>
                        </a:lnSpc>
                        <a:spcBef>
                          <a:spcPts val="0"/>
                        </a:spcBef>
                        <a:spcAft>
                          <a:spcPts val="0"/>
                        </a:spcAft>
                      </a:pPr>
                      <a:r>
                        <a:rPr lang="en-US" sz="14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2">
                  <a:txBody>
                    <a:bodyPr/>
                    <a:lstStyle/>
                    <a:p>
                      <a:pPr marL="0" marR="0" algn="ctr">
                        <a:lnSpc>
                          <a:spcPct val="150000"/>
                        </a:lnSpc>
                        <a:spcBef>
                          <a:spcPts val="0"/>
                        </a:spcBef>
                        <a:spcAft>
                          <a:spcPts val="0"/>
                        </a:spcAft>
                      </a:pPr>
                      <a:r>
                        <a:rPr lang="en-US" sz="1400" dirty="0">
                          <a:effectLst/>
                        </a:rPr>
                        <a:t>22</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a:txBody>
                    <a:bodyPr/>
                    <a:lstStyle/>
                    <a:p>
                      <a:pPr marL="0" marR="0" algn="ctr">
                        <a:lnSpc>
                          <a:spcPct val="150000"/>
                        </a:lnSpc>
                        <a:spcBef>
                          <a:spcPts val="0"/>
                        </a:spcBef>
                        <a:spcAft>
                          <a:spcPts val="0"/>
                        </a:spcAft>
                      </a:pPr>
                      <a:r>
                        <a:rPr lang="en-US" sz="1400">
                          <a:effectLst/>
                        </a:rPr>
                        <a:t>1458.3</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extLst>
                  <a:ext uri="{0D108BD9-81ED-4DB2-BD59-A6C34878D82A}">
                    <a16:rowId xmlns:a16="http://schemas.microsoft.com/office/drawing/2014/main" val="1558771544"/>
                  </a:ext>
                </a:extLst>
              </a:tr>
              <a:tr h="299307">
                <a:tc vMerge="1">
                  <a:txBody>
                    <a:bodyPr/>
                    <a:lstStyle/>
                    <a:p>
                      <a:endParaRPr lang="en-US"/>
                    </a:p>
                  </a:txBody>
                  <a:tcPr/>
                </a:tc>
                <a:tc vMerge="1">
                  <a:txBody>
                    <a:bodyPr/>
                    <a:lstStyle/>
                    <a:p>
                      <a:endParaRPr lang="en-US"/>
                    </a:p>
                  </a:txBody>
                  <a:tcPr/>
                </a:tc>
                <a:tc gridSpan="2">
                  <a:txBody>
                    <a:bodyPr/>
                    <a:lstStyle/>
                    <a:p>
                      <a:pPr marL="0" marR="0" algn="ctr">
                        <a:lnSpc>
                          <a:spcPct val="150000"/>
                        </a:lnSpc>
                        <a:spcBef>
                          <a:spcPts val="0"/>
                        </a:spcBef>
                        <a:spcAft>
                          <a:spcPts val="0"/>
                        </a:spcAft>
                      </a:pPr>
                      <a:r>
                        <a:rPr lang="en-US" sz="1400" dirty="0">
                          <a:effectLst/>
                        </a:rPr>
                        <a:t>25</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a:txBody>
                    <a:bodyPr/>
                    <a:lstStyle/>
                    <a:p>
                      <a:pPr marL="0" marR="0" algn="ctr">
                        <a:lnSpc>
                          <a:spcPct val="150000"/>
                        </a:lnSpc>
                        <a:spcBef>
                          <a:spcPts val="0"/>
                        </a:spcBef>
                        <a:spcAft>
                          <a:spcPts val="0"/>
                        </a:spcAft>
                      </a:pPr>
                      <a:r>
                        <a:rPr lang="en-US" sz="1400">
                          <a:effectLst/>
                        </a:rPr>
                        <a:t>1374.3</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extLst>
                  <a:ext uri="{0D108BD9-81ED-4DB2-BD59-A6C34878D82A}">
                    <a16:rowId xmlns:a16="http://schemas.microsoft.com/office/drawing/2014/main" val="303399998"/>
                  </a:ext>
                </a:extLst>
              </a:tr>
              <a:tr h="299307">
                <a:tc vMerge="1">
                  <a:txBody>
                    <a:bodyPr/>
                    <a:lstStyle/>
                    <a:p>
                      <a:endParaRPr lang="en-US"/>
                    </a:p>
                  </a:txBody>
                  <a:tcPr/>
                </a:tc>
                <a:tc vMerge="1">
                  <a:txBody>
                    <a:bodyPr/>
                    <a:lstStyle/>
                    <a:p>
                      <a:endParaRPr lang="en-US"/>
                    </a:p>
                  </a:txBody>
                  <a:tcPr/>
                </a:tc>
                <a:tc gridSpan="2">
                  <a:txBody>
                    <a:bodyPr/>
                    <a:lstStyle/>
                    <a:p>
                      <a:pPr marL="0" marR="0" algn="ctr">
                        <a:lnSpc>
                          <a:spcPct val="150000"/>
                        </a:lnSpc>
                        <a:spcBef>
                          <a:spcPts val="0"/>
                        </a:spcBef>
                        <a:spcAft>
                          <a:spcPts val="0"/>
                        </a:spcAft>
                      </a:pPr>
                      <a:r>
                        <a:rPr lang="en-US" sz="1400" dirty="0">
                          <a:effectLst/>
                        </a:rPr>
                        <a:t>18</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a:txBody>
                    <a:bodyPr/>
                    <a:lstStyle/>
                    <a:p>
                      <a:pPr marL="0" marR="0" algn="ctr">
                        <a:lnSpc>
                          <a:spcPct val="150000"/>
                        </a:lnSpc>
                        <a:spcBef>
                          <a:spcPts val="0"/>
                        </a:spcBef>
                        <a:spcAft>
                          <a:spcPts val="0"/>
                        </a:spcAft>
                      </a:pPr>
                      <a:r>
                        <a:rPr lang="en-US" sz="1400">
                          <a:effectLst/>
                        </a:rPr>
                        <a:t>1167.4</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extLst>
                  <a:ext uri="{0D108BD9-81ED-4DB2-BD59-A6C34878D82A}">
                    <a16:rowId xmlns:a16="http://schemas.microsoft.com/office/drawing/2014/main" val="1604638844"/>
                  </a:ext>
                </a:extLst>
              </a:tr>
              <a:tr h="299307">
                <a:tc>
                  <a:txBody>
                    <a:bodyPr/>
                    <a:lstStyle/>
                    <a:p>
                      <a:pPr marL="0" marR="0" algn="ctr">
                        <a:lnSpc>
                          <a:spcPct val="150000"/>
                        </a:lnSpc>
                        <a:spcBef>
                          <a:spcPts val="0"/>
                        </a:spcBef>
                        <a:spcAft>
                          <a:spcPts val="0"/>
                        </a:spcAft>
                      </a:pPr>
                      <a:r>
                        <a:rPr lang="en-US" sz="1400">
                          <a:effectLst/>
                        </a:rPr>
                        <a:t>Total DGs size</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50000"/>
                        </a:lnSpc>
                        <a:spcBef>
                          <a:spcPts val="0"/>
                        </a:spcBef>
                        <a:spcAft>
                          <a:spcPts val="0"/>
                        </a:spcAft>
                      </a:pPr>
                      <a:r>
                        <a:rPr lang="en-US" sz="1400">
                          <a:effectLst/>
                        </a:rPr>
                        <a:t> </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50000"/>
                        </a:lnSpc>
                        <a:spcBef>
                          <a:spcPts val="0"/>
                        </a:spcBef>
                        <a:spcAft>
                          <a:spcPts val="0"/>
                        </a:spcAft>
                      </a:pPr>
                      <a:r>
                        <a:rPr lang="en-US" sz="1400">
                          <a:effectLst/>
                        </a:rPr>
                        <a:t>4000</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84293283"/>
                  </a:ext>
                </a:extLst>
              </a:tr>
              <a:tr h="299307">
                <a:tc rowSpan="3">
                  <a:txBody>
                    <a:bodyPr/>
                    <a:lstStyle/>
                    <a:p>
                      <a:pPr marL="0" marR="0" algn="ctr">
                        <a:lnSpc>
                          <a:spcPct val="150000"/>
                        </a:lnSpc>
                        <a:spcBef>
                          <a:spcPts val="0"/>
                        </a:spcBef>
                        <a:spcAft>
                          <a:spcPts val="0"/>
                        </a:spcAft>
                      </a:pPr>
                      <a:r>
                        <a:rPr lang="en-US" sz="1400">
                          <a:effectLst/>
                        </a:rPr>
                        <a:t>Optimal locations and sizes of capacitors (KVAR)</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rowSpan="3">
                  <a:txBody>
                    <a:bodyPr/>
                    <a:lstStyle/>
                    <a:p>
                      <a:pPr marL="0" marR="0" algn="ctr">
                        <a:lnSpc>
                          <a:spcPct val="150000"/>
                        </a:lnSpc>
                        <a:spcBef>
                          <a:spcPts val="0"/>
                        </a:spcBef>
                        <a:spcAft>
                          <a:spcPts val="0"/>
                        </a:spcAft>
                      </a:pPr>
                      <a:r>
                        <a:rPr lang="en-US" sz="1400">
                          <a:effectLst/>
                        </a:rPr>
                        <a:t> </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50000"/>
                        </a:lnSpc>
                        <a:spcBef>
                          <a:spcPts val="0"/>
                        </a:spcBef>
                        <a:spcAft>
                          <a:spcPts val="0"/>
                        </a:spcAft>
                      </a:pPr>
                      <a:r>
                        <a:rPr lang="en-US" sz="1400">
                          <a:effectLst/>
                        </a:rPr>
                        <a:t>11</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2">
                  <a:txBody>
                    <a:bodyPr/>
                    <a:lstStyle/>
                    <a:p>
                      <a:pPr marL="0" marR="0" algn="ctr" rtl="0">
                        <a:lnSpc>
                          <a:spcPct val="150000"/>
                        </a:lnSpc>
                        <a:spcBef>
                          <a:spcPts val="0"/>
                        </a:spcBef>
                        <a:spcAft>
                          <a:spcPts val="0"/>
                        </a:spcAft>
                      </a:pPr>
                      <a:r>
                        <a:rPr lang="en-US" sz="1400">
                          <a:effectLst/>
                        </a:rPr>
                        <a:t>495.3</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extLst>
                  <a:ext uri="{0D108BD9-81ED-4DB2-BD59-A6C34878D82A}">
                    <a16:rowId xmlns:a16="http://schemas.microsoft.com/office/drawing/2014/main" val="2781216230"/>
                  </a:ext>
                </a:extLst>
              </a:tr>
              <a:tr h="299307">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a:effectLst/>
                        </a:rPr>
                        <a:t>25</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2">
                  <a:txBody>
                    <a:bodyPr/>
                    <a:lstStyle/>
                    <a:p>
                      <a:pPr marL="0" marR="0" algn="ctr" rtl="0">
                        <a:lnSpc>
                          <a:spcPct val="150000"/>
                        </a:lnSpc>
                        <a:spcBef>
                          <a:spcPts val="0"/>
                        </a:spcBef>
                        <a:spcAft>
                          <a:spcPts val="0"/>
                        </a:spcAft>
                      </a:pPr>
                      <a:r>
                        <a:rPr lang="en-US" sz="1400">
                          <a:effectLst/>
                        </a:rPr>
                        <a:t>1162.6</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extLst>
                  <a:ext uri="{0D108BD9-81ED-4DB2-BD59-A6C34878D82A}">
                    <a16:rowId xmlns:a16="http://schemas.microsoft.com/office/drawing/2014/main" val="4222824299"/>
                  </a:ext>
                </a:extLst>
              </a:tr>
              <a:tr h="299307">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ar-SA" sz="1400">
                          <a:effectLst/>
                        </a:rPr>
                        <a:t> </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2">
                  <a:txBody>
                    <a:bodyPr/>
                    <a:lstStyle/>
                    <a:p>
                      <a:pPr marL="0" marR="0" algn="ctr">
                        <a:lnSpc>
                          <a:spcPct val="150000"/>
                        </a:lnSpc>
                        <a:spcBef>
                          <a:spcPts val="0"/>
                        </a:spcBef>
                        <a:spcAft>
                          <a:spcPts val="0"/>
                        </a:spcAft>
                      </a:pPr>
                      <a:r>
                        <a:rPr lang="ar-SA" sz="1400">
                          <a:effectLst/>
                        </a:rPr>
                        <a:t> </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extLst>
                  <a:ext uri="{0D108BD9-81ED-4DB2-BD59-A6C34878D82A}">
                    <a16:rowId xmlns:a16="http://schemas.microsoft.com/office/drawing/2014/main" val="3347686557"/>
                  </a:ext>
                </a:extLst>
              </a:tr>
              <a:tr h="311421">
                <a:tc>
                  <a:txBody>
                    <a:bodyPr/>
                    <a:lstStyle/>
                    <a:p>
                      <a:pPr marL="0" marR="0" algn="ctr">
                        <a:lnSpc>
                          <a:spcPct val="150000"/>
                        </a:lnSpc>
                        <a:spcBef>
                          <a:spcPts val="0"/>
                        </a:spcBef>
                        <a:spcAft>
                          <a:spcPts val="0"/>
                        </a:spcAft>
                      </a:pPr>
                      <a:r>
                        <a:rPr lang="en-US" sz="1400">
                          <a:effectLst/>
                        </a:rPr>
                        <a:t>Total capacitors size</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50000"/>
                        </a:lnSpc>
                        <a:spcBef>
                          <a:spcPts val="0"/>
                        </a:spcBef>
                        <a:spcAft>
                          <a:spcPts val="0"/>
                        </a:spcAft>
                      </a:pPr>
                      <a:r>
                        <a:rPr lang="en-US" sz="14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50000"/>
                        </a:lnSpc>
                        <a:spcBef>
                          <a:spcPts val="0"/>
                        </a:spcBef>
                        <a:spcAft>
                          <a:spcPts val="0"/>
                        </a:spcAft>
                      </a:pPr>
                      <a:r>
                        <a:rPr lang="en-US" sz="1400">
                          <a:effectLst/>
                        </a:rPr>
                        <a:t>1657.9</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36115687"/>
                  </a:ext>
                </a:extLst>
              </a:tr>
              <a:tr h="299307">
                <a:tc>
                  <a:txBody>
                    <a:bodyPr/>
                    <a:lstStyle/>
                    <a:p>
                      <a:pPr marL="0" marR="0" algn="ctr">
                        <a:lnSpc>
                          <a:spcPct val="150000"/>
                        </a:lnSpc>
                        <a:spcBef>
                          <a:spcPts val="0"/>
                        </a:spcBef>
                        <a:spcAft>
                          <a:spcPts val="0"/>
                        </a:spcAft>
                      </a:pPr>
                      <a:r>
                        <a:rPr lang="en-US" sz="1400" dirty="0">
                          <a:solidFill>
                            <a:schemeClr val="accent5"/>
                          </a:solidFill>
                          <a:effectLst/>
                        </a:rPr>
                        <a:t>Total losses (kW)</a:t>
                      </a:r>
                      <a:endParaRPr lang="en-US" sz="24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50000"/>
                        </a:lnSpc>
                        <a:spcBef>
                          <a:spcPts val="0"/>
                        </a:spcBef>
                        <a:spcAft>
                          <a:spcPts val="0"/>
                        </a:spcAft>
                      </a:pPr>
                      <a:r>
                        <a:rPr lang="en-US" sz="1400" dirty="0">
                          <a:solidFill>
                            <a:schemeClr val="accent5"/>
                          </a:solidFill>
                          <a:effectLst/>
                        </a:rPr>
                        <a:t>805.73</a:t>
                      </a:r>
                      <a:endParaRPr lang="en-US" sz="24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50000"/>
                        </a:lnSpc>
                        <a:spcBef>
                          <a:spcPts val="0"/>
                        </a:spcBef>
                        <a:spcAft>
                          <a:spcPts val="0"/>
                        </a:spcAft>
                      </a:pPr>
                      <a:r>
                        <a:rPr lang="en-US" sz="1400" dirty="0">
                          <a:solidFill>
                            <a:schemeClr val="accent5"/>
                          </a:solidFill>
                          <a:effectLst/>
                        </a:rPr>
                        <a:t>474.879</a:t>
                      </a:r>
                      <a:endParaRPr lang="en-US" sz="24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61940818"/>
                  </a:ext>
                </a:extLst>
              </a:tr>
              <a:tr h="299307">
                <a:tc>
                  <a:txBody>
                    <a:bodyPr/>
                    <a:lstStyle/>
                    <a:p>
                      <a:pPr marL="0" marR="0" algn="ctr">
                        <a:lnSpc>
                          <a:spcPct val="150000"/>
                        </a:lnSpc>
                        <a:spcBef>
                          <a:spcPts val="0"/>
                        </a:spcBef>
                        <a:spcAft>
                          <a:spcPts val="0"/>
                        </a:spcAft>
                      </a:pPr>
                      <a:r>
                        <a:rPr lang="en-US" sz="1400">
                          <a:effectLst/>
                        </a:rPr>
                        <a:t>TVD</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50000"/>
                        </a:lnSpc>
                        <a:spcBef>
                          <a:spcPts val="0"/>
                        </a:spcBef>
                        <a:spcAft>
                          <a:spcPts val="0"/>
                        </a:spcAft>
                      </a:pPr>
                      <a:r>
                        <a:rPr lang="en-US" sz="1400">
                          <a:effectLst/>
                        </a:rPr>
                        <a:t>0.0439</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50000"/>
                        </a:lnSpc>
                        <a:spcBef>
                          <a:spcPts val="0"/>
                        </a:spcBef>
                        <a:spcAft>
                          <a:spcPts val="0"/>
                        </a:spcAft>
                      </a:pPr>
                      <a:r>
                        <a:rPr lang="en-US" sz="1400">
                          <a:effectLst/>
                        </a:rPr>
                        <a:t>0.0208</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32029123"/>
                  </a:ext>
                </a:extLst>
              </a:tr>
              <a:tr h="326920">
                <a:tc>
                  <a:txBody>
                    <a:bodyPr/>
                    <a:lstStyle/>
                    <a:p>
                      <a:pPr marL="0" marR="0" algn="ctr">
                        <a:lnSpc>
                          <a:spcPct val="150000"/>
                        </a:lnSpc>
                        <a:spcBef>
                          <a:spcPts val="0"/>
                        </a:spcBef>
                        <a:spcAft>
                          <a:spcPts val="0"/>
                        </a:spcAft>
                      </a:pPr>
                      <a:r>
                        <a:rPr lang="en-US" sz="1400">
                          <a:effectLst/>
                        </a:rPr>
                        <a:t>Minimum bus voltage(p.u.)</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50000"/>
                        </a:lnSpc>
                        <a:spcBef>
                          <a:spcPts val="0"/>
                        </a:spcBef>
                        <a:spcAft>
                          <a:spcPts val="0"/>
                        </a:spcAft>
                      </a:pPr>
                      <a:r>
                        <a:rPr lang="en-US" sz="1400">
                          <a:effectLst/>
                        </a:rPr>
                        <a:t>0.9463 (#30)</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50000"/>
                        </a:lnSpc>
                        <a:spcBef>
                          <a:spcPts val="0"/>
                        </a:spcBef>
                        <a:spcAft>
                          <a:spcPts val="0"/>
                        </a:spcAft>
                      </a:pPr>
                      <a:r>
                        <a:rPr lang="en-US" sz="1400">
                          <a:effectLst/>
                        </a:rPr>
                        <a:t>0.9682 (#24)</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52954328"/>
                  </a:ext>
                </a:extLst>
              </a:tr>
              <a:tr h="326920">
                <a:tc>
                  <a:txBody>
                    <a:bodyPr/>
                    <a:lstStyle/>
                    <a:p>
                      <a:pPr marL="0" marR="0" algn="ctr">
                        <a:lnSpc>
                          <a:spcPct val="150000"/>
                        </a:lnSpc>
                        <a:spcBef>
                          <a:spcPts val="0"/>
                        </a:spcBef>
                        <a:spcAft>
                          <a:spcPts val="0"/>
                        </a:spcAft>
                      </a:pPr>
                      <a:r>
                        <a:rPr lang="en-US" sz="1400">
                          <a:effectLst/>
                        </a:rPr>
                        <a:t>Maximum bus voltage(p.u.)</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50000"/>
                        </a:lnSpc>
                        <a:spcBef>
                          <a:spcPts val="0"/>
                        </a:spcBef>
                        <a:spcAft>
                          <a:spcPts val="0"/>
                        </a:spcAft>
                      </a:pPr>
                      <a:r>
                        <a:rPr lang="en-US" sz="1400">
                          <a:effectLst/>
                        </a:rPr>
                        <a:t>0.9854 (#2)</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50000"/>
                        </a:lnSpc>
                        <a:spcBef>
                          <a:spcPts val="0"/>
                        </a:spcBef>
                        <a:spcAft>
                          <a:spcPts val="0"/>
                        </a:spcAft>
                      </a:pPr>
                      <a:r>
                        <a:rPr lang="en-US" sz="1400">
                          <a:effectLst/>
                        </a:rPr>
                        <a:t>0.9879 (#2)</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59517481"/>
                  </a:ext>
                </a:extLst>
              </a:tr>
              <a:tr h="311421">
                <a:tc>
                  <a:txBody>
                    <a:bodyPr/>
                    <a:lstStyle/>
                    <a:p>
                      <a:pPr marL="0" marR="0" algn="ctr">
                        <a:lnSpc>
                          <a:spcPct val="150000"/>
                        </a:lnSpc>
                        <a:spcBef>
                          <a:spcPts val="0"/>
                        </a:spcBef>
                        <a:spcAft>
                          <a:spcPts val="0"/>
                        </a:spcAft>
                      </a:pPr>
                      <a:r>
                        <a:rPr lang="en-US" sz="1400">
                          <a:effectLst/>
                        </a:rPr>
                        <a:t>Overall power factor</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50000"/>
                        </a:lnSpc>
                        <a:spcBef>
                          <a:spcPts val="0"/>
                        </a:spcBef>
                        <a:spcAft>
                          <a:spcPts val="0"/>
                        </a:spcAft>
                      </a:pPr>
                      <a:r>
                        <a:rPr lang="en-US" sz="1400">
                          <a:effectLst/>
                        </a:rPr>
                        <a:t>0.8457</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50000"/>
                        </a:lnSpc>
                        <a:spcBef>
                          <a:spcPts val="0"/>
                        </a:spcBef>
                        <a:spcAft>
                          <a:spcPts val="0"/>
                        </a:spcAft>
                      </a:pPr>
                      <a:r>
                        <a:rPr lang="en-US" sz="1400" dirty="0">
                          <a:effectLst/>
                        </a:rPr>
                        <a:t>0.8277</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95009125"/>
                  </a:ext>
                </a:extLst>
              </a:tr>
            </a:tbl>
          </a:graphicData>
        </a:graphic>
      </p:graphicFrame>
    </p:spTree>
    <p:extLst>
      <p:ext uri="{BB962C8B-B14F-4D97-AF65-F5344CB8AC3E}">
        <p14:creationId xmlns:p14="http://schemas.microsoft.com/office/powerpoint/2010/main" val="1590345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30429"/>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Total power loss minimization for EDN system (case </a:t>
            </a:r>
            <a:r>
              <a:rPr lang="ar-EG"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5</a:t>
            </a: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a:t>
            </a:r>
          </a:p>
        </p:txBody>
      </p:sp>
      <p:graphicFrame>
        <p:nvGraphicFramePr>
          <p:cNvPr id="2" name="Table 1">
            <a:extLst>
              <a:ext uri="{FF2B5EF4-FFF2-40B4-BE49-F238E27FC236}">
                <a16:creationId xmlns:a16="http://schemas.microsoft.com/office/drawing/2014/main" id="{E93BF457-16F2-7606-B7C9-E35C5839E040}"/>
              </a:ext>
            </a:extLst>
          </p:cNvPr>
          <p:cNvGraphicFramePr>
            <a:graphicFrameLocks noGrp="1"/>
          </p:cNvGraphicFramePr>
          <p:nvPr>
            <p:extLst>
              <p:ext uri="{D42A27DB-BD31-4B8C-83A1-F6EECF244321}">
                <p14:modId xmlns:p14="http://schemas.microsoft.com/office/powerpoint/2010/main" val="2037692350"/>
              </p:ext>
            </p:extLst>
          </p:nvPr>
        </p:nvGraphicFramePr>
        <p:xfrm>
          <a:off x="1981200" y="1304544"/>
          <a:ext cx="8229600" cy="5265917"/>
        </p:xfrm>
        <a:graphic>
          <a:graphicData uri="http://schemas.openxmlformats.org/drawingml/2006/table">
            <a:tbl>
              <a:tblPr firstRow="1" firstCol="1" bandRow="1">
                <a:tableStyleId>{5C22544A-7EE6-4342-B048-85BDC9FD1C3A}</a:tableStyleId>
              </a:tblPr>
              <a:tblGrid>
                <a:gridCol w="2743200">
                  <a:extLst>
                    <a:ext uri="{9D8B030D-6E8A-4147-A177-3AD203B41FA5}">
                      <a16:colId xmlns:a16="http://schemas.microsoft.com/office/drawing/2014/main" val="2659892441"/>
                    </a:ext>
                  </a:extLst>
                </a:gridCol>
                <a:gridCol w="2743200">
                  <a:extLst>
                    <a:ext uri="{9D8B030D-6E8A-4147-A177-3AD203B41FA5}">
                      <a16:colId xmlns:a16="http://schemas.microsoft.com/office/drawing/2014/main" val="659909914"/>
                    </a:ext>
                  </a:extLst>
                </a:gridCol>
                <a:gridCol w="2743200">
                  <a:extLst>
                    <a:ext uri="{9D8B030D-6E8A-4147-A177-3AD203B41FA5}">
                      <a16:colId xmlns:a16="http://schemas.microsoft.com/office/drawing/2014/main" val="3792023478"/>
                    </a:ext>
                  </a:extLst>
                </a:gridCol>
              </a:tblGrid>
              <a:tr h="267830">
                <a:tc rowSpan="2">
                  <a:txBody>
                    <a:bodyPr/>
                    <a:lstStyle/>
                    <a:p>
                      <a:pPr marL="0" marR="0" algn="ctr">
                        <a:lnSpc>
                          <a:spcPct val="150000"/>
                        </a:lnSpc>
                        <a:spcBef>
                          <a:spcPts val="0"/>
                        </a:spcBef>
                        <a:spcAft>
                          <a:spcPts val="0"/>
                        </a:spcAft>
                      </a:pPr>
                      <a:r>
                        <a:rPr lang="en-US" sz="1400" dirty="0">
                          <a:effectLst/>
                        </a:rPr>
                        <a:t>Items</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rowSpan="2">
                  <a:txBody>
                    <a:bodyPr/>
                    <a:lstStyle/>
                    <a:p>
                      <a:pPr marL="0" marR="0" algn="ctr">
                        <a:lnSpc>
                          <a:spcPct val="150000"/>
                        </a:lnSpc>
                        <a:spcBef>
                          <a:spcPts val="0"/>
                        </a:spcBef>
                        <a:spcAft>
                          <a:spcPts val="0"/>
                        </a:spcAft>
                      </a:pPr>
                      <a:r>
                        <a:rPr lang="en-US" sz="1400">
                          <a:effectLst/>
                        </a:rPr>
                        <a:t>Base case</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Case 5</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4057997103"/>
                  </a:ext>
                </a:extLst>
              </a:tr>
              <a:tr h="304447">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a:effectLst/>
                        </a:rPr>
                        <a:t>Proposed method</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901413304"/>
                  </a:ext>
                </a:extLst>
              </a:tr>
              <a:tr h="876724">
                <a:tc>
                  <a:txBody>
                    <a:bodyPr/>
                    <a:lstStyle/>
                    <a:p>
                      <a:pPr marL="0" marR="0" algn="ctr">
                        <a:lnSpc>
                          <a:spcPct val="150000"/>
                        </a:lnSpc>
                        <a:spcBef>
                          <a:spcPts val="0"/>
                        </a:spcBef>
                        <a:spcAft>
                          <a:spcPts val="0"/>
                        </a:spcAft>
                      </a:pPr>
                      <a:r>
                        <a:rPr lang="en-US" sz="1400">
                          <a:effectLst/>
                        </a:rPr>
                        <a:t>DG size (kW, kVAR) and location</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dirty="0">
                          <a:effectLst/>
                        </a:rPr>
                        <a:t>687.7, 333.05 (#23),</a:t>
                      </a:r>
                      <a:endParaRPr lang="en-US" sz="2000" dirty="0">
                        <a:effectLst/>
                      </a:endParaRPr>
                    </a:p>
                    <a:p>
                      <a:pPr marL="0" marR="0" algn="ctr">
                        <a:lnSpc>
                          <a:spcPct val="150000"/>
                        </a:lnSpc>
                        <a:spcBef>
                          <a:spcPts val="0"/>
                        </a:spcBef>
                        <a:spcAft>
                          <a:spcPts val="0"/>
                        </a:spcAft>
                      </a:pPr>
                      <a:r>
                        <a:rPr lang="en-US" sz="1400" dirty="0">
                          <a:effectLst/>
                        </a:rPr>
                        <a:t>1873.1, 907.19 (#21),</a:t>
                      </a:r>
                      <a:endParaRPr lang="en-US" sz="2000" dirty="0">
                        <a:effectLst/>
                      </a:endParaRPr>
                    </a:p>
                    <a:p>
                      <a:pPr marL="0" marR="0" algn="ctr">
                        <a:lnSpc>
                          <a:spcPct val="150000"/>
                        </a:lnSpc>
                        <a:spcBef>
                          <a:spcPts val="0"/>
                        </a:spcBef>
                        <a:spcAft>
                          <a:spcPts val="0"/>
                        </a:spcAft>
                      </a:pPr>
                      <a:r>
                        <a:rPr lang="en-US" sz="1400" dirty="0">
                          <a:effectLst/>
                        </a:rPr>
                        <a:t>1439.2, 697.02 (#26)</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640326781"/>
                  </a:ext>
                </a:extLst>
              </a:tr>
              <a:tr h="572277">
                <a:tc>
                  <a:txBody>
                    <a:bodyPr/>
                    <a:lstStyle/>
                    <a:p>
                      <a:pPr marL="0" marR="0" algn="ctr">
                        <a:lnSpc>
                          <a:spcPct val="150000"/>
                        </a:lnSpc>
                        <a:spcBef>
                          <a:spcPts val="0"/>
                        </a:spcBef>
                        <a:spcAft>
                          <a:spcPts val="0"/>
                        </a:spcAft>
                      </a:pPr>
                      <a:r>
                        <a:rPr lang="en-US" sz="1400">
                          <a:effectLst/>
                        </a:rPr>
                        <a:t>Capacitor size (kVAR) and location</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1200 (#18)</a:t>
                      </a:r>
                      <a:endParaRPr lang="en-US" sz="2000">
                        <a:effectLst/>
                      </a:endParaRPr>
                    </a:p>
                    <a:p>
                      <a:pPr marL="0" marR="0" algn="ctr">
                        <a:lnSpc>
                          <a:spcPct val="150000"/>
                        </a:lnSpc>
                        <a:spcBef>
                          <a:spcPts val="0"/>
                        </a:spcBef>
                        <a:spcAft>
                          <a:spcPts val="0"/>
                        </a:spcAft>
                      </a:pPr>
                      <a:r>
                        <a:rPr lang="en-US" sz="1400">
                          <a:effectLst/>
                        </a:rPr>
                        <a:t>630.8 (#4)</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3313005367"/>
                  </a:ext>
                </a:extLst>
              </a:tr>
              <a:tr h="267830">
                <a:tc>
                  <a:txBody>
                    <a:bodyPr/>
                    <a:lstStyle/>
                    <a:p>
                      <a:pPr marL="0" marR="0" algn="ctr">
                        <a:lnSpc>
                          <a:spcPct val="150000"/>
                        </a:lnSpc>
                        <a:spcBef>
                          <a:spcPts val="0"/>
                        </a:spcBef>
                        <a:spcAft>
                          <a:spcPts val="0"/>
                        </a:spcAft>
                      </a:pPr>
                      <a:r>
                        <a:rPr lang="en-US" sz="1400">
                          <a:effectLst/>
                        </a:rPr>
                        <a:t>Total size of DGs (kW, kVAR)</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4000, 1937.156</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2588418888"/>
                  </a:ext>
                </a:extLst>
              </a:tr>
              <a:tr h="267830">
                <a:tc>
                  <a:txBody>
                    <a:bodyPr/>
                    <a:lstStyle/>
                    <a:p>
                      <a:pPr marL="0" marR="0" algn="ctr">
                        <a:lnSpc>
                          <a:spcPct val="150000"/>
                        </a:lnSpc>
                        <a:spcBef>
                          <a:spcPts val="0"/>
                        </a:spcBef>
                        <a:spcAft>
                          <a:spcPts val="0"/>
                        </a:spcAft>
                      </a:pPr>
                      <a:r>
                        <a:rPr lang="en-US" sz="1400">
                          <a:effectLst/>
                        </a:rPr>
                        <a:t>Total size of capacitors (kVAR)</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1830.8</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2239047216"/>
                  </a:ext>
                </a:extLst>
              </a:tr>
              <a:tr h="572277">
                <a:tc>
                  <a:txBody>
                    <a:bodyPr/>
                    <a:lstStyle/>
                    <a:p>
                      <a:pPr marL="0" marR="0" algn="ctr">
                        <a:lnSpc>
                          <a:spcPct val="150000"/>
                        </a:lnSpc>
                        <a:spcBef>
                          <a:spcPts val="0"/>
                        </a:spcBef>
                        <a:spcAft>
                          <a:spcPts val="0"/>
                        </a:spcAft>
                      </a:pPr>
                      <a:r>
                        <a:rPr lang="en-US" sz="1400" dirty="0">
                          <a:solidFill>
                            <a:schemeClr val="accent5"/>
                          </a:solidFill>
                          <a:effectLst/>
                        </a:rPr>
                        <a:t>f</a:t>
                      </a:r>
                      <a:r>
                        <a:rPr lang="en-US" sz="1400" baseline="-25000" dirty="0">
                          <a:solidFill>
                            <a:schemeClr val="accent5"/>
                          </a:solidFill>
                          <a:effectLst/>
                        </a:rPr>
                        <a:t>1</a:t>
                      </a:r>
                      <a:r>
                        <a:rPr lang="en-US" sz="1400" dirty="0">
                          <a:solidFill>
                            <a:schemeClr val="accent5"/>
                          </a:solidFill>
                          <a:effectLst/>
                        </a:rPr>
                        <a:t> [Loss (kW)]</a:t>
                      </a:r>
                      <a:endParaRPr lang="en-US" sz="20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dirty="0">
                          <a:solidFill>
                            <a:schemeClr val="accent5"/>
                          </a:solidFill>
                          <a:effectLst/>
                        </a:rPr>
                        <a:t>805.73</a:t>
                      </a:r>
                      <a:endParaRPr lang="en-US" sz="20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dirty="0">
                          <a:solidFill>
                            <a:schemeClr val="accent5"/>
                          </a:solidFill>
                          <a:effectLst/>
                        </a:rPr>
                        <a:t>411.4659</a:t>
                      </a:r>
                      <a:endParaRPr lang="en-US" sz="20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639049557"/>
                  </a:ext>
                </a:extLst>
              </a:tr>
              <a:tr h="572277">
                <a:tc>
                  <a:txBody>
                    <a:bodyPr/>
                    <a:lstStyle/>
                    <a:p>
                      <a:pPr marL="0" marR="0" algn="ctr">
                        <a:lnSpc>
                          <a:spcPct val="150000"/>
                        </a:lnSpc>
                        <a:spcBef>
                          <a:spcPts val="0"/>
                        </a:spcBef>
                        <a:spcAft>
                          <a:spcPts val="0"/>
                        </a:spcAft>
                      </a:pPr>
                      <a:r>
                        <a:rPr lang="en-US" sz="1400">
                          <a:effectLst/>
                        </a:rPr>
                        <a:t>TVD</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0.0439</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0.0180</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1311706484"/>
                  </a:ext>
                </a:extLst>
              </a:tr>
              <a:tr h="876724">
                <a:tc>
                  <a:txBody>
                    <a:bodyPr/>
                    <a:lstStyle/>
                    <a:p>
                      <a:pPr marL="0" marR="0" algn="ctr">
                        <a:lnSpc>
                          <a:spcPct val="150000"/>
                        </a:lnSpc>
                        <a:spcBef>
                          <a:spcPts val="0"/>
                        </a:spcBef>
                        <a:spcAft>
                          <a:spcPts val="0"/>
                        </a:spcAft>
                      </a:pPr>
                      <a:r>
                        <a:rPr lang="en-US" sz="1400">
                          <a:effectLst/>
                        </a:rPr>
                        <a:t>Min. voltage (p.u.)</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0.9463 (#30)</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0.9714 (#24)</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3174584041"/>
                  </a:ext>
                </a:extLst>
              </a:tr>
              <a:tr h="572277">
                <a:tc>
                  <a:txBody>
                    <a:bodyPr/>
                    <a:lstStyle/>
                    <a:p>
                      <a:pPr marL="0" marR="0" algn="ctr">
                        <a:lnSpc>
                          <a:spcPct val="150000"/>
                        </a:lnSpc>
                        <a:spcBef>
                          <a:spcPts val="0"/>
                        </a:spcBef>
                        <a:spcAft>
                          <a:spcPts val="0"/>
                        </a:spcAft>
                      </a:pPr>
                      <a:r>
                        <a:rPr lang="en-US" sz="1400">
                          <a:effectLst/>
                        </a:rPr>
                        <a:t>Overall p.f.</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0.8457</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dirty="0">
                          <a:effectLst/>
                        </a:rPr>
                        <a:t>0.8711</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1100824855"/>
                  </a:ext>
                </a:extLst>
              </a:tr>
            </a:tbl>
          </a:graphicData>
        </a:graphic>
      </p:graphicFrame>
    </p:spTree>
    <p:extLst>
      <p:ext uri="{BB962C8B-B14F-4D97-AF65-F5344CB8AC3E}">
        <p14:creationId xmlns:p14="http://schemas.microsoft.com/office/powerpoint/2010/main" val="72114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30429"/>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Total power loss minimization for EDN system (voltage profile)</a:t>
            </a:r>
          </a:p>
        </p:txBody>
      </p:sp>
      <p:pic>
        <p:nvPicPr>
          <p:cNvPr id="6" name="Picture 5" descr="Chart, histogram&#10;&#10;Description automatically generated">
            <a:extLst>
              <a:ext uri="{FF2B5EF4-FFF2-40B4-BE49-F238E27FC236}">
                <a16:creationId xmlns:a16="http://schemas.microsoft.com/office/drawing/2014/main" id="{DE2FF6EF-EA15-0338-3DC0-B51B63D569E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23675" y="1304447"/>
            <a:ext cx="6921925" cy="5188949"/>
          </a:xfrm>
          <a:prstGeom prst="rect">
            <a:avLst/>
          </a:prstGeom>
          <a:noFill/>
          <a:ln>
            <a:noFill/>
          </a:ln>
        </p:spPr>
      </p:pic>
    </p:spTree>
    <p:extLst>
      <p:ext uri="{BB962C8B-B14F-4D97-AF65-F5344CB8AC3E}">
        <p14:creationId xmlns:p14="http://schemas.microsoft.com/office/powerpoint/2010/main" val="397967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1230593"/>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Total power loss minimization for EDN system (convergence curves)</a:t>
            </a:r>
          </a:p>
        </p:txBody>
      </p:sp>
      <p:pic>
        <p:nvPicPr>
          <p:cNvPr id="6" name="Picture 5">
            <a:extLst>
              <a:ext uri="{FF2B5EF4-FFF2-40B4-BE49-F238E27FC236}">
                <a16:creationId xmlns:a16="http://schemas.microsoft.com/office/drawing/2014/main" id="{8040B2D2-E50E-091C-4BB9-AB4D0D5F694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8115" y="1847832"/>
            <a:ext cx="5248325" cy="3937198"/>
          </a:xfrm>
          <a:prstGeom prst="rect">
            <a:avLst/>
          </a:prstGeom>
          <a:noFill/>
          <a:ln>
            <a:noFill/>
          </a:ln>
        </p:spPr>
      </p:pic>
      <p:pic>
        <p:nvPicPr>
          <p:cNvPr id="7" name="Picture 6">
            <a:extLst>
              <a:ext uri="{FF2B5EF4-FFF2-40B4-BE49-F238E27FC236}">
                <a16:creationId xmlns:a16="http://schemas.microsoft.com/office/drawing/2014/main" id="{AD3B0CA3-64D4-158E-9E48-78C2BF00FC2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42571" y="1913716"/>
            <a:ext cx="5076857" cy="3805430"/>
          </a:xfrm>
          <a:prstGeom prst="rect">
            <a:avLst/>
          </a:prstGeom>
          <a:noFill/>
          <a:ln>
            <a:noFill/>
          </a:ln>
        </p:spPr>
      </p:pic>
    </p:spTree>
    <p:extLst>
      <p:ext uri="{BB962C8B-B14F-4D97-AF65-F5344CB8AC3E}">
        <p14:creationId xmlns:p14="http://schemas.microsoft.com/office/powerpoint/2010/main" val="3088444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30429"/>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TVD minimization for IEEE-34 system (case 1)</a:t>
            </a:r>
          </a:p>
        </p:txBody>
      </p:sp>
      <p:graphicFrame>
        <p:nvGraphicFramePr>
          <p:cNvPr id="2" name="Table 1">
            <a:extLst>
              <a:ext uri="{FF2B5EF4-FFF2-40B4-BE49-F238E27FC236}">
                <a16:creationId xmlns:a16="http://schemas.microsoft.com/office/drawing/2014/main" id="{5B67BCB3-6690-25EF-0394-D77BB0E08B1A}"/>
              </a:ext>
            </a:extLst>
          </p:cNvPr>
          <p:cNvGraphicFramePr>
            <a:graphicFrameLocks noGrp="1"/>
          </p:cNvGraphicFramePr>
          <p:nvPr>
            <p:extLst>
              <p:ext uri="{D42A27DB-BD31-4B8C-83A1-F6EECF244321}">
                <p14:modId xmlns:p14="http://schemas.microsoft.com/office/powerpoint/2010/main" val="1415510416"/>
              </p:ext>
            </p:extLst>
          </p:nvPr>
        </p:nvGraphicFramePr>
        <p:xfrm>
          <a:off x="1956694" y="1265585"/>
          <a:ext cx="7315200" cy="4924677"/>
        </p:xfrm>
        <a:graphic>
          <a:graphicData uri="http://schemas.openxmlformats.org/drawingml/2006/table">
            <a:tbl>
              <a:tblPr firstRow="1" firstCol="1" bandRow="1">
                <a:tableStyleId>{5C22544A-7EE6-4342-B048-85BDC9FD1C3A}</a:tableStyleId>
              </a:tblPr>
              <a:tblGrid>
                <a:gridCol w="1518026">
                  <a:extLst>
                    <a:ext uri="{9D8B030D-6E8A-4147-A177-3AD203B41FA5}">
                      <a16:colId xmlns:a16="http://schemas.microsoft.com/office/drawing/2014/main" val="1345634657"/>
                    </a:ext>
                  </a:extLst>
                </a:gridCol>
                <a:gridCol w="1700784">
                  <a:extLst>
                    <a:ext uri="{9D8B030D-6E8A-4147-A177-3AD203B41FA5}">
                      <a16:colId xmlns:a16="http://schemas.microsoft.com/office/drawing/2014/main" val="3500680454"/>
                    </a:ext>
                  </a:extLst>
                </a:gridCol>
                <a:gridCol w="2267590">
                  <a:extLst>
                    <a:ext uri="{9D8B030D-6E8A-4147-A177-3AD203B41FA5}">
                      <a16:colId xmlns:a16="http://schemas.microsoft.com/office/drawing/2014/main" val="2434533618"/>
                    </a:ext>
                  </a:extLst>
                </a:gridCol>
                <a:gridCol w="1828800">
                  <a:extLst>
                    <a:ext uri="{9D8B030D-6E8A-4147-A177-3AD203B41FA5}">
                      <a16:colId xmlns:a16="http://schemas.microsoft.com/office/drawing/2014/main" val="2076174345"/>
                    </a:ext>
                  </a:extLst>
                </a:gridCol>
              </a:tblGrid>
              <a:tr h="253844">
                <a:tc rowSpan="2">
                  <a:txBody>
                    <a:bodyPr/>
                    <a:lstStyle/>
                    <a:p>
                      <a:pPr marL="0" marR="0" algn="ctr">
                        <a:lnSpc>
                          <a:spcPct val="150000"/>
                        </a:lnSpc>
                        <a:spcBef>
                          <a:spcPts val="0"/>
                        </a:spcBef>
                        <a:spcAft>
                          <a:spcPts val="0"/>
                        </a:spcAft>
                      </a:pPr>
                      <a:r>
                        <a:rPr lang="en-US" sz="1400" dirty="0">
                          <a:effectLst/>
                        </a:rPr>
                        <a:t>Items</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rowSpan="2">
                  <a:txBody>
                    <a:bodyPr/>
                    <a:lstStyle/>
                    <a:p>
                      <a:pPr marL="0" marR="0" algn="ctr">
                        <a:lnSpc>
                          <a:spcPct val="150000"/>
                        </a:lnSpc>
                        <a:spcBef>
                          <a:spcPts val="0"/>
                        </a:spcBef>
                        <a:spcAft>
                          <a:spcPts val="0"/>
                        </a:spcAft>
                      </a:pPr>
                      <a:r>
                        <a:rPr lang="en-US" sz="1400">
                          <a:effectLst/>
                        </a:rPr>
                        <a:t>Un-compensated</a:t>
                      </a:r>
                      <a:endParaRPr lang="en-US" sz="2000">
                        <a:effectLst/>
                      </a:endParaRPr>
                    </a:p>
                    <a:p>
                      <a:pPr marL="0" marR="0" algn="ctr">
                        <a:lnSpc>
                          <a:spcPct val="150000"/>
                        </a:lnSpc>
                        <a:spcBef>
                          <a:spcPts val="0"/>
                        </a:spcBef>
                        <a:spcAft>
                          <a:spcPts val="0"/>
                        </a:spcAft>
                      </a:pPr>
                      <a:r>
                        <a:rPr lang="en-US" sz="1400">
                          <a:effectLst/>
                        </a:rPr>
                        <a:t>(Case 0)</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gridSpan="2">
                  <a:txBody>
                    <a:bodyPr/>
                    <a:lstStyle/>
                    <a:p>
                      <a:pPr marL="0" marR="0" algn="ctr">
                        <a:lnSpc>
                          <a:spcPct val="150000"/>
                        </a:lnSpc>
                        <a:spcBef>
                          <a:spcPts val="0"/>
                        </a:spcBef>
                        <a:spcAft>
                          <a:spcPts val="0"/>
                        </a:spcAft>
                      </a:pPr>
                      <a:r>
                        <a:rPr lang="en-US" sz="1400">
                          <a:effectLst/>
                        </a:rPr>
                        <a:t>Compensated (Case </a:t>
                      </a:r>
                      <a:r>
                        <a:rPr lang="ar-SA" sz="1400">
                          <a:effectLst/>
                        </a:rPr>
                        <a:t>1</a:t>
                      </a:r>
                      <a:r>
                        <a:rPr lang="en-US" sz="1400">
                          <a:effectLst/>
                        </a:rPr>
                        <a:t>)</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3209318066"/>
                  </a:ext>
                </a:extLst>
              </a:tr>
              <a:tr h="391667">
                <a:tc vMerge="1">
                  <a:txBody>
                    <a:bodyPr/>
                    <a:lstStyle/>
                    <a:p>
                      <a:endParaRPr lang="en-US"/>
                    </a:p>
                  </a:txBody>
                  <a:tcPr/>
                </a:tc>
                <a:tc vMerge="1">
                  <a:txBody>
                    <a:bodyPr/>
                    <a:lstStyle/>
                    <a:p>
                      <a:endParaRPr lang="en-US"/>
                    </a:p>
                  </a:txBody>
                  <a:tcPr/>
                </a:tc>
                <a:tc gridSpan="2">
                  <a:txBody>
                    <a:bodyPr/>
                    <a:lstStyle/>
                    <a:p>
                      <a:pPr marL="0" marR="0" algn="ctr">
                        <a:lnSpc>
                          <a:spcPct val="150000"/>
                        </a:lnSpc>
                        <a:spcBef>
                          <a:spcPts val="0"/>
                        </a:spcBef>
                        <a:spcAft>
                          <a:spcPts val="0"/>
                        </a:spcAft>
                      </a:pPr>
                      <a:r>
                        <a:rPr lang="en-US" sz="1400" dirty="0">
                          <a:effectLst/>
                        </a:rPr>
                        <a:t>Proposed procedure</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1597486288"/>
                  </a:ext>
                </a:extLst>
              </a:tr>
              <a:tr h="330930">
                <a:tc rowSpan="2">
                  <a:txBody>
                    <a:bodyPr/>
                    <a:lstStyle/>
                    <a:p>
                      <a:pPr marL="0" marR="0" algn="ctr">
                        <a:lnSpc>
                          <a:spcPct val="150000"/>
                        </a:lnSpc>
                        <a:spcBef>
                          <a:spcPts val="0"/>
                        </a:spcBef>
                        <a:spcAft>
                          <a:spcPts val="0"/>
                        </a:spcAft>
                      </a:pPr>
                      <a:r>
                        <a:rPr lang="en-US" sz="1400">
                          <a:effectLst/>
                        </a:rPr>
                        <a:t>Optimal locations and sizes of DGs (kW)</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rowSpan="2">
                  <a:txBody>
                    <a:bodyPr/>
                    <a:lstStyle/>
                    <a:p>
                      <a:pPr marL="0" marR="0" algn="ctr">
                        <a:lnSpc>
                          <a:spcPct val="150000"/>
                        </a:lnSpc>
                        <a:spcBef>
                          <a:spcPts val="0"/>
                        </a:spcBef>
                        <a:spcAft>
                          <a:spcPts val="0"/>
                        </a:spcAft>
                      </a:pPr>
                      <a:r>
                        <a:rPr lang="en-US" sz="1400" dirty="0">
                          <a:effectLst/>
                        </a:rPr>
                        <a:t>-</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400" dirty="0">
                          <a:effectLst/>
                        </a:rPr>
                        <a:t>26</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400">
                          <a:effectLst/>
                        </a:rPr>
                        <a:t>1951.4</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256666835"/>
                  </a:ext>
                </a:extLst>
              </a:tr>
              <a:tr h="510291">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dirty="0">
                          <a:effectLst/>
                        </a:rPr>
                        <a:t>32</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400" dirty="0">
                          <a:effectLst/>
                        </a:rPr>
                        <a:t>1548.6</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274862834"/>
                  </a:ext>
                </a:extLst>
              </a:tr>
              <a:tr h="330930">
                <a:tc>
                  <a:txBody>
                    <a:bodyPr/>
                    <a:lstStyle/>
                    <a:p>
                      <a:pPr marL="0" marR="0" algn="ctr">
                        <a:lnSpc>
                          <a:spcPct val="150000"/>
                        </a:lnSpc>
                        <a:spcBef>
                          <a:spcPts val="0"/>
                        </a:spcBef>
                        <a:spcAft>
                          <a:spcPts val="0"/>
                        </a:spcAft>
                      </a:pPr>
                      <a:r>
                        <a:rPr lang="en-US" sz="1400">
                          <a:effectLst/>
                        </a:rPr>
                        <a:t>Total size</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400">
                          <a:effectLst/>
                        </a:rPr>
                        <a:t>-</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gridSpan="2">
                  <a:txBody>
                    <a:bodyPr/>
                    <a:lstStyle/>
                    <a:p>
                      <a:pPr marL="0" marR="0" algn="ctr">
                        <a:lnSpc>
                          <a:spcPct val="150000"/>
                        </a:lnSpc>
                        <a:spcBef>
                          <a:spcPts val="0"/>
                        </a:spcBef>
                        <a:spcAft>
                          <a:spcPts val="0"/>
                        </a:spcAft>
                      </a:pPr>
                      <a:r>
                        <a:rPr lang="en-US" sz="1400">
                          <a:effectLst/>
                        </a:rPr>
                        <a:t>3500</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2679702155"/>
                  </a:ext>
                </a:extLst>
              </a:tr>
              <a:tr h="543940">
                <a:tc>
                  <a:txBody>
                    <a:bodyPr/>
                    <a:lstStyle/>
                    <a:p>
                      <a:pPr marL="0" marR="0" algn="ctr">
                        <a:lnSpc>
                          <a:spcPct val="150000"/>
                        </a:lnSpc>
                        <a:spcBef>
                          <a:spcPts val="0"/>
                        </a:spcBef>
                        <a:spcAft>
                          <a:spcPts val="0"/>
                        </a:spcAft>
                      </a:pPr>
                      <a:r>
                        <a:rPr lang="en-US" sz="1400">
                          <a:effectLst/>
                        </a:rPr>
                        <a:t>Total losses (kW)</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400">
                          <a:effectLst/>
                        </a:rPr>
                        <a:t>221.752</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gridSpan="2">
                  <a:txBody>
                    <a:bodyPr/>
                    <a:lstStyle/>
                    <a:p>
                      <a:pPr marL="0" marR="0" algn="ctr">
                        <a:lnSpc>
                          <a:spcPct val="150000"/>
                        </a:lnSpc>
                        <a:spcBef>
                          <a:spcPts val="0"/>
                        </a:spcBef>
                        <a:spcAft>
                          <a:spcPts val="0"/>
                        </a:spcAft>
                      </a:pPr>
                      <a:r>
                        <a:rPr lang="en-US" sz="1400">
                          <a:effectLst/>
                        </a:rPr>
                        <a:t>82.9864</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1582198508"/>
                  </a:ext>
                </a:extLst>
              </a:tr>
              <a:tr h="330930">
                <a:tc>
                  <a:txBody>
                    <a:bodyPr/>
                    <a:lstStyle/>
                    <a:p>
                      <a:pPr marL="0" marR="0" algn="ctr">
                        <a:lnSpc>
                          <a:spcPct val="150000"/>
                        </a:lnSpc>
                        <a:spcBef>
                          <a:spcPts val="0"/>
                        </a:spcBef>
                        <a:spcAft>
                          <a:spcPts val="0"/>
                        </a:spcAft>
                      </a:pPr>
                      <a:r>
                        <a:rPr lang="en-US" sz="1400" b="1" dirty="0">
                          <a:solidFill>
                            <a:schemeClr val="accent5"/>
                          </a:solidFill>
                          <a:effectLst/>
                        </a:rPr>
                        <a:t>TVD</a:t>
                      </a:r>
                      <a:endParaRPr lang="en-US" sz="2000" b="1"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400" b="1" dirty="0">
                          <a:solidFill>
                            <a:schemeClr val="accent5"/>
                          </a:solidFill>
                          <a:effectLst/>
                        </a:rPr>
                        <a:t>0.0483</a:t>
                      </a:r>
                      <a:endParaRPr lang="en-US" sz="2000" b="1"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gridSpan="2">
                  <a:txBody>
                    <a:bodyPr/>
                    <a:lstStyle/>
                    <a:p>
                      <a:pPr marL="0" marR="0" algn="ctr">
                        <a:lnSpc>
                          <a:spcPct val="150000"/>
                        </a:lnSpc>
                        <a:spcBef>
                          <a:spcPts val="0"/>
                        </a:spcBef>
                        <a:spcAft>
                          <a:spcPts val="0"/>
                        </a:spcAft>
                      </a:pPr>
                      <a:r>
                        <a:rPr lang="en-US" sz="1400" b="1" dirty="0">
                          <a:solidFill>
                            <a:schemeClr val="accent5"/>
                          </a:solidFill>
                          <a:effectLst/>
                        </a:rPr>
                        <a:t>0.0017</a:t>
                      </a:r>
                      <a:endParaRPr lang="en-US" sz="2000" b="1"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1660062907"/>
                  </a:ext>
                </a:extLst>
              </a:tr>
              <a:tr h="543940">
                <a:tc>
                  <a:txBody>
                    <a:bodyPr/>
                    <a:lstStyle/>
                    <a:p>
                      <a:pPr marL="0" marR="0" algn="ctr">
                        <a:lnSpc>
                          <a:spcPct val="150000"/>
                        </a:lnSpc>
                        <a:spcBef>
                          <a:spcPts val="0"/>
                        </a:spcBef>
                        <a:spcAft>
                          <a:spcPts val="0"/>
                        </a:spcAft>
                      </a:pPr>
                      <a:r>
                        <a:rPr lang="en-US" sz="1400">
                          <a:effectLst/>
                        </a:rPr>
                        <a:t>Minimum bus voltage(p.u.)</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400">
                          <a:effectLst/>
                        </a:rPr>
                        <a:t>0.9417 (#27)</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gridSpan="2">
                  <a:txBody>
                    <a:bodyPr/>
                    <a:lstStyle/>
                    <a:p>
                      <a:pPr marL="0" marR="0" algn="ctr">
                        <a:lnSpc>
                          <a:spcPct val="150000"/>
                        </a:lnSpc>
                        <a:spcBef>
                          <a:spcPts val="0"/>
                        </a:spcBef>
                        <a:spcAft>
                          <a:spcPts val="0"/>
                        </a:spcAft>
                      </a:pPr>
                      <a:r>
                        <a:rPr lang="en-US" sz="1400">
                          <a:effectLst/>
                        </a:rPr>
                        <a:t>0.9883 (#20)</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4219664329"/>
                  </a:ext>
                </a:extLst>
              </a:tr>
              <a:tr h="543940">
                <a:tc>
                  <a:txBody>
                    <a:bodyPr/>
                    <a:lstStyle/>
                    <a:p>
                      <a:pPr marL="0" marR="0" algn="ctr">
                        <a:lnSpc>
                          <a:spcPct val="150000"/>
                        </a:lnSpc>
                        <a:spcBef>
                          <a:spcPts val="0"/>
                        </a:spcBef>
                        <a:spcAft>
                          <a:spcPts val="0"/>
                        </a:spcAft>
                      </a:pPr>
                      <a:r>
                        <a:rPr lang="en-US" sz="1400">
                          <a:effectLst/>
                        </a:rPr>
                        <a:t>Maximum bus voltage(p.u.)</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400">
                          <a:effectLst/>
                        </a:rPr>
                        <a:t>0.9941 (#2)</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gridSpan="2">
                  <a:txBody>
                    <a:bodyPr/>
                    <a:lstStyle/>
                    <a:p>
                      <a:pPr marL="0" marR="0" algn="ctr">
                        <a:lnSpc>
                          <a:spcPct val="150000"/>
                        </a:lnSpc>
                        <a:spcBef>
                          <a:spcPts val="0"/>
                        </a:spcBef>
                        <a:spcAft>
                          <a:spcPts val="0"/>
                        </a:spcAft>
                      </a:pPr>
                      <a:r>
                        <a:rPr lang="en-US" sz="1400">
                          <a:effectLst/>
                        </a:rPr>
                        <a:t>0.</a:t>
                      </a:r>
                      <a:r>
                        <a:rPr lang="ar-SA" sz="1400">
                          <a:effectLst/>
                        </a:rPr>
                        <a:t>997</a:t>
                      </a:r>
                      <a:r>
                        <a:rPr lang="en-US" sz="1400">
                          <a:effectLst/>
                        </a:rPr>
                        <a:t>7 (#2)</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3802837739"/>
                  </a:ext>
                </a:extLst>
              </a:tr>
              <a:tr h="543940">
                <a:tc>
                  <a:txBody>
                    <a:bodyPr/>
                    <a:lstStyle/>
                    <a:p>
                      <a:pPr marL="0" marR="0" algn="ctr">
                        <a:lnSpc>
                          <a:spcPct val="150000"/>
                        </a:lnSpc>
                        <a:spcBef>
                          <a:spcPts val="0"/>
                        </a:spcBef>
                        <a:spcAft>
                          <a:spcPts val="0"/>
                        </a:spcAft>
                      </a:pPr>
                      <a:r>
                        <a:rPr lang="en-US" sz="1400">
                          <a:effectLst/>
                        </a:rPr>
                        <a:t>Overall power factor</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lgn="ctr">
                        <a:lnSpc>
                          <a:spcPct val="150000"/>
                        </a:lnSpc>
                        <a:spcBef>
                          <a:spcPts val="0"/>
                        </a:spcBef>
                        <a:spcAft>
                          <a:spcPts val="0"/>
                        </a:spcAft>
                      </a:pPr>
                      <a:r>
                        <a:rPr lang="en-US" sz="1400">
                          <a:effectLst/>
                        </a:rPr>
                        <a:t>0.85</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gridSpan="2">
                  <a:txBody>
                    <a:bodyPr/>
                    <a:lstStyle/>
                    <a:p>
                      <a:pPr marL="0" marR="0" algn="ctr">
                        <a:lnSpc>
                          <a:spcPct val="150000"/>
                        </a:lnSpc>
                        <a:spcBef>
                          <a:spcPts val="0"/>
                        </a:spcBef>
                        <a:spcAft>
                          <a:spcPts val="0"/>
                        </a:spcAft>
                      </a:pPr>
                      <a:r>
                        <a:rPr lang="en-US" sz="1400" dirty="0">
                          <a:effectLst/>
                        </a:rPr>
                        <a:t>0.3678</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hMerge="1">
                  <a:txBody>
                    <a:bodyPr/>
                    <a:lstStyle/>
                    <a:p>
                      <a:endParaRPr lang="en-US"/>
                    </a:p>
                  </a:txBody>
                  <a:tcPr/>
                </a:tc>
                <a:extLst>
                  <a:ext uri="{0D108BD9-81ED-4DB2-BD59-A6C34878D82A}">
                    <a16:rowId xmlns:a16="http://schemas.microsoft.com/office/drawing/2014/main" val="3273199257"/>
                  </a:ext>
                </a:extLst>
              </a:tr>
            </a:tbl>
          </a:graphicData>
        </a:graphic>
      </p:graphicFrame>
    </p:spTree>
    <p:extLst>
      <p:ext uri="{BB962C8B-B14F-4D97-AF65-F5344CB8AC3E}">
        <p14:creationId xmlns:p14="http://schemas.microsoft.com/office/powerpoint/2010/main" val="2322028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30429"/>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TVD minimization for IEEE-34 system (case 2)</a:t>
            </a:r>
          </a:p>
        </p:txBody>
      </p:sp>
      <p:graphicFrame>
        <p:nvGraphicFramePr>
          <p:cNvPr id="3" name="Table 2">
            <a:extLst>
              <a:ext uri="{FF2B5EF4-FFF2-40B4-BE49-F238E27FC236}">
                <a16:creationId xmlns:a16="http://schemas.microsoft.com/office/drawing/2014/main" id="{3C4DCEC7-D15E-90B1-D898-D5B6B20DF0DA}"/>
              </a:ext>
            </a:extLst>
          </p:cNvPr>
          <p:cNvGraphicFramePr>
            <a:graphicFrameLocks noGrp="1"/>
          </p:cNvGraphicFramePr>
          <p:nvPr>
            <p:extLst>
              <p:ext uri="{D42A27DB-BD31-4B8C-83A1-F6EECF244321}">
                <p14:modId xmlns:p14="http://schemas.microsoft.com/office/powerpoint/2010/main" val="1375353358"/>
              </p:ext>
            </p:extLst>
          </p:nvPr>
        </p:nvGraphicFramePr>
        <p:xfrm>
          <a:off x="1874520" y="1344817"/>
          <a:ext cx="7315200" cy="5267868"/>
        </p:xfrm>
        <a:graphic>
          <a:graphicData uri="http://schemas.openxmlformats.org/drawingml/2006/table">
            <a:tbl>
              <a:tblPr firstRow="1" firstCol="1" bandRow="1">
                <a:tableStyleId>{5C22544A-7EE6-4342-B048-85BDC9FD1C3A}</a:tableStyleId>
              </a:tblPr>
              <a:tblGrid>
                <a:gridCol w="1828800">
                  <a:extLst>
                    <a:ext uri="{9D8B030D-6E8A-4147-A177-3AD203B41FA5}">
                      <a16:colId xmlns:a16="http://schemas.microsoft.com/office/drawing/2014/main" val="1539196880"/>
                    </a:ext>
                  </a:extLst>
                </a:gridCol>
                <a:gridCol w="1828800">
                  <a:extLst>
                    <a:ext uri="{9D8B030D-6E8A-4147-A177-3AD203B41FA5}">
                      <a16:colId xmlns:a16="http://schemas.microsoft.com/office/drawing/2014/main" val="3268157157"/>
                    </a:ext>
                  </a:extLst>
                </a:gridCol>
                <a:gridCol w="1828800">
                  <a:extLst>
                    <a:ext uri="{9D8B030D-6E8A-4147-A177-3AD203B41FA5}">
                      <a16:colId xmlns:a16="http://schemas.microsoft.com/office/drawing/2014/main" val="505583399"/>
                    </a:ext>
                  </a:extLst>
                </a:gridCol>
                <a:gridCol w="1828800">
                  <a:extLst>
                    <a:ext uri="{9D8B030D-6E8A-4147-A177-3AD203B41FA5}">
                      <a16:colId xmlns:a16="http://schemas.microsoft.com/office/drawing/2014/main" val="2262098567"/>
                    </a:ext>
                  </a:extLst>
                </a:gridCol>
              </a:tblGrid>
              <a:tr h="257665">
                <a:tc rowSpan="2">
                  <a:txBody>
                    <a:bodyPr/>
                    <a:lstStyle/>
                    <a:p>
                      <a:pPr marL="0" marR="0" algn="ctr">
                        <a:lnSpc>
                          <a:spcPct val="150000"/>
                        </a:lnSpc>
                        <a:spcBef>
                          <a:spcPts val="0"/>
                        </a:spcBef>
                        <a:spcAft>
                          <a:spcPts val="0"/>
                        </a:spcAft>
                      </a:pPr>
                      <a:r>
                        <a:rPr lang="en-US" sz="1400">
                          <a:effectLst/>
                        </a:rPr>
                        <a:t>Items</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rowSpan="2">
                  <a:txBody>
                    <a:bodyPr/>
                    <a:lstStyle/>
                    <a:p>
                      <a:pPr marL="0" marR="0" algn="ctr">
                        <a:lnSpc>
                          <a:spcPct val="150000"/>
                        </a:lnSpc>
                        <a:spcBef>
                          <a:spcPts val="0"/>
                        </a:spcBef>
                        <a:spcAft>
                          <a:spcPts val="0"/>
                        </a:spcAft>
                      </a:pPr>
                      <a:r>
                        <a:rPr lang="en-US" sz="1400" dirty="0">
                          <a:effectLst/>
                        </a:rPr>
                        <a:t>Un-compensated</a:t>
                      </a:r>
                      <a:endParaRPr lang="en-US" sz="2000" dirty="0">
                        <a:effectLst/>
                      </a:endParaRPr>
                    </a:p>
                    <a:p>
                      <a:pPr marL="0" marR="0" algn="ctr">
                        <a:lnSpc>
                          <a:spcPct val="150000"/>
                        </a:lnSpc>
                        <a:spcBef>
                          <a:spcPts val="0"/>
                        </a:spcBef>
                        <a:spcAft>
                          <a:spcPts val="0"/>
                        </a:spcAft>
                      </a:pPr>
                      <a:r>
                        <a:rPr lang="en-US" sz="1400" dirty="0">
                          <a:effectLst/>
                        </a:rPr>
                        <a:t>(Case </a:t>
                      </a:r>
                      <a:r>
                        <a:rPr lang="ar-SA" sz="1400" dirty="0">
                          <a:effectLst/>
                        </a:rPr>
                        <a:t>0</a:t>
                      </a:r>
                      <a:r>
                        <a:rPr lang="en-US" sz="1400" dirty="0">
                          <a:effectLst/>
                        </a:rPr>
                        <a:t>)</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a:effectLst/>
                        </a:rPr>
                        <a:t>Compensated (Case </a:t>
                      </a:r>
                      <a:r>
                        <a:rPr lang="ar-SA" sz="1400">
                          <a:effectLst/>
                        </a:rPr>
                        <a:t>2</a:t>
                      </a:r>
                      <a:r>
                        <a:rPr lang="en-US" sz="1400">
                          <a:effectLst/>
                        </a:rPr>
                        <a:t>)</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824150024"/>
                  </a:ext>
                </a:extLst>
              </a:tr>
              <a:tr h="881186">
                <a:tc vMerge="1">
                  <a:txBody>
                    <a:bodyPr/>
                    <a:lstStyle/>
                    <a:p>
                      <a:endParaRPr lang="en-US"/>
                    </a:p>
                  </a:txBody>
                  <a:tcPr/>
                </a:tc>
                <a:tc vMerge="1">
                  <a:txBody>
                    <a:bodyPr/>
                    <a:lstStyle/>
                    <a:p>
                      <a:endParaRPr lang="en-US"/>
                    </a:p>
                  </a:txBody>
                  <a:tcPr/>
                </a:tc>
                <a:tc gridSpan="2">
                  <a:txBody>
                    <a:bodyPr/>
                    <a:lstStyle/>
                    <a:p>
                      <a:pPr marL="0" marR="0" algn="ctr">
                        <a:lnSpc>
                          <a:spcPct val="150000"/>
                        </a:lnSpc>
                        <a:spcBef>
                          <a:spcPts val="0"/>
                        </a:spcBef>
                        <a:spcAft>
                          <a:spcPts val="0"/>
                        </a:spcAft>
                      </a:pPr>
                      <a:r>
                        <a:rPr lang="en-US" sz="1400" dirty="0">
                          <a:effectLst/>
                        </a:rPr>
                        <a:t>Proposed procedure</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4179320588"/>
                  </a:ext>
                </a:extLst>
              </a:tr>
              <a:tr h="258400">
                <a:tc rowSpan="3">
                  <a:txBody>
                    <a:bodyPr/>
                    <a:lstStyle/>
                    <a:p>
                      <a:pPr marL="0" marR="0" algn="ctr">
                        <a:lnSpc>
                          <a:spcPct val="150000"/>
                        </a:lnSpc>
                        <a:spcBef>
                          <a:spcPts val="0"/>
                        </a:spcBef>
                        <a:spcAft>
                          <a:spcPts val="0"/>
                        </a:spcAft>
                      </a:pPr>
                      <a:r>
                        <a:rPr lang="en-US" sz="1400">
                          <a:effectLst/>
                        </a:rPr>
                        <a:t>Optimal locations and sizes of DGs (kW, kVAR)</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rowSpan="3">
                  <a:txBody>
                    <a:bodyPr/>
                    <a:lstStyle/>
                    <a:p>
                      <a:pPr marL="0" marR="0" algn="ctr">
                        <a:lnSpc>
                          <a:spcPct val="150000"/>
                        </a:lnSpc>
                        <a:spcBef>
                          <a:spcPts val="0"/>
                        </a:spcBef>
                        <a:spcAft>
                          <a:spcPts val="0"/>
                        </a:spcAft>
                      </a:pPr>
                      <a:r>
                        <a:rPr lang="en-US" sz="1400">
                          <a:effectLst/>
                        </a:rPr>
                        <a:t>-</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dirty="0">
                          <a:effectLst/>
                        </a:rPr>
                        <a:t>Locations</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DG size (kW)</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1139608164"/>
                  </a:ext>
                </a:extLst>
              </a:tr>
              <a:tr h="258400">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a:effectLst/>
                        </a:rPr>
                        <a:t>31</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1500.1</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2416602808"/>
                  </a:ext>
                </a:extLst>
              </a:tr>
              <a:tr h="622786">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dirty="0">
                          <a:effectLst/>
                        </a:rPr>
                        <a:t>24</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1999.9</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2759001838"/>
                  </a:ext>
                </a:extLst>
              </a:tr>
              <a:tr h="258400">
                <a:tc>
                  <a:txBody>
                    <a:bodyPr/>
                    <a:lstStyle/>
                    <a:p>
                      <a:pPr marL="0" marR="0" algn="ctr">
                        <a:lnSpc>
                          <a:spcPct val="150000"/>
                        </a:lnSpc>
                        <a:spcBef>
                          <a:spcPts val="0"/>
                        </a:spcBef>
                        <a:spcAft>
                          <a:spcPts val="0"/>
                        </a:spcAft>
                      </a:pPr>
                      <a:r>
                        <a:rPr lang="en-US" sz="1400">
                          <a:effectLst/>
                        </a:rPr>
                        <a:t>Total size</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3500</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1202274128"/>
                  </a:ext>
                </a:extLst>
              </a:tr>
              <a:tr h="552129">
                <a:tc>
                  <a:txBody>
                    <a:bodyPr/>
                    <a:lstStyle/>
                    <a:p>
                      <a:pPr marL="0" marR="0" algn="ctr">
                        <a:lnSpc>
                          <a:spcPct val="150000"/>
                        </a:lnSpc>
                        <a:spcBef>
                          <a:spcPts val="0"/>
                        </a:spcBef>
                        <a:spcAft>
                          <a:spcPts val="0"/>
                        </a:spcAft>
                      </a:pPr>
                      <a:r>
                        <a:rPr lang="en-US" sz="1400">
                          <a:effectLst/>
                        </a:rPr>
                        <a:t>Total losses (kW)</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221.752</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dirty="0">
                          <a:effectLst/>
                        </a:rPr>
                        <a:t>24.32</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524997780"/>
                  </a:ext>
                </a:extLst>
              </a:tr>
              <a:tr h="258400">
                <a:tc>
                  <a:txBody>
                    <a:bodyPr/>
                    <a:lstStyle/>
                    <a:p>
                      <a:pPr marL="0" marR="0" algn="ctr">
                        <a:lnSpc>
                          <a:spcPct val="150000"/>
                        </a:lnSpc>
                        <a:spcBef>
                          <a:spcPts val="0"/>
                        </a:spcBef>
                        <a:spcAft>
                          <a:spcPts val="0"/>
                        </a:spcAft>
                      </a:pPr>
                      <a:r>
                        <a:rPr lang="en-US" sz="1400" dirty="0">
                          <a:solidFill>
                            <a:schemeClr val="accent5"/>
                          </a:solidFill>
                          <a:effectLst/>
                        </a:rPr>
                        <a:t>TVD</a:t>
                      </a:r>
                      <a:endParaRPr lang="en-US" sz="20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dirty="0">
                          <a:solidFill>
                            <a:schemeClr val="accent5"/>
                          </a:solidFill>
                          <a:effectLst/>
                        </a:rPr>
                        <a:t>0.0483</a:t>
                      </a:r>
                      <a:endParaRPr lang="en-US" sz="20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dirty="0">
                          <a:solidFill>
                            <a:schemeClr val="accent5"/>
                          </a:solidFill>
                          <a:effectLst/>
                        </a:rPr>
                        <a:t>0. 000496</a:t>
                      </a:r>
                      <a:endParaRPr lang="en-US" sz="20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3495506230"/>
                  </a:ext>
                </a:extLst>
              </a:tr>
              <a:tr h="552129">
                <a:tc>
                  <a:txBody>
                    <a:bodyPr/>
                    <a:lstStyle/>
                    <a:p>
                      <a:pPr marL="0" marR="0" algn="ctr">
                        <a:lnSpc>
                          <a:spcPct val="150000"/>
                        </a:lnSpc>
                        <a:spcBef>
                          <a:spcPts val="0"/>
                        </a:spcBef>
                        <a:spcAft>
                          <a:spcPts val="0"/>
                        </a:spcAft>
                      </a:pPr>
                      <a:r>
                        <a:rPr lang="en-US" sz="1400">
                          <a:effectLst/>
                        </a:rPr>
                        <a:t>Minimum bus voltage(p.u.)</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0.9417 (#27)</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dirty="0">
                          <a:effectLst/>
                        </a:rPr>
                        <a:t>0. 9932 (#19)</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2580659044"/>
                  </a:ext>
                </a:extLst>
              </a:tr>
              <a:tr h="552129">
                <a:tc>
                  <a:txBody>
                    <a:bodyPr/>
                    <a:lstStyle/>
                    <a:p>
                      <a:pPr marL="0" marR="0" algn="ctr">
                        <a:lnSpc>
                          <a:spcPct val="150000"/>
                        </a:lnSpc>
                        <a:spcBef>
                          <a:spcPts val="0"/>
                        </a:spcBef>
                        <a:spcAft>
                          <a:spcPts val="0"/>
                        </a:spcAft>
                      </a:pPr>
                      <a:r>
                        <a:rPr lang="en-US" sz="1400">
                          <a:effectLst/>
                        </a:rPr>
                        <a:t>Maximum bus voltage(p.u.)</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0.9941 (#2)</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a:effectLst/>
                        </a:rPr>
                        <a:t>1.0013 (#24)</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2396645985"/>
                  </a:ext>
                </a:extLst>
              </a:tr>
              <a:tr h="552129">
                <a:tc>
                  <a:txBody>
                    <a:bodyPr/>
                    <a:lstStyle/>
                    <a:p>
                      <a:pPr marL="0" marR="0" algn="ctr">
                        <a:lnSpc>
                          <a:spcPct val="150000"/>
                        </a:lnSpc>
                        <a:spcBef>
                          <a:spcPts val="0"/>
                        </a:spcBef>
                        <a:spcAft>
                          <a:spcPts val="0"/>
                        </a:spcAft>
                      </a:pPr>
                      <a:r>
                        <a:rPr lang="en-US" sz="1400">
                          <a:effectLst/>
                        </a:rPr>
                        <a:t>Overall power factor</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0.85</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dirty="0">
                          <a:effectLst/>
                        </a:rPr>
                        <a:t>0. 6942</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09220286"/>
                  </a:ext>
                </a:extLst>
              </a:tr>
            </a:tbl>
          </a:graphicData>
        </a:graphic>
      </p:graphicFrame>
    </p:spTree>
    <p:extLst>
      <p:ext uri="{BB962C8B-B14F-4D97-AF65-F5344CB8AC3E}">
        <p14:creationId xmlns:p14="http://schemas.microsoft.com/office/powerpoint/2010/main" val="624186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30429"/>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TVD minimization for IEEE-34 system (case 3)</a:t>
            </a:r>
          </a:p>
        </p:txBody>
      </p:sp>
      <p:graphicFrame>
        <p:nvGraphicFramePr>
          <p:cNvPr id="2" name="Table 1">
            <a:extLst>
              <a:ext uri="{FF2B5EF4-FFF2-40B4-BE49-F238E27FC236}">
                <a16:creationId xmlns:a16="http://schemas.microsoft.com/office/drawing/2014/main" id="{7B400429-601E-CDBC-6444-3770B2BD046D}"/>
              </a:ext>
            </a:extLst>
          </p:cNvPr>
          <p:cNvGraphicFramePr>
            <a:graphicFrameLocks noGrp="1"/>
          </p:cNvGraphicFramePr>
          <p:nvPr>
            <p:extLst>
              <p:ext uri="{D42A27DB-BD31-4B8C-83A1-F6EECF244321}">
                <p14:modId xmlns:p14="http://schemas.microsoft.com/office/powerpoint/2010/main" val="852109266"/>
              </p:ext>
            </p:extLst>
          </p:nvPr>
        </p:nvGraphicFramePr>
        <p:xfrm>
          <a:off x="1859280" y="1264920"/>
          <a:ext cx="9144000" cy="5591749"/>
        </p:xfrm>
        <a:graphic>
          <a:graphicData uri="http://schemas.openxmlformats.org/drawingml/2006/table">
            <a:tbl>
              <a:tblPr firstRow="1" firstCol="1" bandRow="1">
                <a:tableStyleId>{5C22544A-7EE6-4342-B048-85BDC9FD1C3A}</a:tableStyleId>
              </a:tblPr>
              <a:tblGrid>
                <a:gridCol w="1828800">
                  <a:extLst>
                    <a:ext uri="{9D8B030D-6E8A-4147-A177-3AD203B41FA5}">
                      <a16:colId xmlns:a16="http://schemas.microsoft.com/office/drawing/2014/main" val="442491117"/>
                    </a:ext>
                  </a:extLst>
                </a:gridCol>
                <a:gridCol w="1828800">
                  <a:extLst>
                    <a:ext uri="{9D8B030D-6E8A-4147-A177-3AD203B41FA5}">
                      <a16:colId xmlns:a16="http://schemas.microsoft.com/office/drawing/2014/main" val="1153289668"/>
                    </a:ext>
                  </a:extLst>
                </a:gridCol>
                <a:gridCol w="1828800">
                  <a:extLst>
                    <a:ext uri="{9D8B030D-6E8A-4147-A177-3AD203B41FA5}">
                      <a16:colId xmlns:a16="http://schemas.microsoft.com/office/drawing/2014/main" val="992351635"/>
                    </a:ext>
                  </a:extLst>
                </a:gridCol>
                <a:gridCol w="1828800">
                  <a:extLst>
                    <a:ext uri="{9D8B030D-6E8A-4147-A177-3AD203B41FA5}">
                      <a16:colId xmlns:a16="http://schemas.microsoft.com/office/drawing/2014/main" val="662803320"/>
                    </a:ext>
                  </a:extLst>
                </a:gridCol>
                <a:gridCol w="1828800">
                  <a:extLst>
                    <a:ext uri="{9D8B030D-6E8A-4147-A177-3AD203B41FA5}">
                      <a16:colId xmlns:a16="http://schemas.microsoft.com/office/drawing/2014/main" val="1545107639"/>
                    </a:ext>
                  </a:extLst>
                </a:gridCol>
              </a:tblGrid>
              <a:tr h="473369">
                <a:tc rowSpan="2">
                  <a:txBody>
                    <a:bodyPr/>
                    <a:lstStyle/>
                    <a:p>
                      <a:pPr marL="0" marR="0" algn="ctr">
                        <a:lnSpc>
                          <a:spcPct val="150000"/>
                        </a:lnSpc>
                        <a:spcBef>
                          <a:spcPts val="0"/>
                        </a:spcBef>
                        <a:spcAft>
                          <a:spcPts val="0"/>
                        </a:spcAft>
                      </a:pPr>
                      <a:r>
                        <a:rPr lang="en-US" sz="1400">
                          <a:effectLst/>
                        </a:rPr>
                        <a:t>Items</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rowSpan="2">
                  <a:txBody>
                    <a:bodyPr/>
                    <a:lstStyle/>
                    <a:p>
                      <a:pPr marL="0" marR="0" algn="ctr">
                        <a:lnSpc>
                          <a:spcPct val="150000"/>
                        </a:lnSpc>
                        <a:spcBef>
                          <a:spcPts val="0"/>
                        </a:spcBef>
                        <a:spcAft>
                          <a:spcPts val="0"/>
                        </a:spcAft>
                      </a:pPr>
                      <a:r>
                        <a:rPr lang="en-US" sz="1400" dirty="0">
                          <a:effectLst/>
                        </a:rPr>
                        <a:t>Un-compensated</a:t>
                      </a:r>
                      <a:endParaRPr lang="en-US" sz="2000" dirty="0">
                        <a:effectLst/>
                      </a:endParaRPr>
                    </a:p>
                    <a:p>
                      <a:pPr marL="0" marR="0" algn="ctr">
                        <a:lnSpc>
                          <a:spcPct val="150000"/>
                        </a:lnSpc>
                        <a:spcBef>
                          <a:spcPts val="0"/>
                        </a:spcBef>
                        <a:spcAft>
                          <a:spcPts val="0"/>
                        </a:spcAft>
                      </a:pPr>
                      <a:r>
                        <a:rPr lang="en-US" sz="1400" dirty="0">
                          <a:effectLst/>
                        </a:rPr>
                        <a:t>(Case </a:t>
                      </a:r>
                      <a:r>
                        <a:rPr lang="ar-SA" sz="1400" dirty="0">
                          <a:effectLst/>
                        </a:rPr>
                        <a:t>0</a:t>
                      </a:r>
                      <a:r>
                        <a:rPr lang="en-US" sz="1400" dirty="0">
                          <a:effectLst/>
                        </a:rPr>
                        <a:t>)</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gridSpan="2">
                  <a:txBody>
                    <a:bodyPr/>
                    <a:lstStyle/>
                    <a:p>
                      <a:pPr marL="0" marR="0" algn="ctr">
                        <a:lnSpc>
                          <a:spcPct val="150000"/>
                        </a:lnSpc>
                        <a:spcBef>
                          <a:spcPts val="0"/>
                        </a:spcBef>
                        <a:spcAft>
                          <a:spcPts val="0"/>
                        </a:spcAft>
                      </a:pPr>
                      <a:r>
                        <a:rPr lang="en-US" sz="1400" dirty="0">
                          <a:effectLst/>
                        </a:rPr>
                        <a:t>Compensated (Case 3)</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hMerge="1">
                  <a:txBody>
                    <a:bodyPr/>
                    <a:lstStyle/>
                    <a:p>
                      <a:endParaRPr lang="en-US"/>
                    </a:p>
                  </a:txBody>
                  <a:tcPr/>
                </a:tc>
                <a:tc>
                  <a:txBody>
                    <a:bodyPr/>
                    <a:lstStyle/>
                    <a:p>
                      <a:pPr marL="0" marR="0" algn="ctr">
                        <a:lnSpc>
                          <a:spcPct val="150000"/>
                        </a:lnSpc>
                        <a:spcBef>
                          <a:spcPts val="0"/>
                        </a:spcBef>
                        <a:spcAft>
                          <a:spcPts val="800"/>
                        </a:spcAft>
                      </a:pPr>
                      <a:r>
                        <a:rPr lang="en-US" sz="2000">
                          <a:effectLst/>
                        </a:rPr>
                        <a:t> </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nchor="ctr"/>
                </a:tc>
                <a:extLst>
                  <a:ext uri="{0D108BD9-81ED-4DB2-BD59-A6C34878D82A}">
                    <a16:rowId xmlns:a16="http://schemas.microsoft.com/office/drawing/2014/main" val="306440835"/>
                  </a:ext>
                </a:extLst>
              </a:tr>
              <a:tr h="473369">
                <a:tc vMerge="1">
                  <a:txBody>
                    <a:bodyPr/>
                    <a:lstStyle/>
                    <a:p>
                      <a:endParaRPr lang="en-US"/>
                    </a:p>
                  </a:txBody>
                  <a:tcPr/>
                </a:tc>
                <a:tc vMerge="1">
                  <a:txBody>
                    <a:bodyPr/>
                    <a:lstStyle/>
                    <a:p>
                      <a:endParaRPr lang="en-US"/>
                    </a:p>
                  </a:txBody>
                  <a:tcPr/>
                </a:tc>
                <a:tc gridSpan="3">
                  <a:txBody>
                    <a:bodyPr/>
                    <a:lstStyle/>
                    <a:p>
                      <a:pPr marL="0" marR="0" algn="ctr">
                        <a:lnSpc>
                          <a:spcPct val="150000"/>
                        </a:lnSpc>
                        <a:spcBef>
                          <a:spcPts val="0"/>
                        </a:spcBef>
                        <a:spcAft>
                          <a:spcPts val="0"/>
                        </a:spcAft>
                      </a:pPr>
                      <a:r>
                        <a:rPr lang="en-US" sz="1400">
                          <a:effectLst/>
                        </a:rPr>
                        <a:t>Proposed procedure</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27744273"/>
                  </a:ext>
                </a:extLst>
              </a:tr>
              <a:tr h="473369">
                <a:tc rowSpan="3">
                  <a:txBody>
                    <a:bodyPr/>
                    <a:lstStyle/>
                    <a:p>
                      <a:pPr marL="0" marR="0" algn="ctr">
                        <a:lnSpc>
                          <a:spcPct val="150000"/>
                        </a:lnSpc>
                        <a:spcBef>
                          <a:spcPts val="0"/>
                        </a:spcBef>
                        <a:spcAft>
                          <a:spcPts val="0"/>
                        </a:spcAft>
                      </a:pPr>
                      <a:r>
                        <a:rPr lang="en-US" sz="1400">
                          <a:effectLst/>
                        </a:rPr>
                        <a:t>Optimal locations and sizes of capacitors (kVAR)</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rowSpan="3">
                  <a:txBody>
                    <a:bodyPr/>
                    <a:lstStyle/>
                    <a:p>
                      <a:pPr marL="0" marR="0" algn="ctr">
                        <a:lnSpc>
                          <a:spcPct val="150000"/>
                        </a:lnSpc>
                        <a:spcBef>
                          <a:spcPts val="0"/>
                        </a:spcBef>
                        <a:spcAft>
                          <a:spcPts val="0"/>
                        </a:spcAft>
                      </a:pPr>
                      <a:r>
                        <a:rPr lang="en-US" sz="1400" dirty="0">
                          <a:effectLst/>
                        </a:rPr>
                        <a:t>-</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a:txBody>
                    <a:bodyPr/>
                    <a:lstStyle/>
                    <a:p>
                      <a:pPr marL="0" marR="0" algn="ctr">
                        <a:lnSpc>
                          <a:spcPct val="150000"/>
                        </a:lnSpc>
                        <a:spcBef>
                          <a:spcPts val="0"/>
                        </a:spcBef>
                        <a:spcAft>
                          <a:spcPts val="0"/>
                        </a:spcAft>
                      </a:pPr>
                      <a:r>
                        <a:rPr lang="en-US" sz="1400" dirty="0">
                          <a:effectLst/>
                        </a:rPr>
                        <a:t>11</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gridSpan="2">
                  <a:txBody>
                    <a:bodyPr/>
                    <a:lstStyle/>
                    <a:p>
                      <a:pPr marL="0" marR="0" algn="ctr">
                        <a:lnSpc>
                          <a:spcPct val="150000"/>
                        </a:lnSpc>
                        <a:spcBef>
                          <a:spcPts val="0"/>
                        </a:spcBef>
                        <a:spcAft>
                          <a:spcPts val="0"/>
                        </a:spcAft>
                      </a:pPr>
                      <a:r>
                        <a:rPr lang="en-US" sz="1400">
                          <a:effectLst/>
                        </a:rPr>
                        <a:t>1200</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hMerge="1">
                  <a:txBody>
                    <a:bodyPr/>
                    <a:lstStyle/>
                    <a:p>
                      <a:endParaRPr lang="en-US"/>
                    </a:p>
                  </a:txBody>
                  <a:tcPr/>
                </a:tc>
                <a:extLst>
                  <a:ext uri="{0D108BD9-81ED-4DB2-BD59-A6C34878D82A}">
                    <a16:rowId xmlns:a16="http://schemas.microsoft.com/office/drawing/2014/main" val="1820494702"/>
                  </a:ext>
                </a:extLst>
              </a:tr>
              <a:tr h="473369">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a:effectLst/>
                        </a:rPr>
                        <a:t>10</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gridSpan="2">
                  <a:txBody>
                    <a:bodyPr/>
                    <a:lstStyle/>
                    <a:p>
                      <a:pPr marL="0" marR="0" algn="ctr">
                        <a:lnSpc>
                          <a:spcPct val="150000"/>
                        </a:lnSpc>
                        <a:spcBef>
                          <a:spcPts val="0"/>
                        </a:spcBef>
                        <a:spcAft>
                          <a:spcPts val="0"/>
                        </a:spcAft>
                      </a:pPr>
                      <a:r>
                        <a:rPr lang="en-US" sz="1400">
                          <a:effectLst/>
                        </a:rPr>
                        <a:t>1199</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hMerge="1">
                  <a:txBody>
                    <a:bodyPr/>
                    <a:lstStyle/>
                    <a:p>
                      <a:endParaRPr lang="en-US"/>
                    </a:p>
                  </a:txBody>
                  <a:tcPr/>
                </a:tc>
                <a:extLst>
                  <a:ext uri="{0D108BD9-81ED-4DB2-BD59-A6C34878D82A}">
                    <a16:rowId xmlns:a16="http://schemas.microsoft.com/office/drawing/2014/main" val="4175031515"/>
                  </a:ext>
                </a:extLst>
              </a:tr>
              <a:tr h="473369">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a:effectLst/>
                        </a:rPr>
                        <a:t>26</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gridSpan="2">
                  <a:txBody>
                    <a:bodyPr/>
                    <a:lstStyle/>
                    <a:p>
                      <a:pPr marL="0" marR="0" algn="ctr">
                        <a:lnSpc>
                          <a:spcPct val="150000"/>
                        </a:lnSpc>
                        <a:spcBef>
                          <a:spcPts val="0"/>
                        </a:spcBef>
                        <a:spcAft>
                          <a:spcPts val="0"/>
                        </a:spcAft>
                      </a:pPr>
                      <a:r>
                        <a:rPr lang="en-US" sz="1400">
                          <a:effectLst/>
                        </a:rPr>
                        <a:t>1200</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hMerge="1">
                  <a:txBody>
                    <a:bodyPr/>
                    <a:lstStyle/>
                    <a:p>
                      <a:endParaRPr lang="en-US"/>
                    </a:p>
                  </a:txBody>
                  <a:tcPr/>
                </a:tc>
                <a:extLst>
                  <a:ext uri="{0D108BD9-81ED-4DB2-BD59-A6C34878D82A}">
                    <a16:rowId xmlns:a16="http://schemas.microsoft.com/office/drawing/2014/main" val="1007618741"/>
                  </a:ext>
                </a:extLst>
              </a:tr>
              <a:tr h="473369">
                <a:tc>
                  <a:txBody>
                    <a:bodyPr/>
                    <a:lstStyle/>
                    <a:p>
                      <a:pPr marL="0" marR="0" algn="ctr">
                        <a:lnSpc>
                          <a:spcPct val="150000"/>
                        </a:lnSpc>
                        <a:spcBef>
                          <a:spcPts val="0"/>
                        </a:spcBef>
                        <a:spcAft>
                          <a:spcPts val="0"/>
                        </a:spcAft>
                      </a:pPr>
                      <a:r>
                        <a:rPr lang="en-US" sz="1400">
                          <a:effectLst/>
                        </a:rPr>
                        <a:t>Total size</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a:txBody>
                    <a:bodyPr/>
                    <a:lstStyle/>
                    <a:p>
                      <a:pPr marL="0" marR="0" algn="ctr">
                        <a:lnSpc>
                          <a:spcPct val="150000"/>
                        </a:lnSpc>
                        <a:spcBef>
                          <a:spcPts val="0"/>
                        </a:spcBef>
                        <a:spcAft>
                          <a:spcPts val="0"/>
                        </a:spcAft>
                      </a:pPr>
                      <a:r>
                        <a:rPr lang="en-US" sz="1400">
                          <a:effectLst/>
                        </a:rPr>
                        <a:t>-</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gridSpan="3">
                  <a:txBody>
                    <a:bodyPr/>
                    <a:lstStyle/>
                    <a:p>
                      <a:pPr marL="0" marR="0" algn="ctr">
                        <a:lnSpc>
                          <a:spcPct val="150000"/>
                        </a:lnSpc>
                        <a:spcBef>
                          <a:spcPts val="0"/>
                        </a:spcBef>
                        <a:spcAft>
                          <a:spcPts val="0"/>
                        </a:spcAft>
                      </a:pPr>
                      <a:r>
                        <a:rPr lang="en-US" sz="1400">
                          <a:effectLst/>
                        </a:rPr>
                        <a:t>3599.9</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352081408"/>
                  </a:ext>
                </a:extLst>
              </a:tr>
              <a:tr h="473369">
                <a:tc>
                  <a:txBody>
                    <a:bodyPr/>
                    <a:lstStyle/>
                    <a:p>
                      <a:pPr marL="0" marR="0" algn="ctr">
                        <a:lnSpc>
                          <a:spcPct val="150000"/>
                        </a:lnSpc>
                        <a:spcBef>
                          <a:spcPts val="0"/>
                        </a:spcBef>
                        <a:spcAft>
                          <a:spcPts val="0"/>
                        </a:spcAft>
                      </a:pPr>
                      <a:r>
                        <a:rPr lang="en-US" sz="1400">
                          <a:effectLst/>
                        </a:rPr>
                        <a:t>Total losses (kW)</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a:txBody>
                    <a:bodyPr/>
                    <a:lstStyle/>
                    <a:p>
                      <a:pPr marL="0" marR="0" algn="ctr">
                        <a:lnSpc>
                          <a:spcPct val="150000"/>
                        </a:lnSpc>
                        <a:spcBef>
                          <a:spcPts val="0"/>
                        </a:spcBef>
                        <a:spcAft>
                          <a:spcPts val="0"/>
                        </a:spcAft>
                      </a:pPr>
                      <a:r>
                        <a:rPr lang="en-US" sz="1400">
                          <a:effectLst/>
                        </a:rPr>
                        <a:t>221.752</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gridSpan="3">
                  <a:txBody>
                    <a:bodyPr/>
                    <a:lstStyle/>
                    <a:p>
                      <a:pPr marL="0" marR="0" algn="ctr">
                        <a:lnSpc>
                          <a:spcPct val="150000"/>
                        </a:lnSpc>
                        <a:spcBef>
                          <a:spcPts val="0"/>
                        </a:spcBef>
                        <a:spcAft>
                          <a:spcPts val="0"/>
                        </a:spcAft>
                      </a:pPr>
                      <a:r>
                        <a:rPr lang="en-US" sz="1400">
                          <a:effectLst/>
                        </a:rPr>
                        <a:t>202.691</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77793330"/>
                  </a:ext>
                </a:extLst>
              </a:tr>
              <a:tr h="473369">
                <a:tc>
                  <a:txBody>
                    <a:bodyPr/>
                    <a:lstStyle/>
                    <a:p>
                      <a:pPr marL="0" marR="0" algn="ctr">
                        <a:lnSpc>
                          <a:spcPct val="150000"/>
                        </a:lnSpc>
                        <a:spcBef>
                          <a:spcPts val="0"/>
                        </a:spcBef>
                        <a:spcAft>
                          <a:spcPts val="0"/>
                        </a:spcAft>
                      </a:pPr>
                      <a:r>
                        <a:rPr lang="en-US" sz="1400" dirty="0">
                          <a:solidFill>
                            <a:schemeClr val="accent5"/>
                          </a:solidFill>
                          <a:effectLst/>
                        </a:rPr>
                        <a:t>TVD</a:t>
                      </a:r>
                      <a:endParaRPr lang="en-US" sz="20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a:txBody>
                    <a:bodyPr/>
                    <a:lstStyle/>
                    <a:p>
                      <a:pPr marL="0" marR="0" algn="ctr">
                        <a:lnSpc>
                          <a:spcPct val="150000"/>
                        </a:lnSpc>
                        <a:spcBef>
                          <a:spcPts val="0"/>
                        </a:spcBef>
                        <a:spcAft>
                          <a:spcPts val="0"/>
                        </a:spcAft>
                      </a:pPr>
                      <a:r>
                        <a:rPr lang="en-US" sz="1400" dirty="0">
                          <a:solidFill>
                            <a:schemeClr val="accent5"/>
                          </a:solidFill>
                          <a:effectLst/>
                        </a:rPr>
                        <a:t>0.0483</a:t>
                      </a:r>
                      <a:endParaRPr lang="en-US" sz="20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gridSpan="3">
                  <a:txBody>
                    <a:bodyPr/>
                    <a:lstStyle/>
                    <a:p>
                      <a:pPr marL="0" marR="0" algn="ctr">
                        <a:lnSpc>
                          <a:spcPct val="150000"/>
                        </a:lnSpc>
                        <a:spcBef>
                          <a:spcPts val="0"/>
                        </a:spcBef>
                        <a:spcAft>
                          <a:spcPts val="0"/>
                        </a:spcAft>
                      </a:pPr>
                      <a:r>
                        <a:rPr lang="en-US" sz="1400" dirty="0">
                          <a:solidFill>
                            <a:schemeClr val="accent5"/>
                          </a:solidFill>
                          <a:effectLst/>
                        </a:rPr>
                        <a:t>0.0295</a:t>
                      </a:r>
                      <a:endParaRPr lang="en-US" sz="20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79288253"/>
                  </a:ext>
                </a:extLst>
              </a:tr>
              <a:tr h="473369">
                <a:tc>
                  <a:txBody>
                    <a:bodyPr/>
                    <a:lstStyle/>
                    <a:p>
                      <a:pPr marL="0" marR="0" algn="ctr">
                        <a:lnSpc>
                          <a:spcPct val="150000"/>
                        </a:lnSpc>
                        <a:spcBef>
                          <a:spcPts val="0"/>
                        </a:spcBef>
                        <a:spcAft>
                          <a:spcPts val="0"/>
                        </a:spcAft>
                      </a:pPr>
                      <a:r>
                        <a:rPr lang="en-US" sz="1400">
                          <a:effectLst/>
                        </a:rPr>
                        <a:t>Minimum bus voltage(p.u.)</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a:txBody>
                    <a:bodyPr/>
                    <a:lstStyle/>
                    <a:p>
                      <a:pPr marL="0" marR="0" algn="ctr">
                        <a:lnSpc>
                          <a:spcPct val="150000"/>
                        </a:lnSpc>
                        <a:spcBef>
                          <a:spcPts val="0"/>
                        </a:spcBef>
                        <a:spcAft>
                          <a:spcPts val="0"/>
                        </a:spcAft>
                      </a:pPr>
                      <a:r>
                        <a:rPr lang="en-US" sz="1400">
                          <a:effectLst/>
                        </a:rPr>
                        <a:t>0.9417 (#27)</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gridSpan="3">
                  <a:txBody>
                    <a:bodyPr/>
                    <a:lstStyle/>
                    <a:p>
                      <a:pPr marL="0" marR="0" algn="ctr">
                        <a:lnSpc>
                          <a:spcPct val="150000"/>
                        </a:lnSpc>
                        <a:spcBef>
                          <a:spcPts val="0"/>
                        </a:spcBef>
                        <a:spcAft>
                          <a:spcPts val="0"/>
                        </a:spcAft>
                      </a:pPr>
                      <a:r>
                        <a:rPr lang="en-US" sz="1400">
                          <a:effectLst/>
                        </a:rPr>
                        <a:t>0.9532(#27)</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10469423"/>
                  </a:ext>
                </a:extLst>
              </a:tr>
              <a:tr h="473369">
                <a:tc>
                  <a:txBody>
                    <a:bodyPr/>
                    <a:lstStyle/>
                    <a:p>
                      <a:pPr marL="0" marR="0" algn="ctr">
                        <a:lnSpc>
                          <a:spcPct val="150000"/>
                        </a:lnSpc>
                        <a:spcBef>
                          <a:spcPts val="0"/>
                        </a:spcBef>
                        <a:spcAft>
                          <a:spcPts val="0"/>
                        </a:spcAft>
                      </a:pPr>
                      <a:r>
                        <a:rPr lang="en-US" sz="1400">
                          <a:effectLst/>
                        </a:rPr>
                        <a:t>Maximum bus voltage(p.u.)</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a:txBody>
                    <a:bodyPr/>
                    <a:lstStyle/>
                    <a:p>
                      <a:pPr marL="0" marR="0" algn="ctr">
                        <a:lnSpc>
                          <a:spcPct val="150000"/>
                        </a:lnSpc>
                        <a:spcBef>
                          <a:spcPts val="0"/>
                        </a:spcBef>
                        <a:spcAft>
                          <a:spcPts val="0"/>
                        </a:spcAft>
                      </a:pPr>
                      <a:r>
                        <a:rPr lang="en-US" sz="1400">
                          <a:effectLst/>
                        </a:rPr>
                        <a:t>0.9941 (#2)</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gridSpan="3">
                  <a:txBody>
                    <a:bodyPr/>
                    <a:lstStyle/>
                    <a:p>
                      <a:pPr marL="0" marR="0" algn="ctr">
                        <a:lnSpc>
                          <a:spcPct val="150000"/>
                        </a:lnSpc>
                        <a:spcBef>
                          <a:spcPts val="0"/>
                        </a:spcBef>
                        <a:spcAft>
                          <a:spcPts val="0"/>
                        </a:spcAft>
                      </a:pPr>
                      <a:r>
                        <a:rPr lang="en-US" sz="1400">
                          <a:effectLst/>
                        </a:rPr>
                        <a:t>0.9956 (#2)</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6069608"/>
                  </a:ext>
                </a:extLst>
              </a:tr>
              <a:tr h="473369">
                <a:tc>
                  <a:txBody>
                    <a:bodyPr/>
                    <a:lstStyle/>
                    <a:p>
                      <a:pPr marL="0" marR="0" algn="ctr">
                        <a:lnSpc>
                          <a:spcPct val="150000"/>
                        </a:lnSpc>
                        <a:spcBef>
                          <a:spcPts val="0"/>
                        </a:spcBef>
                        <a:spcAft>
                          <a:spcPts val="0"/>
                        </a:spcAft>
                      </a:pPr>
                      <a:r>
                        <a:rPr lang="en-US" sz="1400">
                          <a:effectLst/>
                        </a:rPr>
                        <a:t>Overall power factor</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a:txBody>
                    <a:bodyPr/>
                    <a:lstStyle/>
                    <a:p>
                      <a:pPr marL="0" marR="0" algn="ctr">
                        <a:lnSpc>
                          <a:spcPct val="150000"/>
                        </a:lnSpc>
                        <a:spcBef>
                          <a:spcPts val="0"/>
                        </a:spcBef>
                        <a:spcAft>
                          <a:spcPts val="0"/>
                        </a:spcAft>
                      </a:pPr>
                      <a:r>
                        <a:rPr lang="en-US" sz="1400">
                          <a:effectLst/>
                        </a:rPr>
                        <a:t>0.85</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gridSpan="3">
                  <a:txBody>
                    <a:bodyPr/>
                    <a:lstStyle/>
                    <a:p>
                      <a:pPr marL="0" marR="0" algn="ctr">
                        <a:lnSpc>
                          <a:spcPct val="150000"/>
                        </a:lnSpc>
                        <a:spcBef>
                          <a:spcPts val="0"/>
                        </a:spcBef>
                        <a:spcAft>
                          <a:spcPts val="0"/>
                        </a:spcAft>
                      </a:pPr>
                      <a:r>
                        <a:rPr lang="en-US" sz="1400" dirty="0">
                          <a:effectLst/>
                        </a:rPr>
                        <a:t>0.9879</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8804" marR="58804"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24057617"/>
                  </a:ext>
                </a:extLst>
              </a:tr>
            </a:tbl>
          </a:graphicData>
        </a:graphic>
      </p:graphicFrame>
    </p:spTree>
    <p:extLst>
      <p:ext uri="{BB962C8B-B14F-4D97-AF65-F5344CB8AC3E}">
        <p14:creationId xmlns:p14="http://schemas.microsoft.com/office/powerpoint/2010/main" val="2516925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100644" cy="1003031"/>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30429"/>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6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TVD minimization for IEEE-34 system (case 4)</a:t>
            </a:r>
          </a:p>
        </p:txBody>
      </p:sp>
      <mc:AlternateContent xmlns:mc="http://schemas.openxmlformats.org/markup-compatibility/2006" xmlns:a14="http://schemas.microsoft.com/office/drawing/2010/main">
        <mc:Choice Requires="a14">
          <p:graphicFrame>
            <p:nvGraphicFramePr>
              <p:cNvPr id="2" name="Table 1">
                <a:extLst>
                  <a:ext uri="{FF2B5EF4-FFF2-40B4-BE49-F238E27FC236}">
                    <a16:creationId xmlns:a16="http://schemas.microsoft.com/office/drawing/2014/main" id="{09072C6F-2D97-0E4A-0E70-A5F0AF9CC05E}"/>
                  </a:ext>
                </a:extLst>
              </p:cNvPr>
              <p:cNvGraphicFramePr>
                <a:graphicFrameLocks noGrp="1"/>
              </p:cNvGraphicFramePr>
              <p:nvPr>
                <p:extLst>
                  <p:ext uri="{D42A27DB-BD31-4B8C-83A1-F6EECF244321}">
                    <p14:modId xmlns:p14="http://schemas.microsoft.com/office/powerpoint/2010/main" val="1452808082"/>
                  </p:ext>
                </p:extLst>
              </p:nvPr>
            </p:nvGraphicFramePr>
            <p:xfrm>
              <a:off x="1451646" y="1394460"/>
              <a:ext cx="8686800" cy="5206767"/>
            </p:xfrm>
            <a:graphic>
              <a:graphicData uri="http://schemas.openxmlformats.org/drawingml/2006/table">
                <a:tbl>
                  <a:tblPr firstRow="1" firstCol="1" bandRow="1">
                    <a:tableStyleId>{5C22544A-7EE6-4342-B048-85BDC9FD1C3A}</a:tableStyleId>
                  </a:tblPr>
                  <a:tblGrid>
                    <a:gridCol w="1737360">
                      <a:extLst>
                        <a:ext uri="{9D8B030D-6E8A-4147-A177-3AD203B41FA5}">
                          <a16:colId xmlns:a16="http://schemas.microsoft.com/office/drawing/2014/main" val="3690390159"/>
                        </a:ext>
                      </a:extLst>
                    </a:gridCol>
                    <a:gridCol w="1737360">
                      <a:extLst>
                        <a:ext uri="{9D8B030D-6E8A-4147-A177-3AD203B41FA5}">
                          <a16:colId xmlns:a16="http://schemas.microsoft.com/office/drawing/2014/main" val="2813558587"/>
                        </a:ext>
                      </a:extLst>
                    </a:gridCol>
                    <a:gridCol w="1737360">
                      <a:extLst>
                        <a:ext uri="{9D8B030D-6E8A-4147-A177-3AD203B41FA5}">
                          <a16:colId xmlns:a16="http://schemas.microsoft.com/office/drawing/2014/main" val="4052276799"/>
                        </a:ext>
                      </a:extLst>
                    </a:gridCol>
                    <a:gridCol w="1737360">
                      <a:extLst>
                        <a:ext uri="{9D8B030D-6E8A-4147-A177-3AD203B41FA5}">
                          <a16:colId xmlns:a16="http://schemas.microsoft.com/office/drawing/2014/main" val="2456858407"/>
                        </a:ext>
                      </a:extLst>
                    </a:gridCol>
                    <a:gridCol w="1737360">
                      <a:extLst>
                        <a:ext uri="{9D8B030D-6E8A-4147-A177-3AD203B41FA5}">
                          <a16:colId xmlns:a16="http://schemas.microsoft.com/office/drawing/2014/main" val="1542306379"/>
                        </a:ext>
                      </a:extLst>
                    </a:gridCol>
                  </a:tblGrid>
                  <a:tr h="192911">
                    <a:tc rowSpan="2">
                      <a:txBody>
                        <a:bodyPr/>
                        <a:lstStyle/>
                        <a:p>
                          <a:pPr marL="0" marR="0" algn="ctr">
                            <a:lnSpc>
                              <a:spcPct val="100000"/>
                            </a:lnSpc>
                            <a:spcBef>
                              <a:spcPts val="0"/>
                            </a:spcBef>
                            <a:spcAft>
                              <a:spcPts val="0"/>
                            </a:spcAft>
                          </a:pPr>
                          <a:r>
                            <a:rPr lang="en-US" sz="1400">
                              <a:effectLst/>
                            </a:rPr>
                            <a:t>Items</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rowSpan="2">
                      <a:txBody>
                        <a:bodyPr/>
                        <a:lstStyle/>
                        <a:p>
                          <a:pPr marL="0" marR="0" algn="ctr">
                            <a:lnSpc>
                              <a:spcPct val="100000"/>
                            </a:lnSpc>
                            <a:spcBef>
                              <a:spcPts val="0"/>
                            </a:spcBef>
                            <a:spcAft>
                              <a:spcPts val="0"/>
                            </a:spcAft>
                          </a:pPr>
                          <a:r>
                            <a:rPr lang="en-US" sz="1400" dirty="0">
                              <a:effectLst/>
                            </a:rPr>
                            <a:t>Un-compensated</a:t>
                          </a:r>
                          <a:endParaRPr lang="en-US" sz="2400" dirty="0">
                            <a:effectLst/>
                          </a:endParaRPr>
                        </a:p>
                        <a:p>
                          <a:pPr marL="0" marR="0" algn="ctr">
                            <a:lnSpc>
                              <a:spcPct val="100000"/>
                            </a:lnSpc>
                            <a:spcBef>
                              <a:spcPts val="0"/>
                            </a:spcBef>
                            <a:spcAft>
                              <a:spcPts val="0"/>
                            </a:spcAft>
                          </a:pPr>
                          <a:r>
                            <a:rPr lang="en-US" sz="1400" dirty="0">
                              <a:effectLst/>
                            </a:rPr>
                            <a:t>(Case </a:t>
                          </a:r>
                          <a:r>
                            <a:rPr lang="ar-SA" sz="1400" dirty="0">
                              <a:effectLst/>
                            </a:rPr>
                            <a:t>0</a:t>
                          </a:r>
                          <a:r>
                            <a:rPr lang="en-US" sz="1400" dirty="0">
                              <a:effectLst/>
                            </a:rPr>
                            <a:t>)</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00000"/>
                            </a:lnSpc>
                            <a:spcBef>
                              <a:spcPts val="0"/>
                            </a:spcBef>
                            <a:spcAft>
                              <a:spcPts val="0"/>
                            </a:spcAft>
                          </a:pPr>
                          <a:r>
                            <a:rPr lang="en-US" sz="1400">
                              <a:effectLst/>
                            </a:rPr>
                            <a:t>Compensated (Case 4)</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41328574"/>
                      </a:ext>
                    </a:extLst>
                  </a:tr>
                  <a:tr h="446293">
                    <a:tc vMerge="1">
                      <a:txBody>
                        <a:bodyPr/>
                        <a:lstStyle/>
                        <a:p>
                          <a:endParaRPr lang="en-US"/>
                        </a:p>
                      </a:txBody>
                      <a:tcPr/>
                    </a:tc>
                    <a:tc vMerge="1">
                      <a:txBody>
                        <a:bodyPr/>
                        <a:lstStyle/>
                        <a:p>
                          <a:endParaRPr lang="en-US"/>
                        </a:p>
                      </a:txBody>
                      <a:tcPr/>
                    </a:tc>
                    <a:tc gridSpan="3">
                      <a:txBody>
                        <a:bodyPr/>
                        <a:lstStyle/>
                        <a:p>
                          <a:pPr marL="0" marR="0" algn="ctr">
                            <a:lnSpc>
                              <a:spcPct val="100000"/>
                            </a:lnSpc>
                            <a:spcBef>
                              <a:spcPts val="0"/>
                            </a:spcBef>
                            <a:spcAft>
                              <a:spcPts val="0"/>
                            </a:spcAft>
                          </a:pPr>
                          <a:r>
                            <a:rPr lang="en-US" sz="1400" dirty="0">
                              <a:effectLst/>
                            </a:rPr>
                            <a:t>Proposed procedure</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09846681"/>
                      </a:ext>
                    </a:extLst>
                  </a:tr>
                  <a:tr h="199591">
                    <a:tc rowSpan="3">
                      <a:txBody>
                        <a:bodyPr/>
                        <a:lstStyle/>
                        <a:p>
                          <a:pPr marL="0" marR="0" algn="ctr">
                            <a:lnSpc>
                              <a:spcPct val="100000"/>
                            </a:lnSpc>
                            <a:spcBef>
                              <a:spcPts val="0"/>
                            </a:spcBef>
                            <a:spcAft>
                              <a:spcPts val="0"/>
                            </a:spcAft>
                          </a:pPr>
                          <a:r>
                            <a:rPr lang="en-US" sz="1400">
                              <a:effectLst/>
                            </a:rPr>
                            <a:t>Optimal locations and sizes of DGs (KW)</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rowSpan="3">
                      <a:txBody>
                        <a:bodyPr/>
                        <a:lstStyle/>
                        <a:p>
                          <a:pPr marL="0" marR="0" algn="ctr">
                            <a:lnSpc>
                              <a:spcPct val="100000"/>
                            </a:lnSpc>
                            <a:spcBef>
                              <a:spcPts val="0"/>
                            </a:spcBef>
                            <a:spcAft>
                              <a:spcPts val="0"/>
                            </a:spcAft>
                          </a:pPr>
                          <a:r>
                            <a:rPr lang="en-US" sz="1400" dirty="0">
                              <a:effectLst/>
                            </a:rPr>
                            <a:t>-</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2">
                      <a:txBody>
                        <a:bodyPr/>
                        <a:lstStyle/>
                        <a:p>
                          <a:pPr marL="0" marR="0" algn="ctr">
                            <a:lnSpc>
                              <a:spcPct val="100000"/>
                            </a:lnSpc>
                            <a:spcBef>
                              <a:spcPts val="0"/>
                            </a:spcBef>
                            <a:spcAft>
                              <a:spcPts val="0"/>
                            </a:spcAft>
                          </a:pPr>
                          <a:r>
                            <a:rPr lang="en-US" sz="1400" dirty="0">
                              <a:effectLst/>
                            </a:rPr>
                            <a:t>25</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a:txBody>
                        <a:bodyPr/>
                        <a:lstStyle/>
                        <a:p>
                          <a:pPr marL="0" marR="0" algn="ctr">
                            <a:lnSpc>
                              <a:spcPct val="100000"/>
                            </a:lnSpc>
                            <a:spcBef>
                              <a:spcPts val="0"/>
                            </a:spcBef>
                            <a:spcAft>
                              <a:spcPts val="0"/>
                            </a:spcAft>
                          </a:pPr>
                          <a:r>
                            <a:rPr lang="en-US" sz="1400">
                              <a:effectLst/>
                            </a:rPr>
                            <a:t>818.3</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extLst>
                      <a:ext uri="{0D108BD9-81ED-4DB2-BD59-A6C34878D82A}">
                        <a16:rowId xmlns:a16="http://schemas.microsoft.com/office/drawing/2014/main" val="3943586455"/>
                      </a:ext>
                    </a:extLst>
                  </a:tr>
                  <a:tr h="199591">
                    <a:tc vMerge="1">
                      <a:txBody>
                        <a:bodyPr/>
                        <a:lstStyle/>
                        <a:p>
                          <a:endParaRPr lang="en-US"/>
                        </a:p>
                      </a:txBody>
                      <a:tcPr/>
                    </a:tc>
                    <a:tc vMerge="1">
                      <a:txBody>
                        <a:bodyPr/>
                        <a:lstStyle/>
                        <a:p>
                          <a:endParaRPr lang="en-US"/>
                        </a:p>
                      </a:txBody>
                      <a:tcPr/>
                    </a:tc>
                    <a:tc gridSpan="2">
                      <a:txBody>
                        <a:bodyPr/>
                        <a:lstStyle/>
                        <a:p>
                          <a:pPr marL="0" marR="0" algn="ctr">
                            <a:lnSpc>
                              <a:spcPct val="100000"/>
                            </a:lnSpc>
                            <a:spcBef>
                              <a:spcPts val="0"/>
                            </a:spcBef>
                            <a:spcAft>
                              <a:spcPts val="0"/>
                            </a:spcAft>
                          </a:pPr>
                          <a:r>
                            <a:rPr lang="en-US" sz="1400" dirty="0">
                              <a:effectLst/>
                            </a:rPr>
                            <a:t>25</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a:txBody>
                        <a:bodyPr/>
                        <a:lstStyle/>
                        <a:p>
                          <a:pPr marL="0" marR="0" algn="ctr">
                            <a:lnSpc>
                              <a:spcPct val="100000"/>
                            </a:lnSpc>
                            <a:spcBef>
                              <a:spcPts val="0"/>
                            </a:spcBef>
                            <a:spcAft>
                              <a:spcPts val="0"/>
                            </a:spcAft>
                          </a:pPr>
                          <a:r>
                            <a:rPr lang="en-US" sz="1400">
                              <a:effectLst/>
                            </a:rPr>
                            <a:t>1043.9</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extLst>
                      <a:ext uri="{0D108BD9-81ED-4DB2-BD59-A6C34878D82A}">
                        <a16:rowId xmlns:a16="http://schemas.microsoft.com/office/drawing/2014/main" val="882358611"/>
                      </a:ext>
                    </a:extLst>
                  </a:tr>
                  <a:tr h="335346">
                    <a:tc vMerge="1">
                      <a:txBody>
                        <a:bodyPr/>
                        <a:lstStyle/>
                        <a:p>
                          <a:endParaRPr lang="en-US"/>
                        </a:p>
                      </a:txBody>
                      <a:tcPr/>
                    </a:tc>
                    <a:tc vMerge="1">
                      <a:txBody>
                        <a:bodyPr/>
                        <a:lstStyle/>
                        <a:p>
                          <a:endParaRPr lang="en-US"/>
                        </a:p>
                      </a:txBody>
                      <a:tcPr/>
                    </a:tc>
                    <a:tc gridSpan="2">
                      <a:txBody>
                        <a:bodyPr/>
                        <a:lstStyle/>
                        <a:p>
                          <a:pPr marL="0" marR="0" algn="ctr">
                            <a:lnSpc>
                              <a:spcPct val="100000"/>
                            </a:lnSpc>
                            <a:spcBef>
                              <a:spcPts val="0"/>
                            </a:spcBef>
                            <a:spcAft>
                              <a:spcPts val="0"/>
                            </a:spcAft>
                          </a:pPr>
                          <a:r>
                            <a:rPr lang="en-US" sz="1400" dirty="0">
                              <a:effectLst/>
                            </a:rPr>
                            <a:t>11</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a:txBody>
                        <a:bodyPr/>
                        <a:lstStyle/>
                        <a:p>
                          <a:pPr marL="0" marR="0" algn="ctr">
                            <a:lnSpc>
                              <a:spcPct val="100000"/>
                            </a:lnSpc>
                            <a:spcBef>
                              <a:spcPts val="0"/>
                            </a:spcBef>
                            <a:spcAft>
                              <a:spcPts val="0"/>
                            </a:spcAft>
                          </a:pPr>
                          <a:r>
                            <a:rPr lang="en-US" sz="1400">
                              <a:effectLst/>
                            </a:rPr>
                            <a:t>1637.8</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extLst>
                      <a:ext uri="{0D108BD9-81ED-4DB2-BD59-A6C34878D82A}">
                        <a16:rowId xmlns:a16="http://schemas.microsoft.com/office/drawing/2014/main" val="393747950"/>
                      </a:ext>
                    </a:extLst>
                  </a:tr>
                  <a:tr h="367264">
                    <a:tc>
                      <a:txBody>
                        <a:bodyPr/>
                        <a:lstStyle/>
                        <a:p>
                          <a:pPr marL="0" marR="0" algn="ctr">
                            <a:lnSpc>
                              <a:spcPct val="100000"/>
                            </a:lnSpc>
                            <a:spcBef>
                              <a:spcPts val="0"/>
                            </a:spcBef>
                            <a:spcAft>
                              <a:spcPts val="0"/>
                            </a:spcAft>
                          </a:pPr>
                          <a:r>
                            <a:rPr lang="en-US" sz="1400">
                              <a:effectLst/>
                            </a:rPr>
                            <a:t>Total DGs size</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400">
                              <a:effectLst/>
                            </a:rPr>
                            <a:t> </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00000"/>
                            </a:lnSpc>
                            <a:spcBef>
                              <a:spcPts val="0"/>
                            </a:spcBef>
                            <a:spcAft>
                              <a:spcPts val="0"/>
                            </a:spcAft>
                          </a:pPr>
                          <a:r>
                            <a:rPr lang="en-US" sz="1400" dirty="0">
                              <a:effectLst/>
                            </a:rPr>
                            <a:t>3500</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951422550"/>
                      </a:ext>
                    </a:extLst>
                  </a:tr>
                  <a:tr h="199591">
                    <a:tc rowSpan="2">
                      <a:txBody>
                        <a:bodyPr/>
                        <a:lstStyle/>
                        <a:p>
                          <a:pPr marL="0" marR="0" algn="ctr">
                            <a:lnSpc>
                              <a:spcPct val="100000"/>
                            </a:lnSpc>
                            <a:spcBef>
                              <a:spcPts val="0"/>
                            </a:spcBef>
                            <a:spcAft>
                              <a:spcPts val="0"/>
                            </a:spcAft>
                          </a:pPr>
                          <a:r>
                            <a:rPr lang="en-US" sz="1400">
                              <a:effectLst/>
                            </a:rPr>
                            <a:t>Optimal locations and sizes of capacitors (KVAR)</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rowSpan="2">
                      <a:txBody>
                        <a:bodyPr/>
                        <a:lstStyle/>
                        <a:p>
                          <a:pPr marL="0" marR="0" algn="ctr">
                            <a:lnSpc>
                              <a:spcPct val="100000"/>
                            </a:lnSpc>
                            <a:spcBef>
                              <a:spcPts val="0"/>
                            </a:spcBef>
                            <a:spcAft>
                              <a:spcPts val="0"/>
                            </a:spcAft>
                          </a:pPr>
                          <a:r>
                            <a:rPr lang="en-US" sz="1400" dirty="0">
                              <a:effectLst/>
                            </a:rPr>
                            <a:t> </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400">
                              <a:effectLst/>
                            </a:rPr>
                            <a:t>19</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2">
                      <a:txBody>
                        <a:bodyPr/>
                        <a:lstStyle/>
                        <a:p>
                          <a:pPr marL="0" marR="0" algn="ctr" rtl="0">
                            <a:lnSpc>
                              <a:spcPct val="100000"/>
                            </a:lnSpc>
                            <a:spcBef>
                              <a:spcPts val="0"/>
                            </a:spcBef>
                            <a:spcAft>
                              <a:spcPts val="0"/>
                            </a:spcAft>
                          </a:pPr>
                          <a:r>
                            <a:rPr lang="en-US" sz="1400">
                              <a:effectLst/>
                            </a:rPr>
                            <a:t>821.6635</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extLst>
                      <a:ext uri="{0D108BD9-81ED-4DB2-BD59-A6C34878D82A}">
                        <a16:rowId xmlns:a16="http://schemas.microsoft.com/office/drawing/2014/main" val="2461351631"/>
                      </a:ext>
                    </a:extLst>
                  </a:tr>
                  <a:tr h="718569">
                    <a:tc vMerge="1">
                      <a:txBody>
                        <a:bodyPr/>
                        <a:lstStyle/>
                        <a:p>
                          <a:endParaRPr lang="en-US"/>
                        </a:p>
                      </a:txBody>
                      <a:tcPr/>
                    </a:tc>
                    <a:tc vMerge="1">
                      <a:txBody>
                        <a:bodyPr/>
                        <a:lstStyle/>
                        <a:p>
                          <a:endParaRPr lang="en-US"/>
                        </a:p>
                      </a:txBody>
                      <a:tcPr/>
                    </a:tc>
                    <a:tc>
                      <a:txBody>
                        <a:bodyPr/>
                        <a:lstStyle/>
                        <a:p>
                          <a:pPr marL="0" marR="0" algn="ctr">
                            <a:lnSpc>
                              <a:spcPct val="100000"/>
                            </a:lnSpc>
                            <a:spcBef>
                              <a:spcPts val="0"/>
                            </a:spcBef>
                            <a:spcAft>
                              <a:spcPts val="0"/>
                            </a:spcAft>
                          </a:pPr>
                          <a:r>
                            <a:rPr lang="en-US" sz="1400" dirty="0">
                              <a:effectLst/>
                            </a:rPr>
                            <a:t>6</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2">
                      <a:txBody>
                        <a:bodyPr/>
                        <a:lstStyle/>
                        <a:p>
                          <a:pPr marL="0" marR="0" algn="ctr" rtl="0">
                            <a:lnSpc>
                              <a:spcPct val="100000"/>
                            </a:lnSpc>
                            <a:spcBef>
                              <a:spcPts val="0"/>
                            </a:spcBef>
                            <a:spcAft>
                              <a:spcPts val="0"/>
                            </a:spcAft>
                          </a:pPr>
                          <a:r>
                            <a:rPr lang="en-US" sz="1400" dirty="0">
                              <a:effectLst/>
                            </a:rPr>
                            <a:t>555.721</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extLst>
                      <a:ext uri="{0D108BD9-81ED-4DB2-BD59-A6C34878D82A}">
                        <a16:rowId xmlns:a16="http://schemas.microsoft.com/office/drawing/2014/main" val="3159266694"/>
                      </a:ext>
                    </a:extLst>
                  </a:tr>
                  <a:tr h="550896">
                    <a:tc>
                      <a:txBody>
                        <a:bodyPr/>
                        <a:lstStyle/>
                        <a:p>
                          <a:pPr marL="0" marR="0" algn="ctr">
                            <a:lnSpc>
                              <a:spcPct val="100000"/>
                            </a:lnSpc>
                            <a:spcBef>
                              <a:spcPts val="0"/>
                            </a:spcBef>
                            <a:spcAft>
                              <a:spcPts val="0"/>
                            </a:spcAft>
                          </a:pPr>
                          <a:r>
                            <a:rPr lang="en-US" sz="1400">
                              <a:effectLst/>
                            </a:rPr>
                            <a:t>Total capacitors size</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4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00000"/>
                            </a:lnSpc>
                            <a:spcBef>
                              <a:spcPts val="0"/>
                            </a:spcBef>
                            <a:spcAft>
                              <a:spcPts val="0"/>
                            </a:spcAft>
                          </a:pPr>
                          <a:r>
                            <a:rPr lang="en-US" sz="1400" dirty="0">
                              <a:effectLst/>
                            </a:rPr>
                            <a:t>1377.4</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738177710"/>
                      </a:ext>
                    </a:extLst>
                  </a:tr>
                  <a:tr h="367264">
                    <a:tc>
                      <a:txBody>
                        <a:bodyPr/>
                        <a:lstStyle/>
                        <a:p>
                          <a:pPr marL="0" marR="0" algn="ctr">
                            <a:lnSpc>
                              <a:spcPct val="100000"/>
                            </a:lnSpc>
                            <a:spcBef>
                              <a:spcPts val="0"/>
                            </a:spcBef>
                            <a:spcAft>
                              <a:spcPts val="0"/>
                            </a:spcAft>
                          </a:pPr>
                          <a:r>
                            <a:rPr lang="en-US" sz="1400">
                              <a:effectLst/>
                            </a:rPr>
                            <a:t>Total losses (kW)</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400">
                              <a:effectLst/>
                            </a:rPr>
                            <a:t>221.752</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00000"/>
                            </a:lnSpc>
                            <a:spcBef>
                              <a:spcPts val="0"/>
                            </a:spcBef>
                            <a:spcAft>
                              <a:spcPts val="0"/>
                            </a:spcAft>
                          </a:pPr>
                          <a:r>
                            <a:rPr lang="en-US" sz="1400">
                              <a:effectLst/>
                            </a:rPr>
                            <a:t>38.4743</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74256463"/>
                      </a:ext>
                    </a:extLst>
                  </a:tr>
                  <a:tr h="223603">
                    <a:tc>
                      <a:txBody>
                        <a:bodyPr/>
                        <a:lstStyle/>
                        <a:p>
                          <a:pPr marL="0" marR="0" algn="ctr">
                            <a:lnSpc>
                              <a:spcPct val="100000"/>
                            </a:lnSpc>
                            <a:spcBef>
                              <a:spcPts val="0"/>
                            </a:spcBef>
                            <a:spcAft>
                              <a:spcPts val="0"/>
                            </a:spcAft>
                          </a:pPr>
                          <a:r>
                            <a:rPr lang="en-US" sz="1400" dirty="0">
                              <a:solidFill>
                                <a:schemeClr val="accent5"/>
                              </a:solidFill>
                              <a:effectLst/>
                            </a:rPr>
                            <a:t>TVD</a:t>
                          </a:r>
                          <a:endParaRPr lang="en-US" sz="24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400" dirty="0">
                              <a:solidFill>
                                <a:schemeClr val="accent5"/>
                              </a:solidFill>
                              <a:effectLst/>
                            </a:rPr>
                            <a:t>0.0483</a:t>
                          </a:r>
                          <a:endParaRPr lang="en-US" sz="24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r>
                                  <a:rPr lang="en-US" sz="1400" smtClean="0">
                                    <a:solidFill>
                                      <a:schemeClr val="accent5"/>
                                    </a:solidFill>
                                    <a:effectLst/>
                                    <a:latin typeface="Cambria Math" panose="02040503050406030204" pitchFamily="18" charset="0"/>
                                  </a:rPr>
                                  <m:t>𝟕</m:t>
                                </m:r>
                                <m:r>
                                  <a:rPr lang="en-US" sz="1400" smtClean="0">
                                    <a:solidFill>
                                      <a:schemeClr val="accent5"/>
                                    </a:solidFill>
                                    <a:effectLst/>
                                    <a:latin typeface="Cambria Math" panose="02040503050406030204" pitchFamily="18" charset="0"/>
                                  </a:rPr>
                                  <m:t>.</m:t>
                                </m:r>
                                <m:r>
                                  <a:rPr lang="en-US" sz="1400" smtClean="0">
                                    <a:solidFill>
                                      <a:schemeClr val="accent5"/>
                                    </a:solidFill>
                                    <a:effectLst/>
                                    <a:latin typeface="Cambria Math" panose="02040503050406030204" pitchFamily="18" charset="0"/>
                                  </a:rPr>
                                  <m:t>𝟕𝟖𝟑𝟓</m:t>
                                </m:r>
                                <m:r>
                                  <a:rPr lang="en-US" sz="1400" smtClean="0">
                                    <a:solidFill>
                                      <a:schemeClr val="accent5"/>
                                    </a:solidFill>
                                    <a:effectLst/>
                                    <a:latin typeface="Cambria Math" panose="02040503050406030204" pitchFamily="18" charset="0"/>
                                  </a:rPr>
                                  <m:t>∗</m:t>
                                </m:r>
                                <m:r>
                                  <a:rPr lang="en-US" sz="1400" smtClean="0">
                                    <a:solidFill>
                                      <a:schemeClr val="accent5"/>
                                    </a:solidFill>
                                    <a:effectLst/>
                                    <a:latin typeface="Cambria Math" panose="02040503050406030204" pitchFamily="18" charset="0"/>
                                  </a:rPr>
                                  <m:t>𝟏</m:t>
                                </m:r>
                                <m:sSup>
                                  <m:sSupPr>
                                    <m:ctrlPr>
                                      <a:rPr lang="en-US" sz="1400" i="1">
                                        <a:solidFill>
                                          <a:schemeClr val="accent5"/>
                                        </a:solidFill>
                                        <a:effectLst/>
                                        <a:latin typeface="Cambria Math" panose="02040503050406030204" pitchFamily="18" charset="0"/>
                                      </a:rPr>
                                    </m:ctrlPr>
                                  </m:sSupPr>
                                  <m:e>
                                    <m:r>
                                      <a:rPr lang="en-US" sz="1400">
                                        <a:solidFill>
                                          <a:schemeClr val="accent5"/>
                                        </a:solidFill>
                                        <a:effectLst/>
                                        <a:latin typeface="Cambria Math" panose="02040503050406030204" pitchFamily="18" charset="0"/>
                                      </a:rPr>
                                      <m:t>𝟎</m:t>
                                    </m:r>
                                  </m:e>
                                  <m:sup>
                                    <m:r>
                                      <a:rPr lang="en-US" sz="1400">
                                        <a:solidFill>
                                          <a:schemeClr val="accent5"/>
                                        </a:solidFill>
                                        <a:effectLst/>
                                        <a:latin typeface="Cambria Math" panose="02040503050406030204" pitchFamily="18" charset="0"/>
                                      </a:rPr>
                                      <m:t>−</m:t>
                                    </m:r>
                                    <m:r>
                                      <a:rPr lang="en-US" sz="1400">
                                        <a:solidFill>
                                          <a:schemeClr val="accent5"/>
                                        </a:solidFill>
                                        <a:effectLst/>
                                        <a:latin typeface="Cambria Math" panose="02040503050406030204" pitchFamily="18" charset="0"/>
                                      </a:rPr>
                                      <m:t>𝟒</m:t>
                                    </m:r>
                                  </m:sup>
                                </m:sSup>
                              </m:oMath>
                            </m:oMathPara>
                          </a14:m>
                          <a:endParaRPr lang="en-US" sz="24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97717350"/>
                      </a:ext>
                    </a:extLst>
                  </a:tr>
                  <a:tr h="412249">
                    <a:tc>
                      <a:txBody>
                        <a:bodyPr/>
                        <a:lstStyle/>
                        <a:p>
                          <a:pPr marL="0" marR="0" algn="ctr">
                            <a:lnSpc>
                              <a:spcPct val="100000"/>
                            </a:lnSpc>
                            <a:spcBef>
                              <a:spcPts val="0"/>
                            </a:spcBef>
                            <a:spcAft>
                              <a:spcPts val="0"/>
                            </a:spcAft>
                          </a:pPr>
                          <a:r>
                            <a:rPr lang="en-US" sz="1400" dirty="0">
                              <a:effectLst/>
                            </a:rPr>
                            <a:t>Minimum bus voltage(</a:t>
                          </a:r>
                          <a:r>
                            <a:rPr lang="en-US" sz="1400" dirty="0" err="1">
                              <a:effectLst/>
                            </a:rPr>
                            <a:t>p.u</a:t>
                          </a:r>
                          <a:r>
                            <a:rPr lang="en-US" sz="1400" dirty="0">
                              <a:effectLst/>
                            </a:rPr>
                            <a:t>.)</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400">
                              <a:effectLst/>
                            </a:rPr>
                            <a:t>0.9417 (#27)</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00000"/>
                            </a:lnSpc>
                            <a:spcBef>
                              <a:spcPts val="0"/>
                            </a:spcBef>
                            <a:spcAft>
                              <a:spcPts val="0"/>
                            </a:spcAft>
                          </a:pPr>
                          <a:r>
                            <a:rPr lang="en-US" sz="1400">
                              <a:effectLst/>
                            </a:rPr>
                            <a:t>0.9914 (#20)</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45661414"/>
                      </a:ext>
                    </a:extLst>
                  </a:tr>
                  <a:tr h="490652">
                    <a:tc>
                      <a:txBody>
                        <a:bodyPr/>
                        <a:lstStyle/>
                        <a:p>
                          <a:pPr marL="0" marR="0" algn="ctr">
                            <a:lnSpc>
                              <a:spcPct val="100000"/>
                            </a:lnSpc>
                            <a:spcBef>
                              <a:spcPts val="0"/>
                            </a:spcBef>
                            <a:spcAft>
                              <a:spcPts val="0"/>
                            </a:spcAft>
                          </a:pPr>
                          <a:r>
                            <a:rPr lang="en-US" sz="1400">
                              <a:effectLst/>
                            </a:rPr>
                            <a:t>Maximum bus voltage(p.u.)</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400">
                              <a:effectLst/>
                            </a:rPr>
                            <a:t>0.9941 (#2)</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00000"/>
                            </a:lnSpc>
                            <a:spcBef>
                              <a:spcPts val="0"/>
                            </a:spcBef>
                            <a:spcAft>
                              <a:spcPts val="0"/>
                            </a:spcAft>
                          </a:pPr>
                          <a:r>
                            <a:rPr lang="en-US" sz="1400" dirty="0">
                              <a:effectLst/>
                            </a:rPr>
                            <a:t>1.0002 (#11)</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92627139"/>
                      </a:ext>
                    </a:extLst>
                  </a:tr>
                  <a:tr h="412249">
                    <a:tc>
                      <a:txBody>
                        <a:bodyPr/>
                        <a:lstStyle/>
                        <a:p>
                          <a:pPr marL="0" marR="0" algn="ctr">
                            <a:lnSpc>
                              <a:spcPct val="100000"/>
                            </a:lnSpc>
                            <a:spcBef>
                              <a:spcPts val="0"/>
                            </a:spcBef>
                            <a:spcAft>
                              <a:spcPts val="0"/>
                            </a:spcAft>
                          </a:pPr>
                          <a:r>
                            <a:rPr lang="en-US" sz="1400">
                              <a:effectLst/>
                            </a:rPr>
                            <a:t>Overall power factor</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400">
                              <a:effectLst/>
                            </a:rPr>
                            <a:t>0.85</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00000"/>
                            </a:lnSpc>
                            <a:spcBef>
                              <a:spcPts val="0"/>
                            </a:spcBef>
                            <a:spcAft>
                              <a:spcPts val="0"/>
                            </a:spcAft>
                          </a:pPr>
                          <a:r>
                            <a:rPr lang="en-US" sz="1400" dirty="0">
                              <a:effectLst/>
                            </a:rPr>
                            <a:t>0.6049</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99139359"/>
                      </a:ext>
                    </a:extLst>
                  </a:tr>
                </a:tbl>
              </a:graphicData>
            </a:graphic>
          </p:graphicFrame>
        </mc:Choice>
        <mc:Fallback xmlns="">
          <p:graphicFrame>
            <p:nvGraphicFramePr>
              <p:cNvPr id="2" name="Table 1">
                <a:extLst>
                  <a:ext uri="{FF2B5EF4-FFF2-40B4-BE49-F238E27FC236}">
                    <a16:creationId xmlns:a16="http://schemas.microsoft.com/office/drawing/2014/main" id="{09072C6F-2D97-0E4A-0E70-A5F0AF9CC05E}"/>
                  </a:ext>
                </a:extLst>
              </p:cNvPr>
              <p:cNvGraphicFramePr>
                <a:graphicFrameLocks noGrp="1"/>
              </p:cNvGraphicFramePr>
              <p:nvPr>
                <p:extLst>
                  <p:ext uri="{D42A27DB-BD31-4B8C-83A1-F6EECF244321}">
                    <p14:modId xmlns:p14="http://schemas.microsoft.com/office/powerpoint/2010/main" val="1452808082"/>
                  </p:ext>
                </p:extLst>
              </p:nvPr>
            </p:nvGraphicFramePr>
            <p:xfrm>
              <a:off x="1451646" y="1394460"/>
              <a:ext cx="8686800" cy="5206767"/>
            </p:xfrm>
            <a:graphic>
              <a:graphicData uri="http://schemas.openxmlformats.org/drawingml/2006/table">
                <a:tbl>
                  <a:tblPr firstRow="1" firstCol="1" bandRow="1">
                    <a:tableStyleId>{5C22544A-7EE6-4342-B048-85BDC9FD1C3A}</a:tableStyleId>
                  </a:tblPr>
                  <a:tblGrid>
                    <a:gridCol w="1737360">
                      <a:extLst>
                        <a:ext uri="{9D8B030D-6E8A-4147-A177-3AD203B41FA5}">
                          <a16:colId xmlns:a16="http://schemas.microsoft.com/office/drawing/2014/main" val="3690390159"/>
                        </a:ext>
                      </a:extLst>
                    </a:gridCol>
                    <a:gridCol w="1737360">
                      <a:extLst>
                        <a:ext uri="{9D8B030D-6E8A-4147-A177-3AD203B41FA5}">
                          <a16:colId xmlns:a16="http://schemas.microsoft.com/office/drawing/2014/main" val="2813558587"/>
                        </a:ext>
                      </a:extLst>
                    </a:gridCol>
                    <a:gridCol w="1737360">
                      <a:extLst>
                        <a:ext uri="{9D8B030D-6E8A-4147-A177-3AD203B41FA5}">
                          <a16:colId xmlns:a16="http://schemas.microsoft.com/office/drawing/2014/main" val="4052276799"/>
                        </a:ext>
                      </a:extLst>
                    </a:gridCol>
                    <a:gridCol w="1737360">
                      <a:extLst>
                        <a:ext uri="{9D8B030D-6E8A-4147-A177-3AD203B41FA5}">
                          <a16:colId xmlns:a16="http://schemas.microsoft.com/office/drawing/2014/main" val="2456858407"/>
                        </a:ext>
                      </a:extLst>
                    </a:gridCol>
                    <a:gridCol w="1737360">
                      <a:extLst>
                        <a:ext uri="{9D8B030D-6E8A-4147-A177-3AD203B41FA5}">
                          <a16:colId xmlns:a16="http://schemas.microsoft.com/office/drawing/2014/main" val="1542306379"/>
                        </a:ext>
                      </a:extLst>
                    </a:gridCol>
                  </a:tblGrid>
                  <a:tr h="213360">
                    <a:tc rowSpan="2">
                      <a:txBody>
                        <a:bodyPr/>
                        <a:lstStyle/>
                        <a:p>
                          <a:pPr marL="0" marR="0" algn="ctr">
                            <a:lnSpc>
                              <a:spcPct val="100000"/>
                            </a:lnSpc>
                            <a:spcBef>
                              <a:spcPts val="0"/>
                            </a:spcBef>
                            <a:spcAft>
                              <a:spcPts val="0"/>
                            </a:spcAft>
                          </a:pPr>
                          <a:r>
                            <a:rPr lang="en-US" sz="1400">
                              <a:effectLst/>
                            </a:rPr>
                            <a:t>Items</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rowSpan="2">
                      <a:txBody>
                        <a:bodyPr/>
                        <a:lstStyle/>
                        <a:p>
                          <a:pPr marL="0" marR="0" algn="ctr">
                            <a:lnSpc>
                              <a:spcPct val="100000"/>
                            </a:lnSpc>
                            <a:spcBef>
                              <a:spcPts val="0"/>
                            </a:spcBef>
                            <a:spcAft>
                              <a:spcPts val="0"/>
                            </a:spcAft>
                          </a:pPr>
                          <a:r>
                            <a:rPr lang="en-US" sz="1400" dirty="0">
                              <a:effectLst/>
                            </a:rPr>
                            <a:t>Un-compensated</a:t>
                          </a:r>
                          <a:endParaRPr lang="en-US" sz="2400" dirty="0">
                            <a:effectLst/>
                          </a:endParaRPr>
                        </a:p>
                        <a:p>
                          <a:pPr marL="0" marR="0" algn="ctr">
                            <a:lnSpc>
                              <a:spcPct val="100000"/>
                            </a:lnSpc>
                            <a:spcBef>
                              <a:spcPts val="0"/>
                            </a:spcBef>
                            <a:spcAft>
                              <a:spcPts val="0"/>
                            </a:spcAft>
                          </a:pPr>
                          <a:r>
                            <a:rPr lang="en-US" sz="1400" dirty="0">
                              <a:effectLst/>
                            </a:rPr>
                            <a:t>(Case </a:t>
                          </a:r>
                          <a:r>
                            <a:rPr lang="ar-SA" sz="1400" dirty="0">
                              <a:effectLst/>
                            </a:rPr>
                            <a:t>0</a:t>
                          </a:r>
                          <a:r>
                            <a:rPr lang="en-US" sz="1400" dirty="0">
                              <a:effectLst/>
                            </a:rPr>
                            <a:t>)</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00000"/>
                            </a:lnSpc>
                            <a:spcBef>
                              <a:spcPts val="0"/>
                            </a:spcBef>
                            <a:spcAft>
                              <a:spcPts val="0"/>
                            </a:spcAft>
                          </a:pPr>
                          <a:r>
                            <a:rPr lang="en-US" sz="1400">
                              <a:effectLst/>
                            </a:rPr>
                            <a:t>Compensated (Case 4)</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41328574"/>
                      </a:ext>
                    </a:extLst>
                  </a:tr>
                  <a:tr h="446293">
                    <a:tc vMerge="1">
                      <a:txBody>
                        <a:bodyPr/>
                        <a:lstStyle/>
                        <a:p>
                          <a:endParaRPr lang="en-US"/>
                        </a:p>
                      </a:txBody>
                      <a:tcPr/>
                    </a:tc>
                    <a:tc vMerge="1">
                      <a:txBody>
                        <a:bodyPr/>
                        <a:lstStyle/>
                        <a:p>
                          <a:endParaRPr lang="en-US"/>
                        </a:p>
                      </a:txBody>
                      <a:tcPr/>
                    </a:tc>
                    <a:tc gridSpan="3">
                      <a:txBody>
                        <a:bodyPr/>
                        <a:lstStyle/>
                        <a:p>
                          <a:pPr marL="0" marR="0" algn="ctr">
                            <a:lnSpc>
                              <a:spcPct val="100000"/>
                            </a:lnSpc>
                            <a:spcBef>
                              <a:spcPts val="0"/>
                            </a:spcBef>
                            <a:spcAft>
                              <a:spcPts val="0"/>
                            </a:spcAft>
                          </a:pPr>
                          <a:r>
                            <a:rPr lang="en-US" sz="1400" dirty="0">
                              <a:effectLst/>
                            </a:rPr>
                            <a:t>Proposed procedure</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09846681"/>
                      </a:ext>
                    </a:extLst>
                  </a:tr>
                  <a:tr h="213360">
                    <a:tc rowSpan="3">
                      <a:txBody>
                        <a:bodyPr/>
                        <a:lstStyle/>
                        <a:p>
                          <a:pPr marL="0" marR="0" algn="ctr">
                            <a:lnSpc>
                              <a:spcPct val="100000"/>
                            </a:lnSpc>
                            <a:spcBef>
                              <a:spcPts val="0"/>
                            </a:spcBef>
                            <a:spcAft>
                              <a:spcPts val="0"/>
                            </a:spcAft>
                          </a:pPr>
                          <a:r>
                            <a:rPr lang="en-US" sz="1400">
                              <a:effectLst/>
                            </a:rPr>
                            <a:t>Optimal locations and sizes of DGs (KW)</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rowSpan="3">
                      <a:txBody>
                        <a:bodyPr/>
                        <a:lstStyle/>
                        <a:p>
                          <a:pPr marL="0" marR="0" algn="ctr">
                            <a:lnSpc>
                              <a:spcPct val="100000"/>
                            </a:lnSpc>
                            <a:spcBef>
                              <a:spcPts val="0"/>
                            </a:spcBef>
                            <a:spcAft>
                              <a:spcPts val="0"/>
                            </a:spcAft>
                          </a:pPr>
                          <a:r>
                            <a:rPr lang="en-US" sz="1400" dirty="0">
                              <a:effectLst/>
                            </a:rPr>
                            <a:t>-</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2">
                      <a:txBody>
                        <a:bodyPr/>
                        <a:lstStyle/>
                        <a:p>
                          <a:pPr marL="0" marR="0" algn="ctr">
                            <a:lnSpc>
                              <a:spcPct val="100000"/>
                            </a:lnSpc>
                            <a:spcBef>
                              <a:spcPts val="0"/>
                            </a:spcBef>
                            <a:spcAft>
                              <a:spcPts val="0"/>
                            </a:spcAft>
                          </a:pPr>
                          <a:r>
                            <a:rPr lang="en-US" sz="1400" dirty="0">
                              <a:effectLst/>
                            </a:rPr>
                            <a:t>25</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a:txBody>
                        <a:bodyPr/>
                        <a:lstStyle/>
                        <a:p>
                          <a:pPr marL="0" marR="0" algn="ctr">
                            <a:lnSpc>
                              <a:spcPct val="100000"/>
                            </a:lnSpc>
                            <a:spcBef>
                              <a:spcPts val="0"/>
                            </a:spcBef>
                            <a:spcAft>
                              <a:spcPts val="0"/>
                            </a:spcAft>
                          </a:pPr>
                          <a:r>
                            <a:rPr lang="en-US" sz="1400">
                              <a:effectLst/>
                            </a:rPr>
                            <a:t>818.3</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extLst>
                      <a:ext uri="{0D108BD9-81ED-4DB2-BD59-A6C34878D82A}">
                        <a16:rowId xmlns:a16="http://schemas.microsoft.com/office/drawing/2014/main" val="3943586455"/>
                      </a:ext>
                    </a:extLst>
                  </a:tr>
                  <a:tr h="213360">
                    <a:tc vMerge="1">
                      <a:txBody>
                        <a:bodyPr/>
                        <a:lstStyle/>
                        <a:p>
                          <a:endParaRPr lang="en-US"/>
                        </a:p>
                      </a:txBody>
                      <a:tcPr/>
                    </a:tc>
                    <a:tc vMerge="1">
                      <a:txBody>
                        <a:bodyPr/>
                        <a:lstStyle/>
                        <a:p>
                          <a:endParaRPr lang="en-US"/>
                        </a:p>
                      </a:txBody>
                      <a:tcPr/>
                    </a:tc>
                    <a:tc gridSpan="2">
                      <a:txBody>
                        <a:bodyPr/>
                        <a:lstStyle/>
                        <a:p>
                          <a:pPr marL="0" marR="0" algn="ctr">
                            <a:lnSpc>
                              <a:spcPct val="100000"/>
                            </a:lnSpc>
                            <a:spcBef>
                              <a:spcPts val="0"/>
                            </a:spcBef>
                            <a:spcAft>
                              <a:spcPts val="0"/>
                            </a:spcAft>
                          </a:pPr>
                          <a:r>
                            <a:rPr lang="en-US" sz="1400" dirty="0">
                              <a:effectLst/>
                            </a:rPr>
                            <a:t>25</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a:txBody>
                        <a:bodyPr/>
                        <a:lstStyle/>
                        <a:p>
                          <a:pPr marL="0" marR="0" algn="ctr">
                            <a:lnSpc>
                              <a:spcPct val="100000"/>
                            </a:lnSpc>
                            <a:spcBef>
                              <a:spcPts val="0"/>
                            </a:spcBef>
                            <a:spcAft>
                              <a:spcPts val="0"/>
                            </a:spcAft>
                          </a:pPr>
                          <a:r>
                            <a:rPr lang="en-US" sz="1400">
                              <a:effectLst/>
                            </a:rPr>
                            <a:t>1043.9</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extLst>
                      <a:ext uri="{0D108BD9-81ED-4DB2-BD59-A6C34878D82A}">
                        <a16:rowId xmlns:a16="http://schemas.microsoft.com/office/drawing/2014/main" val="882358611"/>
                      </a:ext>
                    </a:extLst>
                  </a:tr>
                  <a:tr h="335346">
                    <a:tc vMerge="1">
                      <a:txBody>
                        <a:bodyPr/>
                        <a:lstStyle/>
                        <a:p>
                          <a:endParaRPr lang="en-US"/>
                        </a:p>
                      </a:txBody>
                      <a:tcPr/>
                    </a:tc>
                    <a:tc vMerge="1">
                      <a:txBody>
                        <a:bodyPr/>
                        <a:lstStyle/>
                        <a:p>
                          <a:endParaRPr lang="en-US"/>
                        </a:p>
                      </a:txBody>
                      <a:tcPr/>
                    </a:tc>
                    <a:tc gridSpan="2">
                      <a:txBody>
                        <a:bodyPr/>
                        <a:lstStyle/>
                        <a:p>
                          <a:pPr marL="0" marR="0" algn="ctr">
                            <a:lnSpc>
                              <a:spcPct val="100000"/>
                            </a:lnSpc>
                            <a:spcBef>
                              <a:spcPts val="0"/>
                            </a:spcBef>
                            <a:spcAft>
                              <a:spcPts val="0"/>
                            </a:spcAft>
                          </a:pPr>
                          <a:r>
                            <a:rPr lang="en-US" sz="1400" dirty="0">
                              <a:effectLst/>
                            </a:rPr>
                            <a:t>11</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a:txBody>
                        <a:bodyPr/>
                        <a:lstStyle/>
                        <a:p>
                          <a:pPr marL="0" marR="0" algn="ctr">
                            <a:lnSpc>
                              <a:spcPct val="100000"/>
                            </a:lnSpc>
                            <a:spcBef>
                              <a:spcPts val="0"/>
                            </a:spcBef>
                            <a:spcAft>
                              <a:spcPts val="0"/>
                            </a:spcAft>
                          </a:pPr>
                          <a:r>
                            <a:rPr lang="en-US" sz="1400">
                              <a:effectLst/>
                            </a:rPr>
                            <a:t>1637.8</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extLst>
                      <a:ext uri="{0D108BD9-81ED-4DB2-BD59-A6C34878D82A}">
                        <a16:rowId xmlns:a16="http://schemas.microsoft.com/office/drawing/2014/main" val="393747950"/>
                      </a:ext>
                    </a:extLst>
                  </a:tr>
                  <a:tr h="367264">
                    <a:tc>
                      <a:txBody>
                        <a:bodyPr/>
                        <a:lstStyle/>
                        <a:p>
                          <a:pPr marL="0" marR="0" algn="ctr">
                            <a:lnSpc>
                              <a:spcPct val="100000"/>
                            </a:lnSpc>
                            <a:spcBef>
                              <a:spcPts val="0"/>
                            </a:spcBef>
                            <a:spcAft>
                              <a:spcPts val="0"/>
                            </a:spcAft>
                          </a:pPr>
                          <a:r>
                            <a:rPr lang="en-US" sz="1400">
                              <a:effectLst/>
                            </a:rPr>
                            <a:t>Total DGs size</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400">
                              <a:effectLst/>
                            </a:rPr>
                            <a:t> </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00000"/>
                            </a:lnSpc>
                            <a:spcBef>
                              <a:spcPts val="0"/>
                            </a:spcBef>
                            <a:spcAft>
                              <a:spcPts val="0"/>
                            </a:spcAft>
                          </a:pPr>
                          <a:r>
                            <a:rPr lang="en-US" sz="1400" dirty="0">
                              <a:effectLst/>
                            </a:rPr>
                            <a:t>3500</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951422550"/>
                      </a:ext>
                    </a:extLst>
                  </a:tr>
                  <a:tr h="213360">
                    <a:tc rowSpan="2">
                      <a:txBody>
                        <a:bodyPr/>
                        <a:lstStyle/>
                        <a:p>
                          <a:pPr marL="0" marR="0" algn="ctr">
                            <a:lnSpc>
                              <a:spcPct val="100000"/>
                            </a:lnSpc>
                            <a:spcBef>
                              <a:spcPts val="0"/>
                            </a:spcBef>
                            <a:spcAft>
                              <a:spcPts val="0"/>
                            </a:spcAft>
                          </a:pPr>
                          <a:r>
                            <a:rPr lang="en-US" sz="1400">
                              <a:effectLst/>
                            </a:rPr>
                            <a:t>Optimal locations and sizes of capacitors (KVAR)</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rowSpan="2">
                      <a:txBody>
                        <a:bodyPr/>
                        <a:lstStyle/>
                        <a:p>
                          <a:pPr marL="0" marR="0" algn="ctr">
                            <a:lnSpc>
                              <a:spcPct val="100000"/>
                            </a:lnSpc>
                            <a:spcBef>
                              <a:spcPts val="0"/>
                            </a:spcBef>
                            <a:spcAft>
                              <a:spcPts val="0"/>
                            </a:spcAft>
                          </a:pPr>
                          <a:r>
                            <a:rPr lang="en-US" sz="1400" dirty="0">
                              <a:effectLst/>
                            </a:rPr>
                            <a:t> </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400">
                              <a:effectLst/>
                            </a:rPr>
                            <a:t>19</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2">
                      <a:txBody>
                        <a:bodyPr/>
                        <a:lstStyle/>
                        <a:p>
                          <a:pPr marL="0" marR="0" algn="ctr" rtl="0">
                            <a:lnSpc>
                              <a:spcPct val="100000"/>
                            </a:lnSpc>
                            <a:spcBef>
                              <a:spcPts val="0"/>
                            </a:spcBef>
                            <a:spcAft>
                              <a:spcPts val="0"/>
                            </a:spcAft>
                          </a:pPr>
                          <a:r>
                            <a:rPr lang="en-US" sz="1400">
                              <a:effectLst/>
                            </a:rPr>
                            <a:t>821.6635</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extLst>
                      <a:ext uri="{0D108BD9-81ED-4DB2-BD59-A6C34878D82A}">
                        <a16:rowId xmlns:a16="http://schemas.microsoft.com/office/drawing/2014/main" val="2461351631"/>
                      </a:ext>
                    </a:extLst>
                  </a:tr>
                  <a:tr h="718569">
                    <a:tc vMerge="1">
                      <a:txBody>
                        <a:bodyPr/>
                        <a:lstStyle/>
                        <a:p>
                          <a:endParaRPr lang="en-US"/>
                        </a:p>
                      </a:txBody>
                      <a:tcPr/>
                    </a:tc>
                    <a:tc vMerge="1">
                      <a:txBody>
                        <a:bodyPr/>
                        <a:lstStyle/>
                        <a:p>
                          <a:endParaRPr lang="en-US"/>
                        </a:p>
                      </a:txBody>
                      <a:tcPr/>
                    </a:tc>
                    <a:tc>
                      <a:txBody>
                        <a:bodyPr/>
                        <a:lstStyle/>
                        <a:p>
                          <a:pPr marL="0" marR="0" algn="ctr">
                            <a:lnSpc>
                              <a:spcPct val="100000"/>
                            </a:lnSpc>
                            <a:spcBef>
                              <a:spcPts val="0"/>
                            </a:spcBef>
                            <a:spcAft>
                              <a:spcPts val="0"/>
                            </a:spcAft>
                          </a:pPr>
                          <a:r>
                            <a:rPr lang="en-US" sz="1400" dirty="0">
                              <a:effectLst/>
                            </a:rPr>
                            <a:t>6</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2">
                      <a:txBody>
                        <a:bodyPr/>
                        <a:lstStyle/>
                        <a:p>
                          <a:pPr marL="0" marR="0" algn="ctr" rtl="0">
                            <a:lnSpc>
                              <a:spcPct val="100000"/>
                            </a:lnSpc>
                            <a:spcBef>
                              <a:spcPts val="0"/>
                            </a:spcBef>
                            <a:spcAft>
                              <a:spcPts val="0"/>
                            </a:spcAft>
                          </a:pPr>
                          <a:r>
                            <a:rPr lang="en-US" sz="1400" dirty="0">
                              <a:effectLst/>
                            </a:rPr>
                            <a:t>555.721</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extLst>
                      <a:ext uri="{0D108BD9-81ED-4DB2-BD59-A6C34878D82A}">
                        <a16:rowId xmlns:a16="http://schemas.microsoft.com/office/drawing/2014/main" val="3159266694"/>
                      </a:ext>
                    </a:extLst>
                  </a:tr>
                  <a:tr h="550896">
                    <a:tc>
                      <a:txBody>
                        <a:bodyPr/>
                        <a:lstStyle/>
                        <a:p>
                          <a:pPr marL="0" marR="0" algn="ctr">
                            <a:lnSpc>
                              <a:spcPct val="100000"/>
                            </a:lnSpc>
                            <a:spcBef>
                              <a:spcPts val="0"/>
                            </a:spcBef>
                            <a:spcAft>
                              <a:spcPts val="0"/>
                            </a:spcAft>
                          </a:pPr>
                          <a:r>
                            <a:rPr lang="en-US" sz="1400">
                              <a:effectLst/>
                            </a:rPr>
                            <a:t>Total capacitors size</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400">
                              <a:effectLst/>
                            </a:rPr>
                            <a:t>-</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00000"/>
                            </a:lnSpc>
                            <a:spcBef>
                              <a:spcPts val="0"/>
                            </a:spcBef>
                            <a:spcAft>
                              <a:spcPts val="0"/>
                            </a:spcAft>
                          </a:pPr>
                          <a:r>
                            <a:rPr lang="en-US" sz="1400" dirty="0">
                              <a:effectLst/>
                            </a:rPr>
                            <a:t>1377.4</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738177710"/>
                      </a:ext>
                    </a:extLst>
                  </a:tr>
                  <a:tr h="367264">
                    <a:tc>
                      <a:txBody>
                        <a:bodyPr/>
                        <a:lstStyle/>
                        <a:p>
                          <a:pPr marL="0" marR="0" algn="ctr">
                            <a:lnSpc>
                              <a:spcPct val="100000"/>
                            </a:lnSpc>
                            <a:spcBef>
                              <a:spcPts val="0"/>
                            </a:spcBef>
                            <a:spcAft>
                              <a:spcPts val="0"/>
                            </a:spcAft>
                          </a:pPr>
                          <a:r>
                            <a:rPr lang="en-US" sz="1400">
                              <a:effectLst/>
                            </a:rPr>
                            <a:t>Total losses (kW)</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400">
                              <a:effectLst/>
                            </a:rPr>
                            <a:t>221.752</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00000"/>
                            </a:lnSpc>
                            <a:spcBef>
                              <a:spcPts val="0"/>
                            </a:spcBef>
                            <a:spcAft>
                              <a:spcPts val="0"/>
                            </a:spcAft>
                          </a:pPr>
                          <a:r>
                            <a:rPr lang="en-US" sz="1400">
                              <a:effectLst/>
                            </a:rPr>
                            <a:t>38.4743</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74256463"/>
                      </a:ext>
                    </a:extLst>
                  </a:tr>
                  <a:tr h="223603">
                    <a:tc>
                      <a:txBody>
                        <a:bodyPr/>
                        <a:lstStyle/>
                        <a:p>
                          <a:pPr marL="0" marR="0" algn="ctr">
                            <a:lnSpc>
                              <a:spcPct val="100000"/>
                            </a:lnSpc>
                            <a:spcBef>
                              <a:spcPts val="0"/>
                            </a:spcBef>
                            <a:spcAft>
                              <a:spcPts val="0"/>
                            </a:spcAft>
                          </a:pPr>
                          <a:r>
                            <a:rPr lang="en-US" sz="1400" dirty="0">
                              <a:solidFill>
                                <a:schemeClr val="accent5"/>
                              </a:solidFill>
                              <a:effectLst/>
                            </a:rPr>
                            <a:t>TVD</a:t>
                          </a:r>
                          <a:endParaRPr lang="en-US" sz="24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400" dirty="0">
                              <a:solidFill>
                                <a:schemeClr val="accent5"/>
                              </a:solidFill>
                              <a:effectLst/>
                            </a:rPr>
                            <a:t>0.0483</a:t>
                          </a:r>
                          <a:endParaRPr lang="en-US" sz="24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endParaRPr lang="en-US"/>
                        </a:p>
                      </a:txBody>
                      <a:tcPr marL="57571" marR="57571" marT="0" marB="0" anchor="ctr">
                        <a:blipFill>
                          <a:blip r:embed="rId2"/>
                          <a:stretch>
                            <a:fillRect l="-66706" t="-1686111" r="-467" b="-661111"/>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97717350"/>
                      </a:ext>
                    </a:extLst>
                  </a:tr>
                  <a:tr h="426720">
                    <a:tc>
                      <a:txBody>
                        <a:bodyPr/>
                        <a:lstStyle/>
                        <a:p>
                          <a:pPr marL="0" marR="0" algn="ctr">
                            <a:lnSpc>
                              <a:spcPct val="100000"/>
                            </a:lnSpc>
                            <a:spcBef>
                              <a:spcPts val="0"/>
                            </a:spcBef>
                            <a:spcAft>
                              <a:spcPts val="0"/>
                            </a:spcAft>
                          </a:pPr>
                          <a:r>
                            <a:rPr lang="en-US" sz="1400" dirty="0">
                              <a:effectLst/>
                            </a:rPr>
                            <a:t>Minimum bus voltage(</a:t>
                          </a:r>
                          <a:r>
                            <a:rPr lang="en-US" sz="1400" dirty="0" err="1">
                              <a:effectLst/>
                            </a:rPr>
                            <a:t>p.u</a:t>
                          </a:r>
                          <a:r>
                            <a:rPr lang="en-US" sz="1400" dirty="0">
                              <a:effectLst/>
                            </a:rPr>
                            <a:t>.)</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400">
                              <a:effectLst/>
                            </a:rPr>
                            <a:t>0.9417 (#27)</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00000"/>
                            </a:lnSpc>
                            <a:spcBef>
                              <a:spcPts val="0"/>
                            </a:spcBef>
                            <a:spcAft>
                              <a:spcPts val="0"/>
                            </a:spcAft>
                          </a:pPr>
                          <a:r>
                            <a:rPr lang="en-US" sz="1400">
                              <a:effectLst/>
                            </a:rPr>
                            <a:t>0.9914 (#20)</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45661414"/>
                      </a:ext>
                    </a:extLst>
                  </a:tr>
                  <a:tr h="490652">
                    <a:tc>
                      <a:txBody>
                        <a:bodyPr/>
                        <a:lstStyle/>
                        <a:p>
                          <a:pPr marL="0" marR="0" algn="ctr">
                            <a:lnSpc>
                              <a:spcPct val="100000"/>
                            </a:lnSpc>
                            <a:spcBef>
                              <a:spcPts val="0"/>
                            </a:spcBef>
                            <a:spcAft>
                              <a:spcPts val="0"/>
                            </a:spcAft>
                          </a:pPr>
                          <a:r>
                            <a:rPr lang="en-US" sz="1400">
                              <a:effectLst/>
                            </a:rPr>
                            <a:t>Maximum bus voltage(p.u.)</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400">
                              <a:effectLst/>
                            </a:rPr>
                            <a:t>0.9941 (#2)</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00000"/>
                            </a:lnSpc>
                            <a:spcBef>
                              <a:spcPts val="0"/>
                            </a:spcBef>
                            <a:spcAft>
                              <a:spcPts val="0"/>
                            </a:spcAft>
                          </a:pPr>
                          <a:r>
                            <a:rPr lang="en-US" sz="1400" dirty="0">
                              <a:effectLst/>
                            </a:rPr>
                            <a:t>1.0002 (#11)</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92627139"/>
                      </a:ext>
                    </a:extLst>
                  </a:tr>
                  <a:tr h="426720">
                    <a:tc>
                      <a:txBody>
                        <a:bodyPr/>
                        <a:lstStyle/>
                        <a:p>
                          <a:pPr marL="0" marR="0" algn="ctr">
                            <a:lnSpc>
                              <a:spcPct val="100000"/>
                            </a:lnSpc>
                            <a:spcBef>
                              <a:spcPts val="0"/>
                            </a:spcBef>
                            <a:spcAft>
                              <a:spcPts val="0"/>
                            </a:spcAft>
                          </a:pPr>
                          <a:r>
                            <a:rPr lang="en-US" sz="1400">
                              <a:effectLst/>
                            </a:rPr>
                            <a:t>Overall power factor</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400">
                              <a:effectLst/>
                            </a:rPr>
                            <a:t>0.85</a:t>
                          </a:r>
                          <a:endParaRPr lang="en-US" sz="24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3">
                      <a:txBody>
                        <a:bodyPr/>
                        <a:lstStyle/>
                        <a:p>
                          <a:pPr marL="0" marR="0" algn="ctr">
                            <a:lnSpc>
                              <a:spcPct val="100000"/>
                            </a:lnSpc>
                            <a:spcBef>
                              <a:spcPts val="0"/>
                            </a:spcBef>
                            <a:spcAft>
                              <a:spcPts val="0"/>
                            </a:spcAft>
                          </a:pPr>
                          <a:r>
                            <a:rPr lang="en-US" sz="1400" dirty="0">
                              <a:effectLst/>
                            </a:rPr>
                            <a:t>0.6049</a:t>
                          </a:r>
                          <a:endParaRPr lang="en-US" sz="2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99139359"/>
                      </a:ext>
                    </a:extLst>
                  </a:tr>
                </a:tbl>
              </a:graphicData>
            </a:graphic>
          </p:graphicFrame>
        </mc:Fallback>
      </mc:AlternateContent>
    </p:spTree>
    <p:extLst>
      <p:ext uri="{BB962C8B-B14F-4D97-AF65-F5344CB8AC3E}">
        <p14:creationId xmlns:p14="http://schemas.microsoft.com/office/powerpoint/2010/main" val="3641387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585136" cy="1085810"/>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8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71851"/>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8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TVD minimization for IEEE-34 system (case 5)</a:t>
            </a:r>
          </a:p>
        </p:txBody>
      </p:sp>
      <p:graphicFrame>
        <p:nvGraphicFramePr>
          <p:cNvPr id="6" name="Table 5">
            <a:extLst>
              <a:ext uri="{FF2B5EF4-FFF2-40B4-BE49-F238E27FC236}">
                <a16:creationId xmlns:a16="http://schemas.microsoft.com/office/drawing/2014/main" id="{6EA1D73E-3A85-4496-5180-097DE3A23F87}"/>
              </a:ext>
            </a:extLst>
          </p:cNvPr>
          <p:cNvGraphicFramePr>
            <a:graphicFrameLocks noGrp="1"/>
          </p:cNvGraphicFramePr>
          <p:nvPr>
            <p:extLst>
              <p:ext uri="{D42A27DB-BD31-4B8C-83A1-F6EECF244321}">
                <p14:modId xmlns:p14="http://schemas.microsoft.com/office/powerpoint/2010/main" val="1912686697"/>
              </p:ext>
            </p:extLst>
          </p:nvPr>
        </p:nvGraphicFramePr>
        <p:xfrm>
          <a:off x="1668957" y="1261710"/>
          <a:ext cx="7955280" cy="4922074"/>
        </p:xfrm>
        <a:graphic>
          <a:graphicData uri="http://schemas.openxmlformats.org/drawingml/2006/table">
            <a:tbl>
              <a:tblPr firstRow="1" firstCol="1" bandRow="1">
                <a:tableStyleId>{5C22544A-7EE6-4342-B048-85BDC9FD1C3A}</a:tableStyleId>
              </a:tblPr>
              <a:tblGrid>
                <a:gridCol w="2651760">
                  <a:extLst>
                    <a:ext uri="{9D8B030D-6E8A-4147-A177-3AD203B41FA5}">
                      <a16:colId xmlns:a16="http://schemas.microsoft.com/office/drawing/2014/main" val="1845760947"/>
                    </a:ext>
                  </a:extLst>
                </a:gridCol>
                <a:gridCol w="2651760">
                  <a:extLst>
                    <a:ext uri="{9D8B030D-6E8A-4147-A177-3AD203B41FA5}">
                      <a16:colId xmlns:a16="http://schemas.microsoft.com/office/drawing/2014/main" val="183160677"/>
                    </a:ext>
                  </a:extLst>
                </a:gridCol>
                <a:gridCol w="2651760">
                  <a:extLst>
                    <a:ext uri="{9D8B030D-6E8A-4147-A177-3AD203B41FA5}">
                      <a16:colId xmlns:a16="http://schemas.microsoft.com/office/drawing/2014/main" val="1924858845"/>
                    </a:ext>
                  </a:extLst>
                </a:gridCol>
              </a:tblGrid>
              <a:tr h="150835">
                <a:tc rowSpan="2">
                  <a:txBody>
                    <a:bodyPr/>
                    <a:lstStyle/>
                    <a:p>
                      <a:pPr marL="0" marR="0" algn="ctr">
                        <a:lnSpc>
                          <a:spcPct val="100000"/>
                        </a:lnSpc>
                        <a:spcBef>
                          <a:spcPts val="0"/>
                        </a:spcBef>
                        <a:spcAft>
                          <a:spcPts val="800"/>
                        </a:spcAft>
                      </a:pPr>
                      <a:r>
                        <a:rPr lang="en-US" sz="1600" dirty="0">
                          <a:effectLst/>
                        </a:rPr>
                        <a:t>Items</a:t>
                      </a:r>
                      <a:endParaRPr lang="en-US" sz="1600" dirty="0">
                        <a:effectLst/>
                        <a:latin typeface="Times New Roman" panose="02020603050405020304" pitchFamily="18" charset="0"/>
                        <a:cs typeface="Arial" panose="020B0604020202020204" pitchFamily="34" charset="0"/>
                      </a:endParaRPr>
                    </a:p>
                  </a:txBody>
                  <a:tcPr marL="0" marR="0" marT="0" marB="0" anchor="ctr"/>
                </a:tc>
                <a:tc rowSpan="2">
                  <a:txBody>
                    <a:bodyPr/>
                    <a:lstStyle/>
                    <a:p>
                      <a:pPr algn="ctr"/>
                      <a:r>
                        <a:rPr lang="en-US" sz="1600" dirty="0">
                          <a:effectLst/>
                        </a:rPr>
                        <a:t>Base case</a:t>
                      </a:r>
                      <a:endParaRPr lang="en-US" sz="2800" dirty="0"/>
                    </a:p>
                  </a:txBody>
                  <a:tcPr marL="11205" marR="11205" marT="0" marB="0" anchor="ctr"/>
                </a:tc>
                <a:tc>
                  <a:txBody>
                    <a:bodyPr/>
                    <a:lstStyle/>
                    <a:p>
                      <a:pPr marL="0" marR="0" algn="ctr">
                        <a:lnSpc>
                          <a:spcPct val="100000"/>
                        </a:lnSpc>
                        <a:spcBef>
                          <a:spcPts val="0"/>
                        </a:spcBef>
                        <a:spcAft>
                          <a:spcPts val="0"/>
                        </a:spcAft>
                      </a:pPr>
                      <a:r>
                        <a:rPr lang="en-US" sz="1600" dirty="0">
                          <a:effectLst/>
                        </a:rPr>
                        <a:t>Case 5</a:t>
                      </a:r>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extLst>
                  <a:ext uri="{0D108BD9-81ED-4DB2-BD59-A6C34878D82A}">
                    <a16:rowId xmlns:a16="http://schemas.microsoft.com/office/drawing/2014/main" val="4177949887"/>
                  </a:ext>
                </a:extLst>
              </a:tr>
              <a:tr h="161653">
                <a:tc vMerge="1">
                  <a:txBody>
                    <a:bodyPr/>
                    <a:lstStyle/>
                    <a:p>
                      <a:pPr marL="0" marR="0" algn="ctr">
                        <a:lnSpc>
                          <a:spcPct val="100000"/>
                        </a:lnSpc>
                        <a:spcBef>
                          <a:spcPts val="0"/>
                        </a:spcBef>
                        <a:spcAft>
                          <a:spcPts val="800"/>
                        </a:spcAft>
                      </a:pPr>
                      <a:r>
                        <a:rPr lang="en-US" sz="1100" dirty="0">
                          <a:effectLst/>
                        </a:rPr>
                        <a:t> </a:t>
                      </a:r>
                      <a:endParaRPr lang="en-US" sz="11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0" marR="0" marT="0" marB="0" anchor="ctr"/>
                </a:tc>
                <a:tc vMerge="1">
                  <a:txBody>
                    <a:bodyPr/>
                    <a:lstStyle/>
                    <a:p>
                      <a:endParaRPr lang="en-US"/>
                    </a:p>
                  </a:txBody>
                  <a:tcPr/>
                </a:tc>
                <a:tc>
                  <a:txBody>
                    <a:bodyPr/>
                    <a:lstStyle/>
                    <a:p>
                      <a:pPr marL="0" marR="0" algn="ctr">
                        <a:lnSpc>
                          <a:spcPct val="100000"/>
                        </a:lnSpc>
                        <a:spcBef>
                          <a:spcPts val="0"/>
                        </a:spcBef>
                        <a:spcAft>
                          <a:spcPts val="0"/>
                        </a:spcAft>
                      </a:pPr>
                      <a:r>
                        <a:rPr lang="en-US" sz="1600" dirty="0">
                          <a:effectLst/>
                        </a:rPr>
                        <a:t>Proposed method</a:t>
                      </a:r>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extLst>
                  <a:ext uri="{0D108BD9-81ED-4DB2-BD59-A6C34878D82A}">
                    <a16:rowId xmlns:a16="http://schemas.microsoft.com/office/drawing/2014/main" val="1673194370"/>
                  </a:ext>
                </a:extLst>
              </a:tr>
              <a:tr h="788824">
                <a:tc>
                  <a:txBody>
                    <a:bodyPr/>
                    <a:lstStyle/>
                    <a:p>
                      <a:pPr marL="0" marR="0" algn="ctr">
                        <a:lnSpc>
                          <a:spcPct val="100000"/>
                        </a:lnSpc>
                        <a:spcBef>
                          <a:spcPts val="0"/>
                        </a:spcBef>
                        <a:spcAft>
                          <a:spcPts val="0"/>
                        </a:spcAft>
                      </a:pPr>
                      <a:r>
                        <a:rPr lang="en-US" sz="1600" dirty="0">
                          <a:effectLst/>
                        </a:rPr>
                        <a:t>DG size (kW, </a:t>
                      </a:r>
                      <a:r>
                        <a:rPr lang="en-US" sz="1600" dirty="0" err="1">
                          <a:effectLst/>
                        </a:rPr>
                        <a:t>kVAR</a:t>
                      </a:r>
                      <a:r>
                        <a:rPr lang="en-US" sz="1600" dirty="0">
                          <a:effectLst/>
                        </a:rPr>
                        <a:t>) and location</a:t>
                      </a:r>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tc>
                  <a:txBody>
                    <a:bodyPr/>
                    <a:lstStyle/>
                    <a:p>
                      <a:pPr algn="ctr"/>
                      <a:r>
                        <a:rPr lang="en-US" sz="1600" dirty="0">
                          <a:effectLst/>
                        </a:rPr>
                        <a:t>-</a:t>
                      </a:r>
                      <a:endParaRPr lang="en-US" sz="2800" dirty="0"/>
                    </a:p>
                  </a:txBody>
                  <a:tcPr marL="11205" marR="11205" marT="0" marB="0" anchor="ctr"/>
                </a:tc>
                <a:tc>
                  <a:txBody>
                    <a:bodyPr/>
                    <a:lstStyle/>
                    <a:p>
                      <a:pPr marL="0" marR="0" algn="ctr">
                        <a:lnSpc>
                          <a:spcPct val="100000"/>
                        </a:lnSpc>
                        <a:spcBef>
                          <a:spcPts val="0"/>
                        </a:spcBef>
                        <a:spcAft>
                          <a:spcPts val="0"/>
                        </a:spcAft>
                      </a:pPr>
                      <a:r>
                        <a:rPr lang="en-US" sz="1600" dirty="0">
                          <a:effectLst/>
                        </a:rPr>
                        <a:t>1166.4, 564.8893 (#10),</a:t>
                      </a:r>
                    </a:p>
                    <a:p>
                      <a:pPr marL="0" marR="0" algn="ctr">
                        <a:lnSpc>
                          <a:spcPct val="100000"/>
                        </a:lnSpc>
                        <a:spcBef>
                          <a:spcPts val="0"/>
                        </a:spcBef>
                        <a:spcAft>
                          <a:spcPts val="0"/>
                        </a:spcAft>
                      </a:pPr>
                      <a:r>
                        <a:rPr lang="en-US" sz="1600" dirty="0">
                          <a:effectLst/>
                        </a:rPr>
                        <a:t>993.1, 480.9892(#20),</a:t>
                      </a:r>
                    </a:p>
                    <a:p>
                      <a:pPr marL="0" marR="0" algn="ctr">
                        <a:lnSpc>
                          <a:spcPct val="100000"/>
                        </a:lnSpc>
                        <a:spcBef>
                          <a:spcPts val="0"/>
                        </a:spcBef>
                        <a:spcAft>
                          <a:spcPts val="0"/>
                        </a:spcAft>
                      </a:pPr>
                      <a:r>
                        <a:rPr lang="en-US" sz="1600" dirty="0">
                          <a:effectLst/>
                        </a:rPr>
                        <a:t>1340.5, 649.2350 (#25)</a:t>
                      </a:r>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extLst>
                  <a:ext uri="{0D108BD9-81ED-4DB2-BD59-A6C34878D82A}">
                    <a16:rowId xmlns:a16="http://schemas.microsoft.com/office/drawing/2014/main" val="3642270725"/>
                  </a:ext>
                </a:extLst>
              </a:tr>
              <a:tr h="788824">
                <a:tc>
                  <a:txBody>
                    <a:bodyPr/>
                    <a:lstStyle/>
                    <a:p>
                      <a:pPr marL="0" marR="0" algn="ctr">
                        <a:lnSpc>
                          <a:spcPct val="100000"/>
                        </a:lnSpc>
                        <a:spcBef>
                          <a:spcPts val="0"/>
                        </a:spcBef>
                        <a:spcAft>
                          <a:spcPts val="0"/>
                        </a:spcAft>
                      </a:pPr>
                      <a:r>
                        <a:rPr lang="en-US" sz="1600" dirty="0">
                          <a:effectLst/>
                        </a:rPr>
                        <a:t>Capacitor size (</a:t>
                      </a:r>
                      <a:r>
                        <a:rPr lang="en-US" sz="1600" dirty="0" err="1">
                          <a:effectLst/>
                        </a:rPr>
                        <a:t>kVAR</a:t>
                      </a:r>
                      <a:r>
                        <a:rPr lang="en-US" sz="1600" dirty="0">
                          <a:effectLst/>
                        </a:rPr>
                        <a:t>) and location</a:t>
                      </a:r>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tc>
                  <a:txBody>
                    <a:bodyPr/>
                    <a:lstStyle/>
                    <a:p>
                      <a:pPr algn="ctr"/>
                      <a:r>
                        <a:rPr lang="en-US" sz="1600">
                          <a:effectLst/>
                        </a:rPr>
                        <a:t>-</a:t>
                      </a:r>
                      <a:endParaRPr lang="en-US" sz="2800"/>
                    </a:p>
                  </a:txBody>
                  <a:tcPr marL="11205" marR="11205" marT="0" marB="0" anchor="ctr"/>
                </a:tc>
                <a:tc>
                  <a:txBody>
                    <a:bodyPr/>
                    <a:lstStyle/>
                    <a:p>
                      <a:pPr marL="0" marR="0" algn="ctr">
                        <a:lnSpc>
                          <a:spcPct val="100000"/>
                        </a:lnSpc>
                        <a:spcBef>
                          <a:spcPts val="0"/>
                        </a:spcBef>
                        <a:spcAft>
                          <a:spcPts val="0"/>
                        </a:spcAft>
                      </a:pPr>
                      <a:r>
                        <a:rPr lang="en-US" sz="1600" dirty="0">
                          <a:effectLst/>
                        </a:rPr>
                        <a:t>1059.4 (#17)</a:t>
                      </a:r>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extLst>
                  <a:ext uri="{0D108BD9-81ED-4DB2-BD59-A6C34878D82A}">
                    <a16:rowId xmlns:a16="http://schemas.microsoft.com/office/drawing/2014/main" val="74032306"/>
                  </a:ext>
                </a:extLst>
              </a:tr>
              <a:tr h="465519">
                <a:tc>
                  <a:txBody>
                    <a:bodyPr/>
                    <a:lstStyle/>
                    <a:p>
                      <a:pPr marL="0" marR="0" algn="ctr">
                        <a:lnSpc>
                          <a:spcPct val="100000"/>
                        </a:lnSpc>
                        <a:spcBef>
                          <a:spcPts val="0"/>
                        </a:spcBef>
                        <a:spcAft>
                          <a:spcPts val="0"/>
                        </a:spcAft>
                      </a:pPr>
                      <a:r>
                        <a:rPr lang="en-US" sz="1600">
                          <a:effectLst/>
                        </a:rPr>
                        <a:t>Total size of DGs (kW)</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tc>
                  <a:txBody>
                    <a:bodyPr/>
                    <a:lstStyle/>
                    <a:p>
                      <a:pPr algn="ctr"/>
                      <a:r>
                        <a:rPr lang="en-US" sz="1600">
                          <a:effectLst/>
                        </a:rPr>
                        <a:t>-</a:t>
                      </a:r>
                      <a:endParaRPr lang="en-US" sz="2800"/>
                    </a:p>
                  </a:txBody>
                  <a:tcPr marL="11205" marR="11205" marT="0" marB="0" anchor="ctr"/>
                </a:tc>
                <a:tc>
                  <a:txBody>
                    <a:bodyPr/>
                    <a:lstStyle/>
                    <a:p>
                      <a:pPr marL="0" marR="0" algn="ctr">
                        <a:lnSpc>
                          <a:spcPct val="100000"/>
                        </a:lnSpc>
                        <a:spcBef>
                          <a:spcPts val="0"/>
                        </a:spcBef>
                        <a:spcAft>
                          <a:spcPts val="0"/>
                        </a:spcAft>
                      </a:pPr>
                      <a:r>
                        <a:rPr lang="en-US" sz="1600" dirty="0">
                          <a:effectLst/>
                        </a:rPr>
                        <a:t>3500</a:t>
                      </a:r>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extLst>
                  <a:ext uri="{0D108BD9-81ED-4DB2-BD59-A6C34878D82A}">
                    <a16:rowId xmlns:a16="http://schemas.microsoft.com/office/drawing/2014/main" val="2149371992"/>
                  </a:ext>
                </a:extLst>
              </a:tr>
              <a:tr h="627172">
                <a:tc>
                  <a:txBody>
                    <a:bodyPr/>
                    <a:lstStyle/>
                    <a:p>
                      <a:pPr marL="0" marR="0" algn="ctr">
                        <a:lnSpc>
                          <a:spcPct val="100000"/>
                        </a:lnSpc>
                        <a:spcBef>
                          <a:spcPts val="0"/>
                        </a:spcBef>
                        <a:spcAft>
                          <a:spcPts val="0"/>
                        </a:spcAft>
                      </a:pPr>
                      <a:r>
                        <a:rPr lang="en-US" sz="1600">
                          <a:effectLst/>
                        </a:rPr>
                        <a:t>Total size of capacitors (kVAR)</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tc>
                  <a:txBody>
                    <a:bodyPr/>
                    <a:lstStyle/>
                    <a:p>
                      <a:pPr algn="ctr"/>
                      <a:r>
                        <a:rPr lang="en-US" sz="1600" dirty="0">
                          <a:effectLst/>
                        </a:rPr>
                        <a:t>-</a:t>
                      </a:r>
                      <a:endParaRPr lang="en-US" sz="2800" dirty="0"/>
                    </a:p>
                  </a:txBody>
                  <a:tcPr marL="11205" marR="11205" marT="0" marB="0" anchor="ctr"/>
                </a:tc>
                <a:tc>
                  <a:txBody>
                    <a:bodyPr/>
                    <a:lstStyle/>
                    <a:p>
                      <a:pPr marL="0" marR="0" algn="ctr">
                        <a:lnSpc>
                          <a:spcPct val="100000"/>
                        </a:lnSpc>
                        <a:spcBef>
                          <a:spcPts val="0"/>
                        </a:spcBef>
                        <a:spcAft>
                          <a:spcPts val="0"/>
                        </a:spcAft>
                      </a:pPr>
                      <a:r>
                        <a:rPr lang="en-US" sz="1600" dirty="0">
                          <a:effectLst/>
                        </a:rPr>
                        <a:t>1059.4</a:t>
                      </a:r>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extLst>
                  <a:ext uri="{0D108BD9-81ED-4DB2-BD59-A6C34878D82A}">
                    <a16:rowId xmlns:a16="http://schemas.microsoft.com/office/drawing/2014/main" val="523057433"/>
                  </a:ext>
                </a:extLst>
              </a:tr>
              <a:tr h="465519">
                <a:tc>
                  <a:txBody>
                    <a:bodyPr/>
                    <a:lstStyle/>
                    <a:p>
                      <a:pPr marL="0" marR="0" algn="ctr">
                        <a:lnSpc>
                          <a:spcPct val="100000"/>
                        </a:lnSpc>
                        <a:spcBef>
                          <a:spcPts val="0"/>
                        </a:spcBef>
                        <a:spcAft>
                          <a:spcPts val="0"/>
                        </a:spcAft>
                      </a:pPr>
                      <a:r>
                        <a:rPr lang="en-US" sz="1600" dirty="0">
                          <a:effectLst/>
                        </a:rPr>
                        <a:t>f1 [Loss (kW)]</a:t>
                      </a:r>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tc>
                  <a:txBody>
                    <a:bodyPr/>
                    <a:lstStyle/>
                    <a:p>
                      <a:pPr marL="0" marR="0" algn="ctr">
                        <a:lnSpc>
                          <a:spcPct val="100000"/>
                        </a:lnSpc>
                        <a:spcBef>
                          <a:spcPts val="0"/>
                        </a:spcBef>
                        <a:spcAft>
                          <a:spcPts val="0"/>
                        </a:spcAft>
                      </a:pPr>
                      <a:r>
                        <a:rPr lang="en-US" sz="1600" dirty="0">
                          <a:effectLst/>
                        </a:rPr>
                        <a:t>221.752</a:t>
                      </a:r>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tc>
                  <a:txBody>
                    <a:bodyPr/>
                    <a:lstStyle/>
                    <a:p>
                      <a:pPr marL="0" marR="0" algn="ctr">
                        <a:lnSpc>
                          <a:spcPct val="100000"/>
                        </a:lnSpc>
                        <a:spcBef>
                          <a:spcPts val="0"/>
                        </a:spcBef>
                        <a:spcAft>
                          <a:spcPts val="0"/>
                        </a:spcAft>
                      </a:pPr>
                      <a:r>
                        <a:rPr lang="en-US" sz="1600" dirty="0">
                          <a:effectLst/>
                        </a:rPr>
                        <a:t>9.2909</a:t>
                      </a:r>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extLst>
                  <a:ext uri="{0D108BD9-81ED-4DB2-BD59-A6C34878D82A}">
                    <a16:rowId xmlns:a16="http://schemas.microsoft.com/office/drawing/2014/main" val="2562346011"/>
                  </a:ext>
                </a:extLst>
              </a:tr>
              <a:tr h="150835">
                <a:tc>
                  <a:txBody>
                    <a:bodyPr/>
                    <a:lstStyle/>
                    <a:p>
                      <a:pPr marL="0" marR="0" algn="ctr">
                        <a:lnSpc>
                          <a:spcPct val="100000"/>
                        </a:lnSpc>
                        <a:spcBef>
                          <a:spcPts val="0"/>
                        </a:spcBef>
                        <a:spcAft>
                          <a:spcPts val="0"/>
                        </a:spcAft>
                      </a:pPr>
                      <a:r>
                        <a:rPr lang="en-US" sz="1600" dirty="0">
                          <a:solidFill>
                            <a:schemeClr val="accent5"/>
                          </a:solidFill>
                          <a:effectLst/>
                        </a:rPr>
                        <a:t>TVD</a:t>
                      </a:r>
                      <a:endParaRPr lang="en-US" sz="16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tc>
                  <a:txBody>
                    <a:bodyPr/>
                    <a:lstStyle/>
                    <a:p>
                      <a:pPr marL="0" marR="0" algn="ctr">
                        <a:lnSpc>
                          <a:spcPct val="100000"/>
                        </a:lnSpc>
                        <a:spcBef>
                          <a:spcPts val="0"/>
                        </a:spcBef>
                        <a:spcAft>
                          <a:spcPts val="0"/>
                        </a:spcAft>
                      </a:pPr>
                      <a:r>
                        <a:rPr lang="en-US" sz="1600" dirty="0">
                          <a:solidFill>
                            <a:schemeClr val="accent5"/>
                          </a:solidFill>
                          <a:effectLst/>
                        </a:rPr>
                        <a:t>0.0483</a:t>
                      </a:r>
                      <a:endParaRPr lang="en-US" sz="16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tc>
                  <a:txBody>
                    <a:bodyPr/>
                    <a:lstStyle/>
                    <a:p>
                      <a:pPr marL="0" marR="0" algn="ctr">
                        <a:lnSpc>
                          <a:spcPct val="100000"/>
                        </a:lnSpc>
                        <a:spcBef>
                          <a:spcPts val="0"/>
                        </a:spcBef>
                        <a:spcAft>
                          <a:spcPts val="0"/>
                        </a:spcAft>
                      </a:pPr>
                      <a:r>
                        <a:rPr lang="en-US" sz="1600" dirty="0">
                          <a:solidFill>
                            <a:schemeClr val="accent5"/>
                          </a:solidFill>
                          <a:effectLst/>
                        </a:rPr>
                        <a:t>2.3238e-04</a:t>
                      </a:r>
                      <a:endParaRPr lang="en-US" sz="16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extLst>
                  <a:ext uri="{0D108BD9-81ED-4DB2-BD59-A6C34878D82A}">
                    <a16:rowId xmlns:a16="http://schemas.microsoft.com/office/drawing/2014/main" val="928329870"/>
                  </a:ext>
                </a:extLst>
              </a:tr>
              <a:tr h="641326">
                <a:tc>
                  <a:txBody>
                    <a:bodyPr/>
                    <a:lstStyle/>
                    <a:p>
                      <a:pPr marL="0" marR="0" algn="ctr">
                        <a:lnSpc>
                          <a:spcPct val="100000"/>
                        </a:lnSpc>
                        <a:spcBef>
                          <a:spcPts val="0"/>
                        </a:spcBef>
                        <a:spcAft>
                          <a:spcPts val="0"/>
                        </a:spcAft>
                      </a:pPr>
                      <a:r>
                        <a:rPr lang="en-US" sz="1600">
                          <a:effectLst/>
                        </a:rPr>
                        <a:t>Min. voltage (p.u.)</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tc>
                  <a:txBody>
                    <a:bodyPr/>
                    <a:lstStyle/>
                    <a:p>
                      <a:pPr marL="0" marR="0" algn="ctr">
                        <a:lnSpc>
                          <a:spcPct val="100000"/>
                        </a:lnSpc>
                        <a:spcBef>
                          <a:spcPts val="0"/>
                        </a:spcBef>
                        <a:spcAft>
                          <a:spcPts val="0"/>
                        </a:spcAft>
                      </a:pPr>
                      <a:r>
                        <a:rPr lang="en-US" sz="1600">
                          <a:effectLst/>
                        </a:rPr>
                        <a:t>0.9417 (#27)</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tc>
                  <a:txBody>
                    <a:bodyPr/>
                    <a:lstStyle/>
                    <a:p>
                      <a:pPr marL="0" marR="0" algn="ctr">
                        <a:lnSpc>
                          <a:spcPct val="100000"/>
                        </a:lnSpc>
                        <a:spcBef>
                          <a:spcPts val="0"/>
                        </a:spcBef>
                        <a:spcAft>
                          <a:spcPts val="0"/>
                        </a:spcAft>
                      </a:pPr>
                      <a:r>
                        <a:rPr lang="en-US" sz="1600">
                          <a:effectLst/>
                        </a:rPr>
                        <a:t>0.9955(#30)</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extLst>
                  <a:ext uri="{0D108BD9-81ED-4DB2-BD59-A6C34878D82A}">
                    <a16:rowId xmlns:a16="http://schemas.microsoft.com/office/drawing/2014/main" val="4267208555"/>
                  </a:ext>
                </a:extLst>
              </a:tr>
              <a:tr h="413370">
                <a:tc>
                  <a:txBody>
                    <a:bodyPr/>
                    <a:lstStyle/>
                    <a:p>
                      <a:pPr marL="0" marR="0" algn="ctr">
                        <a:lnSpc>
                          <a:spcPct val="100000"/>
                        </a:lnSpc>
                        <a:spcBef>
                          <a:spcPts val="0"/>
                        </a:spcBef>
                        <a:spcAft>
                          <a:spcPts val="0"/>
                        </a:spcAft>
                      </a:pPr>
                      <a:r>
                        <a:rPr lang="en-US" sz="1600">
                          <a:effectLst/>
                        </a:rPr>
                        <a:t>Overall p.f.</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tc>
                  <a:txBody>
                    <a:bodyPr/>
                    <a:lstStyle/>
                    <a:p>
                      <a:pPr marL="0" marR="0" algn="ctr">
                        <a:lnSpc>
                          <a:spcPct val="100000"/>
                        </a:lnSpc>
                        <a:spcBef>
                          <a:spcPts val="0"/>
                        </a:spcBef>
                        <a:spcAft>
                          <a:spcPts val="0"/>
                        </a:spcAft>
                      </a:pPr>
                      <a:r>
                        <a:rPr lang="en-US" sz="1600">
                          <a:effectLst/>
                        </a:rPr>
                        <a:t>0.85</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tc>
                  <a:txBody>
                    <a:bodyPr/>
                    <a:lstStyle/>
                    <a:p>
                      <a:pPr marL="0" marR="0" algn="ctr">
                        <a:lnSpc>
                          <a:spcPct val="100000"/>
                        </a:lnSpc>
                        <a:spcBef>
                          <a:spcPts val="0"/>
                        </a:spcBef>
                        <a:spcAft>
                          <a:spcPts val="0"/>
                        </a:spcAft>
                      </a:pPr>
                      <a:r>
                        <a:rPr lang="en-US" sz="1600" dirty="0">
                          <a:effectLst/>
                        </a:rPr>
                        <a:t>0.9946</a:t>
                      </a:r>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11205" marR="11205" marT="0" marB="0" anchor="ctr"/>
                </a:tc>
                <a:extLst>
                  <a:ext uri="{0D108BD9-81ED-4DB2-BD59-A6C34878D82A}">
                    <a16:rowId xmlns:a16="http://schemas.microsoft.com/office/drawing/2014/main" val="245970305"/>
                  </a:ext>
                </a:extLst>
              </a:tr>
            </a:tbl>
          </a:graphicData>
        </a:graphic>
      </p:graphicFrame>
    </p:spTree>
    <p:extLst>
      <p:ext uri="{BB962C8B-B14F-4D97-AF65-F5344CB8AC3E}">
        <p14:creationId xmlns:p14="http://schemas.microsoft.com/office/powerpoint/2010/main" val="1038395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585136" cy="1085810"/>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8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71851"/>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8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TVD minimization for IEEE-34 system (voltage profile)</a:t>
            </a:r>
          </a:p>
        </p:txBody>
      </p:sp>
      <p:pic>
        <p:nvPicPr>
          <p:cNvPr id="7" name="Picture 6">
            <a:extLst>
              <a:ext uri="{FF2B5EF4-FFF2-40B4-BE49-F238E27FC236}">
                <a16:creationId xmlns:a16="http://schemas.microsoft.com/office/drawing/2014/main" id="{B1907FC0-9A37-866B-92CE-BA0C1D786FF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25019" y="1138491"/>
            <a:ext cx="6258033" cy="5334498"/>
          </a:xfrm>
          <a:prstGeom prst="rect">
            <a:avLst/>
          </a:prstGeom>
          <a:noFill/>
          <a:ln>
            <a:noFill/>
          </a:ln>
        </p:spPr>
      </p:pic>
    </p:spTree>
    <p:extLst>
      <p:ext uri="{BB962C8B-B14F-4D97-AF65-F5344CB8AC3E}">
        <p14:creationId xmlns:p14="http://schemas.microsoft.com/office/powerpoint/2010/main" val="3462008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44B2274-0BA5-42C4-A611-0C2B7BC886B4}"/>
              </a:ext>
            </a:extLst>
          </p:cNvPr>
          <p:cNvSpPr txBox="1">
            <a:spLocks/>
          </p:cNvSpPr>
          <p:nvPr/>
        </p:nvSpPr>
        <p:spPr>
          <a:xfrm>
            <a:off x="4023359" y="0"/>
            <a:ext cx="3967090" cy="929640"/>
          </a:xfrm>
          <a:prstGeom prst="rect">
            <a:avLst/>
          </a:prstGeom>
        </p:spPr>
        <p:txBody>
          <a:bodyPr vert="horz" lIns="91440" tIns="45720" rIns="91440" bIns="45720" rtlCol="0" anchor="t">
            <a:normAutofit fontScale="62500" lnSpcReduction="20000"/>
          </a:bodyPr>
          <a:lstStyle>
            <a:lvl1pPr marL="0" indent="0" algn="l" defTabSz="457200" rtl="1"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endParaRPr lang="en-US" kern="10" dirty="0">
              <a:ln w="19050">
                <a:solidFill>
                  <a:srgbClr val="99CCFF"/>
                </a:solidFill>
                <a:round/>
                <a:headEnd/>
                <a:tailEnd/>
              </a:ln>
              <a:solidFill>
                <a:srgbClr val="0066CC"/>
              </a:solidFill>
              <a:effectLst>
                <a:outerShdw dist="35921" dir="2700000" algn="ctr" rotWithShape="0">
                  <a:srgbClr val="990000"/>
                </a:outerShdw>
              </a:effectLst>
              <a:latin typeface="Impact" panose="020B0806030902050204" pitchFamily="34" charset="0"/>
            </a:endParaRPr>
          </a:p>
          <a:p>
            <a:pPr algn="ctr">
              <a:lnSpc>
                <a:spcPct val="120000"/>
              </a:lnSpc>
              <a:spcBef>
                <a:spcPts val="0"/>
              </a:spcBef>
            </a:pPr>
            <a:r>
              <a:rPr lang="en-US" sz="6000" kern="10" dirty="0">
                <a:ln w="19050">
                  <a:solidFill>
                    <a:srgbClr val="99CCFF"/>
                  </a:solidFill>
                  <a:round/>
                  <a:headEnd/>
                  <a:tailEnd/>
                </a:ln>
                <a:solidFill>
                  <a:srgbClr val="0066CC"/>
                </a:solidFill>
                <a:effectLst>
                  <a:outerShdw dist="35921" dir="2700000" algn="ctr" rotWithShape="0">
                    <a:srgbClr val="990000"/>
                  </a:outerShdw>
                </a:effectLst>
                <a:latin typeface="Impact" panose="020B0806030902050204" pitchFamily="34" charset="0"/>
              </a:rPr>
              <a:t>  </a:t>
            </a:r>
            <a:r>
              <a:rPr lang="en-US"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INTRODUCTION</a:t>
            </a:r>
            <a:endParaRPr lang="ar-EG" sz="6600" dirty="0">
              <a:solidFill>
                <a:schemeClr val="tx1">
                  <a:lumMod val="85000"/>
                </a:schemeClr>
              </a:solidFill>
            </a:endParaRPr>
          </a:p>
        </p:txBody>
      </p:sp>
      <p:sp>
        <p:nvSpPr>
          <p:cNvPr id="5" name="Rectangle 4">
            <a:extLst>
              <a:ext uri="{FF2B5EF4-FFF2-40B4-BE49-F238E27FC236}">
                <a16:creationId xmlns:a16="http://schemas.microsoft.com/office/drawing/2014/main" id="{6AB87484-1629-4AD5-B887-43DD572E5331}"/>
              </a:ext>
            </a:extLst>
          </p:cNvPr>
          <p:cNvSpPr/>
          <p:nvPr/>
        </p:nvSpPr>
        <p:spPr>
          <a:xfrm>
            <a:off x="0" y="942536"/>
            <a:ext cx="12192000" cy="5324535"/>
          </a:xfrm>
          <a:prstGeom prst="rect">
            <a:avLst/>
          </a:prstGeom>
        </p:spPr>
        <p:txBody>
          <a:bodyPr wrap="square">
            <a:spAutoFit/>
          </a:bodyPr>
          <a:lstStyle/>
          <a:p>
            <a:pPr marL="285750" indent="-285750" algn="just">
              <a:buFont typeface="Wingdings" panose="05000000000000000000" pitchFamily="2" charset="2"/>
              <a:buChar char="v"/>
            </a:pPr>
            <a:r>
              <a:rPr lang="en-US" sz="2600" b="1" u="sng" dirty="0">
                <a:solidFill>
                  <a:srgbClr val="00B050"/>
                </a:solidFill>
                <a:latin typeface="Calibri" panose="020F0502020204030204" pitchFamily="34" charset="0"/>
                <a:cs typeface="Calibri" panose="020F0502020204030204" pitchFamily="34" charset="0"/>
              </a:rPr>
              <a:t> The optimization </a:t>
            </a:r>
            <a:r>
              <a:rPr lang="en-US" sz="2600" b="1" dirty="0">
                <a:latin typeface="Calibri" panose="020F0502020204030204" pitchFamily="34" charset="0"/>
                <a:ea typeface="Times New Roman" panose="02020603050405020304" pitchFamily="18" charset="0"/>
                <a:cs typeface="Calibri" panose="020F0502020204030204" pitchFamily="34" charset="0"/>
              </a:rPr>
              <a:t>can be defined as a part of the applied or numerical mathematics or a method for system design by computer in accordance with either one stress theoretical aspect (existence of the optimum solution conditions) or the practical aspect (procedures for obtaining the optimum solution).</a:t>
            </a:r>
          </a:p>
          <a:p>
            <a:pPr algn="just"/>
            <a:r>
              <a:rPr lang="en-US" sz="2600" b="1" dirty="0">
                <a:latin typeface="Calibri" panose="020F0502020204030204" pitchFamily="34" charset="0"/>
                <a:ea typeface="Times New Roman" panose="02020603050405020304" pitchFamily="18" charset="0"/>
                <a:cs typeface="Calibri" panose="020F0502020204030204" pitchFamily="34" charset="0"/>
              </a:rPr>
              <a:t> </a:t>
            </a:r>
          </a:p>
          <a:p>
            <a:pPr marL="285750" indent="-285750" algn="just">
              <a:buFont typeface="Wingdings" panose="05000000000000000000" pitchFamily="2" charset="2"/>
              <a:buChar char="v"/>
            </a:pPr>
            <a:r>
              <a:rPr lang="en-US" sz="2600" b="1" u="sng" dirty="0">
                <a:solidFill>
                  <a:srgbClr val="00B050"/>
                </a:solidFill>
                <a:latin typeface="Calibri" panose="020F0502020204030204" pitchFamily="34" charset="0"/>
                <a:cs typeface="Calibri" panose="020F0502020204030204" pitchFamily="34" charset="0"/>
              </a:rPr>
              <a:t>Archimedes Optimization Algorithm </a:t>
            </a:r>
            <a:r>
              <a:rPr lang="en-US" sz="2600" b="1" dirty="0">
                <a:latin typeface="Calibri" panose="020F0502020204030204" pitchFamily="34" charset="0"/>
              </a:rPr>
              <a:t>is based on Archimedes’ principle. AOA emulates the behavior of many objects, which have different densities and volumes, immersed in the same fluid and each one tries to reach equilibrium state.</a:t>
            </a:r>
            <a:endParaRPr lang="en-US" sz="2600" b="1" dirty="0">
              <a:latin typeface="Calibri" panose="020F0502020204030204" pitchFamily="34" charset="0"/>
              <a:ea typeface="Times New Roman" panose="02020603050405020304" pitchFamily="18" charset="0"/>
              <a:cs typeface="Calibri" panose="020F0502020204030204" pitchFamily="34" charset="0"/>
            </a:endParaRPr>
          </a:p>
          <a:p>
            <a:pPr marL="285750" indent="-285750" algn="just">
              <a:buFont typeface="Wingdings" panose="05000000000000000000" pitchFamily="2" charset="2"/>
              <a:buChar char="v"/>
            </a:pPr>
            <a:r>
              <a:rPr lang="en-US" sz="2600" b="1" dirty="0">
                <a:latin typeface="Calibri" panose="020F0502020204030204" pitchFamily="34" charset="0"/>
                <a:ea typeface="Times New Roman" panose="02020603050405020304" pitchFamily="18" charset="0"/>
                <a:cs typeface="Calibri" panose="020F0502020204030204" pitchFamily="34" charset="0"/>
              </a:rPr>
              <a:t> </a:t>
            </a:r>
            <a:r>
              <a:rPr lang="en-US" sz="2600" b="1" u="sng" dirty="0">
                <a:solidFill>
                  <a:srgbClr val="00B050"/>
                </a:solidFill>
                <a:latin typeface="Calibri" panose="020F0502020204030204" pitchFamily="34" charset="0"/>
                <a:cs typeface="Calibri" panose="020F0502020204030204" pitchFamily="34" charset="0"/>
              </a:rPr>
              <a:t>Capacitor banks</a:t>
            </a:r>
            <a:r>
              <a:rPr lang="en-US" sz="2600" b="1" dirty="0">
                <a:latin typeface="Calibri" panose="020F0502020204030204" pitchFamily="34" charset="0"/>
                <a:ea typeface="Times New Roman" panose="02020603050405020304" pitchFamily="18" charset="0"/>
                <a:cs typeface="Calibri" panose="020F0502020204030204" pitchFamily="34" charset="0"/>
              </a:rPr>
              <a:t> are commonly used in a </a:t>
            </a:r>
            <a:r>
              <a:rPr lang="en-US" sz="2600" b="1" u="sng" dirty="0">
                <a:latin typeface="Calibri" panose="020F0502020204030204" pitchFamily="34" charset="0"/>
                <a:cs typeface="Calibri" panose="020F0502020204030204" pitchFamily="34" charset="0"/>
              </a:rPr>
              <a:t>distribution system</a:t>
            </a:r>
            <a:r>
              <a:rPr lang="en-US" sz="2600" b="1" dirty="0">
                <a:latin typeface="Calibri" panose="020F0502020204030204" pitchFamily="34" charset="0"/>
                <a:ea typeface="Times New Roman" panose="02020603050405020304" pitchFamily="18" charset="0"/>
                <a:cs typeface="Calibri" panose="020F0502020204030204" pitchFamily="34" charset="0"/>
              </a:rPr>
              <a:t> to </a:t>
            </a:r>
            <a:r>
              <a:rPr lang="en-US" sz="2600" b="1" u="sng" dirty="0">
                <a:latin typeface="Calibri" panose="020F0502020204030204" pitchFamily="34" charset="0"/>
                <a:cs typeface="Calibri" panose="020F0502020204030204" pitchFamily="34" charset="0"/>
              </a:rPr>
              <a:t>provide reactive power locally</a:t>
            </a:r>
            <a:r>
              <a:rPr lang="en-US" sz="2600" b="1" dirty="0">
                <a:latin typeface="Calibri" panose="020F0502020204030204" pitchFamily="34" charset="0"/>
                <a:ea typeface="Times New Roman" panose="02020603050405020304" pitchFamily="18" charset="0"/>
                <a:cs typeface="Calibri" panose="020F0502020204030204" pitchFamily="34" charset="0"/>
              </a:rPr>
              <a:t>, resulting in reduced maximum </a:t>
            </a:r>
            <a:r>
              <a:rPr lang="en-US" sz="2600" b="1" dirty="0" err="1">
                <a:latin typeface="Calibri" panose="020F0502020204030204" pitchFamily="34" charset="0"/>
                <a:ea typeface="Times New Roman" panose="02020603050405020304" pitchFamily="18" charset="0"/>
                <a:cs typeface="Calibri" panose="020F0502020204030204" pitchFamily="34" charset="0"/>
              </a:rPr>
              <a:t>kVA</a:t>
            </a:r>
            <a:r>
              <a:rPr lang="en-US" sz="2600" b="1" dirty="0">
                <a:latin typeface="Calibri" panose="020F0502020204030204" pitchFamily="34" charset="0"/>
                <a:ea typeface="Times New Roman" panose="02020603050405020304" pitchFamily="18" charset="0"/>
                <a:cs typeface="Calibri" panose="020F0502020204030204" pitchFamily="34" charset="0"/>
              </a:rPr>
              <a:t> demand, </a:t>
            </a:r>
            <a:r>
              <a:rPr lang="en-US" sz="2600" b="1" u="sng" dirty="0">
                <a:latin typeface="Calibri" panose="020F0502020204030204" pitchFamily="34" charset="0"/>
                <a:cs typeface="Calibri" panose="020F0502020204030204" pitchFamily="34" charset="0"/>
              </a:rPr>
              <a:t>improved voltage profile</a:t>
            </a:r>
            <a:r>
              <a:rPr lang="en-US" sz="2600" b="1" dirty="0">
                <a:latin typeface="Calibri" panose="020F0502020204030204" pitchFamily="34" charset="0"/>
                <a:ea typeface="Times New Roman" panose="02020603050405020304" pitchFamily="18" charset="0"/>
                <a:cs typeface="Calibri" panose="020F0502020204030204" pitchFamily="34" charset="0"/>
              </a:rPr>
              <a:t>, </a:t>
            </a:r>
            <a:r>
              <a:rPr lang="en-US" sz="2600" b="1" u="sng" dirty="0">
                <a:latin typeface="Calibri" panose="020F0502020204030204" pitchFamily="34" charset="0"/>
                <a:cs typeface="Calibri" panose="020F0502020204030204" pitchFamily="34" charset="0"/>
              </a:rPr>
              <a:t>reduced line/feeder losses</a:t>
            </a:r>
            <a:r>
              <a:rPr lang="en-US" sz="2600" b="1" dirty="0">
                <a:latin typeface="Calibri" panose="020F0502020204030204" pitchFamily="34" charset="0"/>
                <a:ea typeface="Times New Roman" panose="02020603050405020304" pitchFamily="18" charset="0"/>
                <a:cs typeface="Calibri" panose="020F0502020204030204" pitchFamily="34" charset="0"/>
              </a:rPr>
              <a:t> and </a:t>
            </a:r>
            <a:r>
              <a:rPr lang="en-US" sz="2600" b="1" u="sng" dirty="0">
                <a:latin typeface="Calibri" panose="020F0502020204030204" pitchFamily="34" charset="0"/>
                <a:cs typeface="Calibri" panose="020F0502020204030204" pitchFamily="34" charset="0"/>
              </a:rPr>
              <a:t>decreased payments for the energy</a:t>
            </a:r>
            <a:r>
              <a:rPr lang="en-US" sz="2600" b="1" dirty="0">
                <a:latin typeface="Calibri" panose="020F0502020204030204" pitchFamily="34" charset="0"/>
                <a:ea typeface="Times New Roman" panose="02020603050405020304" pitchFamily="18" charset="0"/>
                <a:cs typeface="Calibri" panose="020F0502020204030204" pitchFamily="34" charset="0"/>
              </a:rPr>
              <a:t>. </a:t>
            </a:r>
          </a:p>
          <a:p>
            <a:pPr algn="just"/>
            <a:endParaRPr lang="en-US" sz="2600" b="1" dirty="0">
              <a:latin typeface="Calibri" panose="020F0502020204030204" pitchFamily="34" charset="0"/>
              <a:ea typeface="Times New Roman" panose="02020603050405020304" pitchFamily="18" charset="0"/>
              <a:cs typeface="Calibri" panose="020F0502020204030204" pitchFamily="34" charset="0"/>
            </a:endParaRPr>
          </a:p>
          <a:p>
            <a:pPr marL="285750" indent="-285750" algn="just"/>
            <a:endParaRPr lang="ar-EG" sz="2800" dirty="0"/>
          </a:p>
        </p:txBody>
      </p:sp>
    </p:spTree>
    <p:extLst>
      <p:ext uri="{BB962C8B-B14F-4D97-AF65-F5344CB8AC3E}">
        <p14:creationId xmlns:p14="http://schemas.microsoft.com/office/powerpoint/2010/main" val="607561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 calcmode="lin" valueType="num">
                                      <p:cBhvr additive="base">
                                        <p:cTn id="14"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 calcmode="lin" valueType="num">
                                      <p:cBhvr additive="base">
                                        <p:cTn id="20"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anim calcmode="lin" valueType="num">
                                      <p:cBhvr additive="base">
                                        <p:cTn id="26"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 calcmode="lin" valueType="num">
                                      <p:cBhvr additive="base">
                                        <p:cTn id="32"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585136" cy="1085810"/>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8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71851"/>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8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TVD minimization for IEEE-34 system (convergence curves)</a:t>
            </a:r>
          </a:p>
        </p:txBody>
      </p:sp>
      <p:pic>
        <p:nvPicPr>
          <p:cNvPr id="6" name="Picture 5">
            <a:extLst>
              <a:ext uri="{FF2B5EF4-FFF2-40B4-BE49-F238E27FC236}">
                <a16:creationId xmlns:a16="http://schemas.microsoft.com/office/drawing/2014/main" id="{DEEFB024-2777-C7DF-2AF0-74A12122A9F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595237"/>
            <a:ext cx="5199778" cy="3899419"/>
          </a:xfrm>
          <a:prstGeom prst="rect">
            <a:avLst/>
          </a:prstGeom>
          <a:noFill/>
          <a:ln>
            <a:noFill/>
          </a:ln>
        </p:spPr>
      </p:pic>
      <p:pic>
        <p:nvPicPr>
          <p:cNvPr id="8" name="Picture 7">
            <a:extLst>
              <a:ext uri="{FF2B5EF4-FFF2-40B4-BE49-F238E27FC236}">
                <a16:creationId xmlns:a16="http://schemas.microsoft.com/office/drawing/2014/main" id="{58E0A3F5-CE78-5CB3-922A-545C72B9AE0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64946" y="1742202"/>
            <a:ext cx="5199778" cy="3899833"/>
          </a:xfrm>
          <a:prstGeom prst="rect">
            <a:avLst/>
          </a:prstGeom>
          <a:noFill/>
          <a:ln>
            <a:noFill/>
          </a:ln>
        </p:spPr>
      </p:pic>
    </p:spTree>
    <p:extLst>
      <p:ext uri="{BB962C8B-B14F-4D97-AF65-F5344CB8AC3E}">
        <p14:creationId xmlns:p14="http://schemas.microsoft.com/office/powerpoint/2010/main" val="1229550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585136" cy="1085810"/>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8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71851"/>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8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TVD minimization for EDN system (case 1)</a:t>
            </a:r>
          </a:p>
        </p:txBody>
      </p:sp>
      <p:graphicFrame>
        <p:nvGraphicFramePr>
          <p:cNvPr id="2" name="Table 1">
            <a:extLst>
              <a:ext uri="{FF2B5EF4-FFF2-40B4-BE49-F238E27FC236}">
                <a16:creationId xmlns:a16="http://schemas.microsoft.com/office/drawing/2014/main" id="{4C59F872-E072-8C8F-1EC9-0795F97995DA}"/>
              </a:ext>
            </a:extLst>
          </p:cNvPr>
          <p:cNvGraphicFramePr>
            <a:graphicFrameLocks noGrp="1"/>
          </p:cNvGraphicFramePr>
          <p:nvPr>
            <p:extLst>
              <p:ext uri="{D42A27DB-BD31-4B8C-83A1-F6EECF244321}">
                <p14:modId xmlns:p14="http://schemas.microsoft.com/office/powerpoint/2010/main" val="3769596036"/>
              </p:ext>
            </p:extLst>
          </p:nvPr>
        </p:nvGraphicFramePr>
        <p:xfrm>
          <a:off x="2480389" y="1478280"/>
          <a:ext cx="7231222" cy="4669233"/>
        </p:xfrm>
        <a:graphic>
          <a:graphicData uri="http://schemas.openxmlformats.org/drawingml/2006/table">
            <a:tbl>
              <a:tblPr firstRow="1" firstCol="1" bandRow="1">
                <a:tableStyleId>{5C22544A-7EE6-4342-B048-85BDC9FD1C3A}</a:tableStyleId>
              </a:tblPr>
              <a:tblGrid>
                <a:gridCol w="2611275">
                  <a:extLst>
                    <a:ext uri="{9D8B030D-6E8A-4147-A177-3AD203B41FA5}">
                      <a16:colId xmlns:a16="http://schemas.microsoft.com/office/drawing/2014/main" val="2012875386"/>
                    </a:ext>
                  </a:extLst>
                </a:gridCol>
                <a:gridCol w="1762849">
                  <a:extLst>
                    <a:ext uri="{9D8B030D-6E8A-4147-A177-3AD203B41FA5}">
                      <a16:colId xmlns:a16="http://schemas.microsoft.com/office/drawing/2014/main" val="221981800"/>
                    </a:ext>
                  </a:extLst>
                </a:gridCol>
                <a:gridCol w="1627025">
                  <a:extLst>
                    <a:ext uri="{9D8B030D-6E8A-4147-A177-3AD203B41FA5}">
                      <a16:colId xmlns:a16="http://schemas.microsoft.com/office/drawing/2014/main" val="4097220041"/>
                    </a:ext>
                  </a:extLst>
                </a:gridCol>
                <a:gridCol w="1230073">
                  <a:extLst>
                    <a:ext uri="{9D8B030D-6E8A-4147-A177-3AD203B41FA5}">
                      <a16:colId xmlns:a16="http://schemas.microsoft.com/office/drawing/2014/main" val="1189950936"/>
                    </a:ext>
                  </a:extLst>
                </a:gridCol>
              </a:tblGrid>
              <a:tr h="1031317">
                <a:tc>
                  <a:txBody>
                    <a:bodyPr/>
                    <a:lstStyle/>
                    <a:p>
                      <a:pPr marL="0" marR="0" algn="ctr">
                        <a:lnSpc>
                          <a:spcPct val="150000"/>
                        </a:lnSpc>
                        <a:spcBef>
                          <a:spcPts val="0"/>
                        </a:spcBef>
                        <a:spcAft>
                          <a:spcPts val="0"/>
                        </a:spcAft>
                      </a:pPr>
                      <a:r>
                        <a:rPr lang="en-US" sz="1400" dirty="0">
                          <a:effectLst/>
                        </a:rPr>
                        <a:t>Items</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dirty="0">
                          <a:effectLst/>
                        </a:rPr>
                        <a:t>Un-compensated</a:t>
                      </a:r>
                      <a:endParaRPr lang="en-US" sz="2000" dirty="0">
                        <a:effectLst/>
                      </a:endParaRPr>
                    </a:p>
                    <a:p>
                      <a:pPr marL="0" marR="0" algn="ctr">
                        <a:lnSpc>
                          <a:spcPct val="150000"/>
                        </a:lnSpc>
                        <a:spcBef>
                          <a:spcPts val="0"/>
                        </a:spcBef>
                        <a:spcAft>
                          <a:spcPts val="0"/>
                        </a:spcAft>
                      </a:pPr>
                      <a:r>
                        <a:rPr lang="en-US" sz="1400" dirty="0">
                          <a:effectLst/>
                        </a:rPr>
                        <a:t>(Case 0)</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a:effectLst/>
                        </a:rPr>
                        <a:t>Compensated (Case 1)</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2574439328"/>
                  </a:ext>
                </a:extLst>
              </a:tr>
              <a:tr h="315056">
                <a:tc rowSpan="2">
                  <a:txBody>
                    <a:bodyPr/>
                    <a:lstStyle/>
                    <a:p>
                      <a:pPr marL="0" marR="0" algn="ctr">
                        <a:lnSpc>
                          <a:spcPct val="150000"/>
                        </a:lnSpc>
                        <a:spcBef>
                          <a:spcPts val="0"/>
                        </a:spcBef>
                        <a:spcAft>
                          <a:spcPts val="0"/>
                        </a:spcAft>
                      </a:pPr>
                      <a:r>
                        <a:rPr lang="en-US" sz="1400">
                          <a:effectLst/>
                        </a:rPr>
                        <a:t>Optimal locations and sizes of DGs (kW)</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rowSpan="2">
                  <a:txBody>
                    <a:bodyPr/>
                    <a:lstStyle/>
                    <a:p>
                      <a:pPr marL="0" marR="0" algn="ctr">
                        <a:lnSpc>
                          <a:spcPct val="150000"/>
                        </a:lnSpc>
                        <a:spcBef>
                          <a:spcPts val="0"/>
                        </a:spcBef>
                        <a:spcAft>
                          <a:spcPts val="0"/>
                        </a:spcAft>
                      </a:pPr>
                      <a:r>
                        <a:rPr lang="en-US" sz="1400" dirty="0">
                          <a:effectLst/>
                        </a:rPr>
                        <a:t>-</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26</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rtl="1">
                        <a:lnSpc>
                          <a:spcPct val="150000"/>
                        </a:lnSpc>
                        <a:spcBef>
                          <a:spcPts val="0"/>
                        </a:spcBef>
                        <a:spcAft>
                          <a:spcPts val="0"/>
                        </a:spcAft>
                      </a:pPr>
                      <a:r>
                        <a:rPr lang="ar-SA" sz="1400">
                          <a:effectLst/>
                        </a:rPr>
                        <a:t>1999.9</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441584429"/>
                  </a:ext>
                </a:extLst>
              </a:tr>
              <a:tr h="716262">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a:effectLst/>
                        </a:rPr>
                        <a:t>29</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rtl="1">
                        <a:lnSpc>
                          <a:spcPct val="150000"/>
                        </a:lnSpc>
                        <a:spcBef>
                          <a:spcPts val="0"/>
                        </a:spcBef>
                        <a:spcAft>
                          <a:spcPts val="0"/>
                        </a:spcAft>
                      </a:pPr>
                      <a:r>
                        <a:rPr lang="ar-SA" sz="1400">
                          <a:effectLst/>
                        </a:rPr>
                        <a:t>2000</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422497405"/>
                  </a:ext>
                </a:extLst>
              </a:tr>
              <a:tr h="315056">
                <a:tc>
                  <a:txBody>
                    <a:bodyPr/>
                    <a:lstStyle/>
                    <a:p>
                      <a:pPr marL="0" marR="0" algn="ctr">
                        <a:lnSpc>
                          <a:spcPct val="150000"/>
                        </a:lnSpc>
                        <a:spcBef>
                          <a:spcPts val="0"/>
                        </a:spcBef>
                        <a:spcAft>
                          <a:spcPts val="0"/>
                        </a:spcAft>
                      </a:pPr>
                      <a:r>
                        <a:rPr lang="en-US" sz="1400">
                          <a:effectLst/>
                        </a:rPr>
                        <a:t>Total size</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rtl="1">
                        <a:lnSpc>
                          <a:spcPct val="150000"/>
                        </a:lnSpc>
                        <a:spcBef>
                          <a:spcPts val="0"/>
                        </a:spcBef>
                        <a:spcAft>
                          <a:spcPts val="0"/>
                        </a:spcAft>
                      </a:pPr>
                      <a:r>
                        <a:rPr lang="ar-SA" sz="1400">
                          <a:effectLst/>
                        </a:rPr>
                        <a:t>3999.9</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3801794943"/>
                  </a:ext>
                </a:extLst>
              </a:tr>
              <a:tr h="315056">
                <a:tc>
                  <a:txBody>
                    <a:bodyPr/>
                    <a:lstStyle/>
                    <a:p>
                      <a:pPr marL="0" marR="0" algn="ctr">
                        <a:lnSpc>
                          <a:spcPct val="150000"/>
                        </a:lnSpc>
                        <a:spcBef>
                          <a:spcPts val="0"/>
                        </a:spcBef>
                        <a:spcAft>
                          <a:spcPts val="0"/>
                        </a:spcAft>
                      </a:pPr>
                      <a:r>
                        <a:rPr lang="en-US" sz="1400" dirty="0">
                          <a:effectLst/>
                        </a:rPr>
                        <a:t>Total losses (kW)</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805.73</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a:effectLst/>
                        </a:rPr>
                        <a:t>572.0918</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445601149"/>
                  </a:ext>
                </a:extLst>
              </a:tr>
              <a:tr h="315056">
                <a:tc>
                  <a:txBody>
                    <a:bodyPr/>
                    <a:lstStyle/>
                    <a:p>
                      <a:pPr marL="0" marR="0" algn="ctr">
                        <a:lnSpc>
                          <a:spcPct val="150000"/>
                        </a:lnSpc>
                        <a:spcBef>
                          <a:spcPts val="0"/>
                        </a:spcBef>
                        <a:spcAft>
                          <a:spcPts val="0"/>
                        </a:spcAft>
                      </a:pPr>
                      <a:r>
                        <a:rPr lang="en-US" sz="1400" dirty="0">
                          <a:solidFill>
                            <a:schemeClr val="accent5"/>
                          </a:solidFill>
                          <a:effectLst/>
                        </a:rPr>
                        <a:t>TVD</a:t>
                      </a:r>
                      <a:endParaRPr lang="en-US" sz="20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dirty="0">
                          <a:solidFill>
                            <a:schemeClr val="accent5"/>
                          </a:solidFill>
                          <a:effectLst/>
                        </a:rPr>
                        <a:t>0.0439</a:t>
                      </a:r>
                      <a:endParaRPr lang="en-US" sz="20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dirty="0">
                          <a:solidFill>
                            <a:schemeClr val="accent5"/>
                          </a:solidFill>
                          <a:effectLst/>
                        </a:rPr>
                        <a:t>0.0193</a:t>
                      </a:r>
                      <a:endParaRPr lang="en-US" sz="20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2670299748"/>
                  </a:ext>
                </a:extLst>
              </a:tr>
              <a:tr h="673187">
                <a:tc>
                  <a:txBody>
                    <a:bodyPr/>
                    <a:lstStyle/>
                    <a:p>
                      <a:pPr marL="0" marR="0" algn="ctr">
                        <a:lnSpc>
                          <a:spcPct val="150000"/>
                        </a:lnSpc>
                        <a:spcBef>
                          <a:spcPts val="0"/>
                        </a:spcBef>
                        <a:spcAft>
                          <a:spcPts val="0"/>
                        </a:spcAft>
                      </a:pPr>
                      <a:r>
                        <a:rPr lang="en-US" sz="1400">
                          <a:effectLst/>
                        </a:rPr>
                        <a:t>Minimum bus voltage(p.u.)</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0.9463 (#30)</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a:effectLst/>
                        </a:rPr>
                        <a:t>0.9677 (#21)</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507128880"/>
                  </a:ext>
                </a:extLst>
              </a:tr>
              <a:tr h="673187">
                <a:tc>
                  <a:txBody>
                    <a:bodyPr/>
                    <a:lstStyle/>
                    <a:p>
                      <a:pPr marL="0" marR="0" algn="ctr">
                        <a:lnSpc>
                          <a:spcPct val="150000"/>
                        </a:lnSpc>
                        <a:spcBef>
                          <a:spcPts val="0"/>
                        </a:spcBef>
                        <a:spcAft>
                          <a:spcPts val="0"/>
                        </a:spcAft>
                      </a:pPr>
                      <a:r>
                        <a:rPr lang="en-US" sz="1400">
                          <a:effectLst/>
                        </a:rPr>
                        <a:t>Maximum bus voltage(p.u.)</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0.9854 (#2)</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a:effectLst/>
                        </a:rPr>
                        <a:t>0.9874 (#2)</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613575541"/>
                  </a:ext>
                </a:extLst>
              </a:tr>
              <a:tr h="315056">
                <a:tc>
                  <a:txBody>
                    <a:bodyPr/>
                    <a:lstStyle/>
                    <a:p>
                      <a:pPr marL="0" marR="0" algn="ctr">
                        <a:lnSpc>
                          <a:spcPct val="150000"/>
                        </a:lnSpc>
                        <a:spcBef>
                          <a:spcPts val="0"/>
                        </a:spcBef>
                        <a:spcAft>
                          <a:spcPts val="0"/>
                        </a:spcAft>
                      </a:pPr>
                      <a:r>
                        <a:rPr lang="en-US" sz="1400">
                          <a:effectLst/>
                        </a:rPr>
                        <a:t>Overall power factor</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0.8457</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dirty="0">
                          <a:effectLst/>
                        </a:rPr>
                        <a:t>0.7932</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317111435"/>
                  </a:ext>
                </a:extLst>
              </a:tr>
            </a:tbl>
          </a:graphicData>
        </a:graphic>
      </p:graphicFrame>
    </p:spTree>
    <p:extLst>
      <p:ext uri="{BB962C8B-B14F-4D97-AF65-F5344CB8AC3E}">
        <p14:creationId xmlns:p14="http://schemas.microsoft.com/office/powerpoint/2010/main" val="2150829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585136" cy="1085810"/>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8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71851"/>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8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TVD minimization for EDN system (case 2)</a:t>
            </a:r>
          </a:p>
        </p:txBody>
      </p:sp>
      <p:graphicFrame>
        <p:nvGraphicFramePr>
          <p:cNvPr id="3" name="Table 2">
            <a:extLst>
              <a:ext uri="{FF2B5EF4-FFF2-40B4-BE49-F238E27FC236}">
                <a16:creationId xmlns:a16="http://schemas.microsoft.com/office/drawing/2014/main" id="{1B7F5055-AF69-4491-148F-31586E3A3E49}"/>
              </a:ext>
            </a:extLst>
          </p:cNvPr>
          <p:cNvGraphicFramePr>
            <a:graphicFrameLocks noGrp="1"/>
          </p:cNvGraphicFramePr>
          <p:nvPr>
            <p:extLst>
              <p:ext uri="{D42A27DB-BD31-4B8C-83A1-F6EECF244321}">
                <p14:modId xmlns:p14="http://schemas.microsoft.com/office/powerpoint/2010/main" val="2897152429"/>
              </p:ext>
            </p:extLst>
          </p:nvPr>
        </p:nvGraphicFramePr>
        <p:xfrm>
          <a:off x="3092529" y="1590274"/>
          <a:ext cx="6006942" cy="4965696"/>
        </p:xfrm>
        <a:graphic>
          <a:graphicData uri="http://schemas.openxmlformats.org/drawingml/2006/table">
            <a:tbl>
              <a:tblPr firstRow="1" firstCol="1" bandRow="1">
                <a:tableStyleId>{5C22544A-7EE6-4342-B048-85BDC9FD1C3A}</a:tableStyleId>
              </a:tblPr>
              <a:tblGrid>
                <a:gridCol w="2139549">
                  <a:extLst>
                    <a:ext uri="{9D8B030D-6E8A-4147-A177-3AD203B41FA5}">
                      <a16:colId xmlns:a16="http://schemas.microsoft.com/office/drawing/2014/main" val="3816516599"/>
                    </a:ext>
                  </a:extLst>
                </a:gridCol>
                <a:gridCol w="1289683">
                  <a:extLst>
                    <a:ext uri="{9D8B030D-6E8A-4147-A177-3AD203B41FA5}">
                      <a16:colId xmlns:a16="http://schemas.microsoft.com/office/drawing/2014/main" val="1979965985"/>
                    </a:ext>
                  </a:extLst>
                </a:gridCol>
                <a:gridCol w="1288855">
                  <a:extLst>
                    <a:ext uri="{9D8B030D-6E8A-4147-A177-3AD203B41FA5}">
                      <a16:colId xmlns:a16="http://schemas.microsoft.com/office/drawing/2014/main" val="742189942"/>
                    </a:ext>
                  </a:extLst>
                </a:gridCol>
                <a:gridCol w="1288855">
                  <a:extLst>
                    <a:ext uri="{9D8B030D-6E8A-4147-A177-3AD203B41FA5}">
                      <a16:colId xmlns:a16="http://schemas.microsoft.com/office/drawing/2014/main" val="2638416801"/>
                    </a:ext>
                  </a:extLst>
                </a:gridCol>
              </a:tblGrid>
              <a:tr h="1052892">
                <a:tc>
                  <a:txBody>
                    <a:bodyPr/>
                    <a:lstStyle/>
                    <a:p>
                      <a:pPr marL="0" marR="0" algn="ctr">
                        <a:lnSpc>
                          <a:spcPct val="150000"/>
                        </a:lnSpc>
                        <a:spcBef>
                          <a:spcPts val="0"/>
                        </a:spcBef>
                        <a:spcAft>
                          <a:spcPts val="0"/>
                        </a:spcAft>
                      </a:pPr>
                      <a:r>
                        <a:rPr lang="en-US" sz="1400" dirty="0">
                          <a:effectLst/>
                        </a:rPr>
                        <a:t>Items</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Un-compensated</a:t>
                      </a:r>
                      <a:endParaRPr lang="en-US" sz="2000">
                        <a:effectLst/>
                      </a:endParaRPr>
                    </a:p>
                    <a:p>
                      <a:pPr marL="0" marR="0" algn="ctr">
                        <a:lnSpc>
                          <a:spcPct val="150000"/>
                        </a:lnSpc>
                        <a:spcBef>
                          <a:spcPts val="0"/>
                        </a:spcBef>
                        <a:spcAft>
                          <a:spcPts val="0"/>
                        </a:spcAft>
                      </a:pPr>
                      <a:r>
                        <a:rPr lang="en-US" sz="1400">
                          <a:effectLst/>
                        </a:rPr>
                        <a:t>(Case 0)</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a:effectLst/>
                        </a:rPr>
                        <a:t>Compensated (Case 2)</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4057449907"/>
                  </a:ext>
                </a:extLst>
              </a:tr>
              <a:tr h="510126">
                <a:tc rowSpan="4">
                  <a:txBody>
                    <a:bodyPr/>
                    <a:lstStyle/>
                    <a:p>
                      <a:pPr marL="0" marR="0" algn="ctr">
                        <a:lnSpc>
                          <a:spcPct val="150000"/>
                        </a:lnSpc>
                        <a:spcBef>
                          <a:spcPts val="0"/>
                        </a:spcBef>
                        <a:spcAft>
                          <a:spcPts val="0"/>
                        </a:spcAft>
                      </a:pPr>
                      <a:r>
                        <a:rPr lang="en-US" sz="1400">
                          <a:effectLst/>
                        </a:rPr>
                        <a:t>Optimal locations and sizes of DGs (kW)</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rowSpan="4">
                  <a:txBody>
                    <a:bodyPr/>
                    <a:lstStyle/>
                    <a:p>
                      <a:pPr marL="0" marR="0" algn="ctr">
                        <a:lnSpc>
                          <a:spcPct val="150000"/>
                        </a:lnSpc>
                        <a:spcBef>
                          <a:spcPts val="0"/>
                        </a:spcBef>
                        <a:spcAft>
                          <a:spcPts val="0"/>
                        </a:spcAft>
                      </a:pPr>
                      <a:r>
                        <a:rPr lang="en-US" sz="1400" dirty="0">
                          <a:effectLst/>
                        </a:rPr>
                        <a:t>-</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dirty="0">
                          <a:effectLst/>
                        </a:rPr>
                        <a:t>Locations</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DG size (kW)</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2752376585"/>
                  </a:ext>
                </a:extLst>
              </a:tr>
              <a:tr h="238742">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a:effectLst/>
                        </a:rPr>
                        <a:t>28</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1999.7</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957572744"/>
                  </a:ext>
                </a:extLst>
              </a:tr>
              <a:tr h="238742">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a:effectLst/>
                        </a:rPr>
                        <a:t>28</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1999.3</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973930008"/>
                  </a:ext>
                </a:extLst>
              </a:tr>
              <a:tr h="238742">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a:effectLst/>
                        </a:rPr>
                        <a:t> </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 </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905549083"/>
                  </a:ext>
                </a:extLst>
              </a:tr>
              <a:tr h="238742">
                <a:tc>
                  <a:txBody>
                    <a:bodyPr/>
                    <a:lstStyle/>
                    <a:p>
                      <a:pPr marL="0" marR="0" algn="ctr">
                        <a:lnSpc>
                          <a:spcPct val="150000"/>
                        </a:lnSpc>
                        <a:spcBef>
                          <a:spcPts val="0"/>
                        </a:spcBef>
                        <a:spcAft>
                          <a:spcPts val="0"/>
                        </a:spcAft>
                      </a:pPr>
                      <a:r>
                        <a:rPr lang="en-US" sz="1400">
                          <a:effectLst/>
                        </a:rPr>
                        <a:t>Total size</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3999</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1660377306"/>
                  </a:ext>
                </a:extLst>
              </a:tr>
              <a:tr h="238742">
                <a:tc>
                  <a:txBody>
                    <a:bodyPr/>
                    <a:lstStyle/>
                    <a:p>
                      <a:pPr marL="0" marR="0" algn="ctr">
                        <a:lnSpc>
                          <a:spcPct val="150000"/>
                        </a:lnSpc>
                        <a:spcBef>
                          <a:spcPts val="0"/>
                        </a:spcBef>
                        <a:spcAft>
                          <a:spcPts val="0"/>
                        </a:spcAft>
                      </a:pPr>
                      <a:r>
                        <a:rPr lang="en-US" sz="1400">
                          <a:effectLst/>
                        </a:rPr>
                        <a:t>Total losses (kW)</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805.73</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a:effectLst/>
                        </a:rPr>
                        <a:t>491.164</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2817960521"/>
                  </a:ext>
                </a:extLst>
              </a:tr>
              <a:tr h="238742">
                <a:tc>
                  <a:txBody>
                    <a:bodyPr/>
                    <a:lstStyle/>
                    <a:p>
                      <a:pPr marL="0" marR="0" algn="ctr">
                        <a:lnSpc>
                          <a:spcPct val="150000"/>
                        </a:lnSpc>
                        <a:spcBef>
                          <a:spcPts val="0"/>
                        </a:spcBef>
                        <a:spcAft>
                          <a:spcPts val="0"/>
                        </a:spcAft>
                      </a:pPr>
                      <a:r>
                        <a:rPr lang="en-US" sz="1400" dirty="0">
                          <a:solidFill>
                            <a:schemeClr val="accent5"/>
                          </a:solidFill>
                          <a:effectLst/>
                        </a:rPr>
                        <a:t>TVD</a:t>
                      </a:r>
                      <a:endParaRPr lang="en-US" sz="20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dirty="0">
                          <a:solidFill>
                            <a:schemeClr val="accent5"/>
                          </a:solidFill>
                          <a:effectLst/>
                        </a:rPr>
                        <a:t>0.0439</a:t>
                      </a:r>
                      <a:endParaRPr lang="en-US" sz="20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dirty="0">
                          <a:solidFill>
                            <a:schemeClr val="accent5"/>
                          </a:solidFill>
                          <a:effectLst/>
                        </a:rPr>
                        <a:t>0.0163</a:t>
                      </a:r>
                      <a:endParaRPr lang="en-US" sz="20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3014475013"/>
                  </a:ext>
                </a:extLst>
              </a:tr>
              <a:tr h="510126">
                <a:tc>
                  <a:txBody>
                    <a:bodyPr/>
                    <a:lstStyle/>
                    <a:p>
                      <a:pPr marL="0" marR="0" algn="ctr">
                        <a:lnSpc>
                          <a:spcPct val="150000"/>
                        </a:lnSpc>
                        <a:spcBef>
                          <a:spcPts val="0"/>
                        </a:spcBef>
                        <a:spcAft>
                          <a:spcPts val="0"/>
                        </a:spcAft>
                      </a:pPr>
                      <a:r>
                        <a:rPr lang="en-US" sz="1400">
                          <a:effectLst/>
                        </a:rPr>
                        <a:t>Minimum bus voltage(p.u.)</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0.9463 (#30)</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a:effectLst/>
                        </a:rPr>
                        <a:t>0. 9703 (#20)</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957656260"/>
                  </a:ext>
                </a:extLst>
              </a:tr>
              <a:tr h="510126">
                <a:tc>
                  <a:txBody>
                    <a:bodyPr/>
                    <a:lstStyle/>
                    <a:p>
                      <a:pPr marL="0" marR="0" algn="ctr">
                        <a:lnSpc>
                          <a:spcPct val="150000"/>
                        </a:lnSpc>
                        <a:spcBef>
                          <a:spcPts val="0"/>
                        </a:spcBef>
                        <a:spcAft>
                          <a:spcPts val="0"/>
                        </a:spcAft>
                      </a:pPr>
                      <a:r>
                        <a:rPr lang="en-US" sz="1400">
                          <a:effectLst/>
                        </a:rPr>
                        <a:t>Maximum bus voltage(p.u.)</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0.9854 (#2)</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a:effectLst/>
                        </a:rPr>
                        <a:t>0.9879 (#2)</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2322380339"/>
                  </a:ext>
                </a:extLst>
              </a:tr>
              <a:tr h="510126">
                <a:tc>
                  <a:txBody>
                    <a:bodyPr/>
                    <a:lstStyle/>
                    <a:p>
                      <a:pPr marL="0" marR="0" algn="ctr">
                        <a:lnSpc>
                          <a:spcPct val="150000"/>
                        </a:lnSpc>
                        <a:spcBef>
                          <a:spcPts val="0"/>
                        </a:spcBef>
                        <a:spcAft>
                          <a:spcPts val="0"/>
                        </a:spcAft>
                      </a:pPr>
                      <a:r>
                        <a:rPr lang="en-US" sz="1400">
                          <a:effectLst/>
                        </a:rPr>
                        <a:t>Overall power factor</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0.8457</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dirty="0">
                          <a:effectLst/>
                        </a:rPr>
                        <a:t>0.8335</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993796142"/>
                  </a:ext>
                </a:extLst>
              </a:tr>
            </a:tbl>
          </a:graphicData>
        </a:graphic>
      </p:graphicFrame>
    </p:spTree>
    <p:extLst>
      <p:ext uri="{BB962C8B-B14F-4D97-AF65-F5344CB8AC3E}">
        <p14:creationId xmlns:p14="http://schemas.microsoft.com/office/powerpoint/2010/main" val="582544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585136" cy="1085810"/>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8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71851"/>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8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TVD minimization for EDN system (case 3)</a:t>
            </a:r>
          </a:p>
        </p:txBody>
      </p:sp>
      <p:graphicFrame>
        <p:nvGraphicFramePr>
          <p:cNvPr id="2" name="Table 1">
            <a:extLst>
              <a:ext uri="{FF2B5EF4-FFF2-40B4-BE49-F238E27FC236}">
                <a16:creationId xmlns:a16="http://schemas.microsoft.com/office/drawing/2014/main" id="{95C3E518-9077-16D7-F5D8-DCD070249DC9}"/>
              </a:ext>
            </a:extLst>
          </p:cNvPr>
          <p:cNvGraphicFramePr>
            <a:graphicFrameLocks noGrp="1"/>
          </p:cNvGraphicFramePr>
          <p:nvPr>
            <p:extLst>
              <p:ext uri="{D42A27DB-BD31-4B8C-83A1-F6EECF244321}">
                <p14:modId xmlns:p14="http://schemas.microsoft.com/office/powerpoint/2010/main" val="1478049393"/>
              </p:ext>
            </p:extLst>
          </p:nvPr>
        </p:nvGraphicFramePr>
        <p:xfrm>
          <a:off x="2594689" y="1595237"/>
          <a:ext cx="7002622" cy="4753336"/>
        </p:xfrm>
        <a:graphic>
          <a:graphicData uri="http://schemas.openxmlformats.org/drawingml/2006/table">
            <a:tbl>
              <a:tblPr firstRow="1" firstCol="1" bandRow="1">
                <a:tableStyleId>{5C22544A-7EE6-4342-B048-85BDC9FD1C3A}</a:tableStyleId>
              </a:tblPr>
              <a:tblGrid>
                <a:gridCol w="2220343">
                  <a:extLst>
                    <a:ext uri="{9D8B030D-6E8A-4147-A177-3AD203B41FA5}">
                      <a16:colId xmlns:a16="http://schemas.microsoft.com/office/drawing/2014/main" val="2667679572"/>
                    </a:ext>
                  </a:extLst>
                </a:gridCol>
                <a:gridCol w="1613611">
                  <a:extLst>
                    <a:ext uri="{9D8B030D-6E8A-4147-A177-3AD203B41FA5}">
                      <a16:colId xmlns:a16="http://schemas.microsoft.com/office/drawing/2014/main" val="982600206"/>
                    </a:ext>
                  </a:extLst>
                </a:gridCol>
                <a:gridCol w="1584334">
                  <a:extLst>
                    <a:ext uri="{9D8B030D-6E8A-4147-A177-3AD203B41FA5}">
                      <a16:colId xmlns:a16="http://schemas.microsoft.com/office/drawing/2014/main" val="3984539007"/>
                    </a:ext>
                  </a:extLst>
                </a:gridCol>
                <a:gridCol w="1584334">
                  <a:extLst>
                    <a:ext uri="{9D8B030D-6E8A-4147-A177-3AD203B41FA5}">
                      <a16:colId xmlns:a16="http://schemas.microsoft.com/office/drawing/2014/main" val="187245360"/>
                    </a:ext>
                  </a:extLst>
                </a:gridCol>
              </a:tblGrid>
              <a:tr h="932637">
                <a:tc>
                  <a:txBody>
                    <a:bodyPr/>
                    <a:lstStyle/>
                    <a:p>
                      <a:pPr marL="0" marR="0" algn="ctr">
                        <a:lnSpc>
                          <a:spcPct val="150000"/>
                        </a:lnSpc>
                        <a:spcBef>
                          <a:spcPts val="0"/>
                        </a:spcBef>
                        <a:spcAft>
                          <a:spcPts val="0"/>
                        </a:spcAft>
                      </a:pPr>
                      <a:r>
                        <a:rPr lang="en-US" sz="1400">
                          <a:effectLst/>
                        </a:rPr>
                        <a:t>Items</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Un-compensated</a:t>
                      </a:r>
                      <a:endParaRPr lang="en-US" sz="2000">
                        <a:effectLst/>
                      </a:endParaRPr>
                    </a:p>
                    <a:p>
                      <a:pPr marL="0" marR="0" algn="ctr">
                        <a:lnSpc>
                          <a:spcPct val="150000"/>
                        </a:lnSpc>
                        <a:spcBef>
                          <a:spcPts val="0"/>
                        </a:spcBef>
                        <a:spcAft>
                          <a:spcPts val="0"/>
                        </a:spcAft>
                      </a:pPr>
                      <a:r>
                        <a:rPr lang="en-US" sz="1400">
                          <a:effectLst/>
                        </a:rPr>
                        <a:t>(Case 0)</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dirty="0">
                          <a:effectLst/>
                        </a:rPr>
                        <a:t>Compensated (Case 3)</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900537514"/>
                  </a:ext>
                </a:extLst>
              </a:tr>
              <a:tr h="284911">
                <a:tc rowSpan="4">
                  <a:txBody>
                    <a:bodyPr/>
                    <a:lstStyle/>
                    <a:p>
                      <a:pPr marL="0" marR="0" algn="ctr">
                        <a:lnSpc>
                          <a:spcPct val="150000"/>
                        </a:lnSpc>
                        <a:spcBef>
                          <a:spcPts val="0"/>
                        </a:spcBef>
                        <a:spcAft>
                          <a:spcPts val="0"/>
                        </a:spcAft>
                      </a:pPr>
                      <a:r>
                        <a:rPr lang="en-US" sz="1400">
                          <a:effectLst/>
                        </a:rPr>
                        <a:t>Optimal locations and sizes of capacitors (kVAR)</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rowSpan="4">
                  <a:txBody>
                    <a:bodyPr/>
                    <a:lstStyle/>
                    <a:p>
                      <a:pPr marL="0" marR="0" algn="ctr">
                        <a:lnSpc>
                          <a:spcPct val="150000"/>
                        </a:lnSpc>
                        <a:spcBef>
                          <a:spcPts val="0"/>
                        </a:spcBef>
                        <a:spcAft>
                          <a:spcPts val="0"/>
                        </a:spcAft>
                      </a:pPr>
                      <a:r>
                        <a:rPr lang="en-US" sz="1400">
                          <a:effectLst/>
                        </a:rPr>
                        <a:t>-</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dirty="0">
                          <a:effectLst/>
                        </a:rPr>
                        <a:t>25</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441.5</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4191283221"/>
                  </a:ext>
                </a:extLst>
              </a:tr>
              <a:tr h="284911">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a:effectLst/>
                        </a:rPr>
                        <a:t>26</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1198.3</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106283288"/>
                  </a:ext>
                </a:extLst>
              </a:tr>
              <a:tr h="284911">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a:effectLst/>
                        </a:rPr>
                        <a:t>29</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dirty="0">
                          <a:effectLst/>
                        </a:rPr>
                        <a:t>1194.8</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286975796"/>
                  </a:ext>
                </a:extLst>
              </a:tr>
              <a:tr h="284911">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a:effectLst/>
                        </a:rPr>
                        <a:t>29</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1165.4</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134485960"/>
                  </a:ext>
                </a:extLst>
              </a:tr>
              <a:tr h="284911">
                <a:tc>
                  <a:txBody>
                    <a:bodyPr/>
                    <a:lstStyle/>
                    <a:p>
                      <a:pPr marL="0" marR="0" algn="ctr">
                        <a:lnSpc>
                          <a:spcPct val="150000"/>
                        </a:lnSpc>
                        <a:spcBef>
                          <a:spcPts val="0"/>
                        </a:spcBef>
                        <a:spcAft>
                          <a:spcPts val="0"/>
                        </a:spcAft>
                      </a:pPr>
                      <a:r>
                        <a:rPr lang="en-US" sz="1400">
                          <a:effectLst/>
                        </a:rPr>
                        <a:t>Total size</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a:effectLst/>
                        </a:rPr>
                        <a:t>4000</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620392754"/>
                  </a:ext>
                </a:extLst>
              </a:tr>
              <a:tr h="284911">
                <a:tc>
                  <a:txBody>
                    <a:bodyPr/>
                    <a:lstStyle/>
                    <a:p>
                      <a:pPr marL="0" marR="0" algn="ctr">
                        <a:lnSpc>
                          <a:spcPct val="150000"/>
                        </a:lnSpc>
                        <a:spcBef>
                          <a:spcPts val="0"/>
                        </a:spcBef>
                        <a:spcAft>
                          <a:spcPts val="0"/>
                        </a:spcAft>
                      </a:pPr>
                      <a:r>
                        <a:rPr lang="en-US" sz="1400">
                          <a:effectLst/>
                        </a:rPr>
                        <a:t>Total losses (kW)</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805.73</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a:effectLst/>
                        </a:rPr>
                        <a:t>712.8063</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436695805"/>
                  </a:ext>
                </a:extLst>
              </a:tr>
              <a:tr h="284911">
                <a:tc>
                  <a:txBody>
                    <a:bodyPr/>
                    <a:lstStyle/>
                    <a:p>
                      <a:pPr marL="0" marR="0" algn="ctr">
                        <a:lnSpc>
                          <a:spcPct val="150000"/>
                        </a:lnSpc>
                        <a:spcBef>
                          <a:spcPts val="0"/>
                        </a:spcBef>
                        <a:spcAft>
                          <a:spcPts val="0"/>
                        </a:spcAft>
                      </a:pPr>
                      <a:r>
                        <a:rPr lang="en-US" sz="1400" dirty="0">
                          <a:solidFill>
                            <a:schemeClr val="accent5"/>
                          </a:solidFill>
                          <a:effectLst/>
                        </a:rPr>
                        <a:t>TVD</a:t>
                      </a:r>
                      <a:endParaRPr lang="en-US" sz="20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dirty="0">
                          <a:solidFill>
                            <a:schemeClr val="accent5"/>
                          </a:solidFill>
                          <a:effectLst/>
                        </a:rPr>
                        <a:t>0.0439</a:t>
                      </a:r>
                      <a:endParaRPr lang="en-US" sz="20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dirty="0">
                          <a:solidFill>
                            <a:schemeClr val="accent5"/>
                          </a:solidFill>
                          <a:effectLst/>
                        </a:rPr>
                        <a:t>0.0326</a:t>
                      </a:r>
                      <a:endParaRPr lang="en-US" sz="20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3059834467"/>
                  </a:ext>
                </a:extLst>
              </a:tr>
              <a:tr h="608774">
                <a:tc>
                  <a:txBody>
                    <a:bodyPr/>
                    <a:lstStyle/>
                    <a:p>
                      <a:pPr marL="0" marR="0" algn="ctr">
                        <a:lnSpc>
                          <a:spcPct val="150000"/>
                        </a:lnSpc>
                        <a:spcBef>
                          <a:spcPts val="0"/>
                        </a:spcBef>
                        <a:spcAft>
                          <a:spcPts val="0"/>
                        </a:spcAft>
                      </a:pPr>
                      <a:r>
                        <a:rPr lang="en-US" sz="1400">
                          <a:effectLst/>
                        </a:rPr>
                        <a:t>Minimum bus voltage(p.u.)</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0.9463 (#30)</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a:effectLst/>
                        </a:rPr>
                        <a:t>0.9572 (#24)</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3903431113"/>
                  </a:ext>
                </a:extLst>
              </a:tr>
              <a:tr h="608774">
                <a:tc>
                  <a:txBody>
                    <a:bodyPr/>
                    <a:lstStyle/>
                    <a:p>
                      <a:pPr marL="0" marR="0" algn="ctr">
                        <a:lnSpc>
                          <a:spcPct val="150000"/>
                        </a:lnSpc>
                        <a:spcBef>
                          <a:spcPts val="0"/>
                        </a:spcBef>
                        <a:spcAft>
                          <a:spcPts val="0"/>
                        </a:spcAft>
                      </a:pPr>
                      <a:r>
                        <a:rPr lang="en-US" sz="1400">
                          <a:effectLst/>
                        </a:rPr>
                        <a:t>Maximum bus voltage(p.u.)</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0.9854 (#2)</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a:effectLst/>
                        </a:rPr>
                        <a:t>0.9865 (#2)</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3508258317"/>
                  </a:ext>
                </a:extLst>
              </a:tr>
              <a:tr h="608774">
                <a:tc>
                  <a:txBody>
                    <a:bodyPr/>
                    <a:lstStyle/>
                    <a:p>
                      <a:pPr marL="0" marR="0" algn="ctr">
                        <a:lnSpc>
                          <a:spcPct val="150000"/>
                        </a:lnSpc>
                        <a:spcBef>
                          <a:spcPts val="0"/>
                        </a:spcBef>
                        <a:spcAft>
                          <a:spcPts val="0"/>
                        </a:spcAft>
                      </a:pPr>
                      <a:r>
                        <a:rPr lang="en-US" sz="1400">
                          <a:effectLst/>
                        </a:rPr>
                        <a:t>Overall power factor</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lnSpc>
                          <a:spcPct val="150000"/>
                        </a:lnSpc>
                        <a:spcBef>
                          <a:spcPts val="0"/>
                        </a:spcBef>
                        <a:spcAft>
                          <a:spcPts val="0"/>
                        </a:spcAft>
                      </a:pPr>
                      <a:r>
                        <a:rPr lang="en-US" sz="1400">
                          <a:effectLst/>
                        </a:rPr>
                        <a:t>0.8457</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gridSpan="2">
                  <a:txBody>
                    <a:bodyPr/>
                    <a:lstStyle/>
                    <a:p>
                      <a:pPr marL="0" marR="0" algn="ctr">
                        <a:lnSpc>
                          <a:spcPct val="150000"/>
                        </a:lnSpc>
                        <a:spcBef>
                          <a:spcPts val="0"/>
                        </a:spcBef>
                        <a:spcAft>
                          <a:spcPts val="0"/>
                        </a:spcAft>
                      </a:pPr>
                      <a:r>
                        <a:rPr lang="en-US" sz="1400" dirty="0">
                          <a:effectLst/>
                        </a:rPr>
                        <a:t>0.9108</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2182704082"/>
                  </a:ext>
                </a:extLst>
              </a:tr>
            </a:tbl>
          </a:graphicData>
        </a:graphic>
      </p:graphicFrame>
    </p:spTree>
    <p:extLst>
      <p:ext uri="{BB962C8B-B14F-4D97-AF65-F5344CB8AC3E}">
        <p14:creationId xmlns:p14="http://schemas.microsoft.com/office/powerpoint/2010/main" val="2935775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585136" cy="1085810"/>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8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71851"/>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8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TVD minimization for EDN system (case 4)</a:t>
            </a:r>
          </a:p>
        </p:txBody>
      </p:sp>
      <p:graphicFrame>
        <p:nvGraphicFramePr>
          <p:cNvPr id="2" name="Table 1">
            <a:extLst>
              <a:ext uri="{FF2B5EF4-FFF2-40B4-BE49-F238E27FC236}">
                <a16:creationId xmlns:a16="http://schemas.microsoft.com/office/drawing/2014/main" id="{C82E0B1C-017C-C494-EF65-B21591622087}"/>
              </a:ext>
            </a:extLst>
          </p:cNvPr>
          <p:cNvGraphicFramePr>
            <a:graphicFrameLocks noGrp="1"/>
          </p:cNvGraphicFramePr>
          <p:nvPr>
            <p:extLst>
              <p:ext uri="{D42A27DB-BD31-4B8C-83A1-F6EECF244321}">
                <p14:modId xmlns:p14="http://schemas.microsoft.com/office/powerpoint/2010/main" val="900015601"/>
              </p:ext>
            </p:extLst>
          </p:nvPr>
        </p:nvGraphicFramePr>
        <p:xfrm>
          <a:off x="1432681" y="1331090"/>
          <a:ext cx="9144000" cy="5176377"/>
        </p:xfrm>
        <a:graphic>
          <a:graphicData uri="http://schemas.openxmlformats.org/drawingml/2006/table">
            <a:tbl>
              <a:tblPr firstRow="1" firstCol="1" bandRow="1">
                <a:tableStyleId>{5C22544A-7EE6-4342-B048-85BDC9FD1C3A}</a:tableStyleId>
              </a:tblPr>
              <a:tblGrid>
                <a:gridCol w="2286000">
                  <a:extLst>
                    <a:ext uri="{9D8B030D-6E8A-4147-A177-3AD203B41FA5}">
                      <a16:colId xmlns:a16="http://schemas.microsoft.com/office/drawing/2014/main" val="1819001072"/>
                    </a:ext>
                  </a:extLst>
                </a:gridCol>
                <a:gridCol w="2286000">
                  <a:extLst>
                    <a:ext uri="{9D8B030D-6E8A-4147-A177-3AD203B41FA5}">
                      <a16:colId xmlns:a16="http://schemas.microsoft.com/office/drawing/2014/main" val="1879126284"/>
                    </a:ext>
                  </a:extLst>
                </a:gridCol>
                <a:gridCol w="2286000">
                  <a:extLst>
                    <a:ext uri="{9D8B030D-6E8A-4147-A177-3AD203B41FA5}">
                      <a16:colId xmlns:a16="http://schemas.microsoft.com/office/drawing/2014/main" val="970984448"/>
                    </a:ext>
                  </a:extLst>
                </a:gridCol>
                <a:gridCol w="2286000">
                  <a:extLst>
                    <a:ext uri="{9D8B030D-6E8A-4147-A177-3AD203B41FA5}">
                      <a16:colId xmlns:a16="http://schemas.microsoft.com/office/drawing/2014/main" val="4145368063"/>
                    </a:ext>
                  </a:extLst>
                </a:gridCol>
              </a:tblGrid>
              <a:tr h="197953">
                <a:tc rowSpan="2">
                  <a:txBody>
                    <a:bodyPr/>
                    <a:lstStyle/>
                    <a:p>
                      <a:pPr marL="0" marR="0" algn="ctr">
                        <a:lnSpc>
                          <a:spcPct val="100000"/>
                        </a:lnSpc>
                        <a:spcBef>
                          <a:spcPts val="0"/>
                        </a:spcBef>
                        <a:spcAft>
                          <a:spcPts val="0"/>
                        </a:spcAft>
                      </a:pPr>
                      <a:r>
                        <a:rPr lang="en-US" sz="1600">
                          <a:effectLst/>
                        </a:rPr>
                        <a:t>Items</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rowSpan="2">
                  <a:txBody>
                    <a:bodyPr/>
                    <a:lstStyle/>
                    <a:p>
                      <a:pPr marL="0" marR="0" algn="ctr">
                        <a:lnSpc>
                          <a:spcPct val="100000"/>
                        </a:lnSpc>
                        <a:spcBef>
                          <a:spcPts val="0"/>
                        </a:spcBef>
                        <a:spcAft>
                          <a:spcPts val="0"/>
                        </a:spcAft>
                      </a:pPr>
                      <a:r>
                        <a:rPr lang="en-US" sz="1600" dirty="0">
                          <a:effectLst/>
                        </a:rPr>
                        <a:t>Un-compensated</a:t>
                      </a:r>
                      <a:endParaRPr lang="en-US" sz="2800" dirty="0">
                        <a:effectLst/>
                      </a:endParaRPr>
                    </a:p>
                    <a:p>
                      <a:pPr marL="0" marR="0" algn="ctr">
                        <a:lnSpc>
                          <a:spcPct val="100000"/>
                        </a:lnSpc>
                        <a:spcBef>
                          <a:spcPts val="0"/>
                        </a:spcBef>
                        <a:spcAft>
                          <a:spcPts val="0"/>
                        </a:spcAft>
                      </a:pPr>
                      <a:r>
                        <a:rPr lang="en-US" sz="1600" dirty="0">
                          <a:effectLst/>
                        </a:rPr>
                        <a:t>(Case </a:t>
                      </a:r>
                      <a:r>
                        <a:rPr lang="ar-SA" sz="1600" dirty="0">
                          <a:effectLst/>
                        </a:rPr>
                        <a:t>0</a:t>
                      </a:r>
                      <a:r>
                        <a:rPr lang="en-US" sz="1600" dirty="0">
                          <a:effectLst/>
                        </a:rPr>
                        <a:t>)</a:t>
                      </a:r>
                      <a:endParaRPr lang="en-US"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2">
                  <a:txBody>
                    <a:bodyPr/>
                    <a:lstStyle/>
                    <a:p>
                      <a:pPr marL="0" marR="0" algn="ctr">
                        <a:lnSpc>
                          <a:spcPct val="100000"/>
                        </a:lnSpc>
                        <a:spcBef>
                          <a:spcPts val="0"/>
                        </a:spcBef>
                        <a:spcAft>
                          <a:spcPts val="0"/>
                        </a:spcAft>
                      </a:pPr>
                      <a:r>
                        <a:rPr lang="en-US" sz="1600">
                          <a:effectLst/>
                        </a:rPr>
                        <a:t>Compensated (Case 4)</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extLst>
                  <a:ext uri="{0D108BD9-81ED-4DB2-BD59-A6C34878D82A}">
                    <a16:rowId xmlns:a16="http://schemas.microsoft.com/office/drawing/2014/main" val="1795991949"/>
                  </a:ext>
                </a:extLst>
              </a:tr>
              <a:tr h="854211">
                <a:tc vMerge="1">
                  <a:txBody>
                    <a:bodyPr/>
                    <a:lstStyle/>
                    <a:p>
                      <a:endParaRPr lang="en-US"/>
                    </a:p>
                  </a:txBody>
                  <a:tcPr/>
                </a:tc>
                <a:tc vMerge="1">
                  <a:txBody>
                    <a:bodyPr/>
                    <a:lstStyle/>
                    <a:p>
                      <a:endParaRPr lang="en-US"/>
                    </a:p>
                  </a:txBody>
                  <a:tcPr/>
                </a:tc>
                <a:tc gridSpan="2">
                  <a:txBody>
                    <a:bodyPr/>
                    <a:lstStyle/>
                    <a:p>
                      <a:pPr marL="0" marR="0" algn="ctr">
                        <a:lnSpc>
                          <a:spcPct val="100000"/>
                        </a:lnSpc>
                        <a:spcBef>
                          <a:spcPts val="0"/>
                        </a:spcBef>
                        <a:spcAft>
                          <a:spcPts val="0"/>
                        </a:spcAft>
                      </a:pPr>
                      <a:r>
                        <a:rPr lang="en-US" sz="1600" dirty="0">
                          <a:effectLst/>
                        </a:rPr>
                        <a:t>Proposed procedure</a:t>
                      </a:r>
                      <a:endParaRPr lang="en-US"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extLst>
                  <a:ext uri="{0D108BD9-81ED-4DB2-BD59-A6C34878D82A}">
                    <a16:rowId xmlns:a16="http://schemas.microsoft.com/office/drawing/2014/main" val="554534424"/>
                  </a:ext>
                </a:extLst>
              </a:tr>
              <a:tr h="260981">
                <a:tc rowSpan="3">
                  <a:txBody>
                    <a:bodyPr/>
                    <a:lstStyle/>
                    <a:p>
                      <a:pPr marL="0" marR="0" algn="ctr">
                        <a:lnSpc>
                          <a:spcPct val="100000"/>
                        </a:lnSpc>
                        <a:spcBef>
                          <a:spcPts val="0"/>
                        </a:spcBef>
                        <a:spcAft>
                          <a:spcPts val="0"/>
                        </a:spcAft>
                      </a:pPr>
                      <a:r>
                        <a:rPr lang="en-US" sz="1600">
                          <a:effectLst/>
                        </a:rPr>
                        <a:t>Optimal locations and sizes of DGs (KW)</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rowSpan="3">
                  <a:txBody>
                    <a:bodyPr/>
                    <a:lstStyle/>
                    <a:p>
                      <a:pPr marL="0" marR="0" algn="ctr">
                        <a:lnSpc>
                          <a:spcPct val="100000"/>
                        </a:lnSpc>
                        <a:spcBef>
                          <a:spcPts val="0"/>
                        </a:spcBef>
                        <a:spcAft>
                          <a:spcPts val="0"/>
                        </a:spcAft>
                      </a:pPr>
                      <a:r>
                        <a:rPr lang="en-US" sz="1600">
                          <a:effectLst/>
                        </a:rPr>
                        <a:t>-</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600">
                          <a:effectLst/>
                        </a:rPr>
                        <a:t>29</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600" dirty="0">
                          <a:effectLst/>
                        </a:rPr>
                        <a:t>1143.6</a:t>
                      </a:r>
                      <a:endParaRPr lang="en-US"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extLst>
                  <a:ext uri="{0D108BD9-81ED-4DB2-BD59-A6C34878D82A}">
                    <a16:rowId xmlns:a16="http://schemas.microsoft.com/office/drawing/2014/main" val="2318736066"/>
                  </a:ext>
                </a:extLst>
              </a:tr>
              <a:tr h="260981">
                <a:tc vMerge="1">
                  <a:txBody>
                    <a:bodyPr/>
                    <a:lstStyle/>
                    <a:p>
                      <a:endParaRPr lang="en-US"/>
                    </a:p>
                  </a:txBody>
                  <a:tcPr/>
                </a:tc>
                <a:tc vMerge="1">
                  <a:txBody>
                    <a:bodyPr/>
                    <a:lstStyle/>
                    <a:p>
                      <a:endParaRPr lang="en-US"/>
                    </a:p>
                  </a:txBody>
                  <a:tcPr/>
                </a:tc>
                <a:tc>
                  <a:txBody>
                    <a:bodyPr/>
                    <a:lstStyle/>
                    <a:p>
                      <a:pPr marL="0" marR="0" algn="ctr">
                        <a:lnSpc>
                          <a:spcPct val="100000"/>
                        </a:lnSpc>
                        <a:spcBef>
                          <a:spcPts val="0"/>
                        </a:spcBef>
                        <a:spcAft>
                          <a:spcPts val="0"/>
                        </a:spcAft>
                      </a:pPr>
                      <a:r>
                        <a:rPr lang="en-US" sz="1600">
                          <a:effectLst/>
                        </a:rPr>
                        <a:t>29</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600">
                          <a:effectLst/>
                        </a:rPr>
                        <a:t>1221</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extLst>
                  <a:ext uri="{0D108BD9-81ED-4DB2-BD59-A6C34878D82A}">
                    <a16:rowId xmlns:a16="http://schemas.microsoft.com/office/drawing/2014/main" val="1946545873"/>
                  </a:ext>
                </a:extLst>
              </a:tr>
              <a:tr h="260981">
                <a:tc vMerge="1">
                  <a:txBody>
                    <a:bodyPr/>
                    <a:lstStyle/>
                    <a:p>
                      <a:endParaRPr lang="en-US"/>
                    </a:p>
                  </a:txBody>
                  <a:tcPr/>
                </a:tc>
                <a:tc vMerge="1">
                  <a:txBody>
                    <a:bodyPr/>
                    <a:lstStyle/>
                    <a:p>
                      <a:endParaRPr lang="en-US"/>
                    </a:p>
                  </a:txBody>
                  <a:tcPr/>
                </a:tc>
                <a:tc>
                  <a:txBody>
                    <a:bodyPr/>
                    <a:lstStyle/>
                    <a:p>
                      <a:pPr marL="0" marR="0" algn="ctr">
                        <a:lnSpc>
                          <a:spcPct val="100000"/>
                        </a:lnSpc>
                        <a:spcBef>
                          <a:spcPts val="0"/>
                        </a:spcBef>
                        <a:spcAft>
                          <a:spcPts val="0"/>
                        </a:spcAft>
                      </a:pPr>
                      <a:r>
                        <a:rPr lang="en-US" sz="1600">
                          <a:effectLst/>
                        </a:rPr>
                        <a:t>27</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600">
                          <a:effectLst/>
                        </a:rPr>
                        <a:t>1635.3</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extLst>
                  <a:ext uri="{0D108BD9-81ED-4DB2-BD59-A6C34878D82A}">
                    <a16:rowId xmlns:a16="http://schemas.microsoft.com/office/drawing/2014/main" val="2120327972"/>
                  </a:ext>
                </a:extLst>
              </a:tr>
              <a:tr h="260981">
                <a:tc>
                  <a:txBody>
                    <a:bodyPr/>
                    <a:lstStyle/>
                    <a:p>
                      <a:pPr marL="0" marR="0" algn="ctr">
                        <a:lnSpc>
                          <a:spcPct val="100000"/>
                        </a:lnSpc>
                        <a:spcBef>
                          <a:spcPts val="0"/>
                        </a:spcBef>
                        <a:spcAft>
                          <a:spcPts val="0"/>
                        </a:spcAft>
                      </a:pPr>
                      <a:r>
                        <a:rPr lang="en-US" sz="1600">
                          <a:effectLst/>
                        </a:rPr>
                        <a:t>Total DGs size</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600">
                          <a:effectLst/>
                        </a:rPr>
                        <a:t> </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2">
                  <a:txBody>
                    <a:bodyPr/>
                    <a:lstStyle/>
                    <a:p>
                      <a:pPr marL="0" marR="0" algn="ctr">
                        <a:lnSpc>
                          <a:spcPct val="100000"/>
                        </a:lnSpc>
                        <a:spcBef>
                          <a:spcPts val="0"/>
                        </a:spcBef>
                        <a:spcAft>
                          <a:spcPts val="0"/>
                        </a:spcAft>
                      </a:pPr>
                      <a:r>
                        <a:rPr lang="en-US" sz="1600">
                          <a:effectLst/>
                        </a:rPr>
                        <a:t>4000</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extLst>
                  <a:ext uri="{0D108BD9-81ED-4DB2-BD59-A6C34878D82A}">
                    <a16:rowId xmlns:a16="http://schemas.microsoft.com/office/drawing/2014/main" val="563223555"/>
                  </a:ext>
                </a:extLst>
              </a:tr>
              <a:tr h="260981">
                <a:tc rowSpan="2">
                  <a:txBody>
                    <a:bodyPr/>
                    <a:lstStyle/>
                    <a:p>
                      <a:pPr marL="0" marR="0" algn="ctr">
                        <a:lnSpc>
                          <a:spcPct val="100000"/>
                        </a:lnSpc>
                        <a:spcBef>
                          <a:spcPts val="0"/>
                        </a:spcBef>
                        <a:spcAft>
                          <a:spcPts val="0"/>
                        </a:spcAft>
                      </a:pPr>
                      <a:r>
                        <a:rPr lang="en-US" sz="1600">
                          <a:effectLst/>
                        </a:rPr>
                        <a:t>Optimal locations and sizes of capacitors (KVAR)</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rowSpan="2">
                  <a:txBody>
                    <a:bodyPr/>
                    <a:lstStyle/>
                    <a:p>
                      <a:pPr marL="0" marR="0" algn="ctr">
                        <a:lnSpc>
                          <a:spcPct val="100000"/>
                        </a:lnSpc>
                        <a:spcBef>
                          <a:spcPts val="0"/>
                        </a:spcBef>
                        <a:spcAft>
                          <a:spcPts val="0"/>
                        </a:spcAft>
                      </a:pPr>
                      <a:r>
                        <a:rPr lang="en-US" sz="1600">
                          <a:effectLst/>
                        </a:rPr>
                        <a:t> </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600">
                          <a:effectLst/>
                        </a:rPr>
                        <a:t>9</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r>
                        <a:rPr lang="en-US" sz="1600" dirty="0">
                          <a:effectLst/>
                        </a:rPr>
                        <a:t>839.864</a:t>
                      </a:r>
                      <a:endParaRPr lang="en-US" sz="2400" dirty="0"/>
                    </a:p>
                  </a:txBody>
                  <a:tcPr marL="57571" marR="57571" marT="0" marB="0" anchor="ctr"/>
                </a:tc>
                <a:extLst>
                  <a:ext uri="{0D108BD9-81ED-4DB2-BD59-A6C34878D82A}">
                    <a16:rowId xmlns:a16="http://schemas.microsoft.com/office/drawing/2014/main" val="3034456227"/>
                  </a:ext>
                </a:extLst>
              </a:tr>
              <a:tr h="260981">
                <a:tc vMerge="1">
                  <a:txBody>
                    <a:bodyPr/>
                    <a:lstStyle/>
                    <a:p>
                      <a:endParaRPr lang="en-US"/>
                    </a:p>
                  </a:txBody>
                  <a:tcPr/>
                </a:tc>
                <a:tc vMerge="1">
                  <a:txBody>
                    <a:bodyPr/>
                    <a:lstStyle/>
                    <a:p>
                      <a:endParaRPr lang="en-US"/>
                    </a:p>
                  </a:txBody>
                  <a:tcPr/>
                </a:tc>
                <a:tc>
                  <a:txBody>
                    <a:bodyPr/>
                    <a:lstStyle/>
                    <a:p>
                      <a:pPr marL="0" marR="0" algn="ctr">
                        <a:lnSpc>
                          <a:spcPct val="100000"/>
                        </a:lnSpc>
                        <a:spcBef>
                          <a:spcPts val="0"/>
                        </a:spcBef>
                        <a:spcAft>
                          <a:spcPts val="0"/>
                        </a:spcAft>
                      </a:pPr>
                      <a:r>
                        <a:rPr lang="en-US" sz="1600">
                          <a:effectLst/>
                        </a:rPr>
                        <a:t>27</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r>
                        <a:rPr lang="en-US" sz="1600">
                          <a:effectLst/>
                        </a:rPr>
                        <a:t>467.45</a:t>
                      </a:r>
                      <a:endParaRPr lang="en-US" sz="2400"/>
                    </a:p>
                  </a:txBody>
                  <a:tcPr marL="57571" marR="57571" marT="0" marB="0" anchor="ctr"/>
                </a:tc>
                <a:extLst>
                  <a:ext uri="{0D108BD9-81ED-4DB2-BD59-A6C34878D82A}">
                    <a16:rowId xmlns:a16="http://schemas.microsoft.com/office/drawing/2014/main" val="1800521781"/>
                  </a:ext>
                </a:extLst>
              </a:tr>
              <a:tr h="402780">
                <a:tc>
                  <a:txBody>
                    <a:bodyPr/>
                    <a:lstStyle/>
                    <a:p>
                      <a:pPr marL="0" marR="0" algn="ctr">
                        <a:lnSpc>
                          <a:spcPct val="100000"/>
                        </a:lnSpc>
                        <a:spcBef>
                          <a:spcPts val="0"/>
                        </a:spcBef>
                        <a:spcAft>
                          <a:spcPts val="0"/>
                        </a:spcAft>
                      </a:pPr>
                      <a:r>
                        <a:rPr lang="en-US" sz="1600">
                          <a:effectLst/>
                        </a:rPr>
                        <a:t>Total capacitors size</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600">
                          <a:effectLst/>
                        </a:rPr>
                        <a:t>-</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2">
                  <a:txBody>
                    <a:bodyPr/>
                    <a:lstStyle/>
                    <a:p>
                      <a:pPr marL="0" marR="0" algn="ctr">
                        <a:lnSpc>
                          <a:spcPct val="100000"/>
                        </a:lnSpc>
                        <a:spcBef>
                          <a:spcPts val="0"/>
                        </a:spcBef>
                        <a:spcAft>
                          <a:spcPts val="0"/>
                        </a:spcAft>
                      </a:pPr>
                      <a:r>
                        <a:rPr lang="en-US" sz="1600" dirty="0">
                          <a:effectLst/>
                        </a:rPr>
                        <a:t>1307</a:t>
                      </a:r>
                      <a:endParaRPr lang="en-US"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extLst>
                  <a:ext uri="{0D108BD9-81ED-4DB2-BD59-A6C34878D82A}">
                    <a16:rowId xmlns:a16="http://schemas.microsoft.com/office/drawing/2014/main" val="97014327"/>
                  </a:ext>
                </a:extLst>
              </a:tr>
              <a:tr h="260981">
                <a:tc>
                  <a:txBody>
                    <a:bodyPr/>
                    <a:lstStyle/>
                    <a:p>
                      <a:pPr marL="0" marR="0" algn="ctr">
                        <a:lnSpc>
                          <a:spcPct val="100000"/>
                        </a:lnSpc>
                        <a:spcBef>
                          <a:spcPts val="0"/>
                        </a:spcBef>
                        <a:spcAft>
                          <a:spcPts val="0"/>
                        </a:spcAft>
                      </a:pPr>
                      <a:r>
                        <a:rPr lang="en-US" sz="1600">
                          <a:effectLst/>
                        </a:rPr>
                        <a:t>Total losses (kW)</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600">
                          <a:effectLst/>
                        </a:rPr>
                        <a:t>805.73</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2">
                  <a:txBody>
                    <a:bodyPr/>
                    <a:lstStyle/>
                    <a:p>
                      <a:pPr marL="0" marR="0" algn="ctr">
                        <a:lnSpc>
                          <a:spcPct val="100000"/>
                        </a:lnSpc>
                        <a:spcBef>
                          <a:spcPts val="0"/>
                        </a:spcBef>
                        <a:spcAft>
                          <a:spcPts val="0"/>
                        </a:spcAft>
                      </a:pPr>
                      <a:r>
                        <a:rPr lang="en-US" sz="1600">
                          <a:effectLst/>
                        </a:rPr>
                        <a:t>531.637</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extLst>
                  <a:ext uri="{0D108BD9-81ED-4DB2-BD59-A6C34878D82A}">
                    <a16:rowId xmlns:a16="http://schemas.microsoft.com/office/drawing/2014/main" val="1148527133"/>
                  </a:ext>
                </a:extLst>
              </a:tr>
              <a:tr h="260981">
                <a:tc>
                  <a:txBody>
                    <a:bodyPr/>
                    <a:lstStyle/>
                    <a:p>
                      <a:pPr marL="0" marR="0" algn="ctr">
                        <a:lnSpc>
                          <a:spcPct val="100000"/>
                        </a:lnSpc>
                        <a:spcBef>
                          <a:spcPts val="0"/>
                        </a:spcBef>
                        <a:spcAft>
                          <a:spcPts val="0"/>
                        </a:spcAft>
                      </a:pPr>
                      <a:r>
                        <a:rPr lang="en-US" sz="1600" dirty="0">
                          <a:solidFill>
                            <a:schemeClr val="accent5"/>
                          </a:solidFill>
                          <a:effectLst/>
                        </a:rPr>
                        <a:t>TVD</a:t>
                      </a:r>
                      <a:endParaRPr lang="en-US" sz="28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600" dirty="0">
                          <a:solidFill>
                            <a:schemeClr val="accent5"/>
                          </a:solidFill>
                          <a:effectLst/>
                        </a:rPr>
                        <a:t>0.0439</a:t>
                      </a:r>
                      <a:endParaRPr lang="en-US" sz="28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2">
                  <a:txBody>
                    <a:bodyPr/>
                    <a:lstStyle/>
                    <a:p>
                      <a:pPr marL="0" marR="0" algn="ctr">
                        <a:lnSpc>
                          <a:spcPct val="100000"/>
                        </a:lnSpc>
                        <a:spcBef>
                          <a:spcPts val="0"/>
                        </a:spcBef>
                        <a:spcAft>
                          <a:spcPts val="0"/>
                        </a:spcAft>
                      </a:pPr>
                      <a:r>
                        <a:rPr lang="en-US" sz="1600" dirty="0">
                          <a:solidFill>
                            <a:schemeClr val="accent5"/>
                          </a:solidFill>
                          <a:effectLst/>
                        </a:rPr>
                        <a:t>0.0177</a:t>
                      </a:r>
                      <a:endParaRPr lang="en-US" sz="2800" dirty="0">
                        <a:solidFill>
                          <a:schemeClr val="accent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extLst>
                  <a:ext uri="{0D108BD9-81ED-4DB2-BD59-A6C34878D82A}">
                    <a16:rowId xmlns:a16="http://schemas.microsoft.com/office/drawing/2014/main" val="649499056"/>
                  </a:ext>
                </a:extLst>
              </a:tr>
              <a:tr h="422828">
                <a:tc>
                  <a:txBody>
                    <a:bodyPr/>
                    <a:lstStyle/>
                    <a:p>
                      <a:pPr marL="0" marR="0" algn="ctr">
                        <a:lnSpc>
                          <a:spcPct val="100000"/>
                        </a:lnSpc>
                        <a:spcBef>
                          <a:spcPts val="0"/>
                        </a:spcBef>
                        <a:spcAft>
                          <a:spcPts val="0"/>
                        </a:spcAft>
                      </a:pPr>
                      <a:r>
                        <a:rPr lang="en-US" sz="1600">
                          <a:effectLst/>
                        </a:rPr>
                        <a:t>Minimum bus voltage(p.u.)</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600">
                          <a:effectLst/>
                        </a:rPr>
                        <a:t>0.9463 (#30)</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2">
                  <a:txBody>
                    <a:bodyPr/>
                    <a:lstStyle/>
                    <a:p>
                      <a:pPr marL="0" marR="0" algn="ctr">
                        <a:lnSpc>
                          <a:spcPct val="100000"/>
                        </a:lnSpc>
                        <a:spcBef>
                          <a:spcPts val="0"/>
                        </a:spcBef>
                        <a:spcAft>
                          <a:spcPts val="0"/>
                        </a:spcAft>
                      </a:pPr>
                      <a:r>
                        <a:rPr lang="en-US" sz="1600" dirty="0">
                          <a:effectLst/>
                        </a:rPr>
                        <a:t>0.9686 (#21)</a:t>
                      </a:r>
                      <a:endParaRPr lang="en-US"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extLst>
                  <a:ext uri="{0D108BD9-81ED-4DB2-BD59-A6C34878D82A}">
                    <a16:rowId xmlns:a16="http://schemas.microsoft.com/office/drawing/2014/main" val="3407022370"/>
                  </a:ext>
                </a:extLst>
              </a:tr>
              <a:tr h="422828">
                <a:tc>
                  <a:txBody>
                    <a:bodyPr/>
                    <a:lstStyle/>
                    <a:p>
                      <a:pPr marL="0" marR="0" algn="ctr">
                        <a:lnSpc>
                          <a:spcPct val="100000"/>
                        </a:lnSpc>
                        <a:spcBef>
                          <a:spcPts val="0"/>
                        </a:spcBef>
                        <a:spcAft>
                          <a:spcPts val="0"/>
                        </a:spcAft>
                      </a:pPr>
                      <a:r>
                        <a:rPr lang="en-US" sz="1600">
                          <a:effectLst/>
                        </a:rPr>
                        <a:t>Maximum bus voltage(p.u.)</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600">
                          <a:effectLst/>
                        </a:rPr>
                        <a:t>0.9854 (#2)</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2">
                  <a:txBody>
                    <a:bodyPr/>
                    <a:lstStyle/>
                    <a:p>
                      <a:pPr marL="0" marR="0" algn="ctr">
                        <a:lnSpc>
                          <a:spcPct val="100000"/>
                        </a:lnSpc>
                        <a:spcBef>
                          <a:spcPts val="0"/>
                        </a:spcBef>
                        <a:spcAft>
                          <a:spcPts val="0"/>
                        </a:spcAft>
                      </a:pPr>
                      <a:r>
                        <a:rPr lang="en-US" sz="1600" dirty="0">
                          <a:effectLst/>
                        </a:rPr>
                        <a:t>0.9877 (#2)</a:t>
                      </a:r>
                      <a:endParaRPr lang="en-US"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extLst>
                  <a:ext uri="{0D108BD9-81ED-4DB2-BD59-A6C34878D82A}">
                    <a16:rowId xmlns:a16="http://schemas.microsoft.com/office/drawing/2014/main" val="1713671776"/>
                  </a:ext>
                </a:extLst>
              </a:tr>
              <a:tr h="402780">
                <a:tc>
                  <a:txBody>
                    <a:bodyPr/>
                    <a:lstStyle/>
                    <a:p>
                      <a:pPr marL="0" marR="0" algn="ctr">
                        <a:lnSpc>
                          <a:spcPct val="100000"/>
                        </a:lnSpc>
                        <a:spcBef>
                          <a:spcPts val="0"/>
                        </a:spcBef>
                        <a:spcAft>
                          <a:spcPts val="0"/>
                        </a:spcAft>
                      </a:pPr>
                      <a:r>
                        <a:rPr lang="en-US" sz="1600">
                          <a:effectLst/>
                        </a:rPr>
                        <a:t>Overall power factor</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a:txBody>
                    <a:bodyPr/>
                    <a:lstStyle/>
                    <a:p>
                      <a:pPr marL="0" marR="0" algn="ctr">
                        <a:lnSpc>
                          <a:spcPct val="100000"/>
                        </a:lnSpc>
                        <a:spcBef>
                          <a:spcPts val="0"/>
                        </a:spcBef>
                        <a:spcAft>
                          <a:spcPts val="0"/>
                        </a:spcAft>
                      </a:pPr>
                      <a:r>
                        <a:rPr lang="en-US" sz="1600">
                          <a:effectLst/>
                        </a:rPr>
                        <a:t>0.8457</a:t>
                      </a:r>
                      <a:endParaRPr lang="en-US" sz="280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gridSpan="2">
                  <a:txBody>
                    <a:bodyPr/>
                    <a:lstStyle/>
                    <a:p>
                      <a:pPr marL="0" marR="0" algn="ctr">
                        <a:lnSpc>
                          <a:spcPct val="100000"/>
                        </a:lnSpc>
                        <a:spcBef>
                          <a:spcPts val="0"/>
                        </a:spcBef>
                        <a:spcAft>
                          <a:spcPts val="0"/>
                        </a:spcAft>
                      </a:pPr>
                      <a:r>
                        <a:rPr lang="en-US" sz="1600" dirty="0">
                          <a:effectLst/>
                        </a:rPr>
                        <a:t>0.8204</a:t>
                      </a:r>
                      <a:endParaRPr lang="en-US" sz="2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7571" marR="57571" marT="0" marB="0" anchor="ctr"/>
                </a:tc>
                <a:tc hMerge="1">
                  <a:txBody>
                    <a:bodyPr/>
                    <a:lstStyle/>
                    <a:p>
                      <a:endParaRPr lang="en-US"/>
                    </a:p>
                  </a:txBody>
                  <a:tcPr/>
                </a:tc>
                <a:extLst>
                  <a:ext uri="{0D108BD9-81ED-4DB2-BD59-A6C34878D82A}">
                    <a16:rowId xmlns:a16="http://schemas.microsoft.com/office/drawing/2014/main" val="2787294140"/>
                  </a:ext>
                </a:extLst>
              </a:tr>
            </a:tbl>
          </a:graphicData>
        </a:graphic>
      </p:graphicFrame>
    </p:spTree>
    <p:extLst>
      <p:ext uri="{BB962C8B-B14F-4D97-AF65-F5344CB8AC3E}">
        <p14:creationId xmlns:p14="http://schemas.microsoft.com/office/powerpoint/2010/main" val="620758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585136" cy="1085810"/>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8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71851"/>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8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TVD minimization for EDN system (case 5)</a:t>
            </a:r>
          </a:p>
        </p:txBody>
      </p:sp>
      <p:graphicFrame>
        <p:nvGraphicFramePr>
          <p:cNvPr id="3" name="Table 2">
            <a:extLst>
              <a:ext uri="{FF2B5EF4-FFF2-40B4-BE49-F238E27FC236}">
                <a16:creationId xmlns:a16="http://schemas.microsoft.com/office/drawing/2014/main" id="{826DF08F-5BE3-7D56-1C55-81F272101EF4}"/>
              </a:ext>
            </a:extLst>
          </p:cNvPr>
          <p:cNvGraphicFramePr>
            <a:graphicFrameLocks noGrp="1"/>
          </p:cNvGraphicFramePr>
          <p:nvPr>
            <p:extLst>
              <p:ext uri="{D42A27DB-BD31-4B8C-83A1-F6EECF244321}">
                <p14:modId xmlns:p14="http://schemas.microsoft.com/office/powerpoint/2010/main" val="3522664269"/>
              </p:ext>
            </p:extLst>
          </p:nvPr>
        </p:nvGraphicFramePr>
        <p:xfrm>
          <a:off x="2750776" y="1428730"/>
          <a:ext cx="6858000" cy="5335237"/>
        </p:xfrm>
        <a:graphic>
          <a:graphicData uri="http://schemas.openxmlformats.org/drawingml/2006/table">
            <a:tbl>
              <a:tblPr firstRow="1" firstCol="1" bandRow="1">
                <a:tableStyleId>{5C22544A-7EE6-4342-B048-85BDC9FD1C3A}</a:tableStyleId>
              </a:tblPr>
              <a:tblGrid>
                <a:gridCol w="2286000">
                  <a:extLst>
                    <a:ext uri="{9D8B030D-6E8A-4147-A177-3AD203B41FA5}">
                      <a16:colId xmlns:a16="http://schemas.microsoft.com/office/drawing/2014/main" val="351772282"/>
                    </a:ext>
                  </a:extLst>
                </a:gridCol>
                <a:gridCol w="2286000">
                  <a:extLst>
                    <a:ext uri="{9D8B030D-6E8A-4147-A177-3AD203B41FA5}">
                      <a16:colId xmlns:a16="http://schemas.microsoft.com/office/drawing/2014/main" val="4203467257"/>
                    </a:ext>
                  </a:extLst>
                </a:gridCol>
                <a:gridCol w="2286000">
                  <a:extLst>
                    <a:ext uri="{9D8B030D-6E8A-4147-A177-3AD203B41FA5}">
                      <a16:colId xmlns:a16="http://schemas.microsoft.com/office/drawing/2014/main" val="945303743"/>
                    </a:ext>
                  </a:extLst>
                </a:gridCol>
              </a:tblGrid>
              <a:tr h="224981">
                <a:tc rowSpan="2">
                  <a:txBody>
                    <a:bodyPr/>
                    <a:lstStyle/>
                    <a:p>
                      <a:pPr marL="0" marR="0" algn="ctr">
                        <a:lnSpc>
                          <a:spcPct val="150000"/>
                        </a:lnSpc>
                        <a:spcBef>
                          <a:spcPts val="0"/>
                        </a:spcBef>
                        <a:spcAft>
                          <a:spcPts val="0"/>
                        </a:spcAft>
                      </a:pPr>
                      <a:r>
                        <a:rPr lang="en-US" sz="1400" dirty="0">
                          <a:effectLst/>
                        </a:rPr>
                        <a:t>Items</a:t>
                      </a:r>
                      <a:endParaRPr lang="en-US" sz="2000" dirty="0">
                        <a:effectLst/>
                        <a:latin typeface="Times New Roman" panose="02020603050405020304" pitchFamily="18" charset="0"/>
                        <a:ea typeface="+mn-ea"/>
                        <a:cs typeface="Arial" panose="020B0604020202020204" pitchFamily="34" charset="0"/>
                      </a:endParaRPr>
                    </a:p>
                  </a:txBody>
                  <a:tcPr marL="66975" marR="66975" marT="0" marB="0" anchor="ctr"/>
                </a:tc>
                <a:tc rowSpan="2">
                  <a:txBody>
                    <a:bodyPr/>
                    <a:lstStyle/>
                    <a:p>
                      <a:pPr marL="0" marR="0" algn="ctr">
                        <a:lnSpc>
                          <a:spcPct val="150000"/>
                        </a:lnSpc>
                        <a:spcBef>
                          <a:spcPts val="0"/>
                        </a:spcBef>
                        <a:spcAft>
                          <a:spcPts val="0"/>
                        </a:spcAft>
                      </a:pPr>
                      <a:r>
                        <a:rPr lang="en-US" sz="1400">
                          <a:effectLst/>
                        </a:rPr>
                        <a:t>Base case</a:t>
                      </a:r>
                      <a:endParaRPr lang="en-US" sz="2000">
                        <a:effectLst/>
                        <a:latin typeface="Times New Roman" panose="02020603050405020304" pitchFamily="18" charset="0"/>
                        <a:ea typeface="+mn-ea"/>
                        <a:cs typeface="Arial" panose="020B0604020202020204" pitchFamily="34" charset="0"/>
                      </a:endParaRPr>
                    </a:p>
                  </a:txBody>
                  <a:tcPr marL="66975" marR="66975" marT="0" marB="0" anchor="ctr"/>
                </a:tc>
                <a:tc>
                  <a:txBody>
                    <a:bodyPr/>
                    <a:lstStyle/>
                    <a:p>
                      <a:pPr marL="0" marR="0" algn="ctr">
                        <a:lnSpc>
                          <a:spcPct val="150000"/>
                        </a:lnSpc>
                        <a:spcBef>
                          <a:spcPts val="0"/>
                        </a:spcBef>
                        <a:spcAft>
                          <a:spcPts val="0"/>
                        </a:spcAft>
                      </a:pPr>
                      <a:r>
                        <a:rPr lang="en-US" sz="1200" dirty="0">
                          <a:effectLst/>
                        </a:rPr>
                        <a:t>Case 5</a:t>
                      </a:r>
                      <a:endParaRPr lang="en-US" sz="1800" dirty="0">
                        <a:effectLst/>
                        <a:latin typeface="Times New Roman" panose="02020603050405020304" pitchFamily="18" charset="0"/>
                        <a:ea typeface="+mn-ea"/>
                        <a:cs typeface="Arial" panose="020B0604020202020204" pitchFamily="34" charset="0"/>
                      </a:endParaRPr>
                    </a:p>
                  </a:txBody>
                  <a:tcPr marL="66975" marR="66975" marT="0" marB="0"/>
                </a:tc>
                <a:extLst>
                  <a:ext uri="{0D108BD9-81ED-4DB2-BD59-A6C34878D82A}">
                    <a16:rowId xmlns:a16="http://schemas.microsoft.com/office/drawing/2014/main" val="4148352796"/>
                  </a:ext>
                </a:extLst>
              </a:tr>
              <a:tr h="480722">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en-US" sz="1400" dirty="0">
                          <a:effectLst/>
                        </a:rPr>
                        <a:t>Proposed method</a:t>
                      </a:r>
                      <a:endParaRPr lang="en-US" sz="2000" dirty="0">
                        <a:effectLst/>
                        <a:latin typeface="Times New Roman" panose="02020603050405020304" pitchFamily="18" charset="0"/>
                        <a:ea typeface="+mn-ea"/>
                        <a:cs typeface="Arial" panose="020B0604020202020204" pitchFamily="34" charset="0"/>
                      </a:endParaRPr>
                    </a:p>
                  </a:txBody>
                  <a:tcPr marL="66975" marR="66975" marT="0" marB="0" anchor="ctr"/>
                </a:tc>
                <a:extLst>
                  <a:ext uri="{0D108BD9-81ED-4DB2-BD59-A6C34878D82A}">
                    <a16:rowId xmlns:a16="http://schemas.microsoft.com/office/drawing/2014/main" val="4001327321"/>
                  </a:ext>
                </a:extLst>
              </a:tr>
              <a:tr h="1503683">
                <a:tc>
                  <a:txBody>
                    <a:bodyPr/>
                    <a:lstStyle/>
                    <a:p>
                      <a:pPr marL="0" marR="0" algn="ctr">
                        <a:lnSpc>
                          <a:spcPct val="150000"/>
                        </a:lnSpc>
                        <a:spcBef>
                          <a:spcPts val="0"/>
                        </a:spcBef>
                        <a:spcAft>
                          <a:spcPts val="0"/>
                        </a:spcAft>
                      </a:pPr>
                      <a:r>
                        <a:rPr lang="en-US" sz="1400" dirty="0">
                          <a:effectLst/>
                        </a:rPr>
                        <a:t>DG size (kW, </a:t>
                      </a:r>
                      <a:r>
                        <a:rPr lang="en-US" sz="1400" dirty="0" err="1">
                          <a:effectLst/>
                        </a:rPr>
                        <a:t>kVAR</a:t>
                      </a:r>
                      <a:r>
                        <a:rPr lang="en-US" sz="1400" dirty="0">
                          <a:effectLst/>
                        </a:rPr>
                        <a:t>) and location</a:t>
                      </a:r>
                      <a:endParaRPr lang="en-US" sz="2000" dirty="0">
                        <a:effectLst/>
                        <a:latin typeface="Times New Roman" panose="02020603050405020304" pitchFamily="18" charset="0"/>
                        <a:ea typeface="+mn-ea"/>
                        <a:cs typeface="Arial" panose="020B0604020202020204" pitchFamily="34" charset="0"/>
                      </a:endParaRPr>
                    </a:p>
                  </a:txBody>
                  <a:tcPr marL="66975" marR="66975" marT="0" marB="0"/>
                </a:tc>
                <a:tc>
                  <a:txBody>
                    <a:bodyPr/>
                    <a:lstStyle/>
                    <a:p>
                      <a:pPr marL="0" marR="0" algn="ctr">
                        <a:lnSpc>
                          <a:spcPct val="150000"/>
                        </a:lnSpc>
                        <a:spcBef>
                          <a:spcPts val="0"/>
                        </a:spcBef>
                        <a:spcAft>
                          <a:spcPts val="0"/>
                        </a:spcAft>
                      </a:pPr>
                      <a:r>
                        <a:rPr lang="en-US" sz="1400" kern="1200" dirty="0">
                          <a:solidFill>
                            <a:schemeClr val="dk1"/>
                          </a:solidFill>
                          <a:effectLst/>
                          <a:latin typeface="+mn-lt"/>
                          <a:ea typeface="+mn-ea"/>
                          <a:cs typeface="+mn-cs"/>
                        </a:rPr>
                        <a:t>-</a:t>
                      </a:r>
                    </a:p>
                  </a:txBody>
                  <a:tcPr marL="66975" marR="66975" marT="0" marB="0"/>
                </a:tc>
                <a:tc>
                  <a:txBody>
                    <a:bodyPr/>
                    <a:lstStyle/>
                    <a:p>
                      <a:pPr marL="0" marR="0" algn="ctr">
                        <a:lnSpc>
                          <a:spcPct val="150000"/>
                        </a:lnSpc>
                        <a:spcBef>
                          <a:spcPts val="0"/>
                        </a:spcBef>
                        <a:spcAft>
                          <a:spcPts val="0"/>
                        </a:spcAft>
                      </a:pPr>
                      <a:r>
                        <a:rPr lang="en-US" sz="1400" kern="1200" dirty="0">
                          <a:solidFill>
                            <a:schemeClr val="dk1"/>
                          </a:solidFill>
                          <a:effectLst/>
                          <a:latin typeface="+mn-lt"/>
                          <a:ea typeface="+mn-ea"/>
                          <a:cs typeface="+mn-cs"/>
                        </a:rPr>
                        <a:t>730.3, 353.722 (#23),</a:t>
                      </a:r>
                    </a:p>
                    <a:p>
                      <a:pPr marL="0" marR="0" algn="ctr">
                        <a:lnSpc>
                          <a:spcPct val="150000"/>
                        </a:lnSpc>
                        <a:spcBef>
                          <a:spcPts val="0"/>
                        </a:spcBef>
                        <a:spcAft>
                          <a:spcPts val="0"/>
                        </a:spcAft>
                      </a:pPr>
                      <a:r>
                        <a:rPr lang="en-US" sz="1400" kern="1200" dirty="0">
                          <a:solidFill>
                            <a:schemeClr val="dk1"/>
                          </a:solidFill>
                          <a:effectLst/>
                          <a:latin typeface="+mn-lt"/>
                          <a:ea typeface="+mn-ea"/>
                          <a:cs typeface="+mn-cs"/>
                        </a:rPr>
                        <a:t>1026.6, 497.208 (#25),</a:t>
                      </a:r>
                    </a:p>
                    <a:p>
                      <a:pPr marL="0" marR="0" algn="ctr">
                        <a:lnSpc>
                          <a:spcPct val="150000"/>
                        </a:lnSpc>
                        <a:spcBef>
                          <a:spcPts val="0"/>
                        </a:spcBef>
                        <a:spcAft>
                          <a:spcPts val="0"/>
                        </a:spcAft>
                      </a:pPr>
                      <a:r>
                        <a:rPr lang="en-US" sz="1400" kern="1200" dirty="0">
                          <a:solidFill>
                            <a:schemeClr val="dk1"/>
                          </a:solidFill>
                          <a:effectLst/>
                          <a:latin typeface="+mn-lt"/>
                          <a:ea typeface="+mn-ea"/>
                          <a:cs typeface="+mn-cs"/>
                        </a:rPr>
                        <a:t>2000, 968.62 (#29)</a:t>
                      </a:r>
                    </a:p>
                  </a:txBody>
                  <a:tcPr marL="66975" marR="66975" marT="0" marB="0"/>
                </a:tc>
                <a:extLst>
                  <a:ext uri="{0D108BD9-81ED-4DB2-BD59-A6C34878D82A}">
                    <a16:rowId xmlns:a16="http://schemas.microsoft.com/office/drawing/2014/main" val="1068026137"/>
                  </a:ext>
                </a:extLst>
              </a:tr>
              <a:tr h="480722">
                <a:tc>
                  <a:txBody>
                    <a:bodyPr/>
                    <a:lstStyle/>
                    <a:p>
                      <a:pPr marL="0" marR="0" algn="ctr">
                        <a:lnSpc>
                          <a:spcPct val="150000"/>
                        </a:lnSpc>
                        <a:spcBef>
                          <a:spcPts val="0"/>
                        </a:spcBef>
                        <a:spcAft>
                          <a:spcPts val="0"/>
                        </a:spcAft>
                      </a:pPr>
                      <a:r>
                        <a:rPr lang="en-US" sz="1400">
                          <a:effectLst/>
                        </a:rPr>
                        <a:t>Capacitor size (kVAR) and location</a:t>
                      </a:r>
                      <a:endParaRPr lang="en-US" sz="2000">
                        <a:effectLst/>
                        <a:latin typeface="Times New Roman" panose="02020603050405020304" pitchFamily="18" charset="0"/>
                        <a:ea typeface="+mn-ea"/>
                        <a:cs typeface="Arial" panose="020B0604020202020204" pitchFamily="34" charset="0"/>
                      </a:endParaRPr>
                    </a:p>
                  </a:txBody>
                  <a:tcPr marL="66975" marR="66975" marT="0" marB="0"/>
                </a:tc>
                <a:tc>
                  <a:txBody>
                    <a:bodyPr/>
                    <a:lstStyle/>
                    <a:p>
                      <a:pPr marL="0" marR="0" algn="ctr">
                        <a:lnSpc>
                          <a:spcPct val="150000"/>
                        </a:lnSpc>
                        <a:spcBef>
                          <a:spcPts val="0"/>
                        </a:spcBef>
                        <a:spcAft>
                          <a:spcPts val="0"/>
                        </a:spcAft>
                      </a:pPr>
                      <a:r>
                        <a:rPr lang="en-US" sz="1400" kern="1200" dirty="0">
                          <a:solidFill>
                            <a:schemeClr val="dk1"/>
                          </a:solidFill>
                          <a:effectLst/>
                          <a:latin typeface="+mn-lt"/>
                          <a:ea typeface="+mn-ea"/>
                          <a:cs typeface="+mn-cs"/>
                        </a:rPr>
                        <a:t>-</a:t>
                      </a:r>
                    </a:p>
                  </a:txBody>
                  <a:tcPr marL="66975" marR="66975" marT="0" marB="0"/>
                </a:tc>
                <a:tc>
                  <a:txBody>
                    <a:bodyPr/>
                    <a:lstStyle/>
                    <a:p>
                      <a:pPr marL="0" marR="0" algn="ctr">
                        <a:lnSpc>
                          <a:spcPct val="150000"/>
                        </a:lnSpc>
                        <a:spcBef>
                          <a:spcPts val="0"/>
                        </a:spcBef>
                        <a:spcAft>
                          <a:spcPts val="0"/>
                        </a:spcAft>
                      </a:pPr>
                      <a:r>
                        <a:rPr lang="en-US" sz="1400" kern="1200" dirty="0">
                          <a:solidFill>
                            <a:schemeClr val="dk1"/>
                          </a:solidFill>
                          <a:effectLst/>
                          <a:latin typeface="+mn-lt"/>
                          <a:ea typeface="+mn-ea"/>
                          <a:cs typeface="+mn-cs"/>
                        </a:rPr>
                        <a:t>419.131 (#7)</a:t>
                      </a:r>
                    </a:p>
                    <a:p>
                      <a:pPr marL="0" marR="0" algn="ctr">
                        <a:lnSpc>
                          <a:spcPct val="150000"/>
                        </a:lnSpc>
                        <a:spcBef>
                          <a:spcPts val="0"/>
                        </a:spcBef>
                        <a:spcAft>
                          <a:spcPts val="0"/>
                        </a:spcAft>
                      </a:pPr>
                      <a:r>
                        <a:rPr lang="en-US" sz="1400" kern="1200" dirty="0">
                          <a:solidFill>
                            <a:schemeClr val="dk1"/>
                          </a:solidFill>
                          <a:effectLst/>
                          <a:latin typeface="+mn-lt"/>
                          <a:ea typeface="+mn-ea"/>
                          <a:cs typeface="+mn-cs"/>
                        </a:rPr>
                        <a:t>382.583 (#24)</a:t>
                      </a:r>
                    </a:p>
                  </a:txBody>
                  <a:tcPr marL="66975" marR="66975" marT="0" marB="0"/>
                </a:tc>
                <a:extLst>
                  <a:ext uri="{0D108BD9-81ED-4DB2-BD59-A6C34878D82A}">
                    <a16:rowId xmlns:a16="http://schemas.microsoft.com/office/drawing/2014/main" val="3153373704"/>
                  </a:ext>
                </a:extLst>
              </a:tr>
              <a:tr h="292468">
                <a:tc>
                  <a:txBody>
                    <a:bodyPr/>
                    <a:lstStyle/>
                    <a:p>
                      <a:pPr marL="0" marR="0" algn="ctr">
                        <a:lnSpc>
                          <a:spcPct val="150000"/>
                        </a:lnSpc>
                        <a:spcBef>
                          <a:spcPts val="0"/>
                        </a:spcBef>
                        <a:spcAft>
                          <a:spcPts val="0"/>
                        </a:spcAft>
                      </a:pPr>
                      <a:r>
                        <a:rPr lang="en-US" sz="1400">
                          <a:effectLst/>
                        </a:rPr>
                        <a:t>Total size of DGs (kW)</a:t>
                      </a:r>
                      <a:endParaRPr lang="en-US" sz="2000">
                        <a:effectLst/>
                        <a:latin typeface="Times New Roman" panose="02020603050405020304" pitchFamily="18" charset="0"/>
                        <a:ea typeface="+mn-ea"/>
                        <a:cs typeface="Arial" panose="020B0604020202020204" pitchFamily="34" charset="0"/>
                      </a:endParaRPr>
                    </a:p>
                  </a:txBody>
                  <a:tcPr marL="66975" marR="66975" marT="0" marB="0" anchor="ctr"/>
                </a:tc>
                <a:tc>
                  <a:txBody>
                    <a:bodyPr/>
                    <a:lstStyle/>
                    <a:p>
                      <a:pPr marL="0" marR="0" algn="ctr">
                        <a:lnSpc>
                          <a:spcPct val="150000"/>
                        </a:lnSpc>
                        <a:spcBef>
                          <a:spcPts val="0"/>
                        </a:spcBef>
                        <a:spcAft>
                          <a:spcPts val="0"/>
                        </a:spcAft>
                      </a:pPr>
                      <a:r>
                        <a:rPr lang="en-US" sz="1400" kern="1200">
                          <a:solidFill>
                            <a:schemeClr val="dk1"/>
                          </a:solidFill>
                          <a:effectLst/>
                          <a:latin typeface="+mn-lt"/>
                          <a:ea typeface="+mn-ea"/>
                          <a:cs typeface="+mn-cs"/>
                        </a:rPr>
                        <a:t>-</a:t>
                      </a:r>
                    </a:p>
                  </a:txBody>
                  <a:tcPr marL="66975" marR="66975" marT="0" marB="0" anchor="ctr"/>
                </a:tc>
                <a:tc>
                  <a:txBody>
                    <a:bodyPr/>
                    <a:lstStyle/>
                    <a:p>
                      <a:pPr marL="0" marR="0" algn="ctr">
                        <a:lnSpc>
                          <a:spcPct val="150000"/>
                        </a:lnSpc>
                        <a:spcBef>
                          <a:spcPts val="0"/>
                        </a:spcBef>
                        <a:spcAft>
                          <a:spcPts val="0"/>
                        </a:spcAft>
                      </a:pPr>
                      <a:r>
                        <a:rPr lang="en-US" sz="1400" kern="1200" dirty="0">
                          <a:solidFill>
                            <a:schemeClr val="dk1"/>
                          </a:solidFill>
                          <a:effectLst/>
                          <a:latin typeface="+mn-lt"/>
                          <a:ea typeface="+mn-ea"/>
                          <a:cs typeface="+mn-cs"/>
                        </a:rPr>
                        <a:t>3756.9</a:t>
                      </a:r>
                    </a:p>
                  </a:txBody>
                  <a:tcPr marL="66975" marR="66975" marT="0" marB="0"/>
                </a:tc>
                <a:extLst>
                  <a:ext uri="{0D108BD9-81ED-4DB2-BD59-A6C34878D82A}">
                    <a16:rowId xmlns:a16="http://schemas.microsoft.com/office/drawing/2014/main" val="90224855"/>
                  </a:ext>
                </a:extLst>
              </a:tr>
              <a:tr h="292468">
                <a:tc>
                  <a:txBody>
                    <a:bodyPr/>
                    <a:lstStyle/>
                    <a:p>
                      <a:pPr marL="0" marR="0" algn="ctr">
                        <a:lnSpc>
                          <a:spcPct val="150000"/>
                        </a:lnSpc>
                        <a:spcBef>
                          <a:spcPts val="0"/>
                        </a:spcBef>
                        <a:spcAft>
                          <a:spcPts val="0"/>
                        </a:spcAft>
                      </a:pPr>
                      <a:r>
                        <a:rPr lang="en-US" sz="1400">
                          <a:effectLst/>
                        </a:rPr>
                        <a:t>Total size of capacitors (kVAR)</a:t>
                      </a:r>
                      <a:endParaRPr lang="en-US" sz="2000">
                        <a:effectLst/>
                        <a:latin typeface="Times New Roman" panose="02020603050405020304" pitchFamily="18" charset="0"/>
                        <a:ea typeface="+mn-ea"/>
                        <a:cs typeface="Arial" panose="020B0604020202020204" pitchFamily="34" charset="0"/>
                      </a:endParaRPr>
                    </a:p>
                  </a:txBody>
                  <a:tcPr marL="66975" marR="66975" marT="0" marB="0" anchor="ctr"/>
                </a:tc>
                <a:tc>
                  <a:txBody>
                    <a:bodyPr/>
                    <a:lstStyle/>
                    <a:p>
                      <a:pPr marL="0" marR="0" algn="ctr">
                        <a:lnSpc>
                          <a:spcPct val="150000"/>
                        </a:lnSpc>
                        <a:spcBef>
                          <a:spcPts val="0"/>
                        </a:spcBef>
                        <a:spcAft>
                          <a:spcPts val="0"/>
                        </a:spcAft>
                      </a:pPr>
                      <a:r>
                        <a:rPr lang="en-US" sz="1400" kern="1200" dirty="0">
                          <a:solidFill>
                            <a:schemeClr val="dk1"/>
                          </a:solidFill>
                          <a:effectLst/>
                          <a:latin typeface="+mn-lt"/>
                          <a:ea typeface="+mn-ea"/>
                          <a:cs typeface="+mn-cs"/>
                        </a:rPr>
                        <a:t>-</a:t>
                      </a:r>
                    </a:p>
                  </a:txBody>
                  <a:tcPr marL="66975" marR="66975" marT="0" marB="0" anchor="ctr"/>
                </a:tc>
                <a:tc>
                  <a:txBody>
                    <a:bodyPr/>
                    <a:lstStyle/>
                    <a:p>
                      <a:pPr marL="0" marR="0" algn="ctr">
                        <a:lnSpc>
                          <a:spcPct val="150000"/>
                        </a:lnSpc>
                        <a:spcBef>
                          <a:spcPts val="0"/>
                        </a:spcBef>
                        <a:spcAft>
                          <a:spcPts val="0"/>
                        </a:spcAft>
                      </a:pPr>
                      <a:r>
                        <a:rPr lang="en-US" sz="1400" kern="1200" dirty="0">
                          <a:solidFill>
                            <a:schemeClr val="dk1"/>
                          </a:solidFill>
                          <a:effectLst/>
                          <a:latin typeface="+mn-lt"/>
                          <a:ea typeface="+mn-ea"/>
                          <a:cs typeface="+mn-cs"/>
                        </a:rPr>
                        <a:t>801.7141</a:t>
                      </a:r>
                    </a:p>
                  </a:txBody>
                  <a:tcPr marL="66975" marR="66975" marT="0" marB="0" anchor="ctr"/>
                </a:tc>
                <a:extLst>
                  <a:ext uri="{0D108BD9-81ED-4DB2-BD59-A6C34878D82A}">
                    <a16:rowId xmlns:a16="http://schemas.microsoft.com/office/drawing/2014/main" val="3683378722"/>
                  </a:ext>
                </a:extLst>
              </a:tr>
              <a:tr h="292468">
                <a:tc>
                  <a:txBody>
                    <a:bodyPr/>
                    <a:lstStyle/>
                    <a:p>
                      <a:pPr marL="0" marR="0" algn="ctr">
                        <a:lnSpc>
                          <a:spcPct val="150000"/>
                        </a:lnSpc>
                        <a:spcBef>
                          <a:spcPts val="0"/>
                        </a:spcBef>
                        <a:spcAft>
                          <a:spcPts val="0"/>
                        </a:spcAft>
                      </a:pPr>
                      <a:r>
                        <a:rPr lang="en-US" sz="1400">
                          <a:effectLst/>
                        </a:rPr>
                        <a:t>f1 [Loss (kW)]</a:t>
                      </a:r>
                      <a:endParaRPr lang="en-US" sz="2000">
                        <a:effectLst/>
                        <a:latin typeface="Times New Roman" panose="02020603050405020304" pitchFamily="18" charset="0"/>
                        <a:ea typeface="+mn-ea"/>
                        <a:cs typeface="Arial" panose="020B0604020202020204" pitchFamily="34" charset="0"/>
                      </a:endParaRPr>
                    </a:p>
                  </a:txBody>
                  <a:tcPr marL="66975" marR="66975" marT="0" marB="0" anchor="ctr"/>
                </a:tc>
                <a:tc>
                  <a:txBody>
                    <a:bodyPr/>
                    <a:lstStyle/>
                    <a:p>
                      <a:pPr marL="0" marR="0" algn="ctr">
                        <a:lnSpc>
                          <a:spcPct val="150000"/>
                        </a:lnSpc>
                        <a:spcBef>
                          <a:spcPts val="0"/>
                        </a:spcBef>
                        <a:spcAft>
                          <a:spcPts val="0"/>
                        </a:spcAft>
                      </a:pPr>
                      <a:r>
                        <a:rPr lang="en-US" sz="1400" kern="1200" dirty="0">
                          <a:solidFill>
                            <a:schemeClr val="dk1"/>
                          </a:solidFill>
                          <a:effectLst/>
                          <a:latin typeface="+mn-lt"/>
                          <a:ea typeface="+mn-ea"/>
                          <a:cs typeface="+mn-cs"/>
                        </a:rPr>
                        <a:t>805.73</a:t>
                      </a:r>
                    </a:p>
                  </a:txBody>
                  <a:tcPr marL="66975" marR="66975" marT="0" marB="0" anchor="ctr"/>
                </a:tc>
                <a:tc>
                  <a:txBody>
                    <a:bodyPr/>
                    <a:lstStyle/>
                    <a:p>
                      <a:pPr marL="0" marR="0" algn="ctr">
                        <a:lnSpc>
                          <a:spcPct val="150000"/>
                        </a:lnSpc>
                        <a:spcBef>
                          <a:spcPts val="0"/>
                        </a:spcBef>
                        <a:spcAft>
                          <a:spcPts val="0"/>
                        </a:spcAft>
                      </a:pPr>
                      <a:r>
                        <a:rPr lang="en-US" sz="1400" kern="1200" dirty="0">
                          <a:solidFill>
                            <a:schemeClr val="dk1"/>
                          </a:solidFill>
                          <a:effectLst/>
                          <a:latin typeface="+mn-lt"/>
                          <a:ea typeface="+mn-ea"/>
                          <a:cs typeface="+mn-cs"/>
                        </a:rPr>
                        <a:t>469.8317</a:t>
                      </a:r>
                    </a:p>
                  </a:txBody>
                  <a:tcPr marL="66975" marR="66975" marT="0" marB="0" anchor="ctr"/>
                </a:tc>
                <a:extLst>
                  <a:ext uri="{0D108BD9-81ED-4DB2-BD59-A6C34878D82A}">
                    <a16:rowId xmlns:a16="http://schemas.microsoft.com/office/drawing/2014/main" val="2005037080"/>
                  </a:ext>
                </a:extLst>
              </a:tr>
              <a:tr h="292468">
                <a:tc>
                  <a:txBody>
                    <a:bodyPr/>
                    <a:lstStyle/>
                    <a:p>
                      <a:pPr marL="0" marR="0" algn="ctr">
                        <a:lnSpc>
                          <a:spcPct val="150000"/>
                        </a:lnSpc>
                        <a:spcBef>
                          <a:spcPts val="0"/>
                        </a:spcBef>
                        <a:spcAft>
                          <a:spcPts val="0"/>
                        </a:spcAft>
                      </a:pPr>
                      <a:r>
                        <a:rPr lang="en-US" sz="1400" dirty="0">
                          <a:solidFill>
                            <a:schemeClr val="accent5"/>
                          </a:solidFill>
                          <a:effectLst/>
                        </a:rPr>
                        <a:t>TVD</a:t>
                      </a:r>
                      <a:endParaRPr lang="en-US" sz="2000" dirty="0">
                        <a:solidFill>
                          <a:schemeClr val="accent5"/>
                        </a:solidFill>
                        <a:effectLst/>
                        <a:latin typeface="Times New Roman" panose="02020603050405020304" pitchFamily="18" charset="0"/>
                        <a:ea typeface="+mn-ea"/>
                        <a:cs typeface="Arial" panose="020B0604020202020204" pitchFamily="34" charset="0"/>
                      </a:endParaRPr>
                    </a:p>
                  </a:txBody>
                  <a:tcPr marL="66975" marR="66975" marT="0" marB="0" anchor="ctr"/>
                </a:tc>
                <a:tc>
                  <a:txBody>
                    <a:bodyPr/>
                    <a:lstStyle/>
                    <a:p>
                      <a:pPr marL="0" marR="0" algn="ctr">
                        <a:lnSpc>
                          <a:spcPct val="150000"/>
                        </a:lnSpc>
                        <a:spcBef>
                          <a:spcPts val="0"/>
                        </a:spcBef>
                        <a:spcAft>
                          <a:spcPts val="0"/>
                        </a:spcAft>
                      </a:pPr>
                      <a:r>
                        <a:rPr lang="en-US" sz="1400" kern="1200" dirty="0">
                          <a:solidFill>
                            <a:schemeClr val="accent5"/>
                          </a:solidFill>
                          <a:effectLst/>
                          <a:latin typeface="+mn-lt"/>
                          <a:ea typeface="+mn-ea"/>
                          <a:cs typeface="+mn-cs"/>
                        </a:rPr>
                        <a:t>.0439</a:t>
                      </a:r>
                    </a:p>
                  </a:txBody>
                  <a:tcPr marL="66975" marR="66975" marT="0" marB="0" anchor="ctr"/>
                </a:tc>
                <a:tc>
                  <a:txBody>
                    <a:bodyPr/>
                    <a:lstStyle/>
                    <a:p>
                      <a:pPr marL="0" marR="0" algn="ctr">
                        <a:lnSpc>
                          <a:spcPct val="150000"/>
                        </a:lnSpc>
                        <a:spcBef>
                          <a:spcPts val="0"/>
                        </a:spcBef>
                        <a:spcAft>
                          <a:spcPts val="0"/>
                        </a:spcAft>
                      </a:pPr>
                      <a:r>
                        <a:rPr lang="en-US" sz="1400" kern="1200" dirty="0">
                          <a:solidFill>
                            <a:schemeClr val="accent5"/>
                          </a:solidFill>
                          <a:effectLst/>
                          <a:latin typeface="+mn-lt"/>
                          <a:ea typeface="+mn-ea"/>
                          <a:cs typeface="+mn-cs"/>
                        </a:rPr>
                        <a:t>0.017</a:t>
                      </a:r>
                    </a:p>
                  </a:txBody>
                  <a:tcPr marL="66975" marR="66975" marT="0" marB="0" anchor="ctr"/>
                </a:tc>
                <a:extLst>
                  <a:ext uri="{0D108BD9-81ED-4DB2-BD59-A6C34878D82A}">
                    <a16:rowId xmlns:a16="http://schemas.microsoft.com/office/drawing/2014/main" val="991020222"/>
                  </a:ext>
                </a:extLst>
              </a:tr>
              <a:tr h="292468">
                <a:tc>
                  <a:txBody>
                    <a:bodyPr/>
                    <a:lstStyle/>
                    <a:p>
                      <a:pPr marL="0" marR="0" algn="ctr">
                        <a:lnSpc>
                          <a:spcPct val="150000"/>
                        </a:lnSpc>
                        <a:spcBef>
                          <a:spcPts val="0"/>
                        </a:spcBef>
                        <a:spcAft>
                          <a:spcPts val="0"/>
                        </a:spcAft>
                      </a:pPr>
                      <a:r>
                        <a:rPr lang="en-US" sz="1400">
                          <a:effectLst/>
                        </a:rPr>
                        <a:t>Min. voltage (p.u.)</a:t>
                      </a:r>
                      <a:endParaRPr lang="en-US" sz="2000">
                        <a:effectLst/>
                        <a:latin typeface="Times New Roman" panose="02020603050405020304" pitchFamily="18" charset="0"/>
                        <a:ea typeface="+mn-ea"/>
                        <a:cs typeface="Arial" panose="020B0604020202020204" pitchFamily="34" charset="0"/>
                      </a:endParaRPr>
                    </a:p>
                  </a:txBody>
                  <a:tcPr marL="66975" marR="66975" marT="0" marB="0" anchor="ctr"/>
                </a:tc>
                <a:tc>
                  <a:txBody>
                    <a:bodyPr/>
                    <a:lstStyle/>
                    <a:p>
                      <a:pPr marL="0" marR="0" algn="ctr">
                        <a:lnSpc>
                          <a:spcPct val="150000"/>
                        </a:lnSpc>
                        <a:spcBef>
                          <a:spcPts val="0"/>
                        </a:spcBef>
                        <a:spcAft>
                          <a:spcPts val="0"/>
                        </a:spcAft>
                      </a:pPr>
                      <a:r>
                        <a:rPr lang="en-US" sz="1400" kern="1200" dirty="0">
                          <a:solidFill>
                            <a:schemeClr val="dk1"/>
                          </a:solidFill>
                          <a:effectLst/>
                          <a:latin typeface="+mn-lt"/>
                          <a:ea typeface="+mn-ea"/>
                          <a:cs typeface="+mn-cs"/>
                        </a:rPr>
                        <a:t>0.9463 (#30)</a:t>
                      </a:r>
                    </a:p>
                  </a:txBody>
                  <a:tcPr marL="66975" marR="66975" marT="0" marB="0" anchor="ctr"/>
                </a:tc>
                <a:tc>
                  <a:txBody>
                    <a:bodyPr/>
                    <a:lstStyle/>
                    <a:p>
                      <a:pPr marL="0" marR="0" algn="ctr">
                        <a:lnSpc>
                          <a:spcPct val="150000"/>
                        </a:lnSpc>
                        <a:spcBef>
                          <a:spcPts val="0"/>
                        </a:spcBef>
                        <a:spcAft>
                          <a:spcPts val="0"/>
                        </a:spcAft>
                      </a:pPr>
                      <a:r>
                        <a:rPr lang="en-US" sz="1400" kern="1200">
                          <a:solidFill>
                            <a:schemeClr val="dk1"/>
                          </a:solidFill>
                          <a:effectLst/>
                          <a:latin typeface="+mn-lt"/>
                          <a:ea typeface="+mn-ea"/>
                          <a:cs typeface="+mn-cs"/>
                        </a:rPr>
                        <a:t>0.9701 (#20)</a:t>
                      </a:r>
                    </a:p>
                  </a:txBody>
                  <a:tcPr marL="66975" marR="66975" marT="0" marB="0" anchor="ctr"/>
                </a:tc>
                <a:extLst>
                  <a:ext uri="{0D108BD9-81ED-4DB2-BD59-A6C34878D82A}">
                    <a16:rowId xmlns:a16="http://schemas.microsoft.com/office/drawing/2014/main" val="2594462215"/>
                  </a:ext>
                </a:extLst>
              </a:tr>
              <a:tr h="736462">
                <a:tc>
                  <a:txBody>
                    <a:bodyPr/>
                    <a:lstStyle/>
                    <a:p>
                      <a:pPr marL="0" marR="0" algn="ctr">
                        <a:lnSpc>
                          <a:spcPct val="150000"/>
                        </a:lnSpc>
                        <a:spcBef>
                          <a:spcPts val="0"/>
                        </a:spcBef>
                        <a:spcAft>
                          <a:spcPts val="0"/>
                        </a:spcAft>
                      </a:pPr>
                      <a:r>
                        <a:rPr lang="en-US" sz="1400">
                          <a:effectLst/>
                        </a:rPr>
                        <a:t>Overall p.f.</a:t>
                      </a:r>
                      <a:endParaRPr lang="en-US" sz="2000">
                        <a:effectLst/>
                        <a:latin typeface="Times New Roman" panose="02020603050405020304" pitchFamily="18" charset="0"/>
                        <a:ea typeface="+mn-ea"/>
                        <a:cs typeface="Arial" panose="020B0604020202020204" pitchFamily="34" charset="0"/>
                      </a:endParaRPr>
                    </a:p>
                  </a:txBody>
                  <a:tcPr marL="66975" marR="66975" marT="0" marB="0" anchor="ctr"/>
                </a:tc>
                <a:tc>
                  <a:txBody>
                    <a:bodyPr/>
                    <a:lstStyle/>
                    <a:p>
                      <a:pPr marL="0" marR="0" algn="ctr">
                        <a:lnSpc>
                          <a:spcPct val="150000"/>
                        </a:lnSpc>
                        <a:spcBef>
                          <a:spcPts val="0"/>
                        </a:spcBef>
                        <a:spcAft>
                          <a:spcPts val="0"/>
                        </a:spcAft>
                      </a:pPr>
                      <a:r>
                        <a:rPr lang="en-US" sz="1400" kern="1200" dirty="0">
                          <a:solidFill>
                            <a:schemeClr val="dk1"/>
                          </a:solidFill>
                          <a:effectLst/>
                          <a:latin typeface="+mn-lt"/>
                          <a:ea typeface="+mn-ea"/>
                          <a:cs typeface="+mn-cs"/>
                        </a:rPr>
                        <a:t>0.8457</a:t>
                      </a:r>
                    </a:p>
                  </a:txBody>
                  <a:tcPr marL="66975" marR="66975" marT="0" marB="0" anchor="ctr"/>
                </a:tc>
                <a:tc>
                  <a:txBody>
                    <a:bodyPr/>
                    <a:lstStyle/>
                    <a:p>
                      <a:pPr marL="0" marR="0" lvl="0" indent="0" algn="ctr" defTabSz="457200" rtl="0" eaLnBrk="1" fontAlgn="auto" latinLnBrk="0" hangingPunct="1">
                        <a:lnSpc>
                          <a:spcPct val="150000"/>
                        </a:lnSpc>
                        <a:spcBef>
                          <a:spcPts val="0"/>
                        </a:spcBef>
                        <a:spcAft>
                          <a:spcPts val="0"/>
                        </a:spcAft>
                        <a:buClrTx/>
                        <a:buSzTx/>
                        <a:buFontTx/>
                        <a:buNone/>
                        <a:tabLst/>
                        <a:defRPr/>
                      </a:pPr>
                      <a:r>
                        <a:rPr lang="en-US" sz="1400" kern="1200" dirty="0">
                          <a:solidFill>
                            <a:schemeClr val="dk1"/>
                          </a:solidFill>
                          <a:effectLst/>
                          <a:latin typeface="+mn-lt"/>
                          <a:ea typeface="+mn-ea"/>
                          <a:cs typeface="+mn-cs"/>
                        </a:rPr>
                        <a:t>0.8508</a:t>
                      </a:r>
                    </a:p>
                    <a:p>
                      <a:pPr marL="0" marR="0" algn="ctr">
                        <a:lnSpc>
                          <a:spcPct val="150000"/>
                        </a:lnSpc>
                        <a:spcBef>
                          <a:spcPts val="0"/>
                        </a:spcBef>
                        <a:spcAft>
                          <a:spcPts val="0"/>
                        </a:spcAft>
                      </a:pPr>
                      <a:endParaRPr lang="en-US" sz="1400" kern="1200" dirty="0">
                        <a:solidFill>
                          <a:schemeClr val="dk1"/>
                        </a:solidFill>
                        <a:effectLst/>
                        <a:latin typeface="+mn-lt"/>
                        <a:ea typeface="+mn-ea"/>
                        <a:cs typeface="+mn-cs"/>
                      </a:endParaRPr>
                    </a:p>
                  </a:txBody>
                  <a:tcPr marL="66975" marR="66975" marT="0" marB="0"/>
                </a:tc>
                <a:extLst>
                  <a:ext uri="{0D108BD9-81ED-4DB2-BD59-A6C34878D82A}">
                    <a16:rowId xmlns:a16="http://schemas.microsoft.com/office/drawing/2014/main" val="3595913622"/>
                  </a:ext>
                </a:extLst>
              </a:tr>
            </a:tbl>
          </a:graphicData>
        </a:graphic>
      </p:graphicFrame>
    </p:spTree>
    <p:extLst>
      <p:ext uri="{BB962C8B-B14F-4D97-AF65-F5344CB8AC3E}">
        <p14:creationId xmlns:p14="http://schemas.microsoft.com/office/powerpoint/2010/main" val="1000540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585136" cy="1085810"/>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8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71851"/>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8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TVD minimization for EDN system (voltage profile)</a:t>
            </a:r>
          </a:p>
        </p:txBody>
      </p:sp>
      <p:pic>
        <p:nvPicPr>
          <p:cNvPr id="6" name="Picture 5">
            <a:extLst>
              <a:ext uri="{FF2B5EF4-FFF2-40B4-BE49-F238E27FC236}">
                <a16:creationId xmlns:a16="http://schemas.microsoft.com/office/drawing/2014/main" id="{733E36B2-ECF7-37A9-A907-AEE619B54CE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26005" y="1278890"/>
            <a:ext cx="6621612" cy="5325110"/>
          </a:xfrm>
          <a:prstGeom prst="rect">
            <a:avLst/>
          </a:prstGeom>
          <a:noFill/>
          <a:ln>
            <a:noFill/>
          </a:ln>
        </p:spPr>
      </p:pic>
    </p:spTree>
    <p:extLst>
      <p:ext uri="{BB962C8B-B14F-4D97-AF65-F5344CB8AC3E}">
        <p14:creationId xmlns:p14="http://schemas.microsoft.com/office/powerpoint/2010/main" val="389374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D06A68-AE54-4464-B137-0042D253F2D4}"/>
              </a:ext>
            </a:extLst>
          </p:cNvPr>
          <p:cNvSpPr/>
          <p:nvPr/>
        </p:nvSpPr>
        <p:spPr>
          <a:xfrm>
            <a:off x="0" y="-199293"/>
            <a:ext cx="6585136" cy="1085810"/>
          </a:xfrm>
          <a:prstGeom prst="rect">
            <a:avLst/>
          </a:prstGeom>
        </p:spPr>
        <p:txBody>
          <a:bodyPr wrap="none">
            <a:spAutoFit/>
          </a:bodyPr>
          <a:lstStyle/>
          <a:p>
            <a:pPr marL="571500" indent="-571500">
              <a:lnSpc>
                <a:spcPct val="150000"/>
              </a:lnSpc>
              <a:spcBef>
                <a:spcPts val="300"/>
              </a:spcBef>
              <a:buFont typeface="Wingdings" panose="05000000000000000000" pitchFamily="2" charset="2"/>
              <a:buChar char="q"/>
            </a:pPr>
            <a:r>
              <a:rPr lang="en-US" sz="4800" b="1" u="sng" dirty="0">
                <a:solidFill>
                  <a:srgbClr val="00B0F0"/>
                </a:solidFill>
                <a:latin typeface="Calibri" panose="020F0502020204030204" pitchFamily="34" charset="0"/>
                <a:cs typeface="Calibri" panose="020F0502020204030204" pitchFamily="34" charset="0"/>
              </a:rPr>
              <a:t>Results and Comments</a:t>
            </a:r>
          </a:p>
        </p:txBody>
      </p:sp>
      <p:sp>
        <p:nvSpPr>
          <p:cNvPr id="5" name="Rectangle 4">
            <a:extLst>
              <a:ext uri="{FF2B5EF4-FFF2-40B4-BE49-F238E27FC236}">
                <a16:creationId xmlns:a16="http://schemas.microsoft.com/office/drawing/2014/main" id="{E34FDEB0-BCC2-4EAB-8393-13DE13A0D295}"/>
              </a:ext>
            </a:extLst>
          </p:cNvPr>
          <p:cNvSpPr/>
          <p:nvPr/>
        </p:nvSpPr>
        <p:spPr>
          <a:xfrm>
            <a:off x="105173" y="509427"/>
            <a:ext cx="9140427" cy="671851"/>
          </a:xfrm>
          <a:prstGeom prst="rect">
            <a:avLst/>
          </a:prstGeom>
        </p:spPr>
        <p:txBody>
          <a:bodyPr wrap="square">
            <a:spAutoFit/>
          </a:bodyPr>
          <a:lstStyle/>
          <a:p>
            <a:pPr marL="342900" indent="-342900">
              <a:lnSpc>
                <a:spcPct val="150000"/>
              </a:lnSpc>
              <a:spcBef>
                <a:spcPts val="300"/>
              </a:spcBef>
              <a:buFont typeface="Wingdings" panose="05000000000000000000" pitchFamily="2" charset="2"/>
              <a:buChar char="Ø"/>
            </a:pPr>
            <a:r>
              <a:rPr lang="en-US" sz="28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TVD minimization for EDN system (convergence curve)</a:t>
            </a:r>
          </a:p>
        </p:txBody>
      </p:sp>
      <p:pic>
        <p:nvPicPr>
          <p:cNvPr id="6" name="Picture 5">
            <a:extLst>
              <a:ext uri="{FF2B5EF4-FFF2-40B4-BE49-F238E27FC236}">
                <a16:creationId xmlns:a16="http://schemas.microsoft.com/office/drawing/2014/main" id="{8466950F-33C9-38EE-22EC-E123CC72D76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2474" y="1652456"/>
            <a:ext cx="4760187" cy="3567113"/>
          </a:xfrm>
          <a:prstGeom prst="rect">
            <a:avLst/>
          </a:prstGeom>
          <a:noFill/>
          <a:ln>
            <a:noFill/>
          </a:ln>
        </p:spPr>
      </p:pic>
      <p:pic>
        <p:nvPicPr>
          <p:cNvPr id="7" name="Picture 6">
            <a:extLst>
              <a:ext uri="{FF2B5EF4-FFF2-40B4-BE49-F238E27FC236}">
                <a16:creationId xmlns:a16="http://schemas.microsoft.com/office/drawing/2014/main" id="{8997F600-2E24-102F-377B-C0FDDDB3F93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77049" y="1638430"/>
            <a:ext cx="4779346" cy="3581139"/>
          </a:xfrm>
          <a:prstGeom prst="rect">
            <a:avLst/>
          </a:prstGeom>
          <a:noFill/>
          <a:ln>
            <a:noFill/>
          </a:ln>
        </p:spPr>
      </p:pic>
    </p:spTree>
    <p:extLst>
      <p:ext uri="{BB962C8B-B14F-4D97-AF65-F5344CB8AC3E}">
        <p14:creationId xmlns:p14="http://schemas.microsoft.com/office/powerpoint/2010/main" val="2562478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WordArt 2">
            <a:extLst>
              <a:ext uri="{FF2B5EF4-FFF2-40B4-BE49-F238E27FC236}">
                <a16:creationId xmlns:a16="http://schemas.microsoft.com/office/drawing/2014/main" id="{CC7DAB46-1F29-4750-8760-5A8D299AF89D}"/>
              </a:ext>
            </a:extLst>
          </p:cNvPr>
          <p:cNvSpPr>
            <a:spLocks noChangeArrowheads="1" noChangeShapeType="1" noTextEdit="1"/>
          </p:cNvSpPr>
          <p:nvPr/>
        </p:nvSpPr>
        <p:spPr bwMode="auto">
          <a:xfrm>
            <a:off x="3257550" y="2914650"/>
            <a:ext cx="5386388" cy="776425"/>
          </a:xfrm>
          <a:prstGeom prst="rect">
            <a:avLst/>
          </a:prstGeom>
        </p:spPr>
        <p:txBody>
          <a:bodyPr wrap="none" fromWordArt="1">
            <a:prstTxWarp prst="textPlain">
              <a:avLst>
                <a:gd name="adj" fmla="val 50000"/>
              </a:avLst>
            </a:prstTxWarp>
          </a:bodyPr>
          <a:lstStyle/>
          <a:p>
            <a:pPr algn="ctr" rtl="0">
              <a:buNone/>
            </a:pPr>
            <a:r>
              <a:rPr lang="en-US" sz="3600" kern="10" spc="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CONCLUSIONS</a:t>
            </a:r>
            <a:endParaRPr lang="ar-EG" sz="3600" kern="10" spc="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endParaRPr>
          </a:p>
        </p:txBody>
      </p:sp>
    </p:spTree>
    <p:extLst>
      <p:ext uri="{BB962C8B-B14F-4D97-AF65-F5344CB8AC3E}">
        <p14:creationId xmlns:p14="http://schemas.microsoft.com/office/powerpoint/2010/main" val="2147838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3E97130-5701-4608-BF37-3F829187C9DC}"/>
              </a:ext>
            </a:extLst>
          </p:cNvPr>
          <p:cNvSpPr/>
          <p:nvPr/>
        </p:nvSpPr>
        <p:spPr>
          <a:xfrm>
            <a:off x="4660491" y="235974"/>
            <a:ext cx="3303639" cy="707886"/>
          </a:xfrm>
          <a:prstGeom prst="rect">
            <a:avLst/>
          </a:prstGeom>
        </p:spPr>
        <p:txBody>
          <a:bodyPr wrap="square">
            <a:spAutoFit/>
          </a:bodyPr>
          <a:lstStyle/>
          <a:p>
            <a:r>
              <a:rPr lang="en-US" sz="40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CONCLUSIONS</a:t>
            </a:r>
            <a:endParaRPr lang="ar-EG" sz="4000" dirty="0"/>
          </a:p>
        </p:txBody>
      </p:sp>
      <p:sp>
        <p:nvSpPr>
          <p:cNvPr id="6" name="TextBox 5">
            <a:extLst>
              <a:ext uri="{FF2B5EF4-FFF2-40B4-BE49-F238E27FC236}">
                <a16:creationId xmlns:a16="http://schemas.microsoft.com/office/drawing/2014/main" id="{DD61047D-D99F-56B6-1A0F-DC09EAF1188F}"/>
              </a:ext>
            </a:extLst>
          </p:cNvPr>
          <p:cNvSpPr txBox="1"/>
          <p:nvPr/>
        </p:nvSpPr>
        <p:spPr>
          <a:xfrm>
            <a:off x="411480" y="943860"/>
            <a:ext cx="11338560" cy="5115311"/>
          </a:xfrm>
          <a:prstGeom prst="rect">
            <a:avLst/>
          </a:prstGeom>
          <a:noFill/>
        </p:spPr>
        <p:txBody>
          <a:bodyPr wrap="square" rtlCol="0">
            <a:spAutoFit/>
          </a:bodyPr>
          <a:lstStyle/>
          <a:p>
            <a:pPr marL="342900" marR="0" lvl="0" indent="-342900" algn="just" rtl="0">
              <a:lnSpc>
                <a:spcPct val="150000"/>
              </a:lnSpc>
              <a:spcBef>
                <a:spcPts val="0"/>
              </a:spcBef>
              <a:spcAft>
                <a:spcPts val="0"/>
              </a:spcAft>
              <a:buFont typeface="Symbol" panose="05050102010706020507" pitchFamily="18" charset="2"/>
              <a:buChar char=""/>
              <a:tabLst>
                <a:tab pos="4935855" algn="l"/>
              </a:tabLst>
            </a:pPr>
            <a:r>
              <a:rPr lang="en-GB" sz="2000" dirty="0">
                <a:effectLst/>
                <a:latin typeface="Times New Roman" panose="02020603050405020304" pitchFamily="18" charset="0"/>
                <a:ea typeface="Times New Roman" panose="02020603050405020304" pitchFamily="18" charset="0"/>
                <a:cs typeface="Arial" panose="020B0604020202020204" pitchFamily="34" charset="0"/>
              </a:rPr>
              <a:t>Efficient and accurate proposed procedure has been introduced to find the optimal placement of DGs and capacitors using AOA compared with other techniques.</a:t>
            </a:r>
            <a:endParaRPr lang="en-US" sz="2000" dirty="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Symbol" panose="05050102010706020507" pitchFamily="18" charset="2"/>
              <a:buChar char=""/>
              <a:tabLst>
                <a:tab pos="4935855" algn="l"/>
              </a:tabLst>
            </a:pPr>
            <a:r>
              <a:rPr lang="en-GB" sz="2000" dirty="0">
                <a:effectLst/>
                <a:latin typeface="Times New Roman" panose="02020603050405020304" pitchFamily="18" charset="0"/>
                <a:ea typeface="Times New Roman" panose="02020603050405020304" pitchFamily="18" charset="0"/>
                <a:cs typeface="Arial" panose="020B0604020202020204" pitchFamily="34" charset="0"/>
              </a:rPr>
              <a:t>The optimal results using the proposed procedure have been compared with other methods and have proved the capability of the proposed procedure to find the optimal solution of the objective function with voltage profile and power factor improvement.</a:t>
            </a:r>
            <a:endParaRPr lang="en-US" sz="2000" dirty="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Symbol" panose="05050102010706020507" pitchFamily="18" charset="2"/>
              <a:buChar char=""/>
              <a:tabLst>
                <a:tab pos="4935855" algn="l"/>
              </a:tabLst>
            </a:pPr>
            <a:r>
              <a:rPr lang="en-GB" sz="2000" dirty="0">
                <a:effectLst/>
                <a:latin typeface="Times New Roman" panose="02020603050405020304" pitchFamily="18" charset="0"/>
                <a:ea typeface="Times New Roman" panose="02020603050405020304" pitchFamily="18" charset="0"/>
                <a:cs typeface="Arial" panose="020B0604020202020204" pitchFamily="34" charset="0"/>
              </a:rPr>
              <a:t>AOA gives convergence curve with more accurate and efficient optimal placement of DGs and capacitors in distribution systems.</a:t>
            </a:r>
            <a:endParaRPr lang="en-US" sz="2000" dirty="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Symbol" panose="05050102010706020507" pitchFamily="18" charset="2"/>
              <a:buChar char=""/>
              <a:tabLst>
                <a:tab pos="4935855" algn="l"/>
              </a:tabLst>
            </a:pPr>
            <a:r>
              <a:rPr lang="en-GB" sz="2000" dirty="0">
                <a:effectLst/>
                <a:latin typeface="Times New Roman" panose="02020603050405020304" pitchFamily="18" charset="0"/>
                <a:ea typeface="Times New Roman" panose="02020603050405020304" pitchFamily="18" charset="0"/>
                <a:cs typeface="Arial" panose="020B0604020202020204" pitchFamily="34" charset="0"/>
              </a:rPr>
              <a:t>The proposed AOA mathematical model is very simple since it has few parameters.</a:t>
            </a:r>
            <a:endParaRPr lang="en-US" sz="2000" dirty="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Symbol" panose="05050102010706020507" pitchFamily="18" charset="2"/>
              <a:buChar char=""/>
              <a:tabLst>
                <a:tab pos="4935855" algn="l"/>
              </a:tabLst>
            </a:pPr>
            <a:r>
              <a:rPr lang="en-GB" sz="2000" dirty="0">
                <a:effectLst/>
                <a:latin typeface="Times New Roman" panose="02020603050405020304" pitchFamily="18" charset="0"/>
                <a:ea typeface="Times New Roman" panose="02020603050405020304" pitchFamily="18" charset="0"/>
                <a:cs typeface="Arial" panose="020B0604020202020204" pitchFamily="34" charset="0"/>
              </a:rPr>
              <a:t>The BFS load flow algorithm has been used successfully for the load flow calculations.</a:t>
            </a:r>
            <a:endParaRPr lang="en-US" sz="2000" dirty="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Symbol" panose="05050102010706020507" pitchFamily="18" charset="2"/>
              <a:buChar char=""/>
              <a:tabLst>
                <a:tab pos="4935855" algn="l"/>
              </a:tabLst>
            </a:pPr>
            <a:r>
              <a:rPr lang="en-GB" sz="2000" dirty="0">
                <a:effectLst/>
                <a:latin typeface="Times New Roman" panose="02020603050405020304" pitchFamily="18" charset="0"/>
                <a:ea typeface="Times New Roman" panose="02020603050405020304" pitchFamily="18" charset="0"/>
                <a:cs typeface="Arial" panose="020B0604020202020204" pitchFamily="34" charset="0"/>
              </a:rPr>
              <a:t>The proposed procedure represents a potential tool to reduce the system losses and improve the voltage profile.</a:t>
            </a:r>
            <a:endParaRPr lang="en-US" sz="2000" dirty="0">
              <a:effectLst/>
              <a:latin typeface="Times New Roman" panose="02020603050405020304" pitchFamily="18"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120999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 calcmode="lin" valueType="num">
                                      <p:cBhvr additive="base">
                                        <p:cTn id="14"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fade">
                                      <p:cBhvr>
                                        <p:cTn id="20" dur="1000"/>
                                        <p:tgtEl>
                                          <p:spTgt spid="6">
                                            <p:txEl>
                                              <p:pRg st="0" end="0"/>
                                            </p:txEl>
                                          </p:spTgt>
                                        </p:tgtEl>
                                      </p:cBhvr>
                                    </p:animEffect>
                                    <p:anim calcmode="lin" valueType="num">
                                      <p:cBhvr>
                                        <p:cTn id="21"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2"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6">
                                            <p:txEl>
                                              <p:pRg st="1" end="1"/>
                                            </p:txEl>
                                          </p:spTgt>
                                        </p:tgtEl>
                                        <p:attrNameLst>
                                          <p:attrName>style.visibility</p:attrName>
                                        </p:attrNameLst>
                                      </p:cBhvr>
                                      <p:to>
                                        <p:strVal val="visible"/>
                                      </p:to>
                                    </p:set>
                                    <p:animEffect transition="in" filter="fade">
                                      <p:cBhvr>
                                        <p:cTn id="34" dur="1000"/>
                                        <p:tgtEl>
                                          <p:spTgt spid="6">
                                            <p:txEl>
                                              <p:pRg st="1" end="1"/>
                                            </p:txEl>
                                          </p:spTgt>
                                        </p:tgtEl>
                                      </p:cBhvr>
                                    </p:animEffect>
                                    <p:anim calcmode="lin" valueType="num">
                                      <p:cBhvr>
                                        <p:cTn id="3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3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6">
                                            <p:txEl>
                                              <p:pRg st="2" end="2"/>
                                            </p:txEl>
                                          </p:spTgt>
                                        </p:tgtEl>
                                        <p:attrNameLst>
                                          <p:attrName>style.visibility</p:attrName>
                                        </p:attrNameLst>
                                      </p:cBhvr>
                                      <p:to>
                                        <p:strVal val="visible"/>
                                      </p:to>
                                    </p:set>
                                    <p:animEffect transition="in" filter="fade">
                                      <p:cBhvr>
                                        <p:cTn id="41" dur="1000"/>
                                        <p:tgtEl>
                                          <p:spTgt spid="6">
                                            <p:txEl>
                                              <p:pRg st="2" end="2"/>
                                            </p:txEl>
                                          </p:spTgt>
                                        </p:tgtEl>
                                      </p:cBhvr>
                                    </p:animEffect>
                                    <p:anim calcmode="lin" valueType="num">
                                      <p:cBhvr>
                                        <p:cTn id="4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4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6">
                                            <p:txEl>
                                              <p:pRg st="3" end="3"/>
                                            </p:txEl>
                                          </p:spTgt>
                                        </p:tgtEl>
                                        <p:attrNameLst>
                                          <p:attrName>style.visibility</p:attrName>
                                        </p:attrNameLst>
                                      </p:cBhvr>
                                      <p:to>
                                        <p:strVal val="visible"/>
                                      </p:to>
                                    </p:set>
                                    <p:animEffect transition="in" filter="fade">
                                      <p:cBhvr>
                                        <p:cTn id="48" dur="1000"/>
                                        <p:tgtEl>
                                          <p:spTgt spid="6">
                                            <p:txEl>
                                              <p:pRg st="3" end="3"/>
                                            </p:txEl>
                                          </p:spTgt>
                                        </p:tgtEl>
                                      </p:cBhvr>
                                    </p:animEffect>
                                    <p:anim calcmode="lin" valueType="num">
                                      <p:cBhvr>
                                        <p:cTn id="4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5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6">
                                            <p:txEl>
                                              <p:pRg st="4" end="4"/>
                                            </p:txEl>
                                          </p:spTgt>
                                        </p:tgtEl>
                                        <p:attrNameLst>
                                          <p:attrName>style.visibility</p:attrName>
                                        </p:attrNameLst>
                                      </p:cBhvr>
                                      <p:to>
                                        <p:strVal val="visible"/>
                                      </p:to>
                                    </p:set>
                                    <p:animEffect transition="in" filter="fade">
                                      <p:cBhvr>
                                        <p:cTn id="55" dur="1000"/>
                                        <p:tgtEl>
                                          <p:spTgt spid="6">
                                            <p:txEl>
                                              <p:pRg st="4" end="4"/>
                                            </p:txEl>
                                          </p:spTgt>
                                        </p:tgtEl>
                                      </p:cBhvr>
                                    </p:animEffect>
                                    <p:anim calcmode="lin" valueType="num">
                                      <p:cBhvr>
                                        <p:cTn id="56"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57"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nodeType="clickEffect">
                                  <p:stCondLst>
                                    <p:cond delay="0"/>
                                  </p:stCondLst>
                                  <p:childTnLst>
                                    <p:set>
                                      <p:cBhvr>
                                        <p:cTn id="61" dur="1" fill="hold">
                                          <p:stCondLst>
                                            <p:cond delay="0"/>
                                          </p:stCondLst>
                                        </p:cTn>
                                        <p:tgtEl>
                                          <p:spTgt spid="6">
                                            <p:txEl>
                                              <p:pRg st="5" end="5"/>
                                            </p:txEl>
                                          </p:spTgt>
                                        </p:tgtEl>
                                        <p:attrNameLst>
                                          <p:attrName>style.visibility</p:attrName>
                                        </p:attrNameLst>
                                      </p:cBhvr>
                                      <p:to>
                                        <p:strVal val="visible"/>
                                      </p:to>
                                    </p:set>
                                    <p:animEffect transition="in" filter="fade">
                                      <p:cBhvr>
                                        <p:cTn id="62" dur="1000"/>
                                        <p:tgtEl>
                                          <p:spTgt spid="6">
                                            <p:txEl>
                                              <p:pRg st="5" end="5"/>
                                            </p:txEl>
                                          </p:spTgt>
                                        </p:tgtEl>
                                      </p:cBhvr>
                                    </p:animEffect>
                                    <p:anim calcmode="lin" valueType="num">
                                      <p:cBhvr>
                                        <p:cTn id="63"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64"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E55C097-FCBF-4E4F-A138-4C9C65C76FE4}"/>
              </a:ext>
            </a:extLst>
          </p:cNvPr>
          <p:cNvSpPr/>
          <p:nvPr/>
        </p:nvSpPr>
        <p:spPr>
          <a:xfrm>
            <a:off x="0" y="942536"/>
            <a:ext cx="12192000" cy="5755422"/>
          </a:xfrm>
          <a:prstGeom prst="rect">
            <a:avLst/>
          </a:prstGeom>
        </p:spPr>
        <p:txBody>
          <a:bodyPr wrap="square">
            <a:spAutoFit/>
          </a:bodyPr>
          <a:lstStyle/>
          <a:p>
            <a:pPr marL="285750" indent="-285750" algn="just">
              <a:buFont typeface="Wingdings" panose="05000000000000000000" pitchFamily="2" charset="2"/>
              <a:buChar char="v"/>
            </a:pPr>
            <a:r>
              <a:rPr lang="en-US" sz="2600" b="1" dirty="0">
                <a:latin typeface="Calibri" panose="020F0502020204030204" pitchFamily="34" charset="0"/>
                <a:cs typeface="Calibri" panose="020F0502020204030204" pitchFamily="34" charset="0"/>
              </a:rPr>
              <a:t> </a:t>
            </a:r>
            <a:r>
              <a:rPr lang="en-US" sz="2600" b="1" u="sng" dirty="0">
                <a:solidFill>
                  <a:srgbClr val="00B050"/>
                </a:solidFill>
                <a:latin typeface="Calibri" panose="020F0502020204030204" pitchFamily="34" charset="0"/>
                <a:cs typeface="Calibri" panose="020F0502020204030204" pitchFamily="34" charset="0"/>
              </a:rPr>
              <a:t>DG</a:t>
            </a:r>
            <a:r>
              <a:rPr lang="en-US" sz="2600" b="1" dirty="0">
                <a:latin typeface="Calibri" panose="020F0502020204030204" pitchFamily="34" charset="0"/>
                <a:cs typeface="Calibri" panose="020F0502020204030204" pitchFamily="34" charset="0"/>
              </a:rPr>
              <a:t> generates electricity from many </a:t>
            </a:r>
            <a:r>
              <a:rPr lang="en-US" sz="2600" b="1" u="sng" dirty="0">
                <a:latin typeface="Calibri" panose="020F0502020204030204" pitchFamily="34" charset="0"/>
                <a:cs typeface="Calibri" panose="020F0502020204030204" pitchFamily="34" charset="0"/>
              </a:rPr>
              <a:t>small energy sources</a:t>
            </a:r>
            <a:r>
              <a:rPr lang="en-US" sz="2600" b="1" dirty="0">
                <a:latin typeface="Calibri" panose="020F0502020204030204" pitchFamily="34" charset="0"/>
                <a:cs typeface="Calibri" panose="020F0502020204030204" pitchFamily="34" charset="0"/>
              </a:rPr>
              <a:t> located close to the load being served.</a:t>
            </a:r>
          </a:p>
          <a:p>
            <a:pPr marL="285750" indent="-285750" algn="just">
              <a:buFont typeface="Wingdings" panose="05000000000000000000" pitchFamily="2" charset="2"/>
              <a:buChar char="v"/>
            </a:pPr>
            <a:endParaRPr lang="en-US" sz="2600" b="1" dirty="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v"/>
            </a:pPr>
            <a:r>
              <a:rPr lang="en-US" sz="2600" b="1" u="sng" dirty="0">
                <a:solidFill>
                  <a:srgbClr val="00B050"/>
                </a:solidFill>
                <a:latin typeface="Calibri" panose="020F0502020204030204" pitchFamily="34" charset="0"/>
                <a:cs typeface="Calibri" panose="020F0502020204030204" pitchFamily="34" charset="0"/>
              </a:rPr>
              <a:t> DG </a:t>
            </a:r>
            <a:r>
              <a:rPr lang="en-US" sz="2600" b="1" dirty="0">
                <a:latin typeface="Calibri" panose="020F0502020204030204" pitchFamily="34" charset="0"/>
                <a:cs typeface="Calibri" panose="020F0502020204030204" pitchFamily="34" charset="0"/>
              </a:rPr>
              <a:t>can </a:t>
            </a:r>
            <a:r>
              <a:rPr lang="en-US" sz="2600" b="1" u="sng" dirty="0">
                <a:latin typeface="Calibri" panose="020F0502020204030204" pitchFamily="34" charset="0"/>
                <a:cs typeface="Calibri" panose="020F0502020204030204" pitchFamily="34" charset="0"/>
              </a:rPr>
              <a:t>lower costs</a:t>
            </a:r>
            <a:r>
              <a:rPr lang="en-US" sz="2600" b="1" dirty="0">
                <a:latin typeface="Calibri" panose="020F0502020204030204" pitchFamily="34" charset="0"/>
                <a:cs typeface="Calibri" panose="020F0502020204030204" pitchFamily="34" charset="0"/>
              </a:rPr>
              <a:t>, </a:t>
            </a:r>
            <a:r>
              <a:rPr lang="en-US" sz="2600" b="1" u="sng" dirty="0">
                <a:latin typeface="Calibri" panose="020F0502020204030204" pitchFamily="34" charset="0"/>
                <a:cs typeface="Calibri" panose="020F0502020204030204" pitchFamily="34" charset="0"/>
              </a:rPr>
              <a:t>enhance efficiency</a:t>
            </a:r>
            <a:r>
              <a:rPr lang="en-US" sz="2600" b="1" dirty="0">
                <a:latin typeface="Calibri" panose="020F0502020204030204" pitchFamily="34" charset="0"/>
                <a:cs typeface="Calibri" panose="020F0502020204030204" pitchFamily="34" charset="0"/>
              </a:rPr>
              <a:t>, </a:t>
            </a:r>
            <a:r>
              <a:rPr lang="en-US" sz="2600" b="1" u="sng" dirty="0">
                <a:latin typeface="Calibri" panose="020F0502020204030204" pitchFamily="34" charset="0"/>
                <a:cs typeface="Calibri" panose="020F0502020204030204" pitchFamily="34" charset="0"/>
              </a:rPr>
              <a:t>improve reliability</a:t>
            </a:r>
            <a:r>
              <a:rPr lang="en-US" sz="2600" b="1" dirty="0">
                <a:latin typeface="Calibri" panose="020F0502020204030204" pitchFamily="34" charset="0"/>
                <a:cs typeface="Calibri" panose="020F0502020204030204" pitchFamily="34" charset="0"/>
              </a:rPr>
              <a:t>, </a:t>
            </a:r>
            <a:r>
              <a:rPr lang="en-US" sz="2600" b="1" u="sng" dirty="0">
                <a:latin typeface="Calibri" panose="020F0502020204030204" pitchFamily="34" charset="0"/>
                <a:cs typeface="Calibri" panose="020F0502020204030204" pitchFamily="34" charset="0"/>
              </a:rPr>
              <a:t>reduce emissions</a:t>
            </a:r>
            <a:r>
              <a:rPr lang="en-US" sz="2600" b="1" dirty="0">
                <a:latin typeface="Calibri" panose="020F0502020204030204" pitchFamily="34" charset="0"/>
                <a:cs typeface="Calibri" panose="020F0502020204030204" pitchFamily="34" charset="0"/>
              </a:rPr>
              <a:t>, or </a:t>
            </a:r>
            <a:r>
              <a:rPr lang="en-US" sz="2600" b="1" u="sng" dirty="0">
                <a:latin typeface="Calibri" panose="020F0502020204030204" pitchFamily="34" charset="0"/>
                <a:cs typeface="Calibri" panose="020F0502020204030204" pitchFamily="34" charset="0"/>
              </a:rPr>
              <a:t>expand their energy options</a:t>
            </a:r>
            <a:r>
              <a:rPr lang="en-US" sz="2600" b="1" dirty="0">
                <a:latin typeface="Calibri" panose="020F0502020204030204" pitchFamily="34" charset="0"/>
                <a:cs typeface="Calibri" panose="020F0502020204030204" pitchFamily="34" charset="0"/>
              </a:rPr>
              <a:t>.</a:t>
            </a:r>
          </a:p>
          <a:p>
            <a:pPr marL="285750" indent="-285750" algn="just">
              <a:buFont typeface="Wingdings" panose="05000000000000000000" pitchFamily="2" charset="2"/>
              <a:buChar char="v"/>
            </a:pPr>
            <a:endParaRPr lang="en-US" sz="2600" b="1" dirty="0">
              <a:latin typeface="Calibri" panose="020F0502020204030204" pitchFamily="34" charset="0"/>
              <a:cs typeface="Calibri" panose="020F0502020204030204" pitchFamily="34" charset="0"/>
            </a:endParaRPr>
          </a:p>
          <a:p>
            <a:pPr marL="457200" indent="-457200">
              <a:buFont typeface="Wingdings" panose="05000000000000000000" pitchFamily="2" charset="2"/>
              <a:buChar char="v"/>
            </a:pPr>
            <a:r>
              <a:rPr lang="en-US" sz="2600" b="1" u="sng" dirty="0">
                <a:solidFill>
                  <a:srgbClr val="00B050"/>
                </a:solidFill>
                <a:latin typeface="Calibri" panose="020F0502020204030204" pitchFamily="34" charset="0"/>
                <a:cs typeface="Calibri" panose="020F0502020204030204" pitchFamily="34" charset="0"/>
              </a:rPr>
              <a:t> The backward/forward sweep (BFS) algorithm  </a:t>
            </a:r>
            <a:r>
              <a:rPr lang="en-US" sz="2600" b="1" dirty="0">
                <a:latin typeface="Calibri" panose="020F0502020204030204" pitchFamily="34" charset="0"/>
                <a:cs typeface="Calibri" panose="020F0502020204030204" pitchFamily="34" charset="0"/>
              </a:rPr>
              <a:t>is one of the most common ways used  for load flow calculations in distribution system ,</a:t>
            </a:r>
            <a:r>
              <a:rPr lang="en-US" sz="2800" dirty="0">
                <a:latin typeface="Calibri" panose="020F0502020204030204" pitchFamily="34" charset="0"/>
              </a:rPr>
              <a:t> </a:t>
            </a:r>
            <a:r>
              <a:rPr lang="en-US" sz="2600" b="1" dirty="0">
                <a:latin typeface="Calibri" panose="020F0502020204030204" pitchFamily="34" charset="0"/>
              </a:rPr>
              <a:t>involves mainly an iterative three basic steps based on </a:t>
            </a:r>
            <a:r>
              <a:rPr lang="en-US" sz="2600" b="1" u="sng" dirty="0">
                <a:latin typeface="Calibri" panose="020F0502020204030204" pitchFamily="34" charset="0"/>
              </a:rPr>
              <a:t>Kirchhoff's current law (KCL) and Kirchhoff's                             voltage law (KVL).</a:t>
            </a:r>
            <a:endParaRPr lang="en-US" sz="2600" b="1" u="sng" dirty="0">
              <a:latin typeface="Calibri" panose="020F0502020204030204" pitchFamily="34" charset="0"/>
              <a:cs typeface="Calibri" panose="020F0502020204030204" pitchFamily="34" charset="0"/>
            </a:endParaRPr>
          </a:p>
          <a:p>
            <a:pPr algn="just"/>
            <a:endParaRPr lang="ar-EG" sz="2600" b="1"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v"/>
            </a:pPr>
            <a:endParaRPr lang="ar-EG" sz="2600" b="1" dirty="0">
              <a:latin typeface="Calibri" panose="020F0502020204030204" pitchFamily="34" charset="0"/>
            </a:endParaRPr>
          </a:p>
          <a:p>
            <a:pPr marL="285750" indent="-285750">
              <a:buFont typeface="Wingdings" panose="05000000000000000000" pitchFamily="2" charset="2"/>
              <a:buChar char="v"/>
            </a:pPr>
            <a:endParaRPr lang="ar-EG" dirty="0"/>
          </a:p>
          <a:p>
            <a:pPr marL="285750" indent="-285750">
              <a:buFont typeface="Wingdings" panose="05000000000000000000" pitchFamily="2" charset="2"/>
              <a:buChar char="v"/>
            </a:pPr>
            <a:endParaRPr lang="en-US" dirty="0">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v"/>
            </a:pPr>
            <a:endParaRPr lang="ar-EG" dirty="0"/>
          </a:p>
        </p:txBody>
      </p:sp>
      <p:sp>
        <p:nvSpPr>
          <p:cNvPr id="11" name="Content Placeholder 2">
            <a:extLst>
              <a:ext uri="{FF2B5EF4-FFF2-40B4-BE49-F238E27FC236}">
                <a16:creationId xmlns:a16="http://schemas.microsoft.com/office/drawing/2014/main" id="{3570DDCF-8E48-4779-82FB-1CC56994F0A5}"/>
              </a:ext>
            </a:extLst>
          </p:cNvPr>
          <p:cNvSpPr txBox="1">
            <a:spLocks/>
          </p:cNvSpPr>
          <p:nvPr/>
        </p:nvSpPr>
        <p:spPr>
          <a:xfrm>
            <a:off x="4023359" y="0"/>
            <a:ext cx="3967090" cy="942536"/>
          </a:xfrm>
          <a:prstGeom prst="rect">
            <a:avLst/>
          </a:prstGeom>
        </p:spPr>
        <p:txBody>
          <a:bodyPr vert="horz" lIns="91440" tIns="45720" rIns="91440" bIns="45720" rtlCol="0" anchor="t">
            <a:normAutofit fontScale="62500" lnSpcReduction="20000"/>
          </a:bodyPr>
          <a:lstStyle>
            <a:lvl1pPr marL="0" indent="0" algn="l" defTabSz="457200" rtl="1"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1"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endParaRPr lang="en-US" kern="10" dirty="0">
              <a:ln w="19050">
                <a:solidFill>
                  <a:srgbClr val="99CCFF"/>
                </a:solidFill>
                <a:round/>
                <a:headEnd/>
                <a:tailEnd/>
              </a:ln>
              <a:solidFill>
                <a:srgbClr val="0066CC"/>
              </a:solidFill>
              <a:effectLst>
                <a:outerShdw dist="35921" dir="2700000" algn="ctr" rotWithShape="0">
                  <a:srgbClr val="990000"/>
                </a:outerShdw>
              </a:effectLst>
              <a:latin typeface="Impact" panose="020B0806030902050204" pitchFamily="34" charset="0"/>
            </a:endParaRPr>
          </a:p>
          <a:p>
            <a:pPr algn="ctr"/>
            <a:r>
              <a:rPr lang="en-US" sz="6000" kern="10" dirty="0">
                <a:ln w="19050">
                  <a:solidFill>
                    <a:srgbClr val="99CCFF"/>
                  </a:solidFill>
                  <a:round/>
                  <a:headEnd/>
                  <a:tailEnd/>
                </a:ln>
                <a:solidFill>
                  <a:srgbClr val="0066CC"/>
                </a:solidFill>
                <a:effectLst>
                  <a:outerShdw dist="35921" dir="2700000" algn="ctr" rotWithShape="0">
                    <a:srgbClr val="990000"/>
                  </a:outerShdw>
                </a:effectLst>
                <a:latin typeface="Impact" panose="020B0806030902050204" pitchFamily="34" charset="0"/>
              </a:rPr>
              <a:t>  </a:t>
            </a:r>
            <a:r>
              <a:rPr lang="en-US" sz="66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INTRODUCTION</a:t>
            </a:r>
            <a:endParaRPr lang="ar-EG" sz="6600" dirty="0">
              <a:solidFill>
                <a:schemeClr val="tx1">
                  <a:lumMod val="85000"/>
                </a:schemeClr>
              </a:solidFill>
            </a:endParaRPr>
          </a:p>
        </p:txBody>
      </p:sp>
    </p:spTree>
    <p:extLst>
      <p:ext uri="{BB962C8B-B14F-4D97-AF65-F5344CB8AC3E}">
        <p14:creationId xmlns:p14="http://schemas.microsoft.com/office/powerpoint/2010/main" val="379675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fade">
                                      <p:cBhvr>
                                        <p:cTn id="7" dur="1000"/>
                                        <p:tgtEl>
                                          <p:spTgt spid="11">
                                            <p:txEl>
                                              <p:pRg st="1" end="1"/>
                                            </p:txEl>
                                          </p:spTgt>
                                        </p:tgtEl>
                                      </p:cBhvr>
                                    </p:animEffect>
                                    <p:anim calcmode="lin" valueType="num">
                                      <p:cBhvr>
                                        <p:cTn id="8"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 calcmode="lin" valueType="num">
                                      <p:cBhvr additive="base">
                                        <p:cTn id="14"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7">
                                            <p:txEl>
                                              <p:pRg st="2" end="2"/>
                                            </p:txEl>
                                          </p:spTgt>
                                        </p:tgtEl>
                                        <p:attrNameLst>
                                          <p:attrName>style.visibility</p:attrName>
                                        </p:attrNameLst>
                                      </p:cBhvr>
                                      <p:to>
                                        <p:strVal val="visible"/>
                                      </p:to>
                                    </p:set>
                                    <p:anim calcmode="lin" valueType="num">
                                      <p:cBhvr additive="base">
                                        <p:cTn id="20"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7">
                                            <p:txEl>
                                              <p:pRg st="4" end="4"/>
                                            </p:txEl>
                                          </p:spTgt>
                                        </p:tgtEl>
                                        <p:attrNameLst>
                                          <p:attrName>style.visibility</p:attrName>
                                        </p:attrNameLst>
                                      </p:cBhvr>
                                      <p:to>
                                        <p:strVal val="visible"/>
                                      </p:to>
                                    </p:set>
                                    <p:anim calcmode="lin" valueType="num">
                                      <p:cBhvr additive="base">
                                        <p:cTn id="26"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B76DCA-5F57-EE45-B026-C85C67751F95}"/>
              </a:ext>
            </a:extLst>
          </p:cNvPr>
          <p:cNvSpPr txBox="1"/>
          <p:nvPr/>
        </p:nvSpPr>
        <p:spPr>
          <a:xfrm>
            <a:off x="350520" y="1325880"/>
            <a:ext cx="10652760" cy="2345322"/>
          </a:xfrm>
          <a:prstGeom prst="rect">
            <a:avLst/>
          </a:prstGeom>
          <a:noFill/>
        </p:spPr>
        <p:txBody>
          <a:bodyPr wrap="square" rtlCol="0">
            <a:spAutoFit/>
          </a:bodyPr>
          <a:lstStyle/>
          <a:p>
            <a:pPr marL="342900" marR="0" lvl="0" indent="-342900" algn="just" rtl="0">
              <a:lnSpc>
                <a:spcPct val="150000"/>
              </a:lnSpc>
              <a:spcBef>
                <a:spcPts val="0"/>
              </a:spcBef>
              <a:spcAft>
                <a:spcPts val="0"/>
              </a:spcAft>
              <a:buFont typeface="Symbol" panose="05050102010706020507" pitchFamily="18" charset="2"/>
              <a:buChar char=""/>
              <a:tabLst>
                <a:tab pos="4935855" algn="l"/>
              </a:tabLst>
            </a:pPr>
            <a:r>
              <a:rPr lang="en-GB" sz="2000" dirty="0">
                <a:effectLst/>
                <a:latin typeface="Times New Roman" panose="02020603050405020304" pitchFamily="18" charset="0"/>
                <a:ea typeface="Times New Roman" panose="02020603050405020304" pitchFamily="18" charset="0"/>
                <a:cs typeface="Arial" panose="020B0604020202020204" pitchFamily="34" charset="0"/>
              </a:rPr>
              <a:t>The proposed procedure has been tested on 34-bus radial distribution system. Moreover, a real distribution system of the East Delta Network (EDN) as a part of the UEN has been used to show the capability of proposed procedure. </a:t>
            </a:r>
            <a:endParaRPr lang="en-US" sz="2000" dirty="0">
              <a:effectLst/>
              <a:latin typeface="Times New Roman" panose="02020603050405020304" pitchFamily="18"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Symbol" panose="05050102010706020507" pitchFamily="18" charset="2"/>
              <a:buChar char=""/>
              <a:tabLst>
                <a:tab pos="4935855" algn="l"/>
              </a:tabLst>
            </a:pPr>
            <a:r>
              <a:rPr lang="en-GB" sz="2000" dirty="0">
                <a:effectLst/>
                <a:latin typeface="Times New Roman" panose="02020603050405020304" pitchFamily="18" charset="0"/>
                <a:ea typeface="Times New Roman" panose="02020603050405020304" pitchFamily="18" charset="0"/>
                <a:cs typeface="Arial" panose="020B0604020202020204" pitchFamily="34" charset="0"/>
              </a:rPr>
              <a:t>the proposed procedure represents a potential tool to improve the distribution system performance as well as help the system operators.</a:t>
            </a:r>
            <a:endParaRPr lang="en-US" sz="2000" dirty="0">
              <a:effectLst/>
              <a:latin typeface="Times New Roman" panose="02020603050405020304" pitchFamily="18" charset="0"/>
              <a:ea typeface="Calibri" panose="020F050202020403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F221C966-112F-4C0C-E65E-AF26F549AF15}"/>
              </a:ext>
            </a:extLst>
          </p:cNvPr>
          <p:cNvSpPr/>
          <p:nvPr/>
        </p:nvSpPr>
        <p:spPr>
          <a:xfrm>
            <a:off x="4147000" y="510294"/>
            <a:ext cx="3303639" cy="707886"/>
          </a:xfrm>
          <a:prstGeom prst="rect">
            <a:avLst/>
          </a:prstGeom>
        </p:spPr>
        <p:txBody>
          <a:bodyPr wrap="square">
            <a:spAutoFit/>
          </a:bodyPr>
          <a:lstStyle/>
          <a:p>
            <a:r>
              <a:rPr lang="en-US" sz="4000" kern="1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CONCLUSIONS</a:t>
            </a:r>
            <a:endParaRPr lang="ar-EG" sz="4000" dirty="0"/>
          </a:p>
        </p:txBody>
      </p:sp>
    </p:spTree>
    <p:extLst>
      <p:ext uri="{BB962C8B-B14F-4D97-AF65-F5344CB8AC3E}">
        <p14:creationId xmlns:p14="http://schemas.microsoft.com/office/powerpoint/2010/main" val="3198826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0">
                                            <p:txEl>
                                              <p:pRg st="0" end="0"/>
                                            </p:txEl>
                                          </p:spTgt>
                                        </p:tgtEl>
                                        <p:attrNameLst>
                                          <p:attrName>style.visibility</p:attrName>
                                        </p:attrNameLst>
                                      </p:cBhvr>
                                      <p:to>
                                        <p:strVal val="visible"/>
                                      </p:to>
                                    </p:set>
                                    <p:anim calcmode="lin" valueType="num">
                                      <p:cBhvr additive="base">
                                        <p:cTn id="14"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2">
                                            <p:txEl>
                                              <p:pRg st="0" end="0"/>
                                            </p:txEl>
                                          </p:spTgt>
                                        </p:tgtEl>
                                        <p:attrNameLst>
                                          <p:attrName>style.visibility</p:attrName>
                                        </p:attrNameLst>
                                      </p:cBhvr>
                                      <p:to>
                                        <p:strVal val="visible"/>
                                      </p:to>
                                    </p:set>
                                    <p:animEffect transition="in" filter="fade">
                                      <p:cBhvr>
                                        <p:cTn id="20" dur="1000"/>
                                        <p:tgtEl>
                                          <p:spTgt spid="2">
                                            <p:txEl>
                                              <p:pRg st="0" end="0"/>
                                            </p:txEl>
                                          </p:spTgt>
                                        </p:tgtEl>
                                      </p:cBhvr>
                                    </p:animEffect>
                                    <p:anim calcmode="lin" valueType="num">
                                      <p:cBhvr>
                                        <p:cTn id="21"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2"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2">
                                            <p:txEl>
                                              <p:pRg st="1" end="1"/>
                                            </p:txEl>
                                          </p:spTgt>
                                        </p:tgtEl>
                                        <p:attrNameLst>
                                          <p:attrName>style.visibility</p:attrName>
                                        </p:attrNameLst>
                                      </p:cBhvr>
                                      <p:to>
                                        <p:strVal val="visible"/>
                                      </p:to>
                                    </p:set>
                                    <p:animEffect transition="in" filter="fade">
                                      <p:cBhvr>
                                        <p:cTn id="27" dur="1000"/>
                                        <p:tgtEl>
                                          <p:spTgt spid="2">
                                            <p:txEl>
                                              <p:pRg st="1" end="1"/>
                                            </p:txEl>
                                          </p:spTgt>
                                        </p:tgtEl>
                                      </p:cBhvr>
                                    </p:animEffect>
                                    <p:anim calcmode="lin" valueType="num">
                                      <p:cBhvr>
                                        <p:cTn id="28"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9"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E1CDDE3F-5D49-4230-A847-4E2CB7595A4E}"/>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ar-EG"/>
          </a:p>
        </p:txBody>
      </p:sp>
      <p:sp>
        <p:nvSpPr>
          <p:cNvPr id="8" name="Rectangle 7">
            <a:extLst>
              <a:ext uri="{FF2B5EF4-FFF2-40B4-BE49-F238E27FC236}">
                <a16:creationId xmlns:a16="http://schemas.microsoft.com/office/drawing/2014/main" id="{D8729DEC-96E6-47C7-A05A-FD49E2289D52}"/>
              </a:ext>
            </a:extLst>
          </p:cNvPr>
          <p:cNvSpPr/>
          <p:nvPr/>
        </p:nvSpPr>
        <p:spPr>
          <a:xfrm>
            <a:off x="0" y="1316010"/>
            <a:ext cx="12192000" cy="1107996"/>
          </a:xfrm>
          <a:prstGeom prst="rect">
            <a:avLst/>
          </a:prstGeom>
        </p:spPr>
        <p:txBody>
          <a:bodyPr wrap="square">
            <a:spAutoFit/>
          </a:bodyPr>
          <a:lstStyle/>
          <a:p>
            <a:pPr lvl="0" algn="ctr"/>
            <a:r>
              <a:rPr lang="en-US" sz="6600" kern="10" dirty="0">
                <a:ln w="19050">
                  <a:solidFill>
                    <a:srgbClr val="99CCFF"/>
                  </a:solidFill>
                  <a:round/>
                  <a:headEnd/>
                  <a:tailEnd/>
                </a:ln>
                <a:solidFill>
                  <a:srgbClr val="EBEBEB">
                    <a:lumMod val="90000"/>
                  </a:srgbClr>
                </a:solidFill>
                <a:effectLst>
                  <a:outerShdw dist="35921" dir="2700000" algn="ctr" rotWithShape="0">
                    <a:srgbClr val="990000"/>
                  </a:outerShdw>
                </a:effectLst>
                <a:latin typeface="Impact" panose="020B0806030902050204" pitchFamily="34" charset="0"/>
              </a:rPr>
              <a:t>APPENDIX - A</a:t>
            </a:r>
            <a:endParaRPr lang="ar-EG" sz="6600" kern="10" dirty="0">
              <a:ln w="19050">
                <a:solidFill>
                  <a:srgbClr val="99CCFF"/>
                </a:solidFill>
                <a:round/>
                <a:headEnd/>
                <a:tailEnd/>
              </a:ln>
              <a:solidFill>
                <a:srgbClr val="EBEBEB">
                  <a:lumMod val="90000"/>
                </a:srgbClr>
              </a:solidFill>
              <a:effectLst>
                <a:outerShdw dist="35921" dir="2700000" algn="ctr" rotWithShape="0">
                  <a:srgbClr val="990000"/>
                </a:outerShdw>
              </a:effectLst>
              <a:latin typeface="Impact" panose="020B0806030902050204" pitchFamily="34" charset="0"/>
            </a:endParaRPr>
          </a:p>
        </p:txBody>
      </p:sp>
      <p:sp>
        <p:nvSpPr>
          <p:cNvPr id="9" name="Rectangle 8">
            <a:extLst>
              <a:ext uri="{FF2B5EF4-FFF2-40B4-BE49-F238E27FC236}">
                <a16:creationId xmlns:a16="http://schemas.microsoft.com/office/drawing/2014/main" id="{F284FE85-709A-4AA8-A175-4635F34591F1}"/>
              </a:ext>
            </a:extLst>
          </p:cNvPr>
          <p:cNvSpPr/>
          <p:nvPr/>
        </p:nvSpPr>
        <p:spPr>
          <a:xfrm>
            <a:off x="0" y="3282816"/>
            <a:ext cx="12192000" cy="1107996"/>
          </a:xfrm>
          <a:prstGeom prst="rect">
            <a:avLst/>
          </a:prstGeom>
        </p:spPr>
        <p:txBody>
          <a:bodyPr wrap="square">
            <a:spAutoFit/>
          </a:bodyPr>
          <a:lstStyle/>
          <a:p>
            <a:pPr lvl="0" algn="ctr"/>
            <a:r>
              <a:rPr lang="en-US" sz="6600" kern="10" dirty="0">
                <a:ln w="19050">
                  <a:solidFill>
                    <a:srgbClr val="99CCFF"/>
                  </a:solidFill>
                  <a:round/>
                  <a:headEnd/>
                  <a:tailEnd/>
                </a:ln>
                <a:solidFill>
                  <a:schemeClr val="tx2">
                    <a:lumMod val="90000"/>
                  </a:schemeClr>
                </a:solidFill>
                <a:effectLst>
                  <a:outerShdw dist="35921" dir="2700000" algn="ctr" rotWithShape="0">
                    <a:srgbClr val="990000"/>
                  </a:outerShdw>
                </a:effectLst>
                <a:latin typeface="Impact" panose="020B0806030902050204" pitchFamily="34" charset="0"/>
              </a:rPr>
              <a:t>TEST SYSTEMS</a:t>
            </a:r>
            <a:endParaRPr lang="ar-EG" sz="6600" kern="10" dirty="0">
              <a:ln w="19050">
                <a:solidFill>
                  <a:srgbClr val="99CCFF"/>
                </a:solidFill>
                <a:round/>
                <a:headEnd/>
                <a:tailEnd/>
              </a:ln>
              <a:solidFill>
                <a:schemeClr val="tx2">
                  <a:lumMod val="90000"/>
                </a:schemeClr>
              </a:solidFill>
              <a:effectLst>
                <a:outerShdw dist="35921" dir="2700000" algn="ctr" rotWithShape="0">
                  <a:srgbClr val="990000"/>
                </a:outerShdw>
              </a:effectLst>
              <a:latin typeface="Impact" panose="020B0806030902050204" pitchFamily="34" charset="0"/>
            </a:endParaRPr>
          </a:p>
        </p:txBody>
      </p:sp>
    </p:spTree>
    <p:extLst>
      <p:ext uri="{BB962C8B-B14F-4D97-AF65-F5344CB8AC3E}">
        <p14:creationId xmlns:p14="http://schemas.microsoft.com/office/powerpoint/2010/main" val="1732236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48BFA82-8CB5-438F-994F-1B16E49426BA}"/>
              </a:ext>
            </a:extLst>
          </p:cNvPr>
          <p:cNvSpPr/>
          <p:nvPr/>
        </p:nvSpPr>
        <p:spPr>
          <a:xfrm>
            <a:off x="0" y="244647"/>
            <a:ext cx="12191999" cy="707886"/>
          </a:xfrm>
          <a:prstGeom prst="rect">
            <a:avLst/>
          </a:prstGeom>
        </p:spPr>
        <p:txBody>
          <a:bodyPr wrap="square">
            <a:spAutoFit/>
          </a:bodyPr>
          <a:lstStyle/>
          <a:p>
            <a:pPr lvl="0" algn="ctr"/>
            <a:r>
              <a:rPr lang="en-US" sz="4000" kern="10" dirty="0">
                <a:ln w="19050">
                  <a:solidFill>
                    <a:srgbClr val="99CCFF"/>
                  </a:solidFill>
                  <a:round/>
                  <a:headEnd/>
                  <a:tailEnd/>
                </a:ln>
                <a:solidFill>
                  <a:schemeClr val="tx2">
                    <a:lumMod val="90000"/>
                  </a:schemeClr>
                </a:solidFill>
                <a:effectLst>
                  <a:outerShdw dist="35921" dir="2700000" algn="ctr" rotWithShape="0">
                    <a:srgbClr val="990000"/>
                  </a:outerShdw>
                </a:effectLst>
                <a:latin typeface="Impact" panose="020B0806030902050204" pitchFamily="34" charset="0"/>
              </a:rPr>
              <a:t>TEST SYSTEMS</a:t>
            </a:r>
            <a:endParaRPr lang="ar-EG" sz="4000" kern="10" dirty="0">
              <a:ln w="19050">
                <a:solidFill>
                  <a:srgbClr val="99CCFF"/>
                </a:solidFill>
                <a:round/>
                <a:headEnd/>
                <a:tailEnd/>
              </a:ln>
              <a:solidFill>
                <a:schemeClr val="tx2">
                  <a:lumMod val="90000"/>
                </a:schemeClr>
              </a:solidFill>
              <a:effectLst>
                <a:outerShdw dist="35921" dir="2700000" algn="ctr" rotWithShape="0">
                  <a:srgbClr val="990000"/>
                </a:outerShdw>
              </a:effectLst>
              <a:latin typeface="Impact" panose="020B0806030902050204" pitchFamily="34" charset="0"/>
            </a:endParaRPr>
          </a:p>
        </p:txBody>
      </p:sp>
      <p:sp>
        <p:nvSpPr>
          <p:cNvPr id="5" name="Rectangle 4">
            <a:extLst>
              <a:ext uri="{FF2B5EF4-FFF2-40B4-BE49-F238E27FC236}">
                <a16:creationId xmlns:a16="http://schemas.microsoft.com/office/drawing/2014/main" id="{3FF5A5F8-B675-4A4C-9AB0-2D35DBC3BD6D}"/>
              </a:ext>
            </a:extLst>
          </p:cNvPr>
          <p:cNvSpPr/>
          <p:nvPr/>
        </p:nvSpPr>
        <p:spPr>
          <a:xfrm>
            <a:off x="0" y="952533"/>
            <a:ext cx="5179572" cy="523220"/>
          </a:xfrm>
          <a:prstGeom prst="rect">
            <a:avLst/>
          </a:prstGeom>
        </p:spPr>
        <p:txBody>
          <a:bodyPr wrap="square">
            <a:spAutoFit/>
          </a:bodyPr>
          <a:lstStyle/>
          <a:p>
            <a:pPr marL="457200" indent="-457200">
              <a:buFont typeface="Wingdings" panose="05000000000000000000" pitchFamily="2" charset="2"/>
              <a:buChar char="q"/>
            </a:pPr>
            <a:r>
              <a:rPr lang="en-US" sz="28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34-Bus Distribution System </a:t>
            </a:r>
            <a:endParaRPr lang="ar-EG" sz="2800" u="sng" dirty="0">
              <a:solidFill>
                <a:schemeClr val="accent2">
                  <a:lumMod val="60000"/>
                  <a:lumOff val="40000"/>
                </a:schemeClr>
              </a:solidFill>
              <a:latin typeface="Calibri" panose="020F0502020204030204" pitchFamily="34" charset="0"/>
            </a:endParaRPr>
          </a:p>
        </p:txBody>
      </p:sp>
      <p:pic>
        <p:nvPicPr>
          <p:cNvPr id="7" name="Picture 6">
            <a:extLst>
              <a:ext uri="{FF2B5EF4-FFF2-40B4-BE49-F238E27FC236}">
                <a16:creationId xmlns:a16="http://schemas.microsoft.com/office/drawing/2014/main" id="{F28CF6CE-1C7D-451B-78E5-603CA26F82D8}"/>
              </a:ext>
            </a:extLst>
          </p:cNvPr>
          <p:cNvPicPr>
            <a:picLocks noChangeAspect="1"/>
          </p:cNvPicPr>
          <p:nvPr/>
        </p:nvPicPr>
        <p:blipFill>
          <a:blip r:embed="rId2"/>
          <a:stretch>
            <a:fillRect/>
          </a:stretch>
        </p:blipFill>
        <p:spPr>
          <a:xfrm>
            <a:off x="2720046" y="1660419"/>
            <a:ext cx="6751905" cy="4549534"/>
          </a:xfrm>
          <a:prstGeom prst="rect">
            <a:avLst/>
          </a:prstGeom>
        </p:spPr>
      </p:pic>
    </p:spTree>
    <p:extLst>
      <p:ext uri="{BB962C8B-B14F-4D97-AF65-F5344CB8AC3E}">
        <p14:creationId xmlns:p14="http://schemas.microsoft.com/office/powerpoint/2010/main" val="49434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5547CD7-C051-4F27-B864-7194D5B0C1BF}"/>
              </a:ext>
            </a:extLst>
          </p:cNvPr>
          <p:cNvGraphicFramePr>
            <a:graphicFrameLocks noGrp="1"/>
          </p:cNvGraphicFramePr>
          <p:nvPr>
            <p:extLst>
              <p:ext uri="{D42A27DB-BD31-4B8C-83A1-F6EECF244321}">
                <p14:modId xmlns:p14="http://schemas.microsoft.com/office/powerpoint/2010/main" val="3911696940"/>
              </p:ext>
            </p:extLst>
          </p:nvPr>
        </p:nvGraphicFramePr>
        <p:xfrm>
          <a:off x="0" y="640072"/>
          <a:ext cx="12192000" cy="6217920"/>
        </p:xfrm>
        <a:graphic>
          <a:graphicData uri="http://schemas.openxmlformats.org/drawingml/2006/table">
            <a:tbl>
              <a:tblPr firstRow="1" firstCol="1" bandRow="1">
                <a:tableStyleId>{5C22544A-7EE6-4342-B048-85BDC9FD1C3A}</a:tableStyleId>
              </a:tblPr>
              <a:tblGrid>
                <a:gridCol w="1760875">
                  <a:extLst>
                    <a:ext uri="{9D8B030D-6E8A-4147-A177-3AD203B41FA5}">
                      <a16:colId xmlns:a16="http://schemas.microsoft.com/office/drawing/2014/main" val="985851835"/>
                    </a:ext>
                  </a:extLst>
                </a:gridCol>
                <a:gridCol w="2609613">
                  <a:extLst>
                    <a:ext uri="{9D8B030D-6E8A-4147-A177-3AD203B41FA5}">
                      <a16:colId xmlns:a16="http://schemas.microsoft.com/office/drawing/2014/main" val="1089804451"/>
                    </a:ext>
                  </a:extLst>
                </a:gridCol>
                <a:gridCol w="3172993">
                  <a:extLst>
                    <a:ext uri="{9D8B030D-6E8A-4147-A177-3AD203B41FA5}">
                      <a16:colId xmlns:a16="http://schemas.microsoft.com/office/drawing/2014/main" val="495319913"/>
                    </a:ext>
                  </a:extLst>
                </a:gridCol>
                <a:gridCol w="2246213">
                  <a:extLst>
                    <a:ext uri="{9D8B030D-6E8A-4147-A177-3AD203B41FA5}">
                      <a16:colId xmlns:a16="http://schemas.microsoft.com/office/drawing/2014/main" val="2599234924"/>
                    </a:ext>
                  </a:extLst>
                </a:gridCol>
                <a:gridCol w="2402306">
                  <a:extLst>
                    <a:ext uri="{9D8B030D-6E8A-4147-A177-3AD203B41FA5}">
                      <a16:colId xmlns:a16="http://schemas.microsoft.com/office/drawing/2014/main" val="3158080209"/>
                    </a:ext>
                  </a:extLst>
                </a:gridCol>
              </a:tblGrid>
              <a:tr h="177547">
                <a:tc>
                  <a:txBody>
                    <a:bodyPr/>
                    <a:lstStyle/>
                    <a:p>
                      <a:pPr indent="54610"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Line No.</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nchor="ctr"/>
                </a:tc>
                <a:tc>
                  <a:txBody>
                    <a:bodyPr/>
                    <a:lstStyle/>
                    <a:p>
                      <a:pPr indent="-68580"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Sending bus</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nchor="ctr"/>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Receiving bus</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nchor="ctr"/>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R (Ω)</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nchor="ctr"/>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X (Ω)</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nchor="ctr"/>
                </a:tc>
                <a:extLst>
                  <a:ext uri="{0D108BD9-81ED-4DB2-BD59-A6C34878D82A}">
                    <a16:rowId xmlns:a16="http://schemas.microsoft.com/office/drawing/2014/main" val="1391700850"/>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dirty="0">
                          <a:solidFill>
                            <a:sysClr val="windowText" lastClr="000000"/>
                          </a:solidFill>
                          <a:effectLst/>
                          <a:latin typeface="Calibri" panose="020F0502020204030204" pitchFamily="34" charset="0"/>
                          <a:cs typeface="Calibri" panose="020F0502020204030204" pitchFamily="34" charset="0"/>
                        </a:rPr>
                        <a:t>0.1170</a:t>
                      </a:r>
                      <a:endParaRPr lang="en-US" sz="1200" b="1" dirty="0">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0.0480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2406495254"/>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dirty="0">
                          <a:solidFill>
                            <a:sysClr val="windowText" lastClr="000000"/>
                          </a:solidFill>
                          <a:effectLst/>
                          <a:latin typeface="Calibri" panose="020F0502020204030204" pitchFamily="34" charset="0"/>
                          <a:cs typeface="Calibri" panose="020F0502020204030204" pitchFamily="34" charset="0"/>
                        </a:rPr>
                        <a:t>0.1073</a:t>
                      </a:r>
                      <a:endParaRPr lang="en-US" sz="1200" b="1" dirty="0">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0.0440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2462256801"/>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4</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0.1645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dirty="0">
                          <a:solidFill>
                            <a:sysClr val="windowText" lastClr="000000"/>
                          </a:solidFill>
                          <a:effectLst/>
                          <a:latin typeface="Calibri" panose="020F0502020204030204" pitchFamily="34" charset="0"/>
                          <a:cs typeface="Calibri" panose="020F0502020204030204" pitchFamily="34" charset="0"/>
                        </a:rPr>
                        <a:t>0.0457</a:t>
                      </a:r>
                      <a:endParaRPr lang="en-US" sz="1200" b="1" dirty="0">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4031920859"/>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4</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4</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dirty="0">
                          <a:solidFill>
                            <a:sysClr val="windowText" lastClr="000000"/>
                          </a:solidFill>
                          <a:effectLst/>
                          <a:latin typeface="Calibri" panose="020F0502020204030204" pitchFamily="34" charset="0"/>
                          <a:cs typeface="Calibri" panose="020F0502020204030204" pitchFamily="34" charset="0"/>
                        </a:rPr>
                        <a:t>5</a:t>
                      </a:r>
                      <a:endParaRPr lang="en-US" sz="1200" b="1" dirty="0">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0.1495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0.0415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2077868742"/>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6</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0.1495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0.0415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1133849781"/>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6</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6</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7</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0.3144</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0.0540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1436663606"/>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7</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7</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8</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0.2096</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0.0360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3119737062"/>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8</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8</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9</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0.3144</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0.0540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372339354"/>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9</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9</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0.2096</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0.0360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239210247"/>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11</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0.1310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0.0225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117699956"/>
                  </a:ext>
                </a:extLst>
              </a:tr>
              <a:tr h="177547">
                <a:tc>
                  <a:txBody>
                    <a:bodyPr/>
                    <a:lstStyle/>
                    <a:p>
                      <a:pPr algn="ctr" rtl="0">
                        <a:spcAft>
                          <a:spcPts val="0"/>
                        </a:spcAft>
                      </a:pPr>
                      <a:r>
                        <a:rPr lang="en-US" sz="1200" b="1" dirty="0">
                          <a:solidFill>
                            <a:sysClr val="windowText" lastClr="000000"/>
                          </a:solidFill>
                          <a:effectLst/>
                          <a:latin typeface="Calibri" panose="020F0502020204030204" pitchFamily="34" charset="0"/>
                          <a:cs typeface="Calibri" panose="020F0502020204030204" pitchFamily="34" charset="0"/>
                        </a:rPr>
                        <a:t>11</a:t>
                      </a:r>
                      <a:endParaRPr lang="en-US" sz="1200" b="1" dirty="0">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11</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0.1048</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0.0180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2100763922"/>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13</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0.1572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0.0270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3453127391"/>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13</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13</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14</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0.2096</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0.0360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2708474607"/>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14</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14</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0.1048</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0.0180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272491076"/>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16</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0.0524</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0.0090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3492446516"/>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16</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6</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17</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0.1794</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0.0498</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123671206"/>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17</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17</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18</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0.1645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0.0457</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2060634766"/>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18</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18</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19</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0.2079</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0.0473</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147236925"/>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19</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19</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0.1890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0.0430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2851723539"/>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21</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0.1890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0.0430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3882224442"/>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21</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21</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0.2620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0.0450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2375141429"/>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23</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0.2620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0.0450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1877922714"/>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23</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23</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24</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0.3144</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0.0540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792084306"/>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24</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24</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0.2096</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0.0360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63212021"/>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26</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0.1310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0.0225</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3465665426"/>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26</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26</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27</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0.1048</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0.0180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682083077"/>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27</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7</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28</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0.1572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0.0270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4008113779"/>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28</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28</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29</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0.1572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0.0270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2248901824"/>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29</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29</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0.1572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0.0270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2361698399"/>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10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31</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0.1572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0.0270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1423329759"/>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31</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31</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0.2096</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0.0360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156801699"/>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33</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0.1572</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0.0270</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1025640918"/>
                  </a:ext>
                </a:extLst>
              </a:tr>
              <a:tr h="177547">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33</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33</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34</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a:solidFill>
                            <a:sysClr val="windowText" lastClr="000000"/>
                          </a:solidFill>
                          <a:effectLst/>
                          <a:latin typeface="Calibri" panose="020F0502020204030204" pitchFamily="34" charset="0"/>
                          <a:cs typeface="Calibri" panose="020F0502020204030204" pitchFamily="34" charset="0"/>
                        </a:rPr>
                        <a:t>0.1048</a:t>
                      </a:r>
                      <a:endParaRPr lang="en-US" sz="1200" b="1">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tc>
                  <a:txBody>
                    <a:bodyPr/>
                    <a:lstStyle/>
                    <a:p>
                      <a:pPr algn="ctr" rtl="0">
                        <a:spcAft>
                          <a:spcPts val="0"/>
                        </a:spcAft>
                      </a:pPr>
                      <a:r>
                        <a:rPr lang="en-US" sz="1200" b="1" dirty="0">
                          <a:solidFill>
                            <a:sysClr val="windowText" lastClr="000000"/>
                          </a:solidFill>
                          <a:effectLst/>
                          <a:latin typeface="Calibri" panose="020F0502020204030204" pitchFamily="34" charset="0"/>
                          <a:cs typeface="Calibri" panose="020F0502020204030204" pitchFamily="34" charset="0"/>
                        </a:rPr>
                        <a:t>0.0180</a:t>
                      </a:r>
                      <a:endParaRPr lang="en-US" sz="1200" b="1" dirty="0">
                        <a:solidFill>
                          <a:sysClr val="windowText" lastClr="000000"/>
                        </a:solidFill>
                        <a:effectLst/>
                        <a:latin typeface="Calibri" panose="020F0502020204030204" pitchFamily="34" charset="0"/>
                        <a:ea typeface="Times New Roman" panose="02020603050405020304" pitchFamily="18" charset="0"/>
                        <a:cs typeface="Calibri" panose="020F0502020204030204" pitchFamily="34" charset="0"/>
                      </a:endParaRPr>
                    </a:p>
                  </a:txBody>
                  <a:tcPr marL="49105" marR="49105" marT="0" marB="0"/>
                </a:tc>
                <a:extLst>
                  <a:ext uri="{0D108BD9-81ED-4DB2-BD59-A6C34878D82A}">
                    <a16:rowId xmlns:a16="http://schemas.microsoft.com/office/drawing/2014/main" val="3199188511"/>
                  </a:ext>
                </a:extLst>
              </a:tr>
            </a:tbl>
          </a:graphicData>
        </a:graphic>
      </p:graphicFrame>
      <p:sp>
        <p:nvSpPr>
          <p:cNvPr id="6" name="Rectangle 5">
            <a:extLst>
              <a:ext uri="{FF2B5EF4-FFF2-40B4-BE49-F238E27FC236}">
                <a16:creationId xmlns:a16="http://schemas.microsoft.com/office/drawing/2014/main" id="{D6928CB8-E14A-4524-B2E2-BB801BD8C4DD}"/>
              </a:ext>
            </a:extLst>
          </p:cNvPr>
          <p:cNvSpPr/>
          <p:nvPr/>
        </p:nvSpPr>
        <p:spPr>
          <a:xfrm>
            <a:off x="109886" y="85417"/>
            <a:ext cx="5778505" cy="461665"/>
          </a:xfrm>
          <a:prstGeom prst="rect">
            <a:avLst/>
          </a:prstGeom>
        </p:spPr>
        <p:txBody>
          <a:bodyPr wrap="none">
            <a:spAutoFit/>
          </a:bodyPr>
          <a:lstStyle/>
          <a:p>
            <a:pPr marL="342900" indent="-342900">
              <a:buFont typeface="Wingdings" panose="05000000000000000000" pitchFamily="2" charset="2"/>
              <a:buChar char="Ø"/>
            </a:pPr>
            <a:r>
              <a:rPr lang="en-US" sz="2400" b="1" u="sng" dirty="0">
                <a:solidFill>
                  <a:schemeClr val="accent2">
                    <a:lumMod val="60000"/>
                    <a:lumOff val="40000"/>
                  </a:schemeClr>
                </a:solidFill>
                <a:latin typeface="Calibri" panose="020F0502020204030204" pitchFamily="34" charset="0"/>
                <a:cs typeface="Calibri" panose="020F0502020204030204" pitchFamily="34" charset="0"/>
              </a:rPr>
              <a:t> Lines data for 34-bus distribution system</a:t>
            </a:r>
            <a:endParaRPr lang="ar-EG" sz="2400" b="1" u="sng" dirty="0">
              <a:solidFill>
                <a:schemeClr val="accent2">
                  <a:lumMod val="60000"/>
                  <a:lumOff val="40000"/>
                </a:schemeClr>
              </a:solidFill>
              <a:latin typeface="Calibri" panose="020F0502020204030204" pitchFamily="34" charset="0"/>
            </a:endParaRPr>
          </a:p>
        </p:txBody>
      </p:sp>
    </p:spTree>
    <p:extLst>
      <p:ext uri="{BB962C8B-B14F-4D97-AF65-F5344CB8AC3E}">
        <p14:creationId xmlns:p14="http://schemas.microsoft.com/office/powerpoint/2010/main" val="266808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631D806-5089-4E52-A497-061E6DE3B5CB}"/>
              </a:ext>
            </a:extLst>
          </p:cNvPr>
          <p:cNvGraphicFramePr>
            <a:graphicFrameLocks noGrp="1"/>
          </p:cNvGraphicFramePr>
          <p:nvPr>
            <p:extLst>
              <p:ext uri="{D42A27DB-BD31-4B8C-83A1-F6EECF244321}">
                <p14:modId xmlns:p14="http://schemas.microsoft.com/office/powerpoint/2010/main" val="280359910"/>
              </p:ext>
            </p:extLst>
          </p:nvPr>
        </p:nvGraphicFramePr>
        <p:xfrm>
          <a:off x="1" y="422251"/>
          <a:ext cx="12192000" cy="6400800"/>
        </p:xfrm>
        <a:graphic>
          <a:graphicData uri="http://schemas.openxmlformats.org/drawingml/2006/table">
            <a:tbl>
              <a:tblPr firstRow="1" firstCol="1" bandRow="1">
                <a:tableStyleId>{5C22544A-7EE6-4342-B048-85BDC9FD1C3A}</a:tableStyleId>
              </a:tblPr>
              <a:tblGrid>
                <a:gridCol w="3250386">
                  <a:extLst>
                    <a:ext uri="{9D8B030D-6E8A-4147-A177-3AD203B41FA5}">
                      <a16:colId xmlns:a16="http://schemas.microsoft.com/office/drawing/2014/main" val="3384084182"/>
                    </a:ext>
                  </a:extLst>
                </a:gridCol>
                <a:gridCol w="3444832">
                  <a:extLst>
                    <a:ext uri="{9D8B030D-6E8A-4147-A177-3AD203B41FA5}">
                      <a16:colId xmlns:a16="http://schemas.microsoft.com/office/drawing/2014/main" val="1839943272"/>
                    </a:ext>
                  </a:extLst>
                </a:gridCol>
                <a:gridCol w="5496782">
                  <a:extLst>
                    <a:ext uri="{9D8B030D-6E8A-4147-A177-3AD203B41FA5}">
                      <a16:colId xmlns:a16="http://schemas.microsoft.com/office/drawing/2014/main" val="1506110305"/>
                    </a:ext>
                  </a:extLst>
                </a:gridCol>
              </a:tblGrid>
              <a:tr h="171503">
                <a:tc>
                  <a:txBody>
                    <a:bodyPr/>
                    <a:lstStyle/>
                    <a:p>
                      <a:pPr indent="54610" algn="ctr" rtl="0">
                        <a:spcAft>
                          <a:spcPts val="0"/>
                        </a:spcAft>
                      </a:pPr>
                      <a:r>
                        <a:rPr lang="en-US" sz="1200" b="1" dirty="0">
                          <a:effectLst/>
                          <a:latin typeface="Calibri" panose="020F0502020204030204" pitchFamily="34" charset="0"/>
                          <a:cs typeface="Calibri" panose="020F0502020204030204" pitchFamily="34" charset="0"/>
                        </a:rPr>
                        <a:t>Line No.</a:t>
                      </a:r>
                      <a:endParaRPr lang="en-US" sz="1200" b="1" dirty="0">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nchor="ctr"/>
                </a:tc>
                <a:tc>
                  <a:txBody>
                    <a:bodyPr/>
                    <a:lstStyle/>
                    <a:p>
                      <a:pPr indent="-68580" algn="ctr" rtl="0">
                        <a:spcAft>
                          <a:spcPts val="0"/>
                        </a:spcAft>
                      </a:pPr>
                      <a:r>
                        <a:rPr lang="en-US" sz="1200" b="1">
                          <a:effectLst/>
                          <a:latin typeface="Calibri" panose="020F0502020204030204" pitchFamily="34" charset="0"/>
                          <a:cs typeface="Calibri" panose="020F0502020204030204" pitchFamily="34" charset="0"/>
                        </a:rPr>
                        <a:t>P (kW)</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nchor="ctr"/>
                </a:tc>
                <a:tc>
                  <a:txBody>
                    <a:bodyPr/>
                    <a:lstStyle/>
                    <a:p>
                      <a:pPr indent="-68580" algn="ctr" rtl="0">
                        <a:spcAft>
                          <a:spcPts val="0"/>
                        </a:spcAft>
                      </a:pPr>
                      <a:r>
                        <a:rPr lang="en-US" sz="1200" b="1">
                          <a:effectLst/>
                          <a:latin typeface="Calibri" panose="020F0502020204030204" pitchFamily="34" charset="0"/>
                          <a:cs typeface="Calibri" panose="020F0502020204030204" pitchFamily="34" charset="0"/>
                        </a:rPr>
                        <a:t>Q (kVAR)</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nchor="ctr"/>
                </a:tc>
                <a:extLst>
                  <a:ext uri="{0D108BD9-81ED-4DB2-BD59-A6C34878D82A}">
                    <a16:rowId xmlns:a16="http://schemas.microsoft.com/office/drawing/2014/main" val="1200383838"/>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1</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2027136508"/>
                  </a:ext>
                </a:extLst>
              </a:tr>
              <a:tr h="171503">
                <a:tc>
                  <a:txBody>
                    <a:bodyPr/>
                    <a:lstStyle/>
                    <a:p>
                      <a:pPr algn="ctr" rtl="0">
                        <a:spcAft>
                          <a:spcPts val="0"/>
                        </a:spcAft>
                      </a:pPr>
                      <a:r>
                        <a:rPr lang="en-US" sz="1200" b="1" dirty="0">
                          <a:effectLst/>
                          <a:latin typeface="Calibri" panose="020F0502020204030204" pitchFamily="34" charset="0"/>
                          <a:cs typeface="Calibri" panose="020F0502020204030204" pitchFamily="34" charset="0"/>
                        </a:rPr>
                        <a:t>2</a:t>
                      </a:r>
                      <a:endParaRPr lang="en-US" sz="1200" b="1" dirty="0">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1134109145"/>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3</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1810040937"/>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4</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203413152"/>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3228970257"/>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6</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3295446967"/>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7</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292287653"/>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8</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351080887"/>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9</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3413076061"/>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10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1178553876"/>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11</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3411880088"/>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12</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137</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84</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848567844"/>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13</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72</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45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1606157652"/>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14</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72</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45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1299732821"/>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15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72</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45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3459511296"/>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16</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13.5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7.5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3604424422"/>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17</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620918810"/>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18</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2586851013"/>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19</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4267213847"/>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20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4054603705"/>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21</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3768005253"/>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22</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2095737414"/>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23</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1872158130"/>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24</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237288654"/>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2912954784"/>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26</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230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142.5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1250248184"/>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27</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137</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85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2026155314"/>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28</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75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48</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2000500477"/>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29</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75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48</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4122165690"/>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30</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75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48</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2615232469"/>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31</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57</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34.5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281649326"/>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32</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57</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34.5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1769081386"/>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33</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57</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34.5</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564919355"/>
                  </a:ext>
                </a:extLst>
              </a:tr>
              <a:tr h="171503">
                <a:tc>
                  <a:txBody>
                    <a:bodyPr/>
                    <a:lstStyle/>
                    <a:p>
                      <a:pPr algn="ctr" rtl="0">
                        <a:spcAft>
                          <a:spcPts val="0"/>
                        </a:spcAft>
                      </a:pPr>
                      <a:r>
                        <a:rPr lang="en-US" sz="1200" b="1">
                          <a:effectLst/>
                          <a:latin typeface="Calibri" panose="020F0502020204030204" pitchFamily="34" charset="0"/>
                          <a:cs typeface="Calibri" panose="020F0502020204030204" pitchFamily="34" charset="0"/>
                        </a:rPr>
                        <a:t>34</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a:effectLst/>
                          <a:latin typeface="Calibri" panose="020F0502020204030204" pitchFamily="34" charset="0"/>
                          <a:cs typeface="Calibri" panose="020F0502020204030204" pitchFamily="34" charset="0"/>
                        </a:rPr>
                        <a:t>57</a:t>
                      </a:r>
                      <a:endParaRPr lang="en-US" sz="1200" b="1">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tc>
                  <a:txBody>
                    <a:bodyPr/>
                    <a:lstStyle/>
                    <a:p>
                      <a:pPr algn="ctr" rtl="0">
                        <a:spcAft>
                          <a:spcPts val="0"/>
                        </a:spcAft>
                      </a:pPr>
                      <a:r>
                        <a:rPr lang="en-US" sz="1200" b="1" dirty="0">
                          <a:effectLst/>
                          <a:latin typeface="Calibri" panose="020F0502020204030204" pitchFamily="34" charset="0"/>
                          <a:cs typeface="Calibri" panose="020F0502020204030204" pitchFamily="34" charset="0"/>
                        </a:rPr>
                        <a:t>34.5</a:t>
                      </a:r>
                      <a:endParaRPr lang="en-US" sz="1200" b="1" dirty="0">
                        <a:effectLst/>
                        <a:latin typeface="Calibri" panose="020F0502020204030204" pitchFamily="34" charset="0"/>
                        <a:ea typeface="Times New Roman" panose="02020603050405020304" pitchFamily="18" charset="0"/>
                        <a:cs typeface="Calibri" panose="020F0502020204030204" pitchFamily="34" charset="0"/>
                      </a:endParaRPr>
                    </a:p>
                  </a:txBody>
                  <a:tcPr marL="47739" marR="47739" marT="0" marB="0"/>
                </a:tc>
                <a:extLst>
                  <a:ext uri="{0D108BD9-81ED-4DB2-BD59-A6C34878D82A}">
                    <a16:rowId xmlns:a16="http://schemas.microsoft.com/office/drawing/2014/main" val="1449799697"/>
                  </a:ext>
                </a:extLst>
              </a:tr>
            </a:tbl>
          </a:graphicData>
        </a:graphic>
      </p:graphicFrame>
      <p:sp>
        <p:nvSpPr>
          <p:cNvPr id="6" name="Rectangle 5">
            <a:extLst>
              <a:ext uri="{FF2B5EF4-FFF2-40B4-BE49-F238E27FC236}">
                <a16:creationId xmlns:a16="http://schemas.microsoft.com/office/drawing/2014/main" id="{2154E0E5-1FDC-4F2E-93DA-39F347A54D95}"/>
              </a:ext>
            </a:extLst>
          </p:cNvPr>
          <p:cNvSpPr/>
          <p:nvPr/>
        </p:nvSpPr>
        <p:spPr>
          <a:xfrm>
            <a:off x="103239" y="0"/>
            <a:ext cx="6183103" cy="461665"/>
          </a:xfrm>
          <a:prstGeom prst="rect">
            <a:avLst/>
          </a:prstGeom>
        </p:spPr>
        <p:txBody>
          <a:bodyPr wrap="none">
            <a:spAutoFit/>
          </a:bodyPr>
          <a:lstStyle/>
          <a:p>
            <a:pPr marL="342900" indent="-342900">
              <a:buFont typeface="Wingdings" panose="05000000000000000000" pitchFamily="2" charset="2"/>
              <a:buChar char="Ø"/>
            </a:pPr>
            <a:r>
              <a:rPr lang="en-US" sz="2400" b="1" u="sng" dirty="0">
                <a:solidFill>
                  <a:schemeClr val="accent2">
                    <a:lumMod val="60000"/>
                    <a:lumOff val="40000"/>
                  </a:schemeClr>
                </a:solidFill>
              </a:rPr>
              <a:t>Bus data for 34-bus distribution system</a:t>
            </a:r>
            <a:endParaRPr lang="ar-EG" sz="2400" b="1" u="sng" dirty="0">
              <a:solidFill>
                <a:schemeClr val="accent2">
                  <a:lumMod val="60000"/>
                  <a:lumOff val="40000"/>
                </a:schemeClr>
              </a:solidFill>
            </a:endParaRPr>
          </a:p>
        </p:txBody>
      </p:sp>
    </p:spTree>
    <p:extLst>
      <p:ext uri="{BB962C8B-B14F-4D97-AF65-F5344CB8AC3E}">
        <p14:creationId xmlns:p14="http://schemas.microsoft.com/office/powerpoint/2010/main" val="353251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219EF8F-A121-4DD8-A89D-7A8E1B47392D}"/>
              </a:ext>
            </a:extLst>
          </p:cNvPr>
          <p:cNvSpPr/>
          <p:nvPr/>
        </p:nvSpPr>
        <p:spPr>
          <a:xfrm>
            <a:off x="131334" y="132424"/>
            <a:ext cx="7954678" cy="707886"/>
          </a:xfrm>
          <a:prstGeom prst="rect">
            <a:avLst/>
          </a:prstGeom>
        </p:spPr>
        <p:txBody>
          <a:bodyPr wrap="none">
            <a:spAutoFit/>
          </a:bodyPr>
          <a:lstStyle/>
          <a:p>
            <a:pPr marL="571500" indent="-571500">
              <a:buFont typeface="Wingdings" panose="05000000000000000000" pitchFamily="2" charset="2"/>
              <a:buChar char="q"/>
            </a:pPr>
            <a:r>
              <a:rPr lang="en-US" sz="40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East Delta Network (EDN) System </a:t>
            </a:r>
            <a:endParaRPr lang="ar-EG" sz="4000" u="sng" dirty="0">
              <a:solidFill>
                <a:schemeClr val="accent2">
                  <a:lumMod val="60000"/>
                  <a:lumOff val="40000"/>
                </a:schemeClr>
              </a:solidFill>
              <a:latin typeface="Calibri" panose="020F0502020204030204" pitchFamily="34" charset="0"/>
            </a:endParaRPr>
          </a:p>
        </p:txBody>
      </p:sp>
      <p:pic>
        <p:nvPicPr>
          <p:cNvPr id="5" name="Picture 4">
            <a:extLst>
              <a:ext uri="{FF2B5EF4-FFF2-40B4-BE49-F238E27FC236}">
                <a16:creationId xmlns:a16="http://schemas.microsoft.com/office/drawing/2014/main" id="{EA786C5E-4553-470D-9DB4-A206A12BFB0A}"/>
              </a:ext>
            </a:extLst>
          </p:cNvPr>
          <p:cNvPicPr>
            <a:picLocks noChangeAspect="1"/>
          </p:cNvPicPr>
          <p:nvPr/>
        </p:nvPicPr>
        <p:blipFill>
          <a:blip r:embed="rId2"/>
          <a:stretch>
            <a:fillRect/>
          </a:stretch>
        </p:blipFill>
        <p:spPr>
          <a:xfrm>
            <a:off x="1235282" y="1758857"/>
            <a:ext cx="9668606" cy="3046618"/>
          </a:xfrm>
          <a:prstGeom prst="rect">
            <a:avLst/>
          </a:prstGeom>
        </p:spPr>
      </p:pic>
      <p:sp>
        <p:nvSpPr>
          <p:cNvPr id="6" name="Rectangle 5">
            <a:extLst>
              <a:ext uri="{FF2B5EF4-FFF2-40B4-BE49-F238E27FC236}">
                <a16:creationId xmlns:a16="http://schemas.microsoft.com/office/drawing/2014/main" id="{DAB4AB9D-1D02-414E-A7B4-BC4E0BAF6A8C}"/>
              </a:ext>
            </a:extLst>
          </p:cNvPr>
          <p:cNvSpPr/>
          <p:nvPr/>
        </p:nvSpPr>
        <p:spPr>
          <a:xfrm>
            <a:off x="2756758" y="5231579"/>
            <a:ext cx="7109318" cy="492443"/>
          </a:xfrm>
          <a:prstGeom prst="rect">
            <a:avLst/>
          </a:prstGeom>
        </p:spPr>
        <p:txBody>
          <a:bodyPr wrap="none">
            <a:spAutoFit/>
          </a:bodyPr>
          <a:lstStyle/>
          <a:p>
            <a:r>
              <a:rPr lang="en-US" sz="2600" b="1" dirty="0">
                <a:solidFill>
                  <a:schemeClr val="bg2">
                    <a:lumMod val="50000"/>
                  </a:schemeClr>
                </a:solidFill>
                <a:latin typeface="Calibri" panose="020F0502020204030204" pitchFamily="34" charset="0"/>
                <a:cs typeface="Calibri" panose="020F0502020204030204" pitchFamily="34" charset="0"/>
              </a:rPr>
              <a:t>Single line diagram of the EDN distribution system</a:t>
            </a:r>
            <a:endParaRPr lang="ar-EG" sz="2600" b="1" dirty="0">
              <a:solidFill>
                <a:schemeClr val="bg2">
                  <a:lumMod val="50000"/>
                </a:schemeClr>
              </a:solidFill>
              <a:latin typeface="Calibri" panose="020F0502020204030204" pitchFamily="34" charset="0"/>
            </a:endParaRPr>
          </a:p>
        </p:txBody>
      </p:sp>
    </p:spTree>
    <p:extLst>
      <p:ext uri="{BB962C8B-B14F-4D97-AF65-F5344CB8AC3E}">
        <p14:creationId xmlns:p14="http://schemas.microsoft.com/office/powerpoint/2010/main" val="3616028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D64DC1A-1579-4EE3-9326-9F71E047831D}"/>
              </a:ext>
            </a:extLst>
          </p:cNvPr>
          <p:cNvGraphicFramePr>
            <a:graphicFrameLocks noGrp="1"/>
          </p:cNvGraphicFramePr>
          <p:nvPr>
            <p:extLst>
              <p:ext uri="{D42A27DB-BD31-4B8C-83A1-F6EECF244321}">
                <p14:modId xmlns:p14="http://schemas.microsoft.com/office/powerpoint/2010/main" val="2906872561"/>
              </p:ext>
            </p:extLst>
          </p:nvPr>
        </p:nvGraphicFramePr>
        <p:xfrm>
          <a:off x="1" y="987074"/>
          <a:ext cx="12191999" cy="5856894"/>
        </p:xfrm>
        <a:graphic>
          <a:graphicData uri="http://schemas.openxmlformats.org/drawingml/2006/table">
            <a:tbl>
              <a:tblPr firstRow="1" firstCol="1" bandRow="1">
                <a:tableStyleId>{5C22544A-7EE6-4342-B048-85BDC9FD1C3A}</a:tableStyleId>
              </a:tblPr>
              <a:tblGrid>
                <a:gridCol w="1792225">
                  <a:extLst>
                    <a:ext uri="{9D8B030D-6E8A-4147-A177-3AD203B41FA5}">
                      <a16:colId xmlns:a16="http://schemas.microsoft.com/office/drawing/2014/main" val="3202125153"/>
                    </a:ext>
                  </a:extLst>
                </a:gridCol>
                <a:gridCol w="1792225">
                  <a:extLst>
                    <a:ext uri="{9D8B030D-6E8A-4147-A177-3AD203B41FA5}">
                      <a16:colId xmlns:a16="http://schemas.microsoft.com/office/drawing/2014/main" val="376937963"/>
                    </a:ext>
                  </a:extLst>
                </a:gridCol>
                <a:gridCol w="2179930">
                  <a:extLst>
                    <a:ext uri="{9D8B030D-6E8A-4147-A177-3AD203B41FA5}">
                      <a16:colId xmlns:a16="http://schemas.microsoft.com/office/drawing/2014/main" val="3231378716"/>
                    </a:ext>
                  </a:extLst>
                </a:gridCol>
                <a:gridCol w="1543506">
                  <a:extLst>
                    <a:ext uri="{9D8B030D-6E8A-4147-A177-3AD203B41FA5}">
                      <a16:colId xmlns:a16="http://schemas.microsoft.com/office/drawing/2014/main" val="1735039564"/>
                    </a:ext>
                  </a:extLst>
                </a:gridCol>
                <a:gridCol w="1650796">
                  <a:extLst>
                    <a:ext uri="{9D8B030D-6E8A-4147-A177-3AD203B41FA5}">
                      <a16:colId xmlns:a16="http://schemas.microsoft.com/office/drawing/2014/main" val="132101973"/>
                    </a:ext>
                  </a:extLst>
                </a:gridCol>
                <a:gridCol w="2026310">
                  <a:extLst>
                    <a:ext uri="{9D8B030D-6E8A-4147-A177-3AD203B41FA5}">
                      <a16:colId xmlns:a16="http://schemas.microsoft.com/office/drawing/2014/main" val="3217123810"/>
                    </a:ext>
                  </a:extLst>
                </a:gridCol>
                <a:gridCol w="1207007">
                  <a:extLst>
                    <a:ext uri="{9D8B030D-6E8A-4147-A177-3AD203B41FA5}">
                      <a16:colId xmlns:a16="http://schemas.microsoft.com/office/drawing/2014/main" val="1438416085"/>
                    </a:ext>
                  </a:extLst>
                </a:gridCol>
              </a:tblGrid>
              <a:tr h="415734">
                <a:tc rowSpan="2">
                  <a:txBody>
                    <a:bodyPr/>
                    <a:lstStyle/>
                    <a:p>
                      <a:pPr indent="54610" algn="ctr" rtl="0">
                        <a:spcAft>
                          <a:spcPts val="0"/>
                        </a:spcAft>
                      </a:pPr>
                      <a:r>
                        <a:rPr lang="en-US" sz="1100" b="1" dirty="0">
                          <a:effectLst/>
                          <a:latin typeface="Calibri" panose="020F0502020204030204" pitchFamily="34" charset="0"/>
                          <a:cs typeface="Calibri" panose="020F0502020204030204" pitchFamily="34" charset="0"/>
                        </a:rPr>
                        <a:t>Line No.</a:t>
                      </a:r>
                      <a:endParaRPr lang="en-US" sz="1100" b="1" dirty="0">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nchor="ctr"/>
                </a:tc>
                <a:tc rowSpan="2">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Sending bus</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nchor="ctr"/>
                </a:tc>
                <a:tc rowSpan="2">
                  <a:txBody>
                    <a:bodyPr/>
                    <a:lstStyle/>
                    <a:p>
                      <a:pPr algn="ctr" rtl="0">
                        <a:spcAft>
                          <a:spcPts val="0"/>
                        </a:spcAft>
                      </a:pPr>
                      <a:r>
                        <a:rPr lang="en-US" sz="1100" b="1">
                          <a:effectLst/>
                          <a:latin typeface="Calibri" panose="020F0502020204030204" pitchFamily="34" charset="0"/>
                          <a:cs typeface="Calibri" panose="020F0502020204030204" pitchFamily="34" charset="0"/>
                        </a:rPr>
                        <a:t>Receiving bus</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nchor="ctr"/>
                </a:tc>
                <a:tc rowSpan="2">
                  <a:txBody>
                    <a:bodyPr/>
                    <a:lstStyle/>
                    <a:p>
                      <a:pPr algn="ctr" rtl="0">
                        <a:spcAft>
                          <a:spcPts val="0"/>
                        </a:spcAft>
                      </a:pPr>
                      <a:r>
                        <a:rPr lang="en-US" sz="1100" b="1">
                          <a:effectLst/>
                          <a:latin typeface="Calibri" panose="020F0502020204030204" pitchFamily="34" charset="0"/>
                          <a:cs typeface="Calibri" panose="020F0502020204030204" pitchFamily="34" charset="0"/>
                        </a:rPr>
                        <a:t>R (Ω)</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nchor="ctr"/>
                </a:tc>
                <a:tc rowSpan="2">
                  <a:txBody>
                    <a:bodyPr/>
                    <a:lstStyle/>
                    <a:p>
                      <a:pPr algn="ctr" rtl="0">
                        <a:spcAft>
                          <a:spcPts val="0"/>
                        </a:spcAft>
                      </a:pPr>
                      <a:r>
                        <a:rPr lang="en-US" sz="1100" b="1">
                          <a:effectLst/>
                          <a:latin typeface="Calibri" panose="020F0502020204030204" pitchFamily="34" charset="0"/>
                          <a:cs typeface="Calibri" panose="020F0502020204030204" pitchFamily="34" charset="0"/>
                        </a:rPr>
                        <a:t>X (Ω)</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nchor="ctr"/>
                </a:tc>
                <a:tc gridSpan="2">
                  <a:txBody>
                    <a:bodyPr/>
                    <a:lstStyle/>
                    <a:p>
                      <a:pPr algn="ctr" rtl="0">
                        <a:spcAft>
                          <a:spcPts val="0"/>
                        </a:spcAft>
                      </a:pPr>
                      <a:r>
                        <a:rPr lang="en-US" sz="1100" b="1">
                          <a:effectLst/>
                          <a:latin typeface="Calibri" panose="020F0502020204030204" pitchFamily="34" charset="0"/>
                          <a:cs typeface="Calibri" panose="020F0502020204030204" pitchFamily="34" charset="0"/>
                        </a:rPr>
                        <a:t>Load at Receiving bus</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hMerge="1">
                  <a:txBody>
                    <a:bodyPr/>
                    <a:lstStyle/>
                    <a:p>
                      <a:pPr rtl="1"/>
                      <a:endParaRPr lang="ar-EG"/>
                    </a:p>
                  </a:txBody>
                  <a:tcPr/>
                </a:tc>
                <a:extLst>
                  <a:ext uri="{0D108BD9-81ED-4DB2-BD59-A6C34878D82A}">
                    <a16:rowId xmlns:a16="http://schemas.microsoft.com/office/drawing/2014/main" val="1640655369"/>
                  </a:ext>
                </a:extLst>
              </a:tr>
              <a:tr h="181372">
                <a:tc vMerge="1">
                  <a:txBody>
                    <a:bodyPr/>
                    <a:lstStyle/>
                    <a:p>
                      <a:pPr rtl="1"/>
                      <a:endParaRPr lang="ar-EG"/>
                    </a:p>
                  </a:txBody>
                  <a:tcPr/>
                </a:tc>
                <a:tc vMerge="1">
                  <a:txBody>
                    <a:bodyPr/>
                    <a:lstStyle/>
                    <a:p>
                      <a:pPr rtl="1"/>
                      <a:endParaRPr lang="ar-EG"/>
                    </a:p>
                  </a:txBody>
                  <a:tcPr/>
                </a:tc>
                <a:tc vMerge="1">
                  <a:txBody>
                    <a:bodyPr/>
                    <a:lstStyle/>
                    <a:p>
                      <a:pPr rtl="1"/>
                      <a:endParaRPr lang="ar-EG"/>
                    </a:p>
                  </a:txBody>
                  <a:tcPr/>
                </a:tc>
                <a:tc vMerge="1">
                  <a:txBody>
                    <a:bodyPr/>
                    <a:lstStyle/>
                    <a:p>
                      <a:pPr rtl="1"/>
                      <a:endParaRPr lang="ar-EG"/>
                    </a:p>
                  </a:txBody>
                  <a:tcPr/>
                </a:tc>
                <a:tc vMerge="1">
                  <a:txBody>
                    <a:bodyPr/>
                    <a:lstStyle/>
                    <a:p>
                      <a:pPr rtl="1"/>
                      <a:endParaRPr lang="ar-EG"/>
                    </a:p>
                  </a:txBody>
                  <a:tcPr/>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P (kW)</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Q (kVAR)</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962762343"/>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1</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0.05630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0.031500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2875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1814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2159019637"/>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0.07155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0.025974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1100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695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3276113880"/>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0.01855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0.006734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1058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669</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1719373464"/>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0.05565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0.020202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899</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568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1629807383"/>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0.05300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0.019240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770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486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52148402"/>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7</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0.05300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0.019240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668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423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394092162"/>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7</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7</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0.02120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0.007696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598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378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4193730554"/>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9</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0.10070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0.036556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546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345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3961377990"/>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9</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9</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0.04505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0.016354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380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240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3481037975"/>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10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11</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0.03975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0.014430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210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132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664273322"/>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11</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11</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0.11130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0.040404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94.586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59.368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528378270"/>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12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0.01325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0.004810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34.423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21.518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3729112385"/>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13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0.06360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0.023088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1772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1118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1744784669"/>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14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0.07155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0.025974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1640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1035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3641709264"/>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15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0.02650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0.009620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1452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915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3397462904"/>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16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17</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0.01060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0.003848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1434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904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2401637872"/>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17</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17</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0.09275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0.033670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1212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765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3799140926"/>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18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19</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0.01060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0.003848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1086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685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2102915395"/>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19</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19</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0.02650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0.009620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953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602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3506714162"/>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20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21</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0.04505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0.016354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827</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521</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1711817801"/>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21</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21</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0.05300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0.019240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716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452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3493487421"/>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22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22</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dirty="0">
                          <a:effectLst/>
                          <a:latin typeface="Calibri" panose="020F0502020204030204" pitchFamily="34" charset="0"/>
                          <a:cs typeface="Calibri" panose="020F0502020204030204" pitchFamily="34" charset="0"/>
                        </a:rPr>
                        <a:t>0.05300</a:t>
                      </a:r>
                      <a:endParaRPr lang="en-US" sz="1100" b="1" dirty="0">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0.019240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550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347</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3270234868"/>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23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0.0663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0.0240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434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273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1597661381"/>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24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0.2253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0.0818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346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218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399691968"/>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25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0.0265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0.0096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dirty="0">
                          <a:effectLst/>
                          <a:latin typeface="Calibri" panose="020F0502020204030204" pitchFamily="34" charset="0"/>
                          <a:cs typeface="Calibri" panose="020F0502020204030204" pitchFamily="34" charset="0"/>
                        </a:rPr>
                        <a:t>316</a:t>
                      </a:r>
                      <a:endParaRPr lang="en-US" sz="1100" b="1" dirty="0">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199</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356402587"/>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26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27</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0.0265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0.0096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184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116</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941113832"/>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27</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27</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0.0133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0.0048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139</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87.911</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711819428"/>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28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28</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29</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0.1723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0.0625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113</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71.734</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1770671532"/>
                  </a:ext>
                </a:extLst>
              </a:tr>
              <a:tr h="181372">
                <a:tc>
                  <a:txBody>
                    <a:bodyPr/>
                    <a:lstStyle/>
                    <a:p>
                      <a:pPr algn="ctr" rtl="0">
                        <a:spcAft>
                          <a:spcPts val="0"/>
                        </a:spcAft>
                      </a:pPr>
                      <a:r>
                        <a:rPr lang="en-US" sz="1100" b="1">
                          <a:effectLst/>
                          <a:latin typeface="Calibri" panose="020F0502020204030204" pitchFamily="34" charset="0"/>
                          <a:cs typeface="Calibri" panose="020F0502020204030204" pitchFamily="34" charset="0"/>
                        </a:rPr>
                        <a:t>29</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dirty="0">
                          <a:effectLst/>
                          <a:latin typeface="Calibri" panose="020F0502020204030204" pitchFamily="34" charset="0"/>
                          <a:cs typeface="Calibri" panose="020F0502020204030204" pitchFamily="34" charset="0"/>
                        </a:rPr>
                        <a:t>29</a:t>
                      </a:r>
                      <a:endParaRPr lang="en-US" sz="1100" b="1" dirty="0">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dirty="0">
                          <a:effectLst/>
                          <a:latin typeface="Calibri" panose="020F0502020204030204" pitchFamily="34" charset="0"/>
                          <a:cs typeface="Calibri" panose="020F0502020204030204" pitchFamily="34" charset="0"/>
                        </a:rPr>
                        <a:t>30</a:t>
                      </a:r>
                      <a:endParaRPr lang="en-US" sz="1100" b="1" dirty="0">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indent="-68580" algn="ctr" rtl="0">
                        <a:spcAft>
                          <a:spcPts val="0"/>
                        </a:spcAft>
                      </a:pPr>
                      <a:r>
                        <a:rPr lang="en-US" sz="1100" b="1">
                          <a:effectLst/>
                          <a:latin typeface="Calibri" panose="020F0502020204030204" pitchFamily="34" charset="0"/>
                          <a:cs typeface="Calibri" panose="020F0502020204030204" pitchFamily="34" charset="0"/>
                        </a:rPr>
                        <a:t>0.0080</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dirty="0">
                          <a:effectLst/>
                          <a:latin typeface="Calibri" panose="020F0502020204030204" pitchFamily="34" charset="0"/>
                          <a:cs typeface="Calibri" panose="020F0502020204030204" pitchFamily="34" charset="0"/>
                        </a:rPr>
                        <a:t>0.0029</a:t>
                      </a:r>
                      <a:endParaRPr lang="en-US" sz="1100" b="1" dirty="0">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a:effectLst/>
                          <a:latin typeface="Calibri" panose="020F0502020204030204" pitchFamily="34" charset="0"/>
                          <a:cs typeface="Calibri" panose="020F0502020204030204" pitchFamily="34" charset="0"/>
                        </a:rPr>
                        <a:t>34.25</a:t>
                      </a:r>
                      <a:endParaRPr lang="en-US" sz="1100" b="1">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tc>
                  <a:txBody>
                    <a:bodyPr/>
                    <a:lstStyle/>
                    <a:p>
                      <a:pPr algn="ctr" rtl="0">
                        <a:spcAft>
                          <a:spcPts val="0"/>
                        </a:spcAft>
                      </a:pPr>
                      <a:r>
                        <a:rPr lang="en-US" sz="1100" b="1" dirty="0">
                          <a:effectLst/>
                          <a:latin typeface="Calibri" panose="020F0502020204030204" pitchFamily="34" charset="0"/>
                          <a:cs typeface="Calibri" panose="020F0502020204030204" pitchFamily="34" charset="0"/>
                        </a:rPr>
                        <a:t>21.734</a:t>
                      </a:r>
                      <a:endParaRPr lang="en-US" sz="1100" b="1" dirty="0">
                        <a:effectLst/>
                        <a:latin typeface="Calibri" panose="020F0502020204030204" pitchFamily="34" charset="0"/>
                        <a:ea typeface="Times New Roman" panose="02020603050405020304" pitchFamily="18" charset="0"/>
                        <a:cs typeface="Calibri" panose="020F0502020204030204" pitchFamily="34" charset="0"/>
                      </a:endParaRPr>
                    </a:p>
                  </a:txBody>
                  <a:tcPr marL="52014" marR="52014" marT="0" marB="0"/>
                </a:tc>
                <a:extLst>
                  <a:ext uri="{0D108BD9-81ED-4DB2-BD59-A6C34878D82A}">
                    <a16:rowId xmlns:a16="http://schemas.microsoft.com/office/drawing/2014/main" val="3874175477"/>
                  </a:ext>
                </a:extLst>
              </a:tr>
            </a:tbl>
          </a:graphicData>
        </a:graphic>
      </p:graphicFrame>
      <p:sp>
        <p:nvSpPr>
          <p:cNvPr id="6" name="Rectangle 5">
            <a:extLst>
              <a:ext uri="{FF2B5EF4-FFF2-40B4-BE49-F238E27FC236}">
                <a16:creationId xmlns:a16="http://schemas.microsoft.com/office/drawing/2014/main" id="{AC3C7EA4-5DAB-4514-AFD8-F24F69DAABD3}"/>
              </a:ext>
            </a:extLst>
          </p:cNvPr>
          <p:cNvSpPr/>
          <p:nvPr/>
        </p:nvSpPr>
        <p:spPr>
          <a:xfrm>
            <a:off x="1" y="330653"/>
            <a:ext cx="8004877" cy="523220"/>
          </a:xfrm>
          <a:prstGeom prst="rect">
            <a:avLst/>
          </a:prstGeom>
        </p:spPr>
        <p:txBody>
          <a:bodyPr wrap="square">
            <a:spAutoFit/>
          </a:bodyPr>
          <a:lstStyle/>
          <a:p>
            <a:pPr marL="457200" indent="-457200">
              <a:buFont typeface="Wingdings" panose="05000000000000000000" pitchFamily="2" charset="2"/>
              <a:buChar char="q"/>
            </a:pPr>
            <a:r>
              <a:rPr lang="en-US" sz="2800" b="1" u="sng" dirty="0">
                <a:solidFill>
                  <a:schemeClr val="accent3">
                    <a:lumMod val="60000"/>
                    <a:lumOff val="40000"/>
                  </a:schemeClr>
                </a:solidFill>
                <a:latin typeface="Calibri" panose="020F0502020204030204" pitchFamily="34" charset="0"/>
                <a:cs typeface="Calibri" panose="020F0502020204030204" pitchFamily="34" charset="0"/>
              </a:rPr>
              <a:t>Buses and lines data for EDN distribution system</a:t>
            </a:r>
            <a:endParaRPr lang="ar-EG" sz="2800" b="1" u="sng" dirty="0">
              <a:solidFill>
                <a:schemeClr val="accent3">
                  <a:lumMod val="60000"/>
                  <a:lumOff val="40000"/>
                </a:schemeClr>
              </a:solidFill>
              <a:latin typeface="Calibri" panose="020F0502020204030204" pitchFamily="34" charset="0"/>
            </a:endParaRPr>
          </a:p>
        </p:txBody>
      </p:sp>
    </p:spTree>
    <p:extLst>
      <p:ext uri="{BB962C8B-B14F-4D97-AF65-F5344CB8AC3E}">
        <p14:creationId xmlns:p14="http://schemas.microsoft.com/office/powerpoint/2010/main" val="1390804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3ECEA3-79AC-4654-9204-C257F3A1A75D}"/>
              </a:ext>
            </a:extLst>
          </p:cNvPr>
          <p:cNvSpPr/>
          <p:nvPr/>
        </p:nvSpPr>
        <p:spPr>
          <a:xfrm>
            <a:off x="0" y="1488654"/>
            <a:ext cx="12192000" cy="1107996"/>
          </a:xfrm>
          <a:prstGeom prst="rect">
            <a:avLst/>
          </a:prstGeom>
        </p:spPr>
        <p:txBody>
          <a:bodyPr wrap="square">
            <a:spAutoFit/>
          </a:bodyPr>
          <a:lstStyle/>
          <a:p>
            <a:pPr lvl="0" algn="ctr"/>
            <a:r>
              <a:rPr lang="en-US" sz="6600" kern="10" dirty="0">
                <a:ln w="19050">
                  <a:solidFill>
                    <a:srgbClr val="99CCFF"/>
                  </a:solidFill>
                  <a:round/>
                  <a:headEnd/>
                  <a:tailEnd/>
                </a:ln>
                <a:solidFill>
                  <a:srgbClr val="EBEBEB">
                    <a:lumMod val="90000"/>
                  </a:srgbClr>
                </a:solidFill>
                <a:effectLst>
                  <a:outerShdw dist="35921" dir="2700000" algn="ctr" rotWithShape="0">
                    <a:srgbClr val="990000"/>
                  </a:outerShdw>
                </a:effectLst>
                <a:latin typeface="Impact" panose="020B0806030902050204" pitchFamily="34" charset="0"/>
              </a:rPr>
              <a:t>APPENDIX - B</a:t>
            </a:r>
            <a:endParaRPr lang="ar-EG" sz="6600" kern="10" dirty="0">
              <a:ln w="19050">
                <a:solidFill>
                  <a:srgbClr val="99CCFF"/>
                </a:solidFill>
                <a:round/>
                <a:headEnd/>
                <a:tailEnd/>
              </a:ln>
              <a:solidFill>
                <a:srgbClr val="EBEBEB">
                  <a:lumMod val="90000"/>
                </a:srgbClr>
              </a:solidFill>
              <a:effectLst>
                <a:outerShdw dist="35921" dir="2700000" algn="ctr" rotWithShape="0">
                  <a:srgbClr val="990000"/>
                </a:outerShdw>
              </a:effectLst>
              <a:latin typeface="Impact" panose="020B0806030902050204" pitchFamily="34" charset="0"/>
            </a:endParaRPr>
          </a:p>
        </p:txBody>
      </p:sp>
      <p:sp>
        <p:nvSpPr>
          <p:cNvPr id="2" name="Rectangle 1">
            <a:extLst>
              <a:ext uri="{FF2B5EF4-FFF2-40B4-BE49-F238E27FC236}">
                <a16:creationId xmlns:a16="http://schemas.microsoft.com/office/drawing/2014/main" id="{92736ABD-3EBF-4C88-8E4A-EC2B8FAB896A}"/>
              </a:ext>
            </a:extLst>
          </p:cNvPr>
          <p:cNvSpPr/>
          <p:nvPr/>
        </p:nvSpPr>
        <p:spPr>
          <a:xfrm>
            <a:off x="0" y="3105835"/>
            <a:ext cx="12192000" cy="2123658"/>
          </a:xfrm>
          <a:prstGeom prst="rect">
            <a:avLst/>
          </a:prstGeom>
        </p:spPr>
        <p:txBody>
          <a:bodyPr wrap="square">
            <a:spAutoFit/>
          </a:bodyPr>
          <a:lstStyle/>
          <a:p>
            <a:pPr lvl="0" algn="ctr"/>
            <a:r>
              <a:rPr lang="en-US" sz="6600" kern="10" dirty="0">
                <a:ln w="19050">
                  <a:solidFill>
                    <a:srgbClr val="99CCFF"/>
                  </a:solidFill>
                  <a:round/>
                  <a:headEnd/>
                  <a:tailEnd/>
                </a:ln>
                <a:solidFill>
                  <a:schemeClr val="tx1">
                    <a:lumMod val="75000"/>
                  </a:schemeClr>
                </a:solidFill>
                <a:effectLst>
                  <a:outerShdw dist="35921" dir="2700000" algn="ctr" rotWithShape="0">
                    <a:srgbClr val="990000"/>
                  </a:outerShdw>
                </a:effectLst>
                <a:latin typeface="Impact" panose="020B0806030902050204" pitchFamily="34" charset="0"/>
              </a:rPr>
              <a:t>BACKWARD/FORWARD</a:t>
            </a:r>
            <a:endParaRPr lang="ar-EG" sz="6600" kern="10" dirty="0">
              <a:ln w="19050">
                <a:solidFill>
                  <a:srgbClr val="99CCFF"/>
                </a:solidFill>
                <a:round/>
                <a:headEnd/>
                <a:tailEnd/>
              </a:ln>
              <a:solidFill>
                <a:schemeClr val="tx1">
                  <a:lumMod val="75000"/>
                </a:schemeClr>
              </a:solidFill>
              <a:effectLst>
                <a:outerShdw dist="35921" dir="2700000" algn="ctr" rotWithShape="0">
                  <a:srgbClr val="990000"/>
                </a:outerShdw>
              </a:effectLst>
              <a:latin typeface="Impact" panose="020B0806030902050204" pitchFamily="34" charset="0"/>
            </a:endParaRPr>
          </a:p>
          <a:p>
            <a:pPr lvl="0" algn="ctr"/>
            <a:r>
              <a:rPr lang="en-US" sz="6600" kern="10" dirty="0">
                <a:ln w="19050">
                  <a:solidFill>
                    <a:srgbClr val="99CCFF"/>
                  </a:solidFill>
                  <a:round/>
                  <a:headEnd/>
                  <a:tailEnd/>
                </a:ln>
                <a:solidFill>
                  <a:schemeClr val="tx1">
                    <a:lumMod val="75000"/>
                  </a:schemeClr>
                </a:solidFill>
                <a:effectLst>
                  <a:outerShdw dist="35921" dir="2700000" algn="ctr" rotWithShape="0">
                    <a:srgbClr val="990000"/>
                  </a:outerShdw>
                </a:effectLst>
                <a:latin typeface="Impact" panose="020B0806030902050204" pitchFamily="34" charset="0"/>
              </a:rPr>
              <a:t>SWEEP ALGORITHM</a:t>
            </a:r>
            <a:endParaRPr lang="ar-EG" sz="6600" kern="10" dirty="0">
              <a:ln w="19050">
                <a:solidFill>
                  <a:srgbClr val="99CCFF"/>
                </a:solidFill>
                <a:round/>
                <a:headEnd/>
                <a:tailEnd/>
              </a:ln>
              <a:solidFill>
                <a:schemeClr val="tx1">
                  <a:lumMod val="75000"/>
                </a:schemeClr>
              </a:solidFill>
              <a:effectLst>
                <a:outerShdw dist="35921" dir="2700000" algn="ctr" rotWithShape="0">
                  <a:srgbClr val="990000"/>
                </a:outerShdw>
              </a:effectLst>
              <a:latin typeface="Impact" panose="020B0806030902050204" pitchFamily="34" charset="0"/>
            </a:endParaRPr>
          </a:p>
        </p:txBody>
      </p:sp>
    </p:spTree>
    <p:extLst>
      <p:ext uri="{BB962C8B-B14F-4D97-AF65-F5344CB8AC3E}">
        <p14:creationId xmlns:p14="http://schemas.microsoft.com/office/powerpoint/2010/main" val="1773306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FF99AAE-DAEB-4106-8E15-CC0D578348C0}"/>
              </a:ext>
            </a:extLst>
          </p:cNvPr>
          <p:cNvSpPr/>
          <p:nvPr/>
        </p:nvSpPr>
        <p:spPr>
          <a:xfrm>
            <a:off x="0" y="197247"/>
            <a:ext cx="11984939" cy="584775"/>
          </a:xfrm>
          <a:prstGeom prst="rect">
            <a:avLst/>
          </a:prstGeom>
        </p:spPr>
        <p:txBody>
          <a:bodyPr wrap="square">
            <a:spAutoFit/>
          </a:bodyPr>
          <a:lstStyle/>
          <a:p>
            <a:pPr marL="457200" indent="-457200">
              <a:buFont typeface="Wingdings" panose="05000000000000000000" pitchFamily="2" charset="2"/>
              <a:buChar char="q"/>
            </a:pPr>
            <a:r>
              <a:rPr lang="en-US" sz="32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The BFS algorithm involves mainly an iterative three basic steps </a:t>
            </a:r>
            <a:endParaRPr lang="ar-EG" sz="3200" b="1" u="sng" dirty="0">
              <a:solidFill>
                <a:schemeClr val="accent2">
                  <a:lumMod val="60000"/>
                  <a:lumOff val="40000"/>
                </a:schemeClr>
              </a:solidFill>
              <a:latin typeface="Calibri" panose="020F0502020204030204" pitchFamily="34" charset="0"/>
            </a:endParaRPr>
          </a:p>
        </p:txBody>
      </p:sp>
      <p:sp>
        <p:nvSpPr>
          <p:cNvPr id="5" name="Rectangle 4">
            <a:extLst>
              <a:ext uri="{FF2B5EF4-FFF2-40B4-BE49-F238E27FC236}">
                <a16:creationId xmlns:a16="http://schemas.microsoft.com/office/drawing/2014/main" id="{A5383A02-6FD9-4AE9-B84D-E2915B2ED788}"/>
              </a:ext>
            </a:extLst>
          </p:cNvPr>
          <p:cNvSpPr/>
          <p:nvPr/>
        </p:nvSpPr>
        <p:spPr>
          <a:xfrm>
            <a:off x="-1" y="828298"/>
            <a:ext cx="4921135" cy="523220"/>
          </a:xfrm>
          <a:prstGeom prst="rect">
            <a:avLst/>
          </a:prstGeom>
        </p:spPr>
        <p:txBody>
          <a:bodyPr wrap="square">
            <a:spAutoFit/>
          </a:bodyPr>
          <a:lstStyle/>
          <a:p>
            <a:pPr marL="457200" indent="-457200">
              <a:buFont typeface="Wingdings" panose="05000000000000000000" pitchFamily="2" charset="2"/>
              <a:buChar char="Ø"/>
            </a:pPr>
            <a:r>
              <a:rPr lang="en-US" sz="2800" b="1" dirty="0">
                <a:solidFill>
                  <a:srgbClr val="0070C0"/>
                </a:solidFill>
                <a:latin typeface="Calibri" panose="020F0502020204030204" pitchFamily="34" charset="0"/>
                <a:ea typeface="Times New Roman" panose="02020603050405020304" pitchFamily="18" charset="0"/>
                <a:cs typeface="Calibri" panose="020F0502020204030204" pitchFamily="34" charset="0"/>
              </a:rPr>
              <a:t>The three main steps </a:t>
            </a:r>
            <a:endParaRPr lang="ar-EG" sz="2800" b="1" dirty="0">
              <a:solidFill>
                <a:srgbClr val="0070C0"/>
              </a:solidFill>
              <a:latin typeface="Calibri" panose="020F0502020204030204" pitchFamily="34" charset="0"/>
            </a:endParaRPr>
          </a:p>
        </p:txBody>
      </p:sp>
      <p:sp>
        <p:nvSpPr>
          <p:cNvPr id="6" name="Rectangle 5">
            <a:extLst>
              <a:ext uri="{FF2B5EF4-FFF2-40B4-BE49-F238E27FC236}">
                <a16:creationId xmlns:a16="http://schemas.microsoft.com/office/drawing/2014/main" id="{1931CA68-F4E9-4DE7-95BB-B903E6B0A249}"/>
              </a:ext>
            </a:extLst>
          </p:cNvPr>
          <p:cNvSpPr/>
          <p:nvPr/>
        </p:nvSpPr>
        <p:spPr>
          <a:xfrm>
            <a:off x="1" y="1340685"/>
            <a:ext cx="12191999" cy="1292662"/>
          </a:xfrm>
          <a:prstGeom prst="rect">
            <a:avLst/>
          </a:prstGeom>
        </p:spPr>
        <p:txBody>
          <a:bodyPr wrap="square">
            <a:spAutoFit/>
          </a:bodyPr>
          <a:lstStyle/>
          <a:p>
            <a:pPr marL="457200" indent="-457200">
              <a:buFont typeface="Wingdings" panose="05000000000000000000" pitchFamily="2" charset="2"/>
              <a:buChar char="ü"/>
            </a:pPr>
            <a:r>
              <a:rPr lang="en-US" sz="2600" dirty="0">
                <a:solidFill>
                  <a:schemeClr val="tx1">
                    <a:lumMod val="85000"/>
                  </a:schemeClr>
                </a:solidFill>
                <a:latin typeface="Calibri" panose="020F0502020204030204" pitchFamily="34" charset="0"/>
                <a:ea typeface="Times New Roman" panose="02020603050405020304" pitchFamily="18" charset="0"/>
                <a:cs typeface="Calibri" panose="020F0502020204030204" pitchFamily="34" charset="0"/>
              </a:rPr>
              <a:t>the nodal current calculation,</a:t>
            </a:r>
          </a:p>
          <a:p>
            <a:pPr marL="457200" indent="-457200">
              <a:buFont typeface="Wingdings" panose="05000000000000000000" pitchFamily="2" charset="2"/>
              <a:buChar char="ü"/>
            </a:pPr>
            <a:r>
              <a:rPr lang="en-US" sz="2600" dirty="0">
                <a:solidFill>
                  <a:schemeClr val="tx1">
                    <a:lumMod val="85000"/>
                  </a:schemeClr>
                </a:solidFill>
                <a:latin typeface="Calibri" panose="020F0502020204030204" pitchFamily="34" charset="0"/>
                <a:ea typeface="Times New Roman" panose="02020603050405020304" pitchFamily="18" charset="0"/>
                <a:cs typeface="Calibri" panose="020F0502020204030204" pitchFamily="34" charset="0"/>
              </a:rPr>
              <a:t>the backward sweep  (calculate lines currents)</a:t>
            </a:r>
          </a:p>
          <a:p>
            <a:pPr marL="457200" indent="-457200">
              <a:buFont typeface="Wingdings" panose="05000000000000000000" pitchFamily="2" charset="2"/>
              <a:buChar char="ü"/>
            </a:pPr>
            <a:r>
              <a:rPr lang="en-US" sz="2600" dirty="0">
                <a:solidFill>
                  <a:schemeClr val="tx1">
                    <a:lumMod val="85000"/>
                  </a:schemeClr>
                </a:solidFill>
                <a:latin typeface="Calibri" panose="020F0502020204030204" pitchFamily="34" charset="0"/>
                <a:ea typeface="Times New Roman" panose="02020603050405020304" pitchFamily="18" charset="0"/>
                <a:cs typeface="Calibri" panose="020F0502020204030204" pitchFamily="34" charset="0"/>
              </a:rPr>
              <a:t>the forward sweep (calculate nodes voltages)</a:t>
            </a:r>
            <a:endParaRPr lang="ar-EG" sz="2600" dirty="0">
              <a:solidFill>
                <a:schemeClr val="tx1">
                  <a:lumMod val="85000"/>
                </a:schemeClr>
              </a:solidFill>
              <a:latin typeface="Calibri" panose="020F0502020204030204" pitchFamily="34" charset="0"/>
            </a:endParaRPr>
          </a:p>
        </p:txBody>
      </p:sp>
      <p:sp>
        <p:nvSpPr>
          <p:cNvPr id="7" name="Rectangle 6">
            <a:extLst>
              <a:ext uri="{FF2B5EF4-FFF2-40B4-BE49-F238E27FC236}">
                <a16:creationId xmlns:a16="http://schemas.microsoft.com/office/drawing/2014/main" id="{07D3B634-23E2-42E9-ABF2-0D5FACFB5987}"/>
              </a:ext>
            </a:extLst>
          </p:cNvPr>
          <p:cNvSpPr/>
          <p:nvPr/>
        </p:nvSpPr>
        <p:spPr>
          <a:xfrm>
            <a:off x="0" y="2701292"/>
            <a:ext cx="4727063" cy="707886"/>
          </a:xfrm>
          <a:prstGeom prst="rect">
            <a:avLst/>
          </a:prstGeom>
        </p:spPr>
        <p:txBody>
          <a:bodyPr wrap="none">
            <a:spAutoFit/>
          </a:bodyPr>
          <a:lstStyle/>
          <a:p>
            <a:pPr marL="571500" indent="-571500">
              <a:buFont typeface="Wingdings" panose="05000000000000000000" pitchFamily="2" charset="2"/>
              <a:buChar char="q"/>
            </a:pPr>
            <a:r>
              <a:rPr lang="en-US" sz="4000" b="1" u="sng" dirty="0">
                <a:solidFill>
                  <a:schemeClr val="accent2">
                    <a:lumMod val="60000"/>
                    <a:lumOff val="40000"/>
                  </a:schemeClr>
                </a:solidFill>
                <a:latin typeface="Calibri" panose="020F0502020204030204" pitchFamily="34" charset="0"/>
                <a:ea typeface="Times New Roman" panose="02020603050405020304" pitchFamily="18" charset="0"/>
                <a:cs typeface="Calibri" panose="020F0502020204030204" pitchFamily="34" charset="0"/>
              </a:rPr>
              <a:t>The BFS algorithm </a:t>
            </a:r>
            <a:endParaRPr lang="ar-EG" sz="4000" b="1" u="sng" dirty="0">
              <a:solidFill>
                <a:schemeClr val="accent2">
                  <a:lumMod val="60000"/>
                  <a:lumOff val="40000"/>
                </a:schemeClr>
              </a:solidFill>
              <a:latin typeface="Calibri" panose="020F0502020204030204" pitchFamily="34" charset="0"/>
            </a:endParaRPr>
          </a:p>
        </p:txBody>
      </p:sp>
      <p:sp>
        <p:nvSpPr>
          <p:cNvPr id="8" name="Rectangle 7">
            <a:extLst>
              <a:ext uri="{FF2B5EF4-FFF2-40B4-BE49-F238E27FC236}">
                <a16:creationId xmlns:a16="http://schemas.microsoft.com/office/drawing/2014/main" id="{2BB2A994-8593-4AE6-A7BB-2346D2877BB3}"/>
              </a:ext>
            </a:extLst>
          </p:cNvPr>
          <p:cNvSpPr/>
          <p:nvPr/>
        </p:nvSpPr>
        <p:spPr>
          <a:xfrm>
            <a:off x="0" y="3409178"/>
            <a:ext cx="3692614" cy="523220"/>
          </a:xfrm>
          <a:prstGeom prst="rect">
            <a:avLst/>
          </a:prstGeom>
        </p:spPr>
        <p:txBody>
          <a:bodyPr wrap="none">
            <a:spAutoFit/>
          </a:bodyPr>
          <a:lstStyle/>
          <a:p>
            <a:pPr marL="457200" indent="-457200">
              <a:buFont typeface="Wingdings" panose="05000000000000000000" pitchFamily="2" charset="2"/>
              <a:buChar char="Ø"/>
            </a:pPr>
            <a:r>
              <a:rPr lang="en-US" sz="2800" b="1" dirty="0">
                <a:solidFill>
                  <a:srgbClr val="0070C0"/>
                </a:solidFill>
                <a:latin typeface="Calibri" panose="020F0502020204030204" pitchFamily="34" charset="0"/>
                <a:ea typeface="Times New Roman" panose="02020603050405020304" pitchFamily="18" charset="0"/>
                <a:cs typeface="Calibri" panose="020F0502020204030204" pitchFamily="34" charset="0"/>
              </a:rPr>
              <a:t>Step 1: Initialization </a:t>
            </a:r>
            <a:endParaRPr lang="ar-EG" sz="2800" b="1" dirty="0">
              <a:solidFill>
                <a:srgbClr val="0070C0"/>
              </a:solidFill>
              <a:latin typeface="Calibri" panose="020F0502020204030204" pitchFamily="34" charset="0"/>
              <a:ea typeface="Times New Roman" panose="02020603050405020304" pitchFamily="18" charset="0"/>
              <a:cs typeface="Calibri" panose="020F0502020204030204" pitchFamily="34" charset="0"/>
            </a:endParaRPr>
          </a:p>
        </p:txBody>
      </p:sp>
      <p:sp>
        <p:nvSpPr>
          <p:cNvPr id="9" name="Rectangle 8">
            <a:extLst>
              <a:ext uri="{FF2B5EF4-FFF2-40B4-BE49-F238E27FC236}">
                <a16:creationId xmlns:a16="http://schemas.microsoft.com/office/drawing/2014/main" id="{89C8D0EE-57A2-4231-8921-EFE9758290A6}"/>
              </a:ext>
            </a:extLst>
          </p:cNvPr>
          <p:cNvSpPr/>
          <p:nvPr/>
        </p:nvSpPr>
        <p:spPr>
          <a:xfrm>
            <a:off x="0" y="3980289"/>
            <a:ext cx="12192000" cy="2877711"/>
          </a:xfrm>
          <a:prstGeom prst="rect">
            <a:avLst/>
          </a:prstGeom>
        </p:spPr>
        <p:txBody>
          <a:bodyPr wrap="square">
            <a:spAutoFit/>
          </a:bodyPr>
          <a:lstStyle/>
          <a:p>
            <a:pPr marL="457200" lvl="0" indent="-457200" algn="justLow">
              <a:spcAft>
                <a:spcPts val="600"/>
              </a:spcAft>
              <a:buFont typeface="Wingdings" panose="05000000000000000000" pitchFamily="2" charset="2"/>
              <a:buChar char="ü"/>
            </a:pPr>
            <a:r>
              <a:rPr lang="en-US" sz="2600" dirty="0">
                <a:latin typeface="Calibri" panose="020F0502020204030204" pitchFamily="34" charset="0"/>
                <a:ea typeface="Times New Roman" panose="02020603050405020304" pitchFamily="18" charset="0"/>
                <a:cs typeface="Calibri" panose="020F0502020204030204" pitchFamily="34" charset="0"/>
              </a:rPr>
              <a:t>The distribution system line and load data.</a:t>
            </a:r>
          </a:p>
          <a:p>
            <a:pPr marL="457200" lvl="0" indent="-457200" algn="justLow">
              <a:spcAft>
                <a:spcPts val="600"/>
              </a:spcAft>
              <a:buFont typeface="Wingdings" panose="05000000000000000000" pitchFamily="2" charset="2"/>
              <a:buChar char="ü"/>
            </a:pPr>
            <a:r>
              <a:rPr lang="en-US" sz="2600" dirty="0">
                <a:latin typeface="Calibri" panose="020F0502020204030204" pitchFamily="34" charset="0"/>
                <a:ea typeface="Times New Roman" panose="02020603050405020304" pitchFamily="18" charset="0"/>
                <a:cs typeface="Calibri" panose="020F0502020204030204" pitchFamily="34" charset="0"/>
              </a:rPr>
              <a:t>The base power and base voltage.</a:t>
            </a:r>
          </a:p>
          <a:p>
            <a:pPr marL="457200" lvl="0" indent="-457200" algn="justLow">
              <a:spcAft>
                <a:spcPts val="600"/>
              </a:spcAft>
              <a:buFont typeface="Wingdings" panose="05000000000000000000" pitchFamily="2" charset="2"/>
              <a:buChar char="ü"/>
            </a:pPr>
            <a:r>
              <a:rPr lang="en-US" sz="2600" dirty="0">
                <a:latin typeface="Calibri" panose="020F0502020204030204" pitchFamily="34" charset="0"/>
                <a:ea typeface="Times New Roman" panose="02020603050405020304" pitchFamily="18" charset="0"/>
                <a:cs typeface="Calibri" panose="020F0502020204030204" pitchFamily="34" charset="0"/>
              </a:rPr>
              <a:t>Calculate the base impedance.</a:t>
            </a:r>
          </a:p>
          <a:p>
            <a:pPr marL="457200" lvl="0" indent="-457200" algn="justLow">
              <a:spcAft>
                <a:spcPts val="600"/>
              </a:spcAft>
              <a:buFont typeface="Wingdings" panose="05000000000000000000" pitchFamily="2" charset="2"/>
              <a:buChar char="ü"/>
            </a:pPr>
            <a:r>
              <a:rPr lang="en-US" sz="2600" dirty="0">
                <a:latin typeface="Calibri" panose="020F0502020204030204" pitchFamily="34" charset="0"/>
                <a:ea typeface="Times New Roman" panose="02020603050405020304" pitchFamily="18" charset="0"/>
                <a:cs typeface="Calibri" panose="020F0502020204030204" pitchFamily="34" charset="0"/>
              </a:rPr>
              <a:t>Calculate the per unit values of line and load data.</a:t>
            </a:r>
          </a:p>
          <a:p>
            <a:pPr marL="457200" lvl="0" indent="-457200" algn="justLow">
              <a:spcAft>
                <a:spcPts val="600"/>
              </a:spcAft>
              <a:buFont typeface="Wingdings" panose="05000000000000000000" pitchFamily="2" charset="2"/>
              <a:buChar char="ü"/>
            </a:pPr>
            <a:r>
              <a:rPr lang="en-US" sz="2600" dirty="0">
                <a:latin typeface="Calibri" panose="020F0502020204030204" pitchFamily="34" charset="0"/>
                <a:ea typeface="Times New Roman" panose="02020603050405020304" pitchFamily="18" charset="0"/>
                <a:cs typeface="Calibri" panose="020F0502020204030204" pitchFamily="34" charset="0"/>
              </a:rPr>
              <a:t>Take the voltage for all buses flat voltage (1 </a:t>
            </a:r>
            <a:r>
              <a:rPr lang="en-US" sz="2600" dirty="0" err="1">
                <a:latin typeface="Calibri" panose="020F0502020204030204" pitchFamily="34" charset="0"/>
                <a:ea typeface="Times New Roman" panose="02020603050405020304" pitchFamily="18" charset="0"/>
                <a:cs typeface="Calibri" panose="020F0502020204030204" pitchFamily="34" charset="0"/>
              </a:rPr>
              <a:t>p.u</a:t>
            </a:r>
            <a:r>
              <a:rPr lang="en-US" sz="2600" dirty="0">
                <a:latin typeface="Calibri" panose="020F0502020204030204" pitchFamily="34" charset="0"/>
                <a:ea typeface="Times New Roman" panose="02020603050405020304" pitchFamily="18" charset="0"/>
                <a:cs typeface="Calibri" panose="020F0502020204030204" pitchFamily="34" charset="0"/>
              </a:rPr>
              <a:t>.).</a:t>
            </a:r>
          </a:p>
          <a:p>
            <a:pPr marL="457200" lvl="0" indent="-457200" algn="justLow">
              <a:spcAft>
                <a:spcPts val="600"/>
              </a:spcAft>
              <a:buFont typeface="Wingdings" panose="05000000000000000000" pitchFamily="2" charset="2"/>
              <a:buChar char="ü"/>
            </a:pPr>
            <a:r>
              <a:rPr lang="en-US" sz="2600" dirty="0">
                <a:latin typeface="Calibri" panose="020F0502020204030204" pitchFamily="34" charset="0"/>
                <a:ea typeface="Times New Roman" panose="02020603050405020304" pitchFamily="18" charset="0"/>
                <a:cs typeface="Calibri" panose="020F0502020204030204" pitchFamily="34" charset="0"/>
              </a:rPr>
              <a:t>Set convergence tolerance Є=0.0001 and </a:t>
            </a:r>
            <a:r>
              <a:rPr lang="en-US" sz="2600" dirty="0" err="1">
                <a:latin typeface="Calibri" panose="020F0502020204030204" pitchFamily="34" charset="0"/>
                <a:ea typeface="Times New Roman" panose="02020603050405020304" pitchFamily="18" charset="0"/>
                <a:cs typeface="Calibri" panose="020F0502020204030204" pitchFamily="34" charset="0"/>
              </a:rPr>
              <a:t>ΔV</a:t>
            </a:r>
            <a:r>
              <a:rPr lang="en-US" sz="2600" baseline="-25000" dirty="0" err="1">
                <a:latin typeface="Calibri" panose="020F0502020204030204" pitchFamily="34" charset="0"/>
                <a:ea typeface="Times New Roman" panose="02020603050405020304" pitchFamily="18" charset="0"/>
                <a:cs typeface="Calibri" panose="020F0502020204030204" pitchFamily="34" charset="0"/>
              </a:rPr>
              <a:t>ma</a:t>
            </a:r>
            <a:r>
              <a:rPr lang="en-US" sz="2600" i="1" baseline="-25000" dirty="0" err="1">
                <a:latin typeface="Calibri" panose="020F0502020204030204" pitchFamily="34" charset="0"/>
                <a:ea typeface="Times New Roman" panose="02020603050405020304" pitchFamily="18" charset="0"/>
                <a:cs typeface="Calibri" panose="020F0502020204030204" pitchFamily="34" charset="0"/>
              </a:rPr>
              <a:t>x</a:t>
            </a:r>
            <a:r>
              <a:rPr lang="en-US" sz="2600" dirty="0">
                <a:latin typeface="Calibri" panose="020F0502020204030204" pitchFamily="34" charset="0"/>
                <a:ea typeface="Times New Roman" panose="02020603050405020304" pitchFamily="18" charset="0"/>
                <a:cs typeface="Calibri" panose="020F0502020204030204" pitchFamily="34" charset="0"/>
              </a:rPr>
              <a:t> = 0.</a:t>
            </a:r>
            <a:endParaRPr lang="en-US" sz="2600" dirty="0">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3928786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anim calcmode="lin" valueType="num">
                                      <p:cBhvr additive="base">
                                        <p:cTn id="21"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 calcmode="lin" valueType="num">
                                      <p:cBhvr additive="base">
                                        <p:cTn id="2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6">
                                            <p:txEl>
                                              <p:pRg st="2" end="2"/>
                                            </p:txEl>
                                          </p:spTgt>
                                        </p:tgtEl>
                                        <p:attrNameLst>
                                          <p:attrName>style.visibility</p:attrName>
                                        </p:attrNameLst>
                                      </p:cBhvr>
                                      <p:to>
                                        <p:strVal val="visible"/>
                                      </p:to>
                                    </p:set>
                                    <p:anim calcmode="lin" valueType="num">
                                      <p:cBhvr additive="base">
                                        <p:cTn id="3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1000"/>
                                        <p:tgtEl>
                                          <p:spTgt spid="7"/>
                                        </p:tgtEl>
                                      </p:cBhvr>
                                    </p:animEffect>
                                    <p:anim calcmode="lin" valueType="num">
                                      <p:cBhvr>
                                        <p:cTn id="40" dur="1000" fill="hold"/>
                                        <p:tgtEl>
                                          <p:spTgt spid="7"/>
                                        </p:tgtEl>
                                        <p:attrNameLst>
                                          <p:attrName>ppt_x</p:attrName>
                                        </p:attrNameLst>
                                      </p:cBhvr>
                                      <p:tavLst>
                                        <p:tav tm="0">
                                          <p:val>
                                            <p:strVal val="#ppt_x"/>
                                          </p:val>
                                        </p:tav>
                                        <p:tav tm="100000">
                                          <p:val>
                                            <p:strVal val="#ppt_x"/>
                                          </p:val>
                                        </p:tav>
                                      </p:tavLst>
                                    </p:anim>
                                    <p:anim calcmode="lin" valueType="num">
                                      <p:cBhvr>
                                        <p:cTn id="4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8">
                                            <p:txEl>
                                              <p:pRg st="0" end="0"/>
                                            </p:txEl>
                                          </p:spTgt>
                                        </p:tgtEl>
                                        <p:attrNameLst>
                                          <p:attrName>style.visibility</p:attrName>
                                        </p:attrNameLst>
                                      </p:cBhvr>
                                      <p:to>
                                        <p:strVal val="visible"/>
                                      </p:to>
                                    </p:set>
                                    <p:animEffect transition="in" filter="fade">
                                      <p:cBhvr>
                                        <p:cTn id="46" dur="1000"/>
                                        <p:tgtEl>
                                          <p:spTgt spid="8">
                                            <p:txEl>
                                              <p:pRg st="0" end="0"/>
                                            </p:txEl>
                                          </p:spTgt>
                                        </p:tgtEl>
                                      </p:cBhvr>
                                    </p:animEffect>
                                    <p:anim calcmode="lin" valueType="num">
                                      <p:cBhvr>
                                        <p:cTn id="47"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48"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9">
                                            <p:txEl>
                                              <p:pRg st="0" end="0"/>
                                            </p:txEl>
                                          </p:spTgt>
                                        </p:tgtEl>
                                        <p:attrNameLst>
                                          <p:attrName>style.visibility</p:attrName>
                                        </p:attrNameLst>
                                      </p:cBhvr>
                                      <p:to>
                                        <p:strVal val="visible"/>
                                      </p:to>
                                    </p:set>
                                    <p:anim calcmode="lin" valueType="num">
                                      <p:cBhvr additive="base">
                                        <p:cTn id="5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9">
                                            <p:txEl>
                                              <p:pRg st="1" end="1"/>
                                            </p:txEl>
                                          </p:spTgt>
                                        </p:tgtEl>
                                        <p:attrNameLst>
                                          <p:attrName>style.visibility</p:attrName>
                                        </p:attrNameLst>
                                      </p:cBhvr>
                                      <p:to>
                                        <p:strVal val="visible"/>
                                      </p:to>
                                    </p:set>
                                    <p:anim calcmode="lin" valueType="num">
                                      <p:cBhvr additive="base">
                                        <p:cTn id="59"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9">
                                            <p:txEl>
                                              <p:pRg st="2" end="2"/>
                                            </p:txEl>
                                          </p:spTgt>
                                        </p:tgtEl>
                                        <p:attrNameLst>
                                          <p:attrName>style.visibility</p:attrName>
                                        </p:attrNameLst>
                                      </p:cBhvr>
                                      <p:to>
                                        <p:strVal val="visible"/>
                                      </p:to>
                                    </p:set>
                                    <p:anim calcmode="lin" valueType="num">
                                      <p:cBhvr additive="base">
                                        <p:cTn id="65"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9">
                                            <p:txEl>
                                              <p:pRg st="3" end="3"/>
                                            </p:txEl>
                                          </p:spTgt>
                                        </p:tgtEl>
                                        <p:attrNameLst>
                                          <p:attrName>style.visibility</p:attrName>
                                        </p:attrNameLst>
                                      </p:cBhvr>
                                      <p:to>
                                        <p:strVal val="visible"/>
                                      </p:to>
                                    </p:set>
                                    <p:anim calcmode="lin" valueType="num">
                                      <p:cBhvr additive="base">
                                        <p:cTn id="71"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9">
                                            <p:txEl>
                                              <p:pRg st="4" end="4"/>
                                            </p:txEl>
                                          </p:spTgt>
                                        </p:tgtEl>
                                        <p:attrNameLst>
                                          <p:attrName>style.visibility</p:attrName>
                                        </p:attrNameLst>
                                      </p:cBhvr>
                                      <p:to>
                                        <p:strVal val="visible"/>
                                      </p:to>
                                    </p:set>
                                    <p:anim calcmode="lin" valueType="num">
                                      <p:cBhvr additive="base">
                                        <p:cTn id="77"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nodeType="clickEffect">
                                  <p:stCondLst>
                                    <p:cond delay="0"/>
                                  </p:stCondLst>
                                  <p:childTnLst>
                                    <p:set>
                                      <p:cBhvr>
                                        <p:cTn id="82" dur="1" fill="hold">
                                          <p:stCondLst>
                                            <p:cond delay="0"/>
                                          </p:stCondLst>
                                        </p:cTn>
                                        <p:tgtEl>
                                          <p:spTgt spid="9">
                                            <p:txEl>
                                              <p:pRg st="5" end="5"/>
                                            </p:txEl>
                                          </p:spTgt>
                                        </p:tgtEl>
                                        <p:attrNameLst>
                                          <p:attrName>style.visibility</p:attrName>
                                        </p:attrNameLst>
                                      </p:cBhvr>
                                      <p:to>
                                        <p:strVal val="visible"/>
                                      </p:to>
                                    </p:set>
                                    <p:anim calcmode="lin" valueType="num">
                                      <p:cBhvr additive="base">
                                        <p:cTn id="83"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ECB2E18-5DC0-46F9-A70C-876EC2C64CCA}"/>
              </a:ext>
            </a:extLst>
          </p:cNvPr>
          <p:cNvSpPr/>
          <p:nvPr/>
        </p:nvSpPr>
        <p:spPr>
          <a:xfrm>
            <a:off x="246887" y="255131"/>
            <a:ext cx="5637332" cy="671851"/>
          </a:xfrm>
          <a:prstGeom prst="rect">
            <a:avLst/>
          </a:prstGeom>
        </p:spPr>
        <p:txBody>
          <a:bodyPr wrap="square">
            <a:spAutoFit/>
          </a:bodyPr>
          <a:lstStyle/>
          <a:p>
            <a:pPr marL="457200" indent="-457200">
              <a:lnSpc>
                <a:spcPct val="150000"/>
              </a:lnSpc>
              <a:spcBef>
                <a:spcPts val="600"/>
              </a:spcBef>
              <a:buFont typeface="Wingdings" panose="05000000000000000000" pitchFamily="2" charset="2"/>
              <a:buChar char="Ø"/>
            </a:pPr>
            <a:r>
              <a:rPr lang="en-US" sz="2800" b="1" dirty="0">
                <a:solidFill>
                  <a:srgbClr val="0070C0"/>
                </a:solidFill>
                <a:latin typeface="Calibri" panose="020F0502020204030204" pitchFamily="34" charset="0"/>
                <a:ea typeface="Times New Roman" panose="02020603050405020304" pitchFamily="18" charset="0"/>
                <a:cs typeface="Calibri" panose="020F0502020204030204" pitchFamily="34" charset="0"/>
              </a:rPr>
              <a:t>Step 2: Nodal current calculation</a:t>
            </a:r>
          </a:p>
        </p:txBody>
      </p:sp>
      <p:sp>
        <p:nvSpPr>
          <p:cNvPr id="10" name="Rectangle 9">
            <a:extLst>
              <a:ext uri="{FF2B5EF4-FFF2-40B4-BE49-F238E27FC236}">
                <a16:creationId xmlns:a16="http://schemas.microsoft.com/office/drawing/2014/main" id="{F9508A45-B994-485E-B8D3-5FADA99A4843}"/>
              </a:ext>
            </a:extLst>
          </p:cNvPr>
          <p:cNvSpPr/>
          <p:nvPr/>
        </p:nvSpPr>
        <p:spPr>
          <a:xfrm>
            <a:off x="246887" y="1792361"/>
            <a:ext cx="4988689" cy="671851"/>
          </a:xfrm>
          <a:prstGeom prst="rect">
            <a:avLst/>
          </a:prstGeom>
        </p:spPr>
        <p:txBody>
          <a:bodyPr wrap="square">
            <a:spAutoFit/>
          </a:bodyPr>
          <a:lstStyle/>
          <a:p>
            <a:pPr marL="457200" indent="-457200">
              <a:lnSpc>
                <a:spcPct val="150000"/>
              </a:lnSpc>
              <a:spcBef>
                <a:spcPts val="600"/>
              </a:spcBef>
              <a:buFont typeface="Wingdings" panose="05000000000000000000" pitchFamily="2" charset="2"/>
              <a:buChar char="Ø"/>
            </a:pPr>
            <a:r>
              <a:rPr lang="en-US" sz="2800" b="1" dirty="0">
                <a:solidFill>
                  <a:srgbClr val="0070C0"/>
                </a:solidFill>
                <a:latin typeface="Calibri" panose="020F0502020204030204" pitchFamily="34" charset="0"/>
                <a:ea typeface="Times New Roman" panose="02020603050405020304" pitchFamily="18" charset="0"/>
                <a:cs typeface="Calibri" panose="020F0502020204030204" pitchFamily="34" charset="0"/>
              </a:rPr>
              <a:t>Step 3: Backward sweep</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4219" y="1626734"/>
            <a:ext cx="4116132" cy="1423336"/>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5561" y="205678"/>
            <a:ext cx="3581900" cy="990738"/>
          </a:xfrm>
          <a:prstGeom prst="rect">
            <a:avLst/>
          </a:prstGeom>
        </p:spPr>
      </p:pic>
      <p:sp>
        <p:nvSpPr>
          <p:cNvPr id="11" name="Rectangle 10">
            <a:extLst>
              <a:ext uri="{FF2B5EF4-FFF2-40B4-BE49-F238E27FC236}">
                <a16:creationId xmlns:a16="http://schemas.microsoft.com/office/drawing/2014/main" id="{350220D1-D06D-E55B-8273-21D12CDC4826}"/>
              </a:ext>
            </a:extLst>
          </p:cNvPr>
          <p:cNvSpPr/>
          <p:nvPr/>
        </p:nvSpPr>
        <p:spPr>
          <a:xfrm>
            <a:off x="246887" y="3429000"/>
            <a:ext cx="4192808" cy="671851"/>
          </a:xfrm>
          <a:prstGeom prst="rect">
            <a:avLst/>
          </a:prstGeom>
        </p:spPr>
        <p:txBody>
          <a:bodyPr wrap="square">
            <a:spAutoFit/>
          </a:bodyPr>
          <a:lstStyle/>
          <a:p>
            <a:pPr marL="457200" indent="-457200">
              <a:lnSpc>
                <a:spcPct val="150000"/>
              </a:lnSpc>
              <a:spcBef>
                <a:spcPts val="600"/>
              </a:spcBef>
              <a:buFont typeface="Wingdings" panose="05000000000000000000" pitchFamily="2" charset="2"/>
              <a:buChar char="Ø"/>
            </a:pPr>
            <a:r>
              <a:rPr lang="en-US" sz="2800" b="1" dirty="0">
                <a:solidFill>
                  <a:srgbClr val="0070C0"/>
                </a:solidFill>
                <a:latin typeface="Calibri" panose="020F0502020204030204" pitchFamily="34" charset="0"/>
                <a:ea typeface="Times New Roman" panose="02020603050405020304" pitchFamily="18" charset="0"/>
                <a:cs typeface="Calibri" panose="020F0502020204030204" pitchFamily="34" charset="0"/>
              </a:rPr>
              <a:t>Step 4: Forward sweep</a:t>
            </a:r>
          </a:p>
        </p:txBody>
      </p:sp>
      <p:sp>
        <p:nvSpPr>
          <p:cNvPr id="12" name="Rectangle 11">
            <a:extLst>
              <a:ext uri="{FF2B5EF4-FFF2-40B4-BE49-F238E27FC236}">
                <a16:creationId xmlns:a16="http://schemas.microsoft.com/office/drawing/2014/main" id="{1D5CF2A6-A1CD-982A-B48C-53BE27AA5373}"/>
              </a:ext>
            </a:extLst>
          </p:cNvPr>
          <p:cNvSpPr/>
          <p:nvPr/>
        </p:nvSpPr>
        <p:spPr>
          <a:xfrm>
            <a:off x="246887" y="4800603"/>
            <a:ext cx="6257739" cy="671851"/>
          </a:xfrm>
          <a:prstGeom prst="rect">
            <a:avLst/>
          </a:prstGeom>
        </p:spPr>
        <p:txBody>
          <a:bodyPr wrap="none">
            <a:spAutoFit/>
          </a:bodyPr>
          <a:lstStyle/>
          <a:p>
            <a:pPr marL="457200" indent="-457200">
              <a:lnSpc>
                <a:spcPct val="150000"/>
              </a:lnSpc>
              <a:spcBef>
                <a:spcPts val="600"/>
              </a:spcBef>
              <a:buFont typeface="Wingdings" panose="05000000000000000000" pitchFamily="2" charset="2"/>
              <a:buChar char="Ø"/>
            </a:pPr>
            <a:r>
              <a:rPr lang="en-US" sz="2800" b="1" dirty="0">
                <a:solidFill>
                  <a:srgbClr val="0070C0"/>
                </a:solidFill>
                <a:latin typeface="Calibri" panose="020F0502020204030204" pitchFamily="34" charset="0"/>
                <a:ea typeface="Times New Roman" panose="02020603050405020304" pitchFamily="18" charset="0"/>
                <a:cs typeface="Calibri" panose="020F0502020204030204" pitchFamily="34" charset="0"/>
              </a:rPr>
              <a:t>Step 5: Check the voltage mismatches</a:t>
            </a:r>
          </a:p>
        </p:txBody>
      </p:sp>
      <p:pic>
        <p:nvPicPr>
          <p:cNvPr id="13" name="Picture 12">
            <a:extLst>
              <a:ext uri="{FF2B5EF4-FFF2-40B4-BE49-F238E27FC236}">
                <a16:creationId xmlns:a16="http://schemas.microsoft.com/office/drawing/2014/main" id="{486F65EF-17B8-9E65-9F75-27330F4C34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61143" y="4800603"/>
            <a:ext cx="3429630" cy="1031467"/>
          </a:xfrm>
          <a:prstGeom prst="rect">
            <a:avLst/>
          </a:prstGeom>
        </p:spPr>
      </p:pic>
      <p:pic>
        <p:nvPicPr>
          <p:cNvPr id="14" name="Picture 13">
            <a:extLst>
              <a:ext uri="{FF2B5EF4-FFF2-40B4-BE49-F238E27FC236}">
                <a16:creationId xmlns:a16="http://schemas.microsoft.com/office/drawing/2014/main" id="{43FCEFD5-A4C1-E15C-D483-D343ACF7F68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37492" y="3376613"/>
            <a:ext cx="3429630" cy="716076"/>
          </a:xfrm>
          <a:prstGeom prst="rect">
            <a:avLst/>
          </a:prstGeom>
        </p:spPr>
      </p:pic>
    </p:spTree>
    <p:extLst>
      <p:ext uri="{BB962C8B-B14F-4D97-AF65-F5344CB8AC3E}">
        <p14:creationId xmlns:p14="http://schemas.microsoft.com/office/powerpoint/2010/main" val="3220958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ppt_x"/>
                                          </p:val>
                                        </p:tav>
                                        <p:tav tm="100000">
                                          <p:val>
                                            <p:strVal val="#ppt_x"/>
                                          </p:val>
                                        </p:tav>
                                      </p:tavLst>
                                    </p:anim>
                                    <p:anim calcmode="lin" valueType="num">
                                      <p:cBhvr additive="base">
                                        <p:cTn id="28" dur="500" fill="hold"/>
                                        <p:tgtEl>
                                          <p:spTgt spid="2"/>
                                        </p:tgtEl>
                                        <p:attrNameLst>
                                          <p:attrName>ppt_y</p:attrName>
                                        </p:attrNameLst>
                                      </p:cBhvr>
                                      <p:tavLst>
                                        <p:tav tm="0">
                                          <p:val>
                                            <p:strVal val="1+#ppt_h/2"/>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1">
                                            <p:txEl>
                                              <p:pRg st="0" end="0"/>
                                            </p:txEl>
                                          </p:spTgt>
                                        </p:tgtEl>
                                        <p:attrNameLst>
                                          <p:attrName>style.visibility</p:attrName>
                                        </p:attrNameLst>
                                      </p:cBhvr>
                                      <p:to>
                                        <p:strVal val="visible"/>
                                      </p:to>
                                    </p:set>
                                    <p:animEffect transition="in" filter="fade">
                                      <p:cBhvr>
                                        <p:cTn id="31" dur="1000"/>
                                        <p:tgtEl>
                                          <p:spTgt spid="11">
                                            <p:txEl>
                                              <p:pRg st="0" end="0"/>
                                            </p:txEl>
                                          </p:spTgt>
                                        </p:tgtEl>
                                      </p:cBhvr>
                                    </p:animEffect>
                                    <p:anim calcmode="lin" valueType="num">
                                      <p:cBhvr>
                                        <p:cTn id="32"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33"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14"/>
                                        </p:tgtEl>
                                        <p:attrNameLst>
                                          <p:attrName>style.visibility</p:attrName>
                                        </p:attrNameLst>
                                      </p:cBhvr>
                                      <p:to>
                                        <p:strVal val="visible"/>
                                      </p:to>
                                    </p:set>
                                    <p:anim calcmode="lin" valueType="num">
                                      <p:cBhvr additive="base">
                                        <p:cTn id="38" dur="500" fill="hold"/>
                                        <p:tgtEl>
                                          <p:spTgt spid="14"/>
                                        </p:tgtEl>
                                        <p:attrNameLst>
                                          <p:attrName>ppt_x</p:attrName>
                                        </p:attrNameLst>
                                      </p:cBhvr>
                                      <p:tavLst>
                                        <p:tav tm="0">
                                          <p:val>
                                            <p:strVal val="#ppt_x"/>
                                          </p:val>
                                        </p:tav>
                                        <p:tav tm="100000">
                                          <p:val>
                                            <p:strVal val="#ppt_x"/>
                                          </p:val>
                                        </p:tav>
                                      </p:tavLst>
                                    </p:anim>
                                    <p:anim calcmode="lin" valueType="num">
                                      <p:cBhvr additive="base">
                                        <p:cTn id="39"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1000"/>
                                        <p:tgtEl>
                                          <p:spTgt spid="12"/>
                                        </p:tgtEl>
                                      </p:cBhvr>
                                    </p:animEffect>
                                    <p:anim calcmode="lin" valueType="num">
                                      <p:cBhvr>
                                        <p:cTn id="45" dur="1000" fill="hold"/>
                                        <p:tgtEl>
                                          <p:spTgt spid="12"/>
                                        </p:tgtEl>
                                        <p:attrNameLst>
                                          <p:attrName>ppt_x</p:attrName>
                                        </p:attrNameLst>
                                      </p:cBhvr>
                                      <p:tavLst>
                                        <p:tav tm="0">
                                          <p:val>
                                            <p:strVal val="#ppt_x"/>
                                          </p:val>
                                        </p:tav>
                                        <p:tav tm="100000">
                                          <p:val>
                                            <p:strVal val="#ppt_x"/>
                                          </p:val>
                                        </p:tav>
                                      </p:tavLst>
                                    </p:anim>
                                    <p:anim calcmode="lin" valueType="num">
                                      <p:cBhvr>
                                        <p:cTn id="4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additive="base">
                                        <p:cTn id="51" dur="500" fill="hold"/>
                                        <p:tgtEl>
                                          <p:spTgt spid="13"/>
                                        </p:tgtEl>
                                        <p:attrNameLst>
                                          <p:attrName>ppt_x</p:attrName>
                                        </p:attrNameLst>
                                      </p:cBhvr>
                                      <p:tavLst>
                                        <p:tav tm="0">
                                          <p:val>
                                            <p:strVal val="#ppt_x"/>
                                          </p:val>
                                        </p:tav>
                                        <p:tav tm="100000">
                                          <p:val>
                                            <p:strVal val="#ppt_x"/>
                                          </p:val>
                                        </p:tav>
                                      </p:tavLst>
                                    </p:anim>
                                    <p:anim calcmode="lin" valueType="num">
                                      <p:cBhvr additive="base">
                                        <p:cTn id="5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WordArt 2">
            <a:extLst>
              <a:ext uri="{FF2B5EF4-FFF2-40B4-BE49-F238E27FC236}">
                <a16:creationId xmlns:a16="http://schemas.microsoft.com/office/drawing/2014/main" id="{C875E880-A27B-4613-A8B3-499C39B515BC}"/>
              </a:ext>
            </a:extLst>
          </p:cNvPr>
          <p:cNvSpPr>
            <a:spLocks noChangeArrowheads="1" noChangeShapeType="1" noTextEdit="1"/>
          </p:cNvSpPr>
          <p:nvPr/>
        </p:nvSpPr>
        <p:spPr bwMode="auto">
          <a:xfrm>
            <a:off x="3563298" y="1993355"/>
            <a:ext cx="4035079" cy="578610"/>
          </a:xfrm>
          <a:prstGeom prst="rect">
            <a:avLst/>
          </a:prstGeom>
        </p:spPr>
        <p:txBody>
          <a:bodyPr wrap="none" fromWordArt="1">
            <a:prstTxWarp prst="textPlain">
              <a:avLst>
                <a:gd name="adj" fmla="val 50000"/>
              </a:avLst>
            </a:prstTxWarp>
          </a:bodyPr>
          <a:lstStyle/>
          <a:p>
            <a:pPr algn="ctr" rtl="0">
              <a:buNone/>
            </a:pPr>
            <a:r>
              <a:rPr lang="en-US" sz="3600" kern="10" spc="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CHAPTER 2</a:t>
            </a:r>
            <a:endParaRPr lang="ar-EG" sz="3600" kern="10" spc="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endParaRPr>
          </a:p>
        </p:txBody>
      </p:sp>
      <p:sp>
        <p:nvSpPr>
          <p:cNvPr id="5" name="WordArt 3">
            <a:extLst>
              <a:ext uri="{FF2B5EF4-FFF2-40B4-BE49-F238E27FC236}">
                <a16:creationId xmlns:a16="http://schemas.microsoft.com/office/drawing/2014/main" id="{973BDE62-40A8-4B9F-8097-48F9005F720B}"/>
              </a:ext>
            </a:extLst>
          </p:cNvPr>
          <p:cNvSpPr>
            <a:spLocks noChangeArrowheads="1" noChangeShapeType="1" noTextEdit="1"/>
          </p:cNvSpPr>
          <p:nvPr/>
        </p:nvSpPr>
        <p:spPr bwMode="auto">
          <a:xfrm>
            <a:off x="2146444" y="2968104"/>
            <a:ext cx="7580244" cy="723555"/>
          </a:xfrm>
          <a:prstGeom prst="rect">
            <a:avLst/>
          </a:prstGeom>
        </p:spPr>
        <p:txBody>
          <a:bodyPr wrap="none" fromWordArt="1">
            <a:prstTxWarp prst="textPlain">
              <a:avLst>
                <a:gd name="adj" fmla="val 50000"/>
              </a:avLst>
            </a:prstTxWarp>
          </a:bodyPr>
          <a:lstStyle/>
          <a:p>
            <a:pPr algn="ctr" rtl="0">
              <a:buNone/>
            </a:pPr>
            <a:r>
              <a:rPr lang="en-US" sz="3600" kern="10" spc="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DISTRIBUTED GENERATIONS AND</a:t>
            </a:r>
            <a:endParaRPr lang="ar-EG" sz="3600" kern="10" spc="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endParaRPr>
          </a:p>
        </p:txBody>
      </p:sp>
      <p:sp>
        <p:nvSpPr>
          <p:cNvPr id="6" name="WordArt 4">
            <a:extLst>
              <a:ext uri="{FF2B5EF4-FFF2-40B4-BE49-F238E27FC236}">
                <a16:creationId xmlns:a16="http://schemas.microsoft.com/office/drawing/2014/main" id="{C0DA680C-C748-4F82-9539-9B2A3DE33C7F}"/>
              </a:ext>
            </a:extLst>
          </p:cNvPr>
          <p:cNvSpPr>
            <a:spLocks noChangeArrowheads="1" noChangeShapeType="1" noTextEdit="1"/>
          </p:cNvSpPr>
          <p:nvPr/>
        </p:nvSpPr>
        <p:spPr bwMode="auto">
          <a:xfrm>
            <a:off x="3088856" y="3888934"/>
            <a:ext cx="5486400" cy="723624"/>
          </a:xfrm>
          <a:prstGeom prst="rect">
            <a:avLst/>
          </a:prstGeom>
        </p:spPr>
        <p:txBody>
          <a:bodyPr wrap="none" fromWordArt="1">
            <a:prstTxWarp prst="textPlain">
              <a:avLst>
                <a:gd name="adj" fmla="val 50000"/>
              </a:avLst>
            </a:prstTxWarp>
          </a:bodyPr>
          <a:lstStyle/>
          <a:p>
            <a:pPr algn="ctr" rtl="0">
              <a:buNone/>
            </a:pPr>
            <a:r>
              <a:rPr lang="en-US" sz="3600" kern="10" spc="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rPr>
              <a:t>CAPACITORS TECHNOLOGIES</a:t>
            </a:r>
            <a:endParaRPr lang="ar-EG" sz="3600" kern="10" spc="0" dirty="0">
              <a:ln w="19050">
                <a:solidFill>
                  <a:srgbClr val="99CCFF"/>
                </a:solidFill>
                <a:round/>
                <a:headEnd/>
                <a:tailEnd/>
              </a:ln>
              <a:solidFill>
                <a:schemeClr val="tx1">
                  <a:lumMod val="85000"/>
                </a:schemeClr>
              </a:solidFill>
              <a:effectLst>
                <a:outerShdw dist="35921" dir="2700000" algn="ctr" rotWithShape="0">
                  <a:srgbClr val="990000"/>
                </a:outerShdw>
              </a:effectLst>
              <a:latin typeface="Impact" panose="020B0806030902050204" pitchFamily="34" charset="0"/>
            </a:endParaRPr>
          </a:p>
        </p:txBody>
      </p:sp>
    </p:spTree>
    <p:extLst>
      <p:ext uri="{BB962C8B-B14F-4D97-AF65-F5344CB8AC3E}">
        <p14:creationId xmlns:p14="http://schemas.microsoft.com/office/powerpoint/2010/main" val="1180732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EB4869A-C761-40A7-89C4-56AFD880881D}"/>
              </a:ext>
            </a:extLst>
          </p:cNvPr>
          <p:cNvSpPr/>
          <p:nvPr/>
        </p:nvSpPr>
        <p:spPr>
          <a:xfrm>
            <a:off x="64008" y="0"/>
            <a:ext cx="5365315" cy="671851"/>
          </a:xfrm>
          <a:prstGeom prst="rect">
            <a:avLst/>
          </a:prstGeom>
        </p:spPr>
        <p:txBody>
          <a:bodyPr wrap="none">
            <a:spAutoFit/>
          </a:bodyPr>
          <a:lstStyle/>
          <a:p>
            <a:pPr marL="457200" indent="-457200">
              <a:lnSpc>
                <a:spcPct val="150000"/>
              </a:lnSpc>
              <a:spcBef>
                <a:spcPts val="600"/>
              </a:spcBef>
              <a:buFont typeface="Wingdings" panose="05000000000000000000" pitchFamily="2" charset="2"/>
              <a:buChar char="Ø"/>
            </a:pPr>
            <a:r>
              <a:rPr lang="en-US" sz="2800" b="1" dirty="0">
                <a:solidFill>
                  <a:srgbClr val="0070C0"/>
                </a:solidFill>
                <a:latin typeface="Calibri" panose="020F0502020204030204" pitchFamily="34" charset="0"/>
                <a:ea typeface="Times New Roman" panose="02020603050405020304" pitchFamily="18" charset="0"/>
                <a:cs typeface="Calibri" panose="020F0502020204030204" pitchFamily="34" charset="0"/>
              </a:rPr>
              <a:t>Step 6: Check stopping criterion</a:t>
            </a:r>
          </a:p>
        </p:txBody>
      </p:sp>
      <p:sp>
        <p:nvSpPr>
          <p:cNvPr id="10" name="Rectangle 9">
            <a:extLst>
              <a:ext uri="{FF2B5EF4-FFF2-40B4-BE49-F238E27FC236}">
                <a16:creationId xmlns:a16="http://schemas.microsoft.com/office/drawing/2014/main" id="{0E7E519B-F564-419E-A12E-838C83642DA9}"/>
              </a:ext>
            </a:extLst>
          </p:cNvPr>
          <p:cNvSpPr/>
          <p:nvPr/>
        </p:nvSpPr>
        <p:spPr>
          <a:xfrm>
            <a:off x="64008" y="899494"/>
            <a:ext cx="5054717" cy="671851"/>
          </a:xfrm>
          <a:prstGeom prst="rect">
            <a:avLst/>
          </a:prstGeom>
        </p:spPr>
        <p:txBody>
          <a:bodyPr wrap="none">
            <a:spAutoFit/>
          </a:bodyPr>
          <a:lstStyle/>
          <a:p>
            <a:pPr marL="457200" indent="-457200">
              <a:lnSpc>
                <a:spcPct val="150000"/>
              </a:lnSpc>
              <a:spcBef>
                <a:spcPts val="600"/>
              </a:spcBef>
              <a:buFont typeface="Wingdings" panose="05000000000000000000" pitchFamily="2" charset="2"/>
              <a:buChar char="Ø"/>
            </a:pPr>
            <a:r>
              <a:rPr lang="en-US" sz="2800" b="1" dirty="0">
                <a:solidFill>
                  <a:srgbClr val="0070C0"/>
                </a:solidFill>
                <a:latin typeface="Calibri" panose="020F0502020204030204" pitchFamily="34" charset="0"/>
                <a:ea typeface="Times New Roman" panose="02020603050405020304" pitchFamily="18" charset="0"/>
                <a:cs typeface="Calibri" panose="020F0502020204030204" pitchFamily="34" charset="0"/>
              </a:rPr>
              <a:t>Step 7: Power loss calculation</a:t>
            </a:r>
          </a:p>
        </p:txBody>
      </p:sp>
    </p:spTree>
    <p:extLst>
      <p:ext uri="{BB962C8B-B14F-4D97-AF65-F5344CB8AC3E}">
        <p14:creationId xmlns:p14="http://schemas.microsoft.com/office/powerpoint/2010/main" val="92790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3FDB0A8-D983-42A5-A5E1-EF6328E00181}"/>
              </a:ext>
            </a:extLst>
          </p:cNvPr>
          <p:cNvSpPr/>
          <p:nvPr/>
        </p:nvSpPr>
        <p:spPr>
          <a:xfrm>
            <a:off x="-124226" y="145561"/>
            <a:ext cx="4749057" cy="671851"/>
          </a:xfrm>
          <a:prstGeom prst="rect">
            <a:avLst/>
          </a:prstGeom>
        </p:spPr>
        <p:txBody>
          <a:bodyPr wrap="none">
            <a:spAutoFit/>
          </a:bodyPr>
          <a:lstStyle/>
          <a:p>
            <a:pPr marL="457200" indent="-457200">
              <a:lnSpc>
                <a:spcPct val="150000"/>
              </a:lnSpc>
              <a:buFont typeface="Wingdings" panose="05000000000000000000" pitchFamily="2" charset="2"/>
              <a:buChar char="Ø"/>
            </a:pPr>
            <a:r>
              <a:rPr lang="en-US" sz="2800" b="1" dirty="0">
                <a:solidFill>
                  <a:srgbClr val="0070C0"/>
                </a:solidFill>
                <a:latin typeface="Calibri" panose="020F0502020204030204" pitchFamily="34" charset="0"/>
                <a:ea typeface="Times New Roman" panose="02020603050405020304" pitchFamily="18" charset="0"/>
                <a:cs typeface="Calibri" panose="020F0502020204030204" pitchFamily="34" charset="0"/>
              </a:rPr>
              <a:t>Flow chart of BFS algorithm</a:t>
            </a:r>
          </a:p>
        </p:txBody>
      </p:sp>
      <p:sp>
        <p:nvSpPr>
          <p:cNvPr id="2" name="Rectangle 2">
            <a:extLst>
              <a:ext uri="{FF2B5EF4-FFF2-40B4-BE49-F238E27FC236}">
                <a16:creationId xmlns:a16="http://schemas.microsoft.com/office/drawing/2014/main" id="{B797C78F-13BD-1913-672E-995679985BB9}"/>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2">
            <a:extLst>
              <a:ext uri="{FF2B5EF4-FFF2-40B4-BE49-F238E27FC236}">
                <a16:creationId xmlns:a16="http://schemas.microsoft.com/office/drawing/2014/main" id="{F26611FE-8143-3EAB-6DE6-942C935062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8974"/>
          <a:stretch>
            <a:fillRect/>
          </a:stretch>
        </p:blipFill>
        <p:spPr bwMode="auto">
          <a:xfrm>
            <a:off x="3474720" y="817412"/>
            <a:ext cx="4250436" cy="5797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3573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0" y="2531303"/>
            <a:ext cx="12192000" cy="1714512"/>
          </a:xfrm>
          <a:prstGeom prst="rect">
            <a:avLst/>
          </a:prstGeom>
          <a:noFill/>
          <a:ln w="9525">
            <a:noFill/>
            <a:miter lim="800000"/>
            <a:headEnd/>
            <a:tailEnd/>
          </a:ln>
          <a:effectLst/>
        </p:spPr>
        <p:txBody>
          <a:bodyPr/>
          <a:lstStyle/>
          <a:p>
            <a:pPr algn="ctr"/>
            <a:r>
              <a:rPr lang="en-US" sz="6000" dirty="0"/>
              <a:t> </a:t>
            </a:r>
            <a:r>
              <a:rPr lang="en-US" sz="8000" b="1" i="1" dirty="0">
                <a:solidFill>
                  <a:srgbClr val="7030A0"/>
                </a:solidFill>
              </a:rPr>
              <a:t>Thank You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79E95AB-8E7F-481B-9C9A-6CF8BD7DB034}"/>
              </a:ext>
            </a:extLst>
          </p:cNvPr>
          <p:cNvSpPr/>
          <p:nvPr/>
        </p:nvSpPr>
        <p:spPr>
          <a:xfrm>
            <a:off x="0" y="342108"/>
            <a:ext cx="12192000" cy="769441"/>
          </a:xfrm>
          <a:prstGeom prst="rect">
            <a:avLst/>
          </a:prstGeom>
        </p:spPr>
        <p:txBody>
          <a:bodyPr wrap="square">
            <a:spAutoFit/>
          </a:bodyPr>
          <a:lstStyle/>
          <a:p>
            <a:pPr marL="571500" indent="-571500">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Distributed Generations</a:t>
            </a:r>
            <a:endParaRPr lang="ar-EG" sz="4400" b="1" u="sng" dirty="0">
              <a:solidFill>
                <a:srgbClr val="00B0F0"/>
              </a:solidFill>
              <a:latin typeface="Calibri" panose="020F0502020204030204" pitchFamily="34" charset="0"/>
              <a:cs typeface="Calibri" panose="020F0502020204030204" pitchFamily="34" charset="0"/>
            </a:endParaRPr>
          </a:p>
        </p:txBody>
      </p:sp>
      <p:sp>
        <p:nvSpPr>
          <p:cNvPr id="5" name="Rectangle 4">
            <a:extLst>
              <a:ext uri="{FF2B5EF4-FFF2-40B4-BE49-F238E27FC236}">
                <a16:creationId xmlns:a16="http://schemas.microsoft.com/office/drawing/2014/main" id="{449A99A8-6476-40C8-9BAB-1C3777483034}"/>
              </a:ext>
            </a:extLst>
          </p:cNvPr>
          <p:cNvSpPr/>
          <p:nvPr/>
        </p:nvSpPr>
        <p:spPr>
          <a:xfrm>
            <a:off x="0" y="1157750"/>
            <a:ext cx="12192000" cy="2185214"/>
          </a:xfrm>
          <a:prstGeom prst="rect">
            <a:avLst/>
          </a:prstGeom>
        </p:spPr>
        <p:txBody>
          <a:bodyPr wrap="square">
            <a:spAutoFit/>
          </a:bodyPr>
          <a:lstStyle/>
          <a:p>
            <a:pPr marL="342900" lvl="0" indent="-342900" algn="just">
              <a:buFont typeface="Arial" pitchFamily="34" charset="0"/>
              <a:buChar char="•"/>
            </a:pPr>
            <a:r>
              <a:rPr lang="en-US" sz="2800" b="1" u="sng" dirty="0">
                <a:solidFill>
                  <a:srgbClr val="00B0F0"/>
                </a:solidFill>
                <a:latin typeface="Calibri" panose="020F0502020204030204" pitchFamily="34" charset="0"/>
                <a:cs typeface="Calibri" panose="020F0502020204030204" pitchFamily="34" charset="0"/>
              </a:rPr>
              <a:t>DG</a:t>
            </a:r>
            <a:r>
              <a:rPr lang="en-US" sz="2800" b="1" dirty="0">
                <a:latin typeface="Calibri" panose="020F0502020204030204" pitchFamily="34" charset="0"/>
                <a:cs typeface="Calibri" panose="020F0502020204030204" pitchFamily="34" charset="0"/>
              </a:rPr>
              <a:t> generally applies to relatively </a:t>
            </a:r>
            <a:r>
              <a:rPr lang="en-US" sz="2800" b="1" u="sng" dirty="0">
                <a:latin typeface="Calibri" panose="020F0502020204030204" pitchFamily="34" charset="0"/>
                <a:cs typeface="Calibri" panose="020F0502020204030204" pitchFamily="34" charset="0"/>
              </a:rPr>
              <a:t>small generating units</a:t>
            </a:r>
            <a:r>
              <a:rPr lang="en-US" sz="2800" b="1" dirty="0">
                <a:latin typeface="Calibri" panose="020F0502020204030204" pitchFamily="34" charset="0"/>
                <a:cs typeface="Calibri" panose="020F0502020204030204" pitchFamily="34" charset="0"/>
              </a:rPr>
              <a:t> sited </a:t>
            </a:r>
            <a:r>
              <a:rPr lang="en-US" sz="2800" b="1" u="sng" dirty="0">
                <a:latin typeface="Calibri" panose="020F0502020204030204" pitchFamily="34" charset="0"/>
                <a:cs typeface="Calibri" panose="020F0502020204030204" pitchFamily="34" charset="0"/>
              </a:rPr>
              <a:t>at or near customer sites</a:t>
            </a:r>
            <a:r>
              <a:rPr lang="en-US" sz="2800" b="1" dirty="0">
                <a:latin typeface="Calibri" panose="020F0502020204030204" pitchFamily="34" charset="0"/>
                <a:cs typeface="Calibri" panose="020F0502020204030204" pitchFamily="34" charset="0"/>
              </a:rPr>
              <a:t> to meet specific customer needs or to </a:t>
            </a:r>
            <a:r>
              <a:rPr lang="en-US" sz="2800" b="1" u="sng" dirty="0">
                <a:latin typeface="Calibri" panose="020F0502020204030204" pitchFamily="34" charset="0"/>
                <a:cs typeface="Calibri" panose="020F0502020204030204" pitchFamily="34" charset="0"/>
              </a:rPr>
              <a:t>support economic</a:t>
            </a:r>
            <a:r>
              <a:rPr lang="en-US" sz="2800" b="1" dirty="0">
                <a:latin typeface="Calibri" panose="020F0502020204030204" pitchFamily="34" charset="0"/>
                <a:cs typeface="Calibri" panose="020F0502020204030204" pitchFamily="34" charset="0"/>
              </a:rPr>
              <a:t>, </a:t>
            </a:r>
            <a:r>
              <a:rPr lang="en-US" sz="2800" b="1" u="sng" dirty="0">
                <a:latin typeface="Calibri" panose="020F0502020204030204" pitchFamily="34" charset="0"/>
                <a:cs typeface="Calibri" panose="020F0502020204030204" pitchFamily="34" charset="0"/>
              </a:rPr>
              <a:t>operation</a:t>
            </a:r>
            <a:r>
              <a:rPr lang="en-US" sz="2800" b="1" dirty="0">
                <a:latin typeface="Calibri" panose="020F0502020204030204" pitchFamily="34" charset="0"/>
                <a:cs typeface="Calibri" panose="020F0502020204030204" pitchFamily="34" charset="0"/>
              </a:rPr>
              <a:t> of the existing distribution grid, or </a:t>
            </a:r>
            <a:r>
              <a:rPr lang="en-US" sz="2800" b="1" u="sng" dirty="0">
                <a:latin typeface="Calibri" panose="020F0502020204030204" pitchFamily="34" charset="0"/>
                <a:cs typeface="Calibri" panose="020F0502020204030204" pitchFamily="34" charset="0"/>
              </a:rPr>
              <a:t>both</a:t>
            </a:r>
            <a:r>
              <a:rPr lang="en-US" sz="2800" b="1" dirty="0">
                <a:latin typeface="Calibri" panose="020F0502020204030204" pitchFamily="34" charset="0"/>
                <a:cs typeface="Calibri" panose="020F0502020204030204" pitchFamily="34" charset="0"/>
              </a:rPr>
              <a:t>.</a:t>
            </a:r>
          </a:p>
          <a:p>
            <a:pPr marL="342900" indent="-342900" algn="just">
              <a:buFont typeface="Arial" pitchFamily="34" charset="0"/>
              <a:buChar char="•"/>
            </a:pPr>
            <a:endParaRPr lang="en-US" sz="2600" b="1" dirty="0">
              <a:latin typeface="Calibri" panose="020F0502020204030204" pitchFamily="34" charset="0"/>
              <a:cs typeface="Calibri" panose="020F0502020204030204" pitchFamily="34" charset="0"/>
            </a:endParaRPr>
          </a:p>
          <a:p>
            <a:pPr marL="342900" indent="-342900" algn="just">
              <a:buFont typeface="Arial" pitchFamily="34" charset="0"/>
              <a:buChar char="•"/>
            </a:pPr>
            <a:endParaRPr lang="ar-EG" sz="2600" b="1" dirty="0">
              <a:latin typeface="Calibri" panose="020F0502020204030204" pitchFamily="34" charset="0"/>
            </a:endParaRPr>
          </a:p>
        </p:txBody>
      </p:sp>
      <p:sp>
        <p:nvSpPr>
          <p:cNvPr id="9" name="Rectangle 8">
            <a:extLst>
              <a:ext uri="{FF2B5EF4-FFF2-40B4-BE49-F238E27FC236}">
                <a16:creationId xmlns:a16="http://schemas.microsoft.com/office/drawing/2014/main" id="{6778A1B0-02C7-4C97-98AC-C667264EFF03}"/>
              </a:ext>
            </a:extLst>
          </p:cNvPr>
          <p:cNvSpPr/>
          <p:nvPr/>
        </p:nvSpPr>
        <p:spPr>
          <a:xfrm>
            <a:off x="1" y="3123231"/>
            <a:ext cx="12191999" cy="769441"/>
          </a:xfrm>
          <a:prstGeom prst="rect">
            <a:avLst/>
          </a:prstGeom>
        </p:spPr>
        <p:txBody>
          <a:bodyPr wrap="square">
            <a:spAutoFit/>
          </a:bodyPr>
          <a:lstStyle/>
          <a:p>
            <a:pPr marL="571500" indent="-571500">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Types of DGs</a:t>
            </a:r>
          </a:p>
        </p:txBody>
      </p:sp>
      <p:sp>
        <p:nvSpPr>
          <p:cNvPr id="10" name="Rectangle 9">
            <a:extLst>
              <a:ext uri="{FF2B5EF4-FFF2-40B4-BE49-F238E27FC236}">
                <a16:creationId xmlns:a16="http://schemas.microsoft.com/office/drawing/2014/main" id="{1EA17087-6546-4988-93E7-FE77C7A97A18}"/>
              </a:ext>
            </a:extLst>
          </p:cNvPr>
          <p:cNvSpPr/>
          <p:nvPr/>
        </p:nvSpPr>
        <p:spPr>
          <a:xfrm>
            <a:off x="0" y="3955452"/>
            <a:ext cx="12192000" cy="1754326"/>
          </a:xfrm>
          <a:prstGeom prst="rect">
            <a:avLst/>
          </a:prstGeom>
        </p:spPr>
        <p:txBody>
          <a:bodyPr wrap="square">
            <a:spAutoFit/>
          </a:bodyPr>
          <a:lstStyle/>
          <a:p>
            <a:pPr marL="285750" indent="-285750" algn="just">
              <a:buFont typeface="Wingdings" panose="05000000000000000000" pitchFamily="2" charset="2"/>
              <a:buChar char="Ø"/>
            </a:pPr>
            <a:r>
              <a:rPr lang="en-US" sz="2800" b="1" dirty="0">
                <a:latin typeface="Calibri" panose="020F0502020204030204" pitchFamily="34" charset="0"/>
                <a:cs typeface="Calibri" panose="020F0502020204030204" pitchFamily="34" charset="0"/>
              </a:rPr>
              <a:t> </a:t>
            </a:r>
            <a:r>
              <a:rPr lang="en-US" sz="2800" b="1" u="sng" dirty="0">
                <a:latin typeface="Calibri" panose="020F0502020204030204" pitchFamily="34" charset="0"/>
                <a:cs typeface="Calibri" panose="020F0502020204030204" pitchFamily="34" charset="0"/>
              </a:rPr>
              <a:t>Conventional fossil fuel</a:t>
            </a:r>
            <a:r>
              <a:rPr lang="en-US" sz="2800" b="1" dirty="0">
                <a:latin typeface="Calibri" panose="020F0502020204030204" pitchFamily="34" charset="0"/>
                <a:cs typeface="Calibri" panose="020F0502020204030204" pitchFamily="34" charset="0"/>
              </a:rPr>
              <a:t> based combustion engines.</a:t>
            </a:r>
          </a:p>
          <a:p>
            <a:pPr marL="285750" indent="-285750" algn="just">
              <a:buFont typeface="Wingdings" panose="05000000000000000000" pitchFamily="2" charset="2"/>
              <a:buChar char="Ø"/>
            </a:pPr>
            <a:endParaRPr lang="en-US" sz="2400" b="1" dirty="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n-US" sz="2800" b="1" dirty="0">
                <a:latin typeface="Calibri" panose="020F0502020204030204" pitchFamily="34" charset="0"/>
                <a:cs typeface="Calibri" panose="020F0502020204030204" pitchFamily="34" charset="0"/>
              </a:rPr>
              <a:t> </a:t>
            </a:r>
            <a:r>
              <a:rPr lang="en-US" sz="2800" b="1" u="sng" dirty="0">
                <a:latin typeface="Calibri" panose="020F0502020204030204" pitchFamily="34" charset="0"/>
                <a:cs typeface="Calibri" panose="020F0502020204030204" pitchFamily="34" charset="0"/>
              </a:rPr>
              <a:t>Renewable energy</a:t>
            </a:r>
            <a:r>
              <a:rPr lang="en-US" sz="2800" b="1" dirty="0">
                <a:latin typeface="Calibri" panose="020F0502020204030204" pitchFamily="34" charset="0"/>
                <a:cs typeface="Calibri" panose="020F0502020204030204" pitchFamily="34" charset="0"/>
              </a:rPr>
              <a:t> including </a:t>
            </a:r>
            <a:r>
              <a:rPr lang="en-US" sz="2800" b="1" u="sng" dirty="0">
                <a:latin typeface="Calibri" panose="020F0502020204030204" pitchFamily="34" charset="0"/>
                <a:cs typeface="Calibri" panose="020F0502020204030204" pitchFamily="34" charset="0"/>
              </a:rPr>
              <a:t>wind</a:t>
            </a:r>
            <a:r>
              <a:rPr lang="en-US" sz="2800" b="1" dirty="0">
                <a:latin typeface="Calibri" panose="020F0502020204030204" pitchFamily="34" charset="0"/>
                <a:cs typeface="Calibri" panose="020F0502020204030204" pitchFamily="34" charset="0"/>
              </a:rPr>
              <a:t>, </a:t>
            </a:r>
            <a:r>
              <a:rPr lang="en-US" sz="2800" b="1" u="sng" dirty="0">
                <a:latin typeface="Calibri" panose="020F0502020204030204" pitchFamily="34" charset="0"/>
                <a:cs typeface="Calibri" panose="020F0502020204030204" pitchFamily="34" charset="0"/>
              </a:rPr>
              <a:t>photovoltaic cells</a:t>
            </a:r>
            <a:r>
              <a:rPr lang="en-US" sz="2800" b="1" dirty="0">
                <a:latin typeface="Calibri" panose="020F0502020204030204" pitchFamily="34" charset="0"/>
                <a:cs typeface="Calibri" panose="020F0502020204030204" pitchFamily="34" charset="0"/>
              </a:rPr>
              <a:t>, </a:t>
            </a:r>
            <a:r>
              <a:rPr lang="en-US" sz="2800" b="1" u="sng" dirty="0">
                <a:latin typeface="Calibri" panose="020F0502020204030204" pitchFamily="34" charset="0"/>
                <a:cs typeface="Calibri" panose="020F0502020204030204" pitchFamily="34" charset="0"/>
              </a:rPr>
              <a:t>micro turbines</a:t>
            </a:r>
            <a:r>
              <a:rPr lang="en-US" sz="2800" b="1" dirty="0">
                <a:latin typeface="Calibri" panose="020F0502020204030204" pitchFamily="34" charset="0"/>
                <a:cs typeface="Calibri" panose="020F0502020204030204" pitchFamily="34" charset="0"/>
              </a:rPr>
              <a:t>, </a:t>
            </a:r>
            <a:r>
              <a:rPr lang="en-US" sz="2800" b="1" u="sng" dirty="0">
                <a:latin typeface="Calibri" panose="020F0502020204030204" pitchFamily="34" charset="0"/>
                <a:cs typeface="Calibri" panose="020F0502020204030204" pitchFamily="34" charset="0"/>
              </a:rPr>
              <a:t>combined heat and power (CHP)</a:t>
            </a:r>
            <a:r>
              <a:rPr lang="en-US" sz="2800" b="1" dirty="0">
                <a:latin typeface="Calibri" panose="020F0502020204030204" pitchFamily="34" charset="0"/>
                <a:cs typeface="Calibri" panose="020F0502020204030204" pitchFamily="34" charset="0"/>
              </a:rPr>
              <a:t> or </a:t>
            </a:r>
            <a:r>
              <a:rPr lang="en-US" sz="2800" b="1" u="sng" dirty="0">
                <a:latin typeface="Calibri" panose="020F0502020204030204" pitchFamily="34" charset="0"/>
                <a:cs typeface="Calibri" panose="020F0502020204030204" pitchFamily="34" charset="0"/>
              </a:rPr>
              <a:t>hybrid</a:t>
            </a:r>
            <a:r>
              <a:rPr lang="en-US" sz="2800" b="1"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456935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9">
                                            <p:txEl>
                                              <p:pRg st="0" end="0"/>
                                            </p:txEl>
                                          </p:spTgt>
                                        </p:tgtEl>
                                        <p:attrNameLst>
                                          <p:attrName>style.visibility</p:attrName>
                                        </p:attrNameLst>
                                      </p:cBhvr>
                                      <p:to>
                                        <p:strVal val="visible"/>
                                      </p:to>
                                    </p:set>
                                    <p:animEffect transition="in" filter="fade">
                                      <p:cBhvr>
                                        <p:cTn id="20" dur="1000"/>
                                        <p:tgtEl>
                                          <p:spTgt spid="9">
                                            <p:txEl>
                                              <p:pRg st="0" end="0"/>
                                            </p:txEl>
                                          </p:spTgt>
                                        </p:tgtEl>
                                      </p:cBhvr>
                                    </p:animEffect>
                                    <p:anim calcmode="lin" valueType="num">
                                      <p:cBhvr>
                                        <p:cTn id="21"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22"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 calcmode="lin" valueType="num">
                                      <p:cBhvr additive="base">
                                        <p:cTn id="2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0">
                                            <p:txEl>
                                              <p:pRg st="2" end="2"/>
                                            </p:txEl>
                                          </p:spTgt>
                                        </p:tgtEl>
                                        <p:attrNameLst>
                                          <p:attrName>style.visibility</p:attrName>
                                        </p:attrNameLst>
                                      </p:cBhvr>
                                      <p:to>
                                        <p:strVal val="visible"/>
                                      </p:to>
                                    </p:set>
                                    <p:anim calcmode="lin" valueType="num">
                                      <p:cBhvr additive="base">
                                        <p:cTn id="33"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51352A0-8B9B-4A5E-8EF5-5646583952C2}"/>
              </a:ext>
            </a:extLst>
          </p:cNvPr>
          <p:cNvSpPr/>
          <p:nvPr/>
        </p:nvSpPr>
        <p:spPr>
          <a:xfrm>
            <a:off x="0" y="214683"/>
            <a:ext cx="12191999" cy="769441"/>
          </a:xfrm>
          <a:prstGeom prst="rect">
            <a:avLst/>
          </a:prstGeom>
        </p:spPr>
        <p:txBody>
          <a:bodyPr wrap="square">
            <a:spAutoFit/>
          </a:bodyPr>
          <a:lstStyle/>
          <a:p>
            <a:pPr marL="571500" indent="-571500">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Applications of DGs</a:t>
            </a:r>
          </a:p>
        </p:txBody>
      </p:sp>
      <p:sp>
        <p:nvSpPr>
          <p:cNvPr id="5" name="Rectangle 4">
            <a:extLst>
              <a:ext uri="{FF2B5EF4-FFF2-40B4-BE49-F238E27FC236}">
                <a16:creationId xmlns:a16="http://schemas.microsoft.com/office/drawing/2014/main" id="{E39C357C-1413-4BA7-9B59-8B8A0862B609}"/>
              </a:ext>
            </a:extLst>
          </p:cNvPr>
          <p:cNvSpPr/>
          <p:nvPr/>
        </p:nvSpPr>
        <p:spPr>
          <a:xfrm>
            <a:off x="0" y="1166336"/>
            <a:ext cx="12191998" cy="2708434"/>
          </a:xfrm>
          <a:prstGeom prst="rect">
            <a:avLst/>
          </a:prstGeom>
        </p:spPr>
        <p:txBody>
          <a:bodyPr wrap="square">
            <a:spAutoFit/>
          </a:bodyPr>
          <a:lstStyle/>
          <a:p>
            <a:pPr marL="285750" indent="-285750">
              <a:spcAft>
                <a:spcPts val="1200"/>
              </a:spcAft>
              <a:buFont typeface="Wingdings" panose="05000000000000000000" pitchFamily="2" charset="2"/>
              <a:buChar char="v"/>
            </a:pPr>
            <a:r>
              <a:rPr lang="en-US" sz="2600" b="1" dirty="0">
                <a:latin typeface="Calibri" panose="020F0502020204030204" pitchFamily="34" charset="0"/>
                <a:cs typeface="Calibri" panose="020F0502020204030204" pitchFamily="34" charset="0"/>
              </a:rPr>
              <a:t> Standby power</a:t>
            </a:r>
          </a:p>
          <a:p>
            <a:pPr marL="285750" indent="-285750">
              <a:spcAft>
                <a:spcPts val="1200"/>
              </a:spcAft>
              <a:buFont typeface="Wingdings" panose="05000000000000000000" pitchFamily="2" charset="2"/>
              <a:buChar char="v"/>
            </a:pPr>
            <a:r>
              <a:rPr lang="en-US" sz="2600" b="1" dirty="0">
                <a:latin typeface="Calibri" panose="020F0502020204030204" pitchFamily="34" charset="0"/>
                <a:cs typeface="Calibri" panose="020F0502020204030204" pitchFamily="34" charset="0"/>
              </a:rPr>
              <a:t> Combined heat and power</a:t>
            </a:r>
          </a:p>
          <a:p>
            <a:pPr marL="285750" indent="-285750">
              <a:spcAft>
                <a:spcPts val="1200"/>
              </a:spcAft>
              <a:buFont typeface="Wingdings" panose="05000000000000000000" pitchFamily="2" charset="2"/>
              <a:buChar char="v"/>
            </a:pPr>
            <a:r>
              <a:rPr lang="en-US" sz="2600" b="1" dirty="0">
                <a:latin typeface="Calibri" panose="020F0502020204030204" pitchFamily="34" charset="0"/>
                <a:cs typeface="Calibri" panose="020F0502020204030204" pitchFamily="34" charset="0"/>
              </a:rPr>
              <a:t> Peak shaving</a:t>
            </a:r>
          </a:p>
          <a:p>
            <a:pPr marL="285750" indent="-285750">
              <a:spcAft>
                <a:spcPts val="1200"/>
              </a:spcAft>
              <a:buFont typeface="Wingdings" panose="05000000000000000000" pitchFamily="2" charset="2"/>
              <a:buChar char="v"/>
            </a:pPr>
            <a:r>
              <a:rPr lang="en-US" sz="2600" b="1" dirty="0">
                <a:latin typeface="Calibri" panose="020F0502020204030204" pitchFamily="34" charset="0"/>
                <a:cs typeface="Calibri" panose="020F0502020204030204" pitchFamily="34" charset="0"/>
              </a:rPr>
              <a:t> Grid support</a:t>
            </a:r>
          </a:p>
          <a:p>
            <a:pPr marL="285750" indent="-285750">
              <a:spcAft>
                <a:spcPts val="1200"/>
              </a:spcAft>
              <a:buFont typeface="Wingdings" panose="05000000000000000000" pitchFamily="2" charset="2"/>
              <a:buChar char="v"/>
            </a:pPr>
            <a:r>
              <a:rPr lang="en-US" sz="2600" b="1" dirty="0">
                <a:latin typeface="Calibri" panose="020F0502020204030204" pitchFamily="34" charset="0"/>
                <a:cs typeface="Calibri" panose="020F0502020204030204" pitchFamily="34" charset="0"/>
              </a:rPr>
              <a:t> Stand alone</a:t>
            </a:r>
            <a:endParaRPr lang="ar-EG" sz="2600" b="1" dirty="0">
              <a:latin typeface="Calibri" panose="020F0502020204030204" pitchFamily="34" charset="0"/>
            </a:endParaRPr>
          </a:p>
        </p:txBody>
      </p:sp>
      <p:sp>
        <p:nvSpPr>
          <p:cNvPr id="6" name="Rectangle 5">
            <a:extLst>
              <a:ext uri="{FF2B5EF4-FFF2-40B4-BE49-F238E27FC236}">
                <a16:creationId xmlns:a16="http://schemas.microsoft.com/office/drawing/2014/main" id="{0F1C18D8-018C-407E-A2A1-9EBA8143341E}"/>
              </a:ext>
            </a:extLst>
          </p:cNvPr>
          <p:cNvSpPr/>
          <p:nvPr/>
        </p:nvSpPr>
        <p:spPr>
          <a:xfrm>
            <a:off x="0" y="3997880"/>
            <a:ext cx="12192000" cy="769441"/>
          </a:xfrm>
          <a:prstGeom prst="rect">
            <a:avLst/>
          </a:prstGeom>
        </p:spPr>
        <p:txBody>
          <a:bodyPr wrap="square">
            <a:spAutoFit/>
          </a:bodyPr>
          <a:lstStyle/>
          <a:p>
            <a:pPr marL="571500" indent="-571500">
              <a:buFont typeface="Wingdings" panose="05000000000000000000" pitchFamily="2" charset="2"/>
              <a:buChar char="q"/>
            </a:pPr>
            <a:r>
              <a:rPr lang="en-US" sz="4400" b="1" u="sng" dirty="0">
                <a:solidFill>
                  <a:srgbClr val="00B0F0"/>
                </a:solidFill>
                <a:latin typeface="Calibri" panose="020F0502020204030204" pitchFamily="34" charset="0"/>
                <a:cs typeface="Calibri" panose="020F0502020204030204" pitchFamily="34" charset="0"/>
              </a:rPr>
              <a:t>Capacitor Banks</a:t>
            </a:r>
            <a:endParaRPr lang="ar-EG" sz="4400" b="1" u="sng" dirty="0">
              <a:solidFill>
                <a:srgbClr val="00B0F0"/>
              </a:solidFill>
              <a:latin typeface="Calibri" panose="020F0502020204030204" pitchFamily="34" charset="0"/>
              <a:cs typeface="Calibri" panose="020F0502020204030204" pitchFamily="34" charset="0"/>
            </a:endParaRPr>
          </a:p>
        </p:txBody>
      </p:sp>
      <p:sp>
        <p:nvSpPr>
          <p:cNvPr id="8" name="Rectangle 7">
            <a:extLst>
              <a:ext uri="{FF2B5EF4-FFF2-40B4-BE49-F238E27FC236}">
                <a16:creationId xmlns:a16="http://schemas.microsoft.com/office/drawing/2014/main" id="{503BADB7-3204-4E35-A949-4D42E866F663}"/>
              </a:ext>
            </a:extLst>
          </p:cNvPr>
          <p:cNvSpPr/>
          <p:nvPr/>
        </p:nvSpPr>
        <p:spPr>
          <a:xfrm>
            <a:off x="1" y="4897436"/>
            <a:ext cx="12191999" cy="1923604"/>
          </a:xfrm>
          <a:prstGeom prst="rect">
            <a:avLst/>
          </a:prstGeom>
        </p:spPr>
        <p:txBody>
          <a:bodyPr wrap="square">
            <a:spAutoFit/>
          </a:bodyPr>
          <a:lstStyle/>
          <a:p>
            <a:pPr marL="285750" indent="-285750">
              <a:spcAft>
                <a:spcPts val="1800"/>
              </a:spcAft>
              <a:buFont typeface="Wingdings" panose="05000000000000000000" pitchFamily="2" charset="2"/>
              <a:buChar char="v"/>
            </a:pPr>
            <a:r>
              <a:rPr lang="en-US" sz="2600" b="1" dirty="0">
                <a:latin typeface="Calibri" panose="020F0502020204030204" pitchFamily="34" charset="0"/>
                <a:cs typeface="Calibri" panose="020F0502020204030204" pitchFamily="34" charset="0"/>
              </a:rPr>
              <a:t> </a:t>
            </a:r>
            <a:r>
              <a:rPr lang="en-US" sz="2600" b="1" u="sng" dirty="0">
                <a:solidFill>
                  <a:srgbClr val="00B0F0"/>
                </a:solidFill>
                <a:latin typeface="Calibri" panose="020F0502020204030204" pitchFamily="34" charset="0"/>
                <a:cs typeface="Calibri" panose="020F0502020204030204" pitchFamily="34" charset="0"/>
              </a:rPr>
              <a:t>Capacitor banks</a:t>
            </a:r>
            <a:r>
              <a:rPr lang="en-US" sz="2600" b="1" dirty="0">
                <a:solidFill>
                  <a:srgbClr val="00B0F0"/>
                </a:solidFill>
                <a:latin typeface="Calibri" panose="020F0502020204030204" pitchFamily="34" charset="0"/>
                <a:cs typeface="Calibri" panose="020F0502020204030204" pitchFamily="34" charset="0"/>
              </a:rPr>
              <a:t> </a:t>
            </a:r>
            <a:r>
              <a:rPr lang="en-US" sz="2600" b="1" dirty="0">
                <a:latin typeface="Calibri" panose="020F0502020204030204" pitchFamily="34" charset="0"/>
                <a:cs typeface="Calibri" panose="020F0502020204030204" pitchFamily="34" charset="0"/>
              </a:rPr>
              <a:t>applied to </a:t>
            </a:r>
            <a:r>
              <a:rPr lang="en-US" sz="2600" b="1" u="sng" dirty="0">
                <a:latin typeface="Calibri" panose="020F0502020204030204" pitchFamily="34" charset="0"/>
                <a:cs typeface="Calibri" panose="020F0502020204030204" pitchFamily="34" charset="0"/>
              </a:rPr>
              <a:t>distribution systems</a:t>
            </a:r>
            <a:r>
              <a:rPr lang="en-US" sz="2600" b="1" dirty="0">
                <a:latin typeface="Calibri" panose="020F0502020204030204" pitchFamily="34" charset="0"/>
                <a:cs typeface="Calibri" panose="020F0502020204030204" pitchFamily="34" charset="0"/>
              </a:rPr>
              <a:t> can be </a:t>
            </a:r>
            <a:r>
              <a:rPr lang="en-US" sz="2600" b="1" u="sng" dirty="0">
                <a:latin typeface="Calibri" panose="020F0502020204030204" pitchFamily="34" charset="0"/>
                <a:cs typeface="Calibri" panose="020F0502020204030204" pitchFamily="34" charset="0"/>
              </a:rPr>
              <a:t>fixed</a:t>
            </a:r>
            <a:r>
              <a:rPr lang="en-US" sz="2600" b="1" dirty="0">
                <a:latin typeface="Calibri" panose="020F0502020204030204" pitchFamily="34" charset="0"/>
                <a:cs typeface="Calibri" panose="020F0502020204030204" pitchFamily="34" charset="0"/>
              </a:rPr>
              <a:t> or </a:t>
            </a:r>
            <a:r>
              <a:rPr lang="en-US" sz="2600" b="1" u="sng" dirty="0">
                <a:latin typeface="Calibri" panose="020F0502020204030204" pitchFamily="34" charset="0"/>
                <a:cs typeface="Calibri" panose="020F0502020204030204" pitchFamily="34" charset="0"/>
              </a:rPr>
              <a:t>switched</a:t>
            </a:r>
            <a:r>
              <a:rPr lang="en-US" sz="2600" b="1" dirty="0">
                <a:latin typeface="Calibri" panose="020F0502020204030204" pitchFamily="34" charset="0"/>
                <a:cs typeface="Calibri" panose="020F0502020204030204" pitchFamily="34" charset="0"/>
              </a:rPr>
              <a:t> depending on the </a:t>
            </a:r>
            <a:r>
              <a:rPr lang="en-US" sz="2600" b="1" u="sng" dirty="0">
                <a:latin typeface="Calibri" panose="020F0502020204030204" pitchFamily="34" charset="0"/>
                <a:cs typeface="Calibri" panose="020F0502020204030204" pitchFamily="34" charset="0"/>
              </a:rPr>
              <a:t>load conditions</a:t>
            </a:r>
            <a:r>
              <a:rPr lang="en-US" sz="2600" b="1" dirty="0">
                <a:latin typeface="Calibri" panose="020F0502020204030204" pitchFamily="34" charset="0"/>
                <a:cs typeface="Calibri" panose="020F0502020204030204" pitchFamily="34" charset="0"/>
              </a:rPr>
              <a:t>.</a:t>
            </a:r>
          </a:p>
          <a:p>
            <a:pPr marL="285750" indent="-285750">
              <a:spcAft>
                <a:spcPts val="600"/>
              </a:spcAft>
              <a:buFont typeface="Wingdings" panose="05000000000000000000" pitchFamily="2" charset="2"/>
              <a:buChar char="v"/>
            </a:pPr>
            <a:r>
              <a:rPr lang="en-US" sz="2600" b="1" u="sng" dirty="0">
                <a:solidFill>
                  <a:srgbClr val="00B0F0"/>
                </a:solidFill>
                <a:latin typeface="Calibri" panose="020F0502020204030204" pitchFamily="34" charset="0"/>
                <a:cs typeface="Calibri" panose="020F0502020204030204" pitchFamily="34" charset="0"/>
              </a:rPr>
              <a:t>Fixed capacitor banks </a:t>
            </a:r>
            <a:r>
              <a:rPr lang="en-US" sz="2600" b="1" dirty="0">
                <a:latin typeface="Calibri" panose="020F0502020204030204" pitchFamily="34" charset="0"/>
                <a:cs typeface="Calibri" panose="020F0502020204030204" pitchFamily="34" charset="0"/>
              </a:rPr>
              <a:t>for </a:t>
            </a:r>
            <a:r>
              <a:rPr lang="en-US" sz="2600" b="1" u="sng" dirty="0">
                <a:latin typeface="Calibri" panose="020F0502020204030204" pitchFamily="34" charset="0"/>
                <a:cs typeface="Calibri" panose="020F0502020204030204" pitchFamily="34" charset="0"/>
              </a:rPr>
              <a:t>minimum load condition</a:t>
            </a:r>
            <a:r>
              <a:rPr lang="en-US" altLang="zh-CN" sz="2600" b="1" dirty="0">
                <a:latin typeface="Calibri" panose="020F0502020204030204" pitchFamily="34" charset="0"/>
                <a:cs typeface="Calibri" panose="020F0502020204030204" pitchFamily="34" charset="0"/>
              </a:rPr>
              <a:t>. While, </a:t>
            </a:r>
            <a:r>
              <a:rPr lang="en-US" sz="2600" b="1" u="sng" dirty="0">
                <a:latin typeface="Calibri" panose="020F0502020204030204" pitchFamily="34" charset="0"/>
                <a:cs typeface="Calibri" panose="020F0502020204030204" pitchFamily="34" charset="0"/>
              </a:rPr>
              <a:t>Switched capacitor banks </a:t>
            </a:r>
            <a:r>
              <a:rPr lang="en-US" sz="2600" b="1" dirty="0">
                <a:latin typeface="Calibri" panose="020F0502020204030204" pitchFamily="34" charset="0"/>
                <a:cs typeface="Calibri" panose="020F0502020204030204" pitchFamily="34" charset="0"/>
              </a:rPr>
              <a:t>for load levels </a:t>
            </a:r>
            <a:r>
              <a:rPr lang="en-US" sz="2600" b="1" u="sng" dirty="0">
                <a:latin typeface="Calibri" panose="020F0502020204030204" pitchFamily="34" charset="0"/>
                <a:cs typeface="Calibri" panose="020F0502020204030204" pitchFamily="34" charset="0"/>
              </a:rPr>
              <a:t>above the minimum</a:t>
            </a:r>
            <a:r>
              <a:rPr lang="en-US" sz="2600" b="1" dirty="0">
                <a:latin typeface="Calibri" panose="020F0502020204030204" pitchFamily="34" charset="0"/>
                <a:cs typeface="Calibri" panose="020F0502020204030204" pitchFamily="34" charset="0"/>
              </a:rPr>
              <a:t> load and up to the </a:t>
            </a:r>
            <a:r>
              <a:rPr lang="en-US" sz="2600" b="1" u="sng" dirty="0">
                <a:latin typeface="Calibri" panose="020F0502020204030204" pitchFamily="34" charset="0"/>
                <a:cs typeface="Calibri" panose="020F0502020204030204" pitchFamily="34" charset="0"/>
              </a:rPr>
              <a:t>peak load</a:t>
            </a:r>
            <a:r>
              <a:rPr lang="en-US" sz="2600" b="1"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454084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 calcmode="lin" valueType="num">
                                      <p:cBhvr additive="base">
                                        <p:cTn id="14"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 calcmode="lin" valueType="num">
                                      <p:cBhvr additive="base">
                                        <p:cTn id="20"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anim calcmode="lin" valueType="num">
                                      <p:cBhvr additive="base">
                                        <p:cTn id="26"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 calcmode="lin" valueType="num">
                                      <p:cBhvr additive="base">
                                        <p:cTn id="32"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5">
                                            <p:txEl>
                                              <p:pRg st="4" end="4"/>
                                            </p:txEl>
                                          </p:spTgt>
                                        </p:tgtEl>
                                        <p:attrNameLst>
                                          <p:attrName>style.visibility</p:attrName>
                                        </p:attrNameLst>
                                      </p:cBhvr>
                                      <p:to>
                                        <p:strVal val="visible"/>
                                      </p:to>
                                    </p:set>
                                    <p:anim calcmode="lin" valueType="num">
                                      <p:cBhvr additive="base">
                                        <p:cTn id="38"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6">
                                            <p:txEl>
                                              <p:pRg st="0" end="0"/>
                                            </p:txEl>
                                          </p:spTgt>
                                        </p:tgtEl>
                                        <p:attrNameLst>
                                          <p:attrName>style.visibility</p:attrName>
                                        </p:attrNameLst>
                                      </p:cBhvr>
                                      <p:to>
                                        <p:strVal val="visible"/>
                                      </p:to>
                                    </p:set>
                                    <p:animEffect transition="in" filter="fade">
                                      <p:cBhvr>
                                        <p:cTn id="44" dur="1000"/>
                                        <p:tgtEl>
                                          <p:spTgt spid="6">
                                            <p:txEl>
                                              <p:pRg st="0" end="0"/>
                                            </p:txEl>
                                          </p:spTgt>
                                        </p:tgtEl>
                                      </p:cBhvr>
                                    </p:animEffect>
                                    <p:anim calcmode="lin" valueType="num">
                                      <p:cBhvr>
                                        <p:cTn id="45"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46"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8">
                                            <p:txEl>
                                              <p:pRg st="0" end="0"/>
                                            </p:txEl>
                                          </p:spTgt>
                                        </p:tgtEl>
                                        <p:attrNameLst>
                                          <p:attrName>style.visibility</p:attrName>
                                        </p:attrNameLst>
                                      </p:cBhvr>
                                      <p:to>
                                        <p:strVal val="visible"/>
                                      </p:to>
                                    </p:set>
                                    <p:anim calcmode="lin" valueType="num">
                                      <p:cBhvr additive="base">
                                        <p:cTn id="51"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8">
                                            <p:txEl>
                                              <p:pRg st="1" end="1"/>
                                            </p:txEl>
                                          </p:spTgt>
                                        </p:tgtEl>
                                        <p:attrNameLst>
                                          <p:attrName>style.visibility</p:attrName>
                                        </p:attrNameLst>
                                      </p:cBhvr>
                                      <p:to>
                                        <p:strVal val="visible"/>
                                      </p:to>
                                    </p:set>
                                    <p:anim calcmode="lin" valueType="num">
                                      <p:cBhvr additive="base">
                                        <p:cTn id="57"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1745</TotalTime>
  <Words>4856</Words>
  <Application>Microsoft Office PowerPoint</Application>
  <PresentationFormat>Widescreen</PresentationFormat>
  <Paragraphs>1594</Paragraphs>
  <Slides>72</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72</vt:i4>
      </vt:variant>
    </vt:vector>
  </HeadingPairs>
  <TitlesOfParts>
    <vt:vector size="83" baseType="lpstr">
      <vt:lpstr>Arial</vt:lpstr>
      <vt:lpstr>Arial Black</vt:lpstr>
      <vt:lpstr>Calibri</vt:lpstr>
      <vt:lpstr>Cambria Math</vt:lpstr>
      <vt:lpstr>Impact</vt:lpstr>
      <vt:lpstr>Symbol</vt:lpstr>
      <vt:lpstr>Times New Roman</vt:lpstr>
      <vt:lpstr>Trebuchet MS</vt:lpstr>
      <vt:lpstr>Wingdings</vt:lpstr>
      <vt:lpstr>Wingdings 3</vt:lpstr>
      <vt:lpstr>Facet</vt:lpstr>
      <vt:lpstr>  </vt:lpstr>
      <vt:lpstr>Team work  </vt:lpstr>
      <vt:lpstr>PowerPoint Presentation</vt:lpstr>
      <vt:lpstr>                                          CHAPTER 1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Load balancing constraint </vt:lpstr>
      <vt:lpstr>PowerPoint Presentation</vt:lpstr>
      <vt:lpstr>   Capacitor size constraint </vt:lpstr>
      <vt:lpstr>                            CHAPTER 4  </vt:lpstr>
      <vt:lpstr>PowerPoint Presentation</vt:lpstr>
      <vt:lpstr>PowerPoint Presentation</vt:lpstr>
      <vt:lpstr>AOA Theory</vt:lpstr>
      <vt:lpstr>AOA Theory</vt:lpstr>
      <vt:lpstr>AOA algorithmic steps</vt:lpstr>
      <vt:lpstr>AOA algorithmic steps</vt:lpstr>
      <vt:lpstr>AOA algorithmic steps</vt:lpstr>
      <vt:lpstr>Pseudo code of AOA</vt:lpstr>
      <vt:lpstr>                            CHAPTER 5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myv</dc:creator>
  <cp:lastModifiedBy>moustafa shahin</cp:lastModifiedBy>
  <cp:revision>172</cp:revision>
  <dcterms:created xsi:type="dcterms:W3CDTF">2017-07-08T15:58:14Z</dcterms:created>
  <dcterms:modified xsi:type="dcterms:W3CDTF">2022-07-14T16:27:16Z</dcterms:modified>
</cp:coreProperties>
</file>