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3" r:id="rId4"/>
    <p:sldId id="274" r:id="rId5"/>
    <p:sldId id="275" r:id="rId6"/>
    <p:sldId id="276" r:id="rId7"/>
    <p:sldId id="277" r:id="rId8"/>
    <p:sldId id="278" r:id="rId9"/>
    <p:sldId id="279" r:id="rId10"/>
    <p:sldId id="28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60"/>
  </p:normalViewPr>
  <p:slideViewPr>
    <p:cSldViewPr>
      <p:cViewPr varScale="1">
        <p:scale>
          <a:sx n="68" d="100"/>
          <a:sy n="68" d="100"/>
        </p:scale>
        <p:origin x="81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F07ECD46-02FF-4E60-BD25-1266BC619538}" type="datetimeFigureOut">
              <a:rPr lang="en-US" smtClean="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92EEB1D6-4491-480D-A017-033A4B70D8F9}"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7ECD46-02FF-4E60-BD25-1266BC619538}" type="datetimeFigureOut">
              <a:rPr lang="en-US" smtClean="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EEB1D6-4491-480D-A017-033A4B70D8F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ECD46-02FF-4E60-BD25-1266BC619538}" type="datetimeFigureOut">
              <a:rPr lang="en-US" smtClean="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EEB1D6-4491-480D-A017-033A4B70D8F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7ECD46-02FF-4E60-BD25-1266BC619538}" type="datetimeFigureOut">
              <a:rPr lang="en-US" smtClean="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EEB1D6-4491-480D-A017-033A4B70D8F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F07ECD46-02FF-4E60-BD25-1266BC619538}" type="datetimeFigureOut">
              <a:rPr lang="en-US" smtClean="0"/>
              <a:pPr/>
              <a:t>5/8/2021</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EEB1D6-4491-480D-A017-033A4B70D8F9}"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ECD46-02FF-4E60-BD25-1266BC619538}" type="datetimeFigureOut">
              <a:rPr lang="en-US" smtClean="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EEB1D6-4491-480D-A017-033A4B70D8F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ECD46-02FF-4E60-BD25-1266BC619538}" type="datetimeFigureOut">
              <a:rPr lang="en-US" smtClean="0"/>
              <a:pPr/>
              <a:t>5/8/2021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EEB1D6-4491-480D-A017-033A4B70D8F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7ECD46-02FF-4E60-BD25-1266BC619538}" type="datetimeFigureOut">
              <a:rPr lang="en-US" smtClean="0"/>
              <a:pPr/>
              <a:t>5/8/2021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EEB1D6-4491-480D-A017-033A4B70D8F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F07ECD46-02FF-4E60-BD25-1266BC619538}" type="datetimeFigureOut">
              <a:rPr lang="en-US" smtClean="0"/>
              <a:pPr/>
              <a:t>5/8/2021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EEB1D6-4491-480D-A017-033A4B70D8F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ECD46-02FF-4E60-BD25-1266BC619538}" type="datetimeFigureOut">
              <a:rPr lang="en-US" smtClean="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EEB1D6-4491-480D-A017-033A4B70D8F9}" type="slidenum">
              <a:rPr lang="en-US" smtClean="0"/>
              <a:pPr/>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p:txBody>
          <a:bodyPr/>
          <a:lstStyle/>
          <a:p>
            <a:fld id="{F07ECD46-02FF-4E60-BD25-1266BC619538}" type="datetimeFigureOut">
              <a:rPr lang="en-US" smtClean="0"/>
              <a:pPr/>
              <a:t>5/8/2021</a:t>
            </a:fld>
            <a:endParaRPr lang="en-US" dirty="0"/>
          </a:p>
        </p:txBody>
      </p:sp>
      <p:sp>
        <p:nvSpPr>
          <p:cNvPr id="7" name="Slide Number Placeholder 6"/>
          <p:cNvSpPr>
            <a:spLocks noGrp="1"/>
          </p:cNvSpPr>
          <p:nvPr>
            <p:ph type="sldNum" sz="quarter" idx="12"/>
          </p:nvPr>
        </p:nvSpPr>
        <p:spPr/>
        <p:txBody>
          <a:bodyPr/>
          <a:lstStyle/>
          <a:p>
            <a:fld id="{92EEB1D6-4491-480D-A017-033A4B70D8F9}" type="slidenum">
              <a:rPr lang="en-US" smtClean="0"/>
              <a:pPr/>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07ECD46-02FF-4E60-BD25-1266BC619538}" type="datetimeFigureOut">
              <a:rPr lang="en-US" smtClean="0"/>
              <a:pPr/>
              <a:t>5/8/2021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92EEB1D6-4491-480D-A017-033A4B70D8F9}" type="slidenum">
              <a:rPr lang="en-US" smtClean="0"/>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ocl.us/Geospatial_dataObjectiv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Segmentation project</a:t>
            </a:r>
          </a:p>
        </p:txBody>
      </p:sp>
      <p:sp>
        <p:nvSpPr>
          <p:cNvPr id="4" name="TextBox 3"/>
          <p:cNvSpPr txBox="1"/>
          <p:nvPr/>
        </p:nvSpPr>
        <p:spPr>
          <a:xfrm>
            <a:off x="6172200" y="4888468"/>
            <a:ext cx="1905000" cy="369332"/>
          </a:xfrm>
          <a:prstGeom prst="rect">
            <a:avLst/>
          </a:prstGeom>
          <a:noFill/>
        </p:spPr>
        <p:txBody>
          <a:bodyPr wrap="square" rtlCol="0">
            <a:spAutoFit/>
          </a:bodyPr>
          <a:lstStyle/>
          <a:p>
            <a:r>
              <a:rPr lang="en-US" dirty="0">
                <a:latin typeface="+mj-lt"/>
              </a:rPr>
              <a:t>May 2021</a:t>
            </a:r>
            <a:endParaRPr lang="hi-IN" dirty="0">
              <a:latin typeface="+mj-lt"/>
            </a:endParaRPr>
          </a:p>
        </p:txBody>
      </p:sp>
      <p:pic>
        <p:nvPicPr>
          <p:cNvPr id="5" name="Picture 4">
            <a:extLst>
              <a:ext uri="{FF2B5EF4-FFF2-40B4-BE49-F238E27FC236}">
                <a16:creationId xmlns:a16="http://schemas.microsoft.com/office/drawing/2014/main" id="{7169B24D-7CDC-4E38-8D35-CB80BED97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81001"/>
            <a:ext cx="1737360" cy="1447800"/>
          </a:xfrm>
          <a:prstGeom prst="rect">
            <a:avLst/>
          </a:prstGeom>
        </p:spPr>
      </p:pic>
    </p:spTree>
    <p:extLst>
      <p:ext uri="{BB962C8B-B14F-4D97-AF65-F5344CB8AC3E}">
        <p14:creationId xmlns:p14="http://schemas.microsoft.com/office/powerpoint/2010/main" val="209250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6964-3049-4F7A-84D3-CC1D58DD396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2ED9E41-5764-4565-98DC-D56D9E15E144}"/>
              </a:ext>
            </a:extLst>
          </p:cNvPr>
          <p:cNvSpPr>
            <a:spLocks noGrp="1"/>
          </p:cNvSpPr>
          <p:nvPr>
            <p:ph idx="1"/>
          </p:nvPr>
        </p:nvSpPr>
        <p:spPr>
          <a:xfrm>
            <a:off x="426128" y="1752600"/>
            <a:ext cx="8229600" cy="4373563"/>
          </a:xfrm>
        </p:spPr>
        <p:txBody>
          <a:bodyPr>
            <a:normAutofit/>
          </a:bodyPr>
          <a:lstStyle/>
          <a:p>
            <a:pPr marL="114300" indent="0">
              <a:lnSpc>
                <a:spcPct val="150000"/>
              </a:lnSpc>
              <a:buNone/>
            </a:pPr>
            <a:r>
              <a:rPr lang="en-US" dirty="0">
                <a:solidFill>
                  <a:schemeClr val="tx1"/>
                </a:solidFill>
              </a:rPr>
              <a:t>The data are clustered and visualized using the matplotlib and folium packages .</a:t>
            </a:r>
          </a:p>
          <a:p>
            <a:pPr marL="114300" indent="0">
              <a:lnSpc>
                <a:spcPct val="150000"/>
              </a:lnSpc>
              <a:buNone/>
            </a:pPr>
            <a:endParaRPr lang="en-US" dirty="0">
              <a:solidFill>
                <a:schemeClr val="tx1"/>
              </a:solidFill>
            </a:endParaRPr>
          </a:p>
          <a:p>
            <a:pPr marL="114300" indent="0">
              <a:lnSpc>
                <a:spcPct val="150000"/>
              </a:lnSpc>
              <a:buNone/>
            </a:pPr>
            <a:endParaRPr lang="en-US" sz="2400" dirty="0">
              <a:solidFill>
                <a:schemeClr val="tx1"/>
              </a:solidFill>
            </a:endParaRPr>
          </a:p>
        </p:txBody>
      </p:sp>
      <p:pic>
        <p:nvPicPr>
          <p:cNvPr id="5" name="Picture 4">
            <a:extLst>
              <a:ext uri="{FF2B5EF4-FFF2-40B4-BE49-F238E27FC236}">
                <a16:creationId xmlns:a16="http://schemas.microsoft.com/office/drawing/2014/main" id="{35BFB455-A920-4DE0-BFE0-D40AD40AD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880203"/>
            <a:ext cx="6084210" cy="3603422"/>
          </a:xfrm>
          <a:prstGeom prst="rect">
            <a:avLst/>
          </a:prstGeom>
        </p:spPr>
      </p:pic>
    </p:spTree>
    <p:extLst>
      <p:ext uri="{BB962C8B-B14F-4D97-AF65-F5344CB8AC3E}">
        <p14:creationId xmlns:p14="http://schemas.microsoft.com/office/powerpoint/2010/main" val="4197905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28600" y="1752600"/>
            <a:ext cx="8458200" cy="5029200"/>
          </a:xfrm>
        </p:spPr>
        <p:txBody>
          <a:bodyPr>
            <a:noAutofit/>
          </a:bodyPr>
          <a:lstStyle/>
          <a:p>
            <a:pPr marL="114300" indent="0">
              <a:lnSpc>
                <a:spcPct val="150000"/>
              </a:lnSpc>
              <a:buNone/>
            </a:pPr>
            <a:r>
              <a:rPr lang="en-US" sz="1800" b="1" u="sng" dirty="0">
                <a:solidFill>
                  <a:srgbClr val="FF0000"/>
                </a:solidFill>
              </a:rPr>
              <a:t>Background</a:t>
            </a:r>
          </a:p>
          <a:p>
            <a:pPr marL="114300" indent="0">
              <a:lnSpc>
                <a:spcPct val="150000"/>
              </a:lnSpc>
              <a:buNone/>
            </a:pPr>
            <a:r>
              <a:rPr lang="en-US" sz="1800" dirty="0">
                <a:solidFill>
                  <a:schemeClr val="tx1"/>
                </a:solidFill>
              </a:rPr>
              <a:t>Toronto is the capital city of the Canadian province of Ontario. With a recorded population of 2,731,571 in 2016. it is the most populous city in Canada and the fourth most populous city in North America. The city is the anchor of the Golden Horseshoe, an urban agglomeration of 9,245,438 people (as of 2016) surrounding the western end of Lake Ontario,[15] while the Greater Toronto Area (GTA) proper had a 2016 population of 6,417,516. Toronto is an international </a:t>
            </a:r>
            <a:r>
              <a:rPr lang="en-US" sz="1800" dirty="0" err="1">
                <a:solidFill>
                  <a:schemeClr val="tx1"/>
                </a:solidFill>
              </a:rPr>
              <a:t>centre</a:t>
            </a:r>
            <a:r>
              <a:rPr lang="en-US" sz="1800" dirty="0">
                <a:solidFill>
                  <a:schemeClr val="tx1"/>
                </a:solidFill>
              </a:rPr>
              <a:t> of business, finance, arts, and culture, and is recognized as one of the most multicultural and cosmopolitan cities in the world.</a:t>
            </a:r>
          </a:p>
        </p:txBody>
      </p:sp>
    </p:spTree>
    <p:extLst>
      <p:ext uri="{BB962C8B-B14F-4D97-AF65-F5344CB8AC3E}">
        <p14:creationId xmlns:p14="http://schemas.microsoft.com/office/powerpoint/2010/main" val="414793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28600" y="1752600"/>
            <a:ext cx="8458200" cy="5029200"/>
          </a:xfrm>
        </p:spPr>
        <p:txBody>
          <a:bodyPr>
            <a:noAutofit/>
          </a:bodyPr>
          <a:lstStyle/>
          <a:p>
            <a:pPr marL="114300" indent="0">
              <a:lnSpc>
                <a:spcPct val="150000"/>
              </a:lnSpc>
              <a:buNone/>
            </a:pPr>
            <a:r>
              <a:rPr lang="en-US" sz="1800" b="1" u="sng" dirty="0">
                <a:solidFill>
                  <a:srgbClr val="FF0000"/>
                </a:solidFill>
              </a:rPr>
              <a:t>Problem Description:</a:t>
            </a:r>
          </a:p>
          <a:p>
            <a:pPr marL="114300" indent="0">
              <a:lnSpc>
                <a:spcPct val="150000"/>
              </a:lnSpc>
              <a:buNone/>
            </a:pPr>
            <a:r>
              <a:rPr lang="en-US" sz="1800" dirty="0">
                <a:solidFill>
                  <a:schemeClr val="tx1"/>
                </a:solidFill>
              </a:rPr>
              <a:t>In this Capstone project, I am trying to </a:t>
            </a:r>
            <a:r>
              <a:rPr lang="en-US" sz="1800" dirty="0" err="1">
                <a:solidFill>
                  <a:schemeClr val="tx1"/>
                </a:solidFill>
              </a:rPr>
              <a:t>faciltate</a:t>
            </a:r>
            <a:r>
              <a:rPr lang="en-US" sz="1800" dirty="0">
                <a:solidFill>
                  <a:schemeClr val="tx1"/>
                </a:solidFill>
              </a:rPr>
              <a:t> the way for anyone like to change his neighborhood within in the same city, Toronto. Many reasons push people to change their neighborhood like having a new job </a:t>
            </a:r>
            <a:r>
              <a:rPr lang="en-US" sz="1800" dirty="0" err="1">
                <a:solidFill>
                  <a:schemeClr val="tx1"/>
                </a:solidFill>
              </a:rPr>
              <a:t>offers.To</a:t>
            </a:r>
            <a:r>
              <a:rPr lang="en-US" sz="1800" dirty="0">
                <a:solidFill>
                  <a:schemeClr val="tx1"/>
                </a:solidFill>
              </a:rPr>
              <a:t> take this decision, people need to know how to replace all the places they use for having a normal life like they used to have. This normal life should </a:t>
            </a:r>
            <a:r>
              <a:rPr lang="en-US" sz="1800" dirty="0" err="1">
                <a:solidFill>
                  <a:schemeClr val="tx1"/>
                </a:solidFill>
              </a:rPr>
              <a:t>incude</a:t>
            </a:r>
            <a:r>
              <a:rPr lang="en-US" sz="1800" dirty="0">
                <a:solidFill>
                  <a:schemeClr val="tx1"/>
                </a:solidFill>
              </a:rPr>
              <a:t> schools, parks , pharmacies and </a:t>
            </a:r>
            <a:r>
              <a:rPr lang="en-US" sz="1800" dirty="0" err="1">
                <a:solidFill>
                  <a:schemeClr val="tx1"/>
                </a:solidFill>
              </a:rPr>
              <a:t>resturants</a:t>
            </a:r>
            <a:r>
              <a:rPr lang="en-US" sz="1800" dirty="0">
                <a:solidFill>
                  <a:schemeClr val="tx1"/>
                </a:solidFill>
              </a:rPr>
              <a:t>.</a:t>
            </a:r>
          </a:p>
          <a:p>
            <a:pPr marL="114300" indent="0">
              <a:lnSpc>
                <a:spcPct val="150000"/>
              </a:lnSpc>
              <a:buNone/>
            </a:pPr>
            <a:r>
              <a:rPr lang="en-US" sz="1800" b="1" u="sng" dirty="0">
                <a:solidFill>
                  <a:srgbClr val="FF0000"/>
                </a:solidFill>
              </a:rPr>
              <a:t>Objective</a:t>
            </a:r>
          </a:p>
          <a:p>
            <a:pPr marL="114300" indent="0">
              <a:lnSpc>
                <a:spcPct val="150000"/>
              </a:lnSpc>
              <a:buNone/>
            </a:pPr>
            <a:r>
              <a:rPr lang="en-US" sz="1800" dirty="0">
                <a:solidFill>
                  <a:schemeClr val="tx1"/>
                </a:solidFill>
              </a:rPr>
              <a:t>The aim of this project is to study and analyze the neighborhoods of Toronto city and group them into similar clusters.</a:t>
            </a:r>
          </a:p>
          <a:p>
            <a:pPr marL="114300" indent="0">
              <a:lnSpc>
                <a:spcPct val="150000"/>
              </a:lnSpc>
              <a:buNone/>
            </a:pPr>
            <a:endParaRPr lang="en-US" sz="1800" dirty="0">
              <a:solidFill>
                <a:schemeClr val="tx1"/>
              </a:solidFill>
            </a:endParaRPr>
          </a:p>
        </p:txBody>
      </p:sp>
    </p:spTree>
    <p:extLst>
      <p:ext uri="{BB962C8B-B14F-4D97-AF65-F5344CB8AC3E}">
        <p14:creationId xmlns:p14="http://schemas.microsoft.com/office/powerpoint/2010/main" val="70038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28600" y="1752600"/>
            <a:ext cx="8458200" cy="5029200"/>
          </a:xfrm>
        </p:spPr>
        <p:txBody>
          <a:bodyPr>
            <a:noAutofit/>
          </a:bodyPr>
          <a:lstStyle/>
          <a:p>
            <a:pPr marL="114300" indent="0">
              <a:lnSpc>
                <a:spcPct val="150000"/>
              </a:lnSpc>
              <a:buNone/>
            </a:pPr>
            <a:r>
              <a:rPr lang="en-US" sz="1800" b="1" u="sng" dirty="0">
                <a:solidFill>
                  <a:srgbClr val="FF0000"/>
                </a:solidFill>
              </a:rPr>
              <a:t>Data Section:</a:t>
            </a:r>
          </a:p>
          <a:p>
            <a:pPr marL="114300" indent="0">
              <a:lnSpc>
                <a:spcPct val="150000"/>
              </a:lnSpc>
              <a:buNone/>
            </a:pPr>
            <a:r>
              <a:rPr lang="en-US" sz="1800" dirty="0">
                <a:solidFill>
                  <a:schemeClr val="tx1"/>
                </a:solidFill>
              </a:rPr>
              <a:t>a) Toronto Neighborhood Data: https://en.wikipedia.org/wiki/List_of_postal_codes_of_Canada:_M</a:t>
            </a:r>
          </a:p>
          <a:p>
            <a:pPr marL="114300" indent="0">
              <a:lnSpc>
                <a:spcPct val="150000"/>
              </a:lnSpc>
              <a:buNone/>
            </a:pPr>
            <a:endParaRPr lang="en-US" sz="1800" dirty="0">
              <a:solidFill>
                <a:schemeClr val="tx1"/>
              </a:solidFill>
            </a:endParaRPr>
          </a:p>
          <a:p>
            <a:pPr marL="114300" indent="0">
              <a:lnSpc>
                <a:spcPct val="150000"/>
              </a:lnSpc>
              <a:buNone/>
            </a:pPr>
            <a:r>
              <a:rPr lang="en-US" sz="1800" dirty="0">
                <a:solidFill>
                  <a:schemeClr val="tx1"/>
                </a:solidFill>
              </a:rPr>
              <a:t>b) Coordinate data for each Neighborhood in Toronto: </a:t>
            </a:r>
            <a:r>
              <a:rPr lang="en-US" sz="1800" dirty="0">
                <a:solidFill>
                  <a:schemeClr val="tx1"/>
                </a:solidFill>
                <a:hlinkClick r:id="rId2"/>
              </a:rPr>
              <a:t>http://cocl.us/Geospatial_dataObjective</a:t>
            </a:r>
            <a:endParaRPr lang="en-US" sz="1800" dirty="0">
              <a:solidFill>
                <a:schemeClr val="tx1"/>
              </a:solidFill>
            </a:endParaRPr>
          </a:p>
          <a:p>
            <a:pPr marL="114300" indent="0">
              <a:lnSpc>
                <a:spcPct val="150000"/>
              </a:lnSpc>
              <a:buNone/>
            </a:pPr>
            <a:endParaRPr lang="en-US" sz="1800" dirty="0">
              <a:solidFill>
                <a:schemeClr val="tx1"/>
              </a:solidFill>
            </a:endParaRPr>
          </a:p>
        </p:txBody>
      </p:sp>
    </p:spTree>
    <p:extLst>
      <p:ext uri="{BB962C8B-B14F-4D97-AF65-F5344CB8AC3E}">
        <p14:creationId xmlns:p14="http://schemas.microsoft.com/office/powerpoint/2010/main" val="121890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6964-3049-4F7A-84D3-CC1D58DD396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2ED9E41-5764-4565-98DC-D56D9E15E144}"/>
              </a:ext>
            </a:extLst>
          </p:cNvPr>
          <p:cNvSpPr>
            <a:spLocks noGrp="1"/>
          </p:cNvSpPr>
          <p:nvPr>
            <p:ph idx="1"/>
          </p:nvPr>
        </p:nvSpPr>
        <p:spPr/>
        <p:txBody>
          <a:bodyPr>
            <a:normAutofit/>
          </a:bodyPr>
          <a:lstStyle/>
          <a:p>
            <a:pPr marL="114300" indent="0">
              <a:lnSpc>
                <a:spcPct val="150000"/>
              </a:lnSpc>
              <a:buNone/>
            </a:pPr>
            <a:r>
              <a:rPr lang="en-US" b="1" u="sng" dirty="0">
                <a:solidFill>
                  <a:srgbClr val="FF0000"/>
                </a:solidFill>
              </a:rPr>
              <a:t>1. Scrape Toronto Neighborhood Data from Wikipedia</a:t>
            </a:r>
          </a:p>
          <a:p>
            <a:pPr marL="114300" indent="0">
              <a:lnSpc>
                <a:spcPct val="150000"/>
              </a:lnSpc>
              <a:buNone/>
            </a:pPr>
            <a:r>
              <a:rPr lang="en-US" sz="2400" dirty="0" err="1">
                <a:solidFill>
                  <a:schemeClr val="tx1"/>
                </a:solidFill>
              </a:rPr>
              <a:t>BeautifulSoup</a:t>
            </a:r>
            <a:r>
              <a:rPr lang="en-US" sz="2400" dirty="0">
                <a:solidFill>
                  <a:schemeClr val="tx1"/>
                </a:solidFill>
              </a:rPr>
              <a:t> was used to Scrape the data into the </a:t>
            </a:r>
            <a:r>
              <a:rPr lang="en-US" sz="2400" dirty="0" err="1">
                <a:solidFill>
                  <a:schemeClr val="tx1"/>
                </a:solidFill>
              </a:rPr>
              <a:t>dataframe</a:t>
            </a:r>
            <a:r>
              <a:rPr lang="en-US" sz="2400" dirty="0">
                <a:solidFill>
                  <a:schemeClr val="tx1"/>
                </a:solidFill>
              </a:rPr>
              <a:t> shown below. </a:t>
            </a:r>
          </a:p>
          <a:p>
            <a:pPr marL="114300" indent="0">
              <a:lnSpc>
                <a:spcPct val="150000"/>
              </a:lnSpc>
              <a:buNone/>
            </a:pPr>
            <a:endParaRPr lang="en-US" dirty="0"/>
          </a:p>
        </p:txBody>
      </p:sp>
      <p:pic>
        <p:nvPicPr>
          <p:cNvPr id="5" name="Picture 4">
            <a:extLst>
              <a:ext uri="{FF2B5EF4-FFF2-40B4-BE49-F238E27FC236}">
                <a16:creationId xmlns:a16="http://schemas.microsoft.com/office/drawing/2014/main" id="{2E1D2199-5EBA-477E-BA07-444462690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80" y="3949932"/>
            <a:ext cx="8719647" cy="1765068"/>
          </a:xfrm>
          <a:prstGeom prst="rect">
            <a:avLst/>
          </a:prstGeom>
        </p:spPr>
      </p:pic>
    </p:spTree>
    <p:extLst>
      <p:ext uri="{BB962C8B-B14F-4D97-AF65-F5344CB8AC3E}">
        <p14:creationId xmlns:p14="http://schemas.microsoft.com/office/powerpoint/2010/main" val="280501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6964-3049-4F7A-84D3-CC1D58DD396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2ED9E41-5764-4565-98DC-D56D9E15E144}"/>
              </a:ext>
            </a:extLst>
          </p:cNvPr>
          <p:cNvSpPr>
            <a:spLocks noGrp="1"/>
          </p:cNvSpPr>
          <p:nvPr>
            <p:ph idx="1"/>
          </p:nvPr>
        </p:nvSpPr>
        <p:spPr/>
        <p:txBody>
          <a:bodyPr>
            <a:normAutofit/>
          </a:bodyPr>
          <a:lstStyle/>
          <a:p>
            <a:pPr marL="114300" indent="0">
              <a:lnSpc>
                <a:spcPct val="150000"/>
              </a:lnSpc>
              <a:buNone/>
            </a:pPr>
            <a:r>
              <a:rPr lang="en-US" sz="2400" dirty="0">
                <a:solidFill>
                  <a:schemeClr val="tx1"/>
                </a:solidFill>
              </a:rPr>
              <a:t>Also, Coordinate data for all Toronto neighborhoods were collected. </a:t>
            </a:r>
            <a:endParaRPr lang="en-US" dirty="0"/>
          </a:p>
        </p:txBody>
      </p:sp>
      <p:pic>
        <p:nvPicPr>
          <p:cNvPr id="6" name="Picture 5">
            <a:extLst>
              <a:ext uri="{FF2B5EF4-FFF2-40B4-BE49-F238E27FC236}">
                <a16:creationId xmlns:a16="http://schemas.microsoft.com/office/drawing/2014/main" id="{B9369E35-29A9-449F-9D41-847EF943C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276600"/>
            <a:ext cx="4724400" cy="2362200"/>
          </a:xfrm>
          <a:prstGeom prst="rect">
            <a:avLst/>
          </a:prstGeom>
        </p:spPr>
      </p:pic>
    </p:spTree>
    <p:extLst>
      <p:ext uri="{BB962C8B-B14F-4D97-AF65-F5344CB8AC3E}">
        <p14:creationId xmlns:p14="http://schemas.microsoft.com/office/powerpoint/2010/main" val="246713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6964-3049-4F7A-84D3-CC1D58DD396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2ED9E41-5764-4565-98DC-D56D9E15E144}"/>
              </a:ext>
            </a:extLst>
          </p:cNvPr>
          <p:cNvSpPr>
            <a:spLocks noGrp="1"/>
          </p:cNvSpPr>
          <p:nvPr>
            <p:ph idx="1"/>
          </p:nvPr>
        </p:nvSpPr>
        <p:spPr/>
        <p:txBody>
          <a:bodyPr>
            <a:normAutofit/>
          </a:bodyPr>
          <a:lstStyle/>
          <a:p>
            <a:pPr marL="114300" indent="0">
              <a:lnSpc>
                <a:spcPct val="150000"/>
              </a:lnSpc>
              <a:buNone/>
            </a:pPr>
            <a:r>
              <a:rPr lang="en-US" sz="2400" dirty="0">
                <a:solidFill>
                  <a:schemeClr val="tx1"/>
                </a:solidFill>
              </a:rPr>
              <a:t>Coordinate data were added to the Toronto Neighborhood </a:t>
            </a:r>
            <a:r>
              <a:rPr lang="en-US" sz="2400" dirty="0" err="1">
                <a:solidFill>
                  <a:schemeClr val="tx1"/>
                </a:solidFill>
              </a:rPr>
              <a:t>dataframe</a:t>
            </a:r>
            <a:endParaRPr lang="en-US" sz="2400" dirty="0">
              <a:solidFill>
                <a:schemeClr val="tx1"/>
              </a:solidFill>
            </a:endParaRPr>
          </a:p>
          <a:p>
            <a:pPr marL="114300" indent="0">
              <a:lnSpc>
                <a:spcPct val="150000"/>
              </a:lnSpc>
              <a:buNone/>
            </a:pPr>
            <a:endParaRPr lang="en-US" sz="2400" dirty="0">
              <a:solidFill>
                <a:schemeClr val="tx1"/>
              </a:solidFill>
            </a:endParaRPr>
          </a:p>
        </p:txBody>
      </p:sp>
      <p:pic>
        <p:nvPicPr>
          <p:cNvPr id="5" name="Picture 4">
            <a:extLst>
              <a:ext uri="{FF2B5EF4-FFF2-40B4-BE49-F238E27FC236}">
                <a16:creationId xmlns:a16="http://schemas.microsoft.com/office/drawing/2014/main" id="{94707FD7-D6A5-402C-9766-B6AAE31A3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44" y="3429000"/>
            <a:ext cx="8288710" cy="2463428"/>
          </a:xfrm>
          <a:prstGeom prst="rect">
            <a:avLst/>
          </a:prstGeom>
        </p:spPr>
      </p:pic>
    </p:spTree>
    <p:extLst>
      <p:ext uri="{BB962C8B-B14F-4D97-AF65-F5344CB8AC3E}">
        <p14:creationId xmlns:p14="http://schemas.microsoft.com/office/powerpoint/2010/main" val="25243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6964-3049-4F7A-84D3-CC1D58DD396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2ED9E41-5764-4565-98DC-D56D9E15E144}"/>
              </a:ext>
            </a:extLst>
          </p:cNvPr>
          <p:cNvSpPr>
            <a:spLocks noGrp="1"/>
          </p:cNvSpPr>
          <p:nvPr>
            <p:ph idx="1"/>
          </p:nvPr>
        </p:nvSpPr>
        <p:spPr/>
        <p:txBody>
          <a:bodyPr>
            <a:normAutofit/>
          </a:bodyPr>
          <a:lstStyle/>
          <a:p>
            <a:pPr marL="114300" indent="0">
              <a:lnSpc>
                <a:spcPct val="150000"/>
              </a:lnSpc>
              <a:buNone/>
            </a:pPr>
            <a:r>
              <a:rPr lang="en-US" sz="2400" u="sng" dirty="0">
                <a:solidFill>
                  <a:srgbClr val="FF0000"/>
                </a:solidFill>
              </a:rPr>
              <a:t>2. Generating a Toronto's Neighborhood data map</a:t>
            </a:r>
          </a:p>
          <a:p>
            <a:pPr marL="114300" indent="0">
              <a:lnSpc>
                <a:spcPct val="150000"/>
              </a:lnSpc>
              <a:buNone/>
            </a:pPr>
            <a:endParaRPr lang="en-US" sz="2400" dirty="0">
              <a:solidFill>
                <a:schemeClr val="tx1"/>
              </a:solidFill>
            </a:endParaRPr>
          </a:p>
        </p:txBody>
      </p:sp>
      <p:pic>
        <p:nvPicPr>
          <p:cNvPr id="6" name="Picture 5">
            <a:extLst>
              <a:ext uri="{FF2B5EF4-FFF2-40B4-BE49-F238E27FC236}">
                <a16:creationId xmlns:a16="http://schemas.microsoft.com/office/drawing/2014/main" id="{1DFEA417-DA55-44AE-9EF5-A83D11EC4370}"/>
              </a:ext>
            </a:extLst>
          </p:cNvPr>
          <p:cNvPicPr>
            <a:picLocks noChangeAspect="1"/>
          </p:cNvPicPr>
          <p:nvPr/>
        </p:nvPicPr>
        <p:blipFill>
          <a:blip r:embed="rId2">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271704" y="2438400"/>
            <a:ext cx="8600591" cy="3806074"/>
          </a:xfrm>
          <a:prstGeom prst="rect">
            <a:avLst/>
          </a:prstGeom>
        </p:spPr>
      </p:pic>
    </p:spTree>
    <p:extLst>
      <p:ext uri="{BB962C8B-B14F-4D97-AF65-F5344CB8AC3E}">
        <p14:creationId xmlns:p14="http://schemas.microsoft.com/office/powerpoint/2010/main" val="410320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6964-3049-4F7A-84D3-CC1D58DD396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2ED9E41-5764-4565-98DC-D56D9E15E144}"/>
              </a:ext>
            </a:extLst>
          </p:cNvPr>
          <p:cNvSpPr>
            <a:spLocks noGrp="1"/>
          </p:cNvSpPr>
          <p:nvPr>
            <p:ph idx="1"/>
          </p:nvPr>
        </p:nvSpPr>
        <p:spPr>
          <a:xfrm>
            <a:off x="412060" y="1447799"/>
            <a:ext cx="8229600" cy="4373563"/>
          </a:xfrm>
        </p:spPr>
        <p:txBody>
          <a:bodyPr>
            <a:normAutofit/>
          </a:bodyPr>
          <a:lstStyle/>
          <a:p>
            <a:pPr marL="114300" indent="0">
              <a:lnSpc>
                <a:spcPct val="150000"/>
              </a:lnSpc>
              <a:buNone/>
            </a:pPr>
            <a:r>
              <a:rPr lang="en-US" sz="2400" u="sng" dirty="0">
                <a:solidFill>
                  <a:srgbClr val="FF0000"/>
                </a:solidFill>
              </a:rPr>
              <a:t>3. Using Foursquare API</a:t>
            </a:r>
          </a:p>
          <a:p>
            <a:pPr marL="114300" indent="0">
              <a:lnSpc>
                <a:spcPct val="150000"/>
              </a:lnSpc>
              <a:buNone/>
            </a:pPr>
            <a:r>
              <a:rPr lang="en-US" dirty="0">
                <a:solidFill>
                  <a:schemeClr val="tx1"/>
                </a:solidFill>
              </a:rPr>
              <a:t>The neighborhood was used to group data, and find out the top ten venues present in each neighborhood.</a:t>
            </a:r>
          </a:p>
          <a:p>
            <a:pPr marL="114300" indent="0">
              <a:lnSpc>
                <a:spcPct val="150000"/>
              </a:lnSpc>
              <a:buNone/>
            </a:pPr>
            <a:endParaRPr lang="en-US" sz="2400" dirty="0">
              <a:solidFill>
                <a:schemeClr val="tx1"/>
              </a:solidFill>
            </a:endParaRPr>
          </a:p>
        </p:txBody>
      </p:sp>
      <p:pic>
        <p:nvPicPr>
          <p:cNvPr id="10" name="Picture 9">
            <a:extLst>
              <a:ext uri="{FF2B5EF4-FFF2-40B4-BE49-F238E27FC236}">
                <a16:creationId xmlns:a16="http://schemas.microsoft.com/office/drawing/2014/main" id="{B81B86E0-388E-40ED-9FE9-D6090E17F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20" y="3767177"/>
            <a:ext cx="8229600" cy="3055654"/>
          </a:xfrm>
          <a:prstGeom prst="rect">
            <a:avLst/>
          </a:prstGeom>
        </p:spPr>
      </p:pic>
    </p:spTree>
    <p:extLst>
      <p:ext uri="{BB962C8B-B14F-4D97-AF65-F5344CB8AC3E}">
        <p14:creationId xmlns:p14="http://schemas.microsoft.com/office/powerpoint/2010/main" val="2169169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320</TotalTime>
  <Words>378</Words>
  <Application>Microsoft Office PowerPoint</Application>
  <PresentationFormat>On-screen Show (4:3)</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 Antiqua</vt:lpstr>
      <vt:lpstr>Century Gothic</vt:lpstr>
      <vt:lpstr>Apothecary</vt:lpstr>
      <vt:lpstr>Segmentation project</vt:lpstr>
      <vt:lpstr>introduction</vt:lpstr>
      <vt:lpstr>introduction</vt:lpstr>
      <vt:lpstr>introduction</vt:lpstr>
      <vt:lpstr>methodology</vt:lpstr>
      <vt:lpstr>methodology</vt:lpstr>
      <vt:lpstr>methodology</vt:lpstr>
      <vt:lpstr>methodology</vt:lpstr>
      <vt:lpstr>methodology</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Dina Lotfy</dc:creator>
  <cp:lastModifiedBy>Rodey</cp:lastModifiedBy>
  <cp:revision>44</cp:revision>
  <dcterms:created xsi:type="dcterms:W3CDTF">2015-05-25T08:45:00Z</dcterms:created>
  <dcterms:modified xsi:type="dcterms:W3CDTF">2021-05-07T23:57:53Z</dcterms:modified>
</cp:coreProperties>
</file>